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4" r:id="rId3"/>
    <p:sldId id="273" r:id="rId4"/>
    <p:sldId id="272" r:id="rId5"/>
    <p:sldId id="277" r:id="rId6"/>
    <p:sldId id="284" r:id="rId7"/>
    <p:sldId id="276" r:id="rId8"/>
    <p:sldId id="278" r:id="rId9"/>
    <p:sldId id="279" r:id="rId10"/>
    <p:sldId id="280" r:id="rId11"/>
    <p:sldId id="281" r:id="rId12"/>
    <p:sldId id="282" r:id="rId13"/>
    <p:sldId id="283" r:id="rId14"/>
    <p:sldId id="257" r:id="rId15"/>
    <p:sldId id="258" r:id="rId16"/>
    <p:sldId id="259" r:id="rId17"/>
    <p:sldId id="260" r:id="rId18"/>
    <p:sldId id="261" r:id="rId19"/>
    <p:sldId id="262" r:id="rId20"/>
    <p:sldId id="263" r:id="rId21"/>
    <p:sldId id="264" r:id="rId22"/>
    <p:sldId id="266" r:id="rId23"/>
    <p:sldId id="265" r:id="rId24"/>
    <p:sldId id="267" r:id="rId25"/>
    <p:sldId id="269" r:id="rId26"/>
    <p:sldId id="268" r:id="rId27"/>
    <p:sldId id="270"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2" d="100"/>
          <a:sy n="32"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237E71B-4EF0-4FA1-AA7E-A1BE59858ECA}" type="datetimeFigureOut">
              <a:rPr lang="en-US"/>
              <a:pPr>
                <a:defRPr/>
              </a:pPr>
              <a:t>13/12/2013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E740E34-8CFF-40AD-B7D6-E9C12EDBD2B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fontAlgn="auto" hangingPunct="1">
              <a:spcBef>
                <a:spcPts val="0"/>
              </a:spcBef>
              <a:spcAft>
                <a:spcPts val="0"/>
              </a:spcAft>
              <a:defRPr/>
            </a:pPr>
            <a:r>
              <a:rPr lang="en-GB" dirty="0" smtClean="0">
                <a:latin typeface="Arial" charset="0"/>
              </a:rPr>
              <a:t>BUSINESS CASES</a:t>
            </a:r>
          </a:p>
          <a:p>
            <a:pPr eaLnBrk="1" fontAlgn="auto" hangingPunct="1">
              <a:spcBef>
                <a:spcPts val="0"/>
              </a:spcBef>
              <a:spcAft>
                <a:spcPts val="0"/>
              </a:spcAft>
              <a:defRPr/>
            </a:pPr>
            <a:r>
              <a:rPr lang="en-GB" dirty="0" smtClean="0"/>
              <a:t> Embeds evidence and consideration of value for money early in the decision making and design stages of all projects and programmes;</a:t>
            </a:r>
          </a:p>
          <a:p>
            <a:pPr eaLnBrk="1" fontAlgn="auto" hangingPunct="1">
              <a:spcBef>
                <a:spcPts val="0"/>
              </a:spcBef>
              <a:spcAft>
                <a:spcPts val="0"/>
              </a:spcAft>
              <a:defRPr/>
            </a:pPr>
            <a:r>
              <a:rPr lang="en-GB" dirty="0" smtClean="0"/>
              <a:t> Multilateral business case sets out the reforms and results we want to see to improve value for money from core financing;</a:t>
            </a:r>
          </a:p>
          <a:p>
            <a:pPr eaLnBrk="1" fontAlgn="auto" hangingPunct="1">
              <a:spcBef>
                <a:spcPts val="0"/>
              </a:spcBef>
              <a:spcAft>
                <a:spcPts val="0"/>
              </a:spcAft>
              <a:defRPr/>
            </a:pPr>
            <a:r>
              <a:rPr lang="en-GB" dirty="0" smtClean="0"/>
              <a:t> Strengthens DFID’s commercial awareness to ensure intervention design yields better value for money in procurement;</a:t>
            </a:r>
          </a:p>
          <a:p>
            <a:pPr eaLnBrk="1" fontAlgn="auto" hangingPunct="1">
              <a:spcBef>
                <a:spcPts val="0"/>
              </a:spcBef>
              <a:spcAft>
                <a:spcPts val="0"/>
              </a:spcAft>
              <a:defRPr/>
            </a:pPr>
            <a:r>
              <a:rPr lang="en-GB" dirty="0" smtClean="0"/>
              <a:t> Clarifies our approach to evaluation from the outset and in the design of the intervention; and</a:t>
            </a:r>
          </a:p>
          <a:p>
            <a:pPr eaLnBrk="1" fontAlgn="auto" hangingPunct="1">
              <a:spcBef>
                <a:spcPts val="0"/>
              </a:spcBef>
              <a:spcAft>
                <a:spcPts val="0"/>
              </a:spcAft>
              <a:defRPr/>
            </a:pPr>
            <a:r>
              <a:rPr lang="en-GB" dirty="0" smtClean="0"/>
              <a:t> The quality of appraisal and the Business Case more generally is assured through the Quality Assurance Unit and Chief Economist.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latin typeface="Arial" charset="0"/>
              </a:rPr>
              <a:t>The Business Case is mandatory for all new funding proposals.  The Business Case sets out the rationale for choosing an intervention. It provides a consistent approach to choosing from design and/or delivery options for an intervention, and for setting out the need.  Theory of change thinking should initiate and drive the Business Case process and rationale for DFID intervention. </a:t>
            </a:r>
          </a:p>
          <a:p>
            <a:pPr eaLnBrk="1" fontAlgn="auto" hangingPunct="1">
              <a:spcBef>
                <a:spcPts val="0"/>
              </a:spcBef>
              <a:spcAft>
                <a:spcPts val="0"/>
              </a:spcAft>
              <a:defRPr/>
            </a:pPr>
            <a:endParaRPr lang="en-GB" dirty="0" smtClean="0">
              <a:latin typeface="Arial" charset="0"/>
            </a:endParaRPr>
          </a:p>
          <a:p>
            <a:pPr eaLnBrk="1" fontAlgn="auto" hangingPunct="1">
              <a:spcBef>
                <a:spcPts val="0"/>
              </a:spcBef>
              <a:spcAft>
                <a:spcPts val="0"/>
              </a:spcAft>
              <a:defRPr/>
            </a:pPr>
            <a:r>
              <a:rPr lang="en-GB" dirty="0" smtClean="0">
                <a:latin typeface="Arial" charset="0"/>
              </a:rPr>
              <a:t>Assessment of evidence plays a critical role in four parts of the Business Case:  in the Strategic Case – justifying the need for the intervention; in the Appraisal Case – demonstrating why we think the intervention will work; in the financial case – when determining budget for the intervention and assessing affordability; and in the Management Case – understanding how well the intervention is working and priorities for evaluation.  Strengthening the use of evidence in decision making is one of the key aims of the Business Case. </a:t>
            </a:r>
          </a:p>
          <a:p>
            <a:pPr eaLnBrk="1" fontAlgn="auto" hangingPunct="1">
              <a:spcBef>
                <a:spcPts val="0"/>
              </a:spcBef>
              <a:spcAft>
                <a:spcPts val="0"/>
              </a:spcAft>
              <a:defRPr/>
            </a:pPr>
            <a:endParaRPr lang="en-GB" dirty="0" smtClean="0">
              <a:latin typeface="Arial" charset="0"/>
            </a:endParaRPr>
          </a:p>
          <a:p>
            <a:pPr eaLnBrk="1" fontAlgn="auto" hangingPunct="1">
              <a:spcBef>
                <a:spcPts val="0"/>
              </a:spcBef>
              <a:spcAft>
                <a:spcPts val="0"/>
              </a:spcAft>
              <a:defRPr/>
            </a:pPr>
            <a:r>
              <a:rPr lang="en-GB" dirty="0" smtClean="0">
                <a:latin typeface="Arial" charset="0"/>
              </a:rPr>
              <a:t>The Results Chain explicitly sets out the results to be achieved by the intervention and will be informed by evidence of what works and the team’s thinking about the theory of change for the intervention. </a:t>
            </a:r>
          </a:p>
          <a:p>
            <a:pPr eaLnBrk="1" fontAlgn="auto" hangingPunct="1">
              <a:spcBef>
                <a:spcPts val="0"/>
              </a:spcBef>
              <a:spcAft>
                <a:spcPts val="0"/>
              </a:spcAft>
              <a:defRPr/>
            </a:pPr>
            <a:endParaRPr lang="en-GB" dirty="0" smtClean="0">
              <a:latin typeface="Arial" charset="0"/>
            </a:endParaRPr>
          </a:p>
          <a:p>
            <a:pPr eaLnBrk="1" fontAlgn="auto" hangingPunct="1">
              <a:spcBef>
                <a:spcPts val="0"/>
              </a:spcBef>
              <a:spcAft>
                <a:spcPts val="0"/>
              </a:spcAft>
              <a:defRPr/>
            </a:pPr>
            <a:r>
              <a:rPr lang="en-GB" dirty="0" smtClean="0">
                <a:latin typeface="Arial" charset="0"/>
              </a:rPr>
              <a:t>Business Case</a:t>
            </a:r>
          </a:p>
          <a:p>
            <a:pPr eaLnBrk="1" fontAlgn="auto" hangingPunct="1">
              <a:spcBef>
                <a:spcPts val="0"/>
              </a:spcBef>
              <a:spcAft>
                <a:spcPts val="0"/>
              </a:spcAft>
              <a:defRPr/>
            </a:pPr>
            <a:r>
              <a:rPr lang="en-GB" b="1" i="1" dirty="0" smtClean="0">
                <a:solidFill>
                  <a:srgbClr val="002060"/>
                </a:solidFill>
              </a:rPr>
              <a:t>1. Strategic Case </a:t>
            </a:r>
            <a:r>
              <a:rPr lang="en-GB" dirty="0" smtClean="0">
                <a:solidFill>
                  <a:srgbClr val="002060"/>
                </a:solidFill>
              </a:rPr>
              <a:t>– sets out the context, the need, and rationale for DFID intervention.  It also sets out the Impact and Outcome expected from the intervention;</a:t>
            </a:r>
            <a:endParaRPr lang="en-GB" b="1" dirty="0" smtClean="0">
              <a:solidFill>
                <a:srgbClr val="002060"/>
              </a:solidFill>
            </a:endParaRPr>
          </a:p>
          <a:p>
            <a:pPr eaLnBrk="1" fontAlgn="auto" hangingPunct="1">
              <a:spcBef>
                <a:spcPts val="0"/>
              </a:spcBef>
              <a:spcAft>
                <a:spcPts val="0"/>
              </a:spcAft>
              <a:defRPr/>
            </a:pPr>
            <a:endParaRPr lang="en-GB" b="1" dirty="0" smtClean="0">
              <a:solidFill>
                <a:srgbClr val="002060"/>
              </a:solidFill>
            </a:endParaRPr>
          </a:p>
          <a:p>
            <a:pPr eaLnBrk="1" fontAlgn="auto" hangingPunct="1">
              <a:spcBef>
                <a:spcPts val="0"/>
              </a:spcBef>
              <a:spcAft>
                <a:spcPts val="0"/>
              </a:spcAft>
              <a:defRPr/>
            </a:pPr>
            <a:r>
              <a:rPr lang="en-GB" b="1" dirty="0" smtClean="0">
                <a:solidFill>
                  <a:srgbClr val="002060"/>
                </a:solidFill>
              </a:rPr>
              <a:t>2. Appraisal Case – </a:t>
            </a:r>
            <a:r>
              <a:rPr lang="en-GB" dirty="0" smtClean="0">
                <a:solidFill>
                  <a:srgbClr val="002060"/>
                </a:solidFill>
              </a:rPr>
              <a:t>explores how DFID will address the need set out in the Strategic Case, appraises options, and identifies which best delivers value for money;</a:t>
            </a:r>
          </a:p>
          <a:p>
            <a:pPr eaLnBrk="1" fontAlgn="auto" hangingPunct="1">
              <a:spcBef>
                <a:spcPts val="0"/>
              </a:spcBef>
              <a:spcAft>
                <a:spcPts val="0"/>
              </a:spcAft>
              <a:defRPr/>
            </a:pPr>
            <a:endParaRPr lang="en-GB" b="1" dirty="0" smtClean="0">
              <a:solidFill>
                <a:srgbClr val="002060"/>
              </a:solidFill>
            </a:endParaRPr>
          </a:p>
          <a:p>
            <a:pPr eaLnBrk="1" fontAlgn="auto" hangingPunct="1">
              <a:spcBef>
                <a:spcPts val="0"/>
              </a:spcBef>
              <a:spcAft>
                <a:spcPts val="0"/>
              </a:spcAft>
              <a:defRPr/>
            </a:pPr>
            <a:r>
              <a:rPr lang="en-GB" b="1" dirty="0" smtClean="0">
                <a:solidFill>
                  <a:srgbClr val="002060"/>
                </a:solidFill>
              </a:rPr>
              <a:t>3. Commercial Case – </a:t>
            </a:r>
            <a:r>
              <a:rPr lang="en-GB" dirty="0" smtClean="0">
                <a:solidFill>
                  <a:srgbClr val="002060"/>
                </a:solidFill>
              </a:rPr>
              <a:t>ensures that the delivery route for the preferred option is commercially viable and delivers value for money; </a:t>
            </a:r>
          </a:p>
          <a:p>
            <a:pPr eaLnBrk="1" fontAlgn="auto" hangingPunct="1">
              <a:spcBef>
                <a:spcPts val="0"/>
              </a:spcBef>
              <a:spcAft>
                <a:spcPts val="0"/>
              </a:spcAft>
              <a:defRPr/>
            </a:pPr>
            <a:endParaRPr lang="en-GB" b="1" dirty="0" smtClean="0">
              <a:solidFill>
                <a:srgbClr val="002060"/>
              </a:solidFill>
            </a:endParaRPr>
          </a:p>
          <a:p>
            <a:pPr eaLnBrk="1" fontAlgn="auto" hangingPunct="1">
              <a:spcBef>
                <a:spcPts val="0"/>
              </a:spcBef>
              <a:spcAft>
                <a:spcPts val="0"/>
              </a:spcAft>
              <a:defRPr/>
            </a:pPr>
            <a:r>
              <a:rPr lang="en-GB" b="1" dirty="0" smtClean="0">
                <a:solidFill>
                  <a:srgbClr val="002060"/>
                </a:solidFill>
              </a:rPr>
              <a:t>4. Financial Case – </a:t>
            </a:r>
            <a:r>
              <a:rPr lang="en-GB" dirty="0" smtClean="0">
                <a:solidFill>
                  <a:srgbClr val="002060"/>
                </a:solidFill>
              </a:rPr>
              <a:t>establishes that the preferred option is affordable and that the principles of sound financial management for public funds are followed</a:t>
            </a:r>
            <a:r>
              <a:rPr lang="en-GB" b="1" dirty="0" smtClean="0">
                <a:solidFill>
                  <a:srgbClr val="002060"/>
                </a:solidFill>
              </a:rPr>
              <a:t>;</a:t>
            </a:r>
          </a:p>
          <a:p>
            <a:pPr eaLnBrk="1" fontAlgn="auto" hangingPunct="1">
              <a:spcBef>
                <a:spcPts val="0"/>
              </a:spcBef>
              <a:spcAft>
                <a:spcPts val="0"/>
              </a:spcAft>
              <a:defRPr/>
            </a:pPr>
            <a:endParaRPr lang="en-GB" b="1" dirty="0" smtClean="0">
              <a:solidFill>
                <a:srgbClr val="002060"/>
              </a:solidFill>
            </a:endParaRPr>
          </a:p>
          <a:p>
            <a:pPr eaLnBrk="1" fontAlgn="auto" hangingPunct="1">
              <a:spcBef>
                <a:spcPts val="0"/>
              </a:spcBef>
              <a:spcAft>
                <a:spcPts val="0"/>
              </a:spcAft>
              <a:defRPr/>
            </a:pPr>
            <a:r>
              <a:rPr lang="en-GB" b="1" dirty="0" smtClean="0">
                <a:solidFill>
                  <a:srgbClr val="002060"/>
                </a:solidFill>
              </a:rPr>
              <a:t>5. Management Case – </a:t>
            </a:r>
            <a:r>
              <a:rPr lang="en-GB" dirty="0" smtClean="0">
                <a:solidFill>
                  <a:srgbClr val="002060"/>
                </a:solidFill>
              </a:rPr>
              <a:t>sets in place the governance arrangements necessary for the successful delivery of the intervention including procedures for monitoring and evaluation. </a:t>
            </a:r>
          </a:p>
          <a:p>
            <a:pPr eaLnBrk="1" fontAlgn="auto" hangingPunct="1">
              <a:spcBef>
                <a:spcPts val="0"/>
              </a:spcBef>
              <a:spcAft>
                <a:spcPts val="0"/>
              </a:spcAft>
              <a:defRPr/>
            </a:pPr>
            <a:endParaRPr lang="en-US" dirty="0"/>
          </a:p>
        </p:txBody>
      </p:sp>
      <p:sp>
        <p:nvSpPr>
          <p:cNvPr id="307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AC1C35-F3A0-4092-9CC5-FCFFBFDCE694}"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GB" dirty="0" smtClean="0">
                <a:solidFill>
                  <a:srgbClr val="002060"/>
                </a:solidFill>
              </a:rPr>
              <a:t>LEVEL 1: Processes</a:t>
            </a:r>
          </a:p>
          <a:p>
            <a:pPr marL="171450" indent="-171450">
              <a:defRPr/>
            </a:pPr>
            <a:r>
              <a:rPr lang="en-GB" dirty="0" smtClean="0">
                <a:latin typeface="Arial" charset="0"/>
              </a:rPr>
              <a:t>An annual quality assurance of FM implementation procedures. </a:t>
            </a:r>
          </a:p>
          <a:p>
            <a:pPr marL="171450" indent="-171450">
              <a:defRPr/>
            </a:pPr>
            <a:r>
              <a:rPr lang="en-GB" dirty="0" smtClean="0">
                <a:latin typeface="Arial" charset="0"/>
              </a:rPr>
              <a:t>Initial light touch review of procedures – focussed on the extent to which procedures will support evaluation, and are consistent with the TORs –carried out during the inception phase. </a:t>
            </a:r>
          </a:p>
          <a:p>
            <a:pPr marL="171450" indent="-171450">
              <a:defRPr/>
            </a:pPr>
            <a:r>
              <a:rPr lang="en-GB" dirty="0" smtClean="0">
                <a:latin typeface="Arial" charset="0"/>
              </a:rPr>
              <a:t>A light touch review of management information and monitoring arrangements.</a:t>
            </a:r>
            <a:endParaRPr lang="en-GB" dirty="0" smtClean="0">
              <a:solidFill>
                <a:srgbClr val="002060"/>
              </a:solidFill>
            </a:endParaRPr>
          </a:p>
          <a:p>
            <a:pPr>
              <a:defRPr/>
            </a:pPr>
            <a:endParaRPr lang="en-GB" dirty="0" smtClean="0">
              <a:solidFill>
                <a:srgbClr val="002060"/>
              </a:solidFill>
            </a:endParaRPr>
          </a:p>
          <a:p>
            <a:pPr eaLnBrk="1" fontAlgn="auto" hangingPunct="1">
              <a:spcBef>
                <a:spcPts val="0"/>
              </a:spcBef>
              <a:spcAft>
                <a:spcPts val="0"/>
              </a:spcAft>
              <a:defRPr/>
            </a:pPr>
            <a:r>
              <a:rPr lang="en-GB" dirty="0" smtClean="0">
                <a:solidFill>
                  <a:srgbClr val="002060"/>
                </a:solidFill>
              </a:rPr>
              <a:t>LEVEL 2: Projects</a:t>
            </a:r>
          </a:p>
          <a:p>
            <a:pPr marL="171450" indent="-171450" eaLnBrk="1" fontAlgn="auto" hangingPunct="1">
              <a:spcBef>
                <a:spcPts val="0"/>
              </a:spcBef>
              <a:spcAft>
                <a:spcPts val="0"/>
              </a:spcAft>
              <a:defRPr/>
            </a:pPr>
            <a:r>
              <a:rPr lang="en-GB" dirty="0" smtClean="0">
                <a:solidFill>
                  <a:srgbClr val="002060"/>
                </a:solidFill>
              </a:rPr>
              <a:t>This includes an annual quality assurance of the Fund Manager implementation procedures. </a:t>
            </a:r>
          </a:p>
          <a:p>
            <a:pPr marL="171450" indent="-171450" eaLnBrk="1" fontAlgn="auto" hangingPunct="1">
              <a:spcBef>
                <a:spcPts val="0"/>
              </a:spcBef>
              <a:spcAft>
                <a:spcPts val="0"/>
              </a:spcAft>
              <a:defRPr/>
            </a:pPr>
            <a:r>
              <a:rPr lang="en-GB" dirty="0" smtClean="0">
                <a:solidFill>
                  <a:srgbClr val="002060"/>
                </a:solidFill>
              </a:rPr>
              <a:t>The initial light touch review of procedures – focussed on the extent to which procedures will support evaluation.</a:t>
            </a:r>
          </a:p>
          <a:p>
            <a:pPr marL="171450" indent="-171450" eaLnBrk="1" fontAlgn="auto" hangingPunct="1">
              <a:spcBef>
                <a:spcPts val="0"/>
              </a:spcBef>
              <a:spcAft>
                <a:spcPts val="0"/>
              </a:spcAft>
              <a:defRPr/>
            </a:pPr>
            <a:r>
              <a:rPr lang="en-GB" dirty="0" smtClean="0">
                <a:solidFill>
                  <a:srgbClr val="002060"/>
                </a:solidFill>
              </a:rPr>
              <a:t>A light touch review of management information and monitoring arrangements will took place in June 2012.</a:t>
            </a:r>
          </a:p>
          <a:p>
            <a:pPr>
              <a:defRPr/>
            </a:pPr>
            <a:endParaRPr lang="en-GB" dirty="0" smtClean="0">
              <a:solidFill>
                <a:srgbClr val="002060"/>
              </a:solidFill>
            </a:endParaRPr>
          </a:p>
          <a:p>
            <a:pPr>
              <a:defRPr/>
            </a:pPr>
            <a:r>
              <a:rPr lang="en-GB" dirty="0" smtClean="0">
                <a:latin typeface="Arial" charset="0"/>
              </a:rPr>
              <a:t>LEVEL 3: Programme</a:t>
            </a:r>
          </a:p>
          <a:p>
            <a:pPr marL="171450" indent="-171450">
              <a:defRPr/>
            </a:pPr>
            <a:r>
              <a:rPr lang="en-GB" dirty="0" smtClean="0">
                <a:latin typeface="Arial" charset="0"/>
              </a:rPr>
              <a:t>The third component of the TAF evaluation aims to add a quantitative dimension by assessing the estimated approximate costs and benefits of the various interventions (i.e. the portfolio average rate of return) and then by the ex post recalculation of the benefit cost ratio</a:t>
            </a:r>
            <a:endParaRPr lang="en-US" dirty="0" smtClean="0"/>
          </a:p>
          <a:p>
            <a:pPr eaLnBrk="1" fontAlgn="auto" hangingPunct="1">
              <a:spcBef>
                <a:spcPts val="0"/>
              </a:spcBef>
              <a:spcAft>
                <a:spcPts val="0"/>
              </a:spcAft>
              <a:defRPr/>
            </a:pPr>
            <a:endParaRPr lang="en-US" dirty="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645D0B-953D-485F-961C-03BBDDF09FFC}" type="slidenum">
              <a:rPr lang="en-US">
                <a:cs typeface="Arial" charset="0"/>
              </a:rPr>
              <a:pPr fontAlgn="base">
                <a:spcBef>
                  <a:spcPct val="0"/>
                </a:spcBef>
                <a:spcAft>
                  <a:spcPct val="0"/>
                </a:spcAft>
                <a:defRPr/>
              </a:pPr>
              <a:t>19</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48A5671-EE6F-4FC9-95F6-49959C89999A}" type="datetimeFigureOut">
              <a:rPr lang="en-US"/>
              <a:pPr>
                <a:defRPr/>
              </a:pPr>
              <a:t>13/12/2013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705A4A-3938-45CE-AA70-C78FE50C63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FCC78A9-2098-4733-92EC-29ACC0241498}" type="datetimeFigureOut">
              <a:rPr lang="en-US"/>
              <a:pPr>
                <a:defRPr/>
              </a:pPr>
              <a:t>13/12/2013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059471-7423-4201-ADFE-DAA688FF2EB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72B65B5-E5C7-4189-B31D-2221D8B3897F}" type="datetimeFigureOut">
              <a:rPr lang="en-US"/>
              <a:pPr>
                <a:defRPr/>
              </a:pPr>
              <a:t>13/12/2013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8B1692-23D1-499C-B24A-462542DA743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C4DAAE-834B-4F3F-88FD-552C27DB8969}" type="datetimeFigureOut">
              <a:rPr lang="en-US"/>
              <a:pPr>
                <a:defRPr/>
              </a:pPr>
              <a:t>13/12/2013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36DCE2-97D6-4299-BA83-CA10205ABC1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3431F46-31D3-400B-B07C-FC8953933FCD}" type="datetimeFigureOut">
              <a:rPr lang="en-US"/>
              <a:pPr>
                <a:defRPr/>
              </a:pPr>
              <a:t>13/12/2013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F9437C-BC72-4F15-B2A5-B0D30FA1383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300D988-A7EB-4D95-9267-8D362D6D13E1}" type="datetimeFigureOut">
              <a:rPr lang="en-US"/>
              <a:pPr>
                <a:defRPr/>
              </a:pPr>
              <a:t>13/12/2013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282E45-E219-4E37-8FC7-A4510E0B33E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AA48A39-E28B-4CA4-8832-C8D8A18BA21A}" type="datetimeFigureOut">
              <a:rPr lang="en-US"/>
              <a:pPr>
                <a:defRPr/>
              </a:pPr>
              <a:t>13/12/2013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B21C53-2244-40CB-975A-7A9BFDD9A0F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0931183-0D59-4F5D-98F8-D9818735662C}" type="datetimeFigureOut">
              <a:rPr lang="en-US"/>
              <a:pPr>
                <a:defRPr/>
              </a:pPr>
              <a:t>13/12/2013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3442152-4B48-492A-8C69-964FEC35992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359F94-589C-4EA2-82CD-145C0B64E963}" type="datetimeFigureOut">
              <a:rPr lang="en-US"/>
              <a:pPr>
                <a:defRPr/>
              </a:pPr>
              <a:t>13/12/2013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4BEAF7C-A491-414D-B20D-8C7E8F42824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3162FB4-4B4D-406E-BD51-1CFECF6236C5}" type="datetimeFigureOut">
              <a:rPr lang="en-US"/>
              <a:pPr>
                <a:defRPr/>
              </a:pPr>
              <a:t>13/12/2013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00014B-5302-408C-A987-07C7291137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C47C246-B7F2-4451-8FB1-59E9671732D3}" type="datetimeFigureOut">
              <a:rPr lang="en-US"/>
              <a:pPr>
                <a:defRPr/>
              </a:pPr>
              <a:t>13/12/2013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F6D623-A862-444B-A744-49C48104486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643E67B-1298-477C-89B4-892DD285ABEB}" type="datetimeFigureOut">
              <a:rPr lang="en-US"/>
              <a:pPr>
                <a:defRPr/>
              </a:pPr>
              <a:t>13/12/2013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B131ADE-9E73-4A25-B0DE-694D1494AB3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838200" y="4648200"/>
            <a:ext cx="7772400" cy="1470025"/>
          </a:xfrm>
        </p:spPr>
        <p:txBody>
          <a:bodyPr/>
          <a:lstStyle/>
          <a:p>
            <a:pPr eaLnBrk="1" hangingPunct="1"/>
            <a:r>
              <a:rPr lang="en-US" sz="3200" b="1" smtClean="0">
                <a:solidFill>
                  <a:schemeClr val="tx2"/>
                </a:solidFill>
                <a:latin typeface="Times New Roman" pitchFamily="18" charset="0"/>
                <a:cs typeface="Times New Roman" pitchFamily="18" charset="0"/>
              </a:rPr>
              <a:t>Session six:</a:t>
            </a:r>
            <a:r>
              <a:rPr lang="en-US" sz="3200" b="1" smtClean="0">
                <a:latin typeface="Times New Roman" pitchFamily="18" charset="0"/>
                <a:cs typeface="Times New Roman" pitchFamily="18" charset="0"/>
              </a:rPr>
              <a:t> A Monitoring and Evaluation System for aid for trade projects</a:t>
            </a:r>
          </a:p>
        </p:txBody>
      </p:sp>
      <p:sp>
        <p:nvSpPr>
          <p:cNvPr id="14338" name="Subtitle 2"/>
          <p:cNvSpPr>
            <a:spLocks noGrp="1"/>
          </p:cNvSpPr>
          <p:nvPr>
            <p:ph type="subTitle" idx="1"/>
          </p:nvPr>
        </p:nvSpPr>
        <p:spPr>
          <a:xfrm>
            <a:off x="762000" y="1143000"/>
            <a:ext cx="7467600" cy="2667000"/>
          </a:xfrm>
        </p:spPr>
        <p:txBody>
          <a:bodyPr/>
          <a:lstStyle/>
          <a:p>
            <a:pPr eaLnBrk="1" hangingPunct="1">
              <a:lnSpc>
                <a:spcPct val="80000"/>
              </a:lnSpc>
            </a:pPr>
            <a:r>
              <a:rPr lang="en-US" sz="2400" b="1" smtClean="0">
                <a:solidFill>
                  <a:schemeClr val="tx1"/>
                </a:solidFill>
              </a:rPr>
              <a:t>UNITED NATIONS</a:t>
            </a:r>
            <a:endParaRPr lang="en-US" sz="2400" smtClean="0">
              <a:solidFill>
                <a:schemeClr val="tx1"/>
              </a:solidFill>
            </a:endParaRPr>
          </a:p>
          <a:p>
            <a:pPr eaLnBrk="1" hangingPunct="1">
              <a:lnSpc>
                <a:spcPct val="80000"/>
              </a:lnSpc>
            </a:pPr>
            <a:r>
              <a:rPr lang="en-US" sz="2400" b="1" smtClean="0">
                <a:solidFill>
                  <a:srgbClr val="0586D5"/>
                </a:solidFill>
              </a:rPr>
              <a:t>Economic and Social Commission for Western Asia (ESCWA)</a:t>
            </a:r>
            <a:endParaRPr lang="en-US" sz="2400" smtClean="0">
              <a:solidFill>
                <a:schemeClr val="tx1"/>
              </a:solidFill>
            </a:endParaRPr>
          </a:p>
          <a:p>
            <a:pPr eaLnBrk="1" hangingPunct="1">
              <a:lnSpc>
                <a:spcPct val="80000"/>
              </a:lnSpc>
            </a:pPr>
            <a:r>
              <a:rPr lang="en-US" sz="2800" b="1" smtClean="0">
                <a:solidFill>
                  <a:srgbClr val="000000"/>
                </a:solidFill>
              </a:rPr>
              <a:t>Expert Group Meeting on Monitoring and Evaluation Systems for Implementing Aid for Trade Bankable Projects in the Arab Region</a:t>
            </a:r>
          </a:p>
          <a:p>
            <a:pPr eaLnBrk="1" hangingPunct="1">
              <a:lnSpc>
                <a:spcPct val="80000"/>
              </a:lnSpc>
            </a:pPr>
            <a:endParaRPr lang="en-US" sz="2800" smtClean="0">
              <a:solidFill>
                <a:schemeClr val="tx1"/>
              </a:solidFill>
            </a:endParaRPr>
          </a:p>
          <a:p>
            <a:pPr eaLnBrk="1" hangingPunct="1">
              <a:lnSpc>
                <a:spcPct val="80000"/>
              </a:lnSpc>
            </a:pPr>
            <a:r>
              <a:rPr lang="en-US" sz="2000" b="1" smtClean="0">
                <a:solidFill>
                  <a:srgbClr val="000000"/>
                </a:solidFill>
              </a:rPr>
              <a:t>Hammamet, Tunisia, 12-13 December 2013</a:t>
            </a:r>
          </a:p>
          <a:p>
            <a:pPr eaLnBrk="1" hangingPunct="1">
              <a:lnSpc>
                <a:spcPct val="80000"/>
              </a:lnSpc>
            </a:pPr>
            <a:r>
              <a:rPr lang="en-US" sz="2800" b="1" smtClean="0">
                <a:solidFill>
                  <a:schemeClr val="tx2"/>
                </a:solidFill>
              </a:rPr>
              <a:t>Ghazi Ben Ahmed</a:t>
            </a:r>
            <a:endParaRPr lang="en-US" sz="2800" smtClean="0">
              <a:solidFill>
                <a:schemeClr val="tx2"/>
              </a:solidFill>
            </a:endParaRPr>
          </a:p>
          <a:p>
            <a:pPr eaLnBrk="1" hangingPunct="1">
              <a:lnSpc>
                <a:spcPct val="80000"/>
              </a:lnSpc>
            </a:pPr>
            <a:endParaRPr lang="en-US" sz="2800" smtClean="0">
              <a:solidFill>
                <a:srgbClr val="898989"/>
              </a:solidFill>
            </a:endParaRPr>
          </a:p>
        </p:txBody>
      </p:sp>
      <p:pic>
        <p:nvPicPr>
          <p:cNvPr id="14339" name="Picture 1"/>
          <p:cNvPicPr>
            <a:picLocks noChangeAspect="1" noChangeArrowheads="1"/>
          </p:cNvPicPr>
          <p:nvPr/>
        </p:nvPicPr>
        <p:blipFill>
          <a:blip r:embed="rId2" cstate="print"/>
          <a:srcRect/>
          <a:stretch>
            <a:fillRect/>
          </a:stretch>
        </p:blipFill>
        <p:spPr bwMode="auto">
          <a:xfrm>
            <a:off x="4114800" y="304800"/>
            <a:ext cx="915988" cy="784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274638"/>
            <a:ext cx="8229600" cy="715962"/>
          </a:xfrm>
        </p:spPr>
        <p:txBody>
          <a:bodyPr/>
          <a:lstStyle/>
          <a:p>
            <a:pPr eaLnBrk="1" hangingPunct="1"/>
            <a:r>
              <a:rPr lang="en-US" sz="3000" b="1" smtClean="0">
                <a:solidFill>
                  <a:schemeClr val="tx2"/>
                </a:solidFill>
                <a:latin typeface="Times New Roman" pitchFamily="18" charset="0"/>
                <a:cs typeface="Times New Roman" pitchFamily="18" charset="0"/>
              </a:rPr>
              <a:t>3. Plan for information gathering and analysis</a:t>
            </a:r>
            <a:endParaRPr lang="en-US" sz="3000" smtClean="0">
              <a:solidFill>
                <a:schemeClr val="tx2"/>
              </a:solidFill>
              <a:latin typeface="Times New Roman" pitchFamily="18" charset="0"/>
              <a:cs typeface="Times New Roman" pitchFamily="18" charset="0"/>
            </a:endParaRPr>
          </a:p>
        </p:txBody>
      </p:sp>
      <p:sp>
        <p:nvSpPr>
          <p:cNvPr id="24578" name="Content Placeholder 2"/>
          <p:cNvSpPr>
            <a:spLocks noGrp="1"/>
          </p:cNvSpPr>
          <p:nvPr>
            <p:ph idx="1"/>
          </p:nvPr>
        </p:nvSpPr>
        <p:spPr>
          <a:xfrm>
            <a:off x="228600" y="1066800"/>
            <a:ext cx="8686800" cy="5638800"/>
          </a:xfrm>
        </p:spPr>
        <p:txBody>
          <a:bodyPr/>
          <a:lstStyle/>
          <a:p>
            <a:pPr eaLnBrk="1" hangingPunct="1"/>
            <a:r>
              <a:rPr lang="en-US" sz="2600" smtClean="0">
                <a:latin typeface="Times New Roman" pitchFamily="18" charset="0"/>
                <a:cs typeface="Times New Roman" pitchFamily="18" charset="0"/>
              </a:rPr>
              <a:t>An assessment of what information can be </a:t>
            </a:r>
            <a:r>
              <a:rPr lang="en-US" sz="2600" smtClean="0">
                <a:solidFill>
                  <a:schemeClr val="tx2"/>
                </a:solidFill>
                <a:latin typeface="Times New Roman" pitchFamily="18" charset="0"/>
                <a:cs typeface="Times New Roman" pitchFamily="18" charset="0"/>
              </a:rPr>
              <a:t>realistically collected</a:t>
            </a:r>
            <a:r>
              <a:rPr lang="en-US" sz="2600" smtClean="0">
                <a:latin typeface="Times New Roman" pitchFamily="18" charset="0"/>
                <a:cs typeface="Times New Roman" pitchFamily="18" charset="0"/>
              </a:rPr>
              <a:t>, given available human and financial resources;</a:t>
            </a:r>
          </a:p>
          <a:p>
            <a:pPr eaLnBrk="1" hangingPunct="1"/>
            <a:r>
              <a:rPr lang="en-US" sz="2600" smtClean="0">
                <a:latin typeface="Times New Roman" pitchFamily="18" charset="0"/>
                <a:cs typeface="Times New Roman" pitchFamily="18" charset="0"/>
              </a:rPr>
              <a:t>For each information need for indicator, there should be an elaboration of the </a:t>
            </a:r>
            <a:r>
              <a:rPr lang="en-US" sz="2600" smtClean="0">
                <a:solidFill>
                  <a:schemeClr val="tx2"/>
                </a:solidFill>
                <a:latin typeface="Times New Roman" pitchFamily="18" charset="0"/>
                <a:cs typeface="Times New Roman" pitchFamily="18" charset="0"/>
              </a:rPr>
              <a:t>ways information will be collected and organized</a:t>
            </a:r>
            <a:r>
              <a:rPr lang="en-US" sz="2600" smtClean="0">
                <a:latin typeface="Times New Roman" pitchFamily="18" charset="0"/>
                <a:cs typeface="Times New Roman" pitchFamily="18" charset="0"/>
              </a:rPr>
              <a:t>;</a:t>
            </a:r>
          </a:p>
          <a:p>
            <a:pPr eaLnBrk="1" hangingPunct="1"/>
            <a:r>
              <a:rPr lang="en-US" sz="2600" smtClean="0">
                <a:latin typeface="Times New Roman" pitchFamily="18" charset="0"/>
                <a:cs typeface="Times New Roman" pitchFamily="18" charset="0"/>
              </a:rPr>
              <a:t>Details of </a:t>
            </a:r>
            <a:r>
              <a:rPr lang="en-US" sz="2600" smtClean="0">
                <a:solidFill>
                  <a:schemeClr val="tx2"/>
                </a:solidFill>
                <a:latin typeface="Times New Roman" pitchFamily="18" charset="0"/>
                <a:cs typeface="Times New Roman" pitchFamily="18" charset="0"/>
              </a:rPr>
              <a:t>who</a:t>
            </a:r>
            <a:r>
              <a:rPr lang="en-US" sz="2600" smtClean="0">
                <a:latin typeface="Times New Roman" pitchFamily="18" charset="0"/>
                <a:cs typeface="Times New Roman" pitchFamily="18" charset="0"/>
              </a:rPr>
              <a:t> to use </a:t>
            </a:r>
            <a:r>
              <a:rPr lang="en-US" sz="2600" smtClean="0">
                <a:solidFill>
                  <a:schemeClr val="tx2"/>
                </a:solidFill>
                <a:latin typeface="Times New Roman" pitchFamily="18" charset="0"/>
                <a:cs typeface="Times New Roman" pitchFamily="18" charset="0"/>
              </a:rPr>
              <a:t>what</a:t>
            </a:r>
            <a:r>
              <a:rPr lang="en-US" sz="2600" smtClean="0">
                <a:latin typeface="Times New Roman" pitchFamily="18" charset="0"/>
                <a:cs typeface="Times New Roman" pitchFamily="18" charset="0"/>
              </a:rPr>
              <a:t> information and </a:t>
            </a:r>
            <a:r>
              <a:rPr lang="en-US" sz="2600" smtClean="0">
                <a:solidFill>
                  <a:schemeClr val="tx2"/>
                </a:solidFill>
                <a:latin typeface="Times New Roman" pitchFamily="18" charset="0"/>
                <a:cs typeface="Times New Roman" pitchFamily="18" charset="0"/>
              </a:rPr>
              <a:t>which</a:t>
            </a:r>
            <a:r>
              <a:rPr lang="en-US" sz="2600" smtClean="0">
                <a:latin typeface="Times New Roman" pitchFamily="18" charset="0"/>
                <a:cs typeface="Times New Roman" pitchFamily="18" charset="0"/>
              </a:rPr>
              <a:t> method to gather/synthesize </a:t>
            </a:r>
            <a:r>
              <a:rPr lang="en-US" sz="2600" smtClean="0">
                <a:solidFill>
                  <a:schemeClr val="tx2"/>
                </a:solidFill>
                <a:latin typeface="Times New Roman" pitchFamily="18" charset="0"/>
                <a:cs typeface="Times New Roman" pitchFamily="18" charset="0"/>
              </a:rPr>
              <a:t>what</a:t>
            </a:r>
            <a:r>
              <a:rPr lang="en-US" sz="2600" smtClean="0">
                <a:latin typeface="Times New Roman" pitchFamily="18" charset="0"/>
                <a:cs typeface="Times New Roman" pitchFamily="18" charset="0"/>
              </a:rPr>
              <a:t> information;</a:t>
            </a:r>
          </a:p>
          <a:p>
            <a:pPr eaLnBrk="1" hangingPunct="1"/>
            <a:r>
              <a:rPr lang="en-US" sz="2600" smtClean="0">
                <a:latin typeface="Times New Roman" pitchFamily="18" charset="0"/>
                <a:cs typeface="Times New Roman" pitchFamily="18" charset="0"/>
              </a:rPr>
              <a:t>Schedule of </a:t>
            </a:r>
            <a:r>
              <a:rPr lang="en-US" sz="2600" smtClean="0">
                <a:solidFill>
                  <a:schemeClr val="tx2"/>
                </a:solidFill>
                <a:latin typeface="Times New Roman" pitchFamily="18" charset="0"/>
                <a:cs typeface="Times New Roman" pitchFamily="18" charset="0"/>
              </a:rPr>
              <a:t>frequency of information collection</a:t>
            </a:r>
            <a:r>
              <a:rPr lang="en-US" sz="2600" smtClean="0">
                <a:latin typeface="Times New Roman" pitchFamily="18" charset="0"/>
                <a:cs typeface="Times New Roman" pitchFamily="18" charset="0"/>
              </a:rPr>
              <a:t>, when, place of collection, persons to be involved, expected information product;</a:t>
            </a:r>
          </a:p>
          <a:p>
            <a:pPr eaLnBrk="1" hangingPunct="1"/>
            <a:r>
              <a:rPr lang="en-US" sz="2600" smtClean="0">
                <a:latin typeface="Times New Roman" pitchFamily="18" charset="0"/>
                <a:cs typeface="Times New Roman" pitchFamily="18" charset="0"/>
              </a:rPr>
              <a:t>Existence of </a:t>
            </a:r>
            <a:r>
              <a:rPr lang="en-US" sz="2600" smtClean="0">
                <a:solidFill>
                  <a:schemeClr val="tx2"/>
                </a:solidFill>
                <a:latin typeface="Times New Roman" pitchFamily="18" charset="0"/>
                <a:cs typeface="Times New Roman" pitchFamily="18" charset="0"/>
              </a:rPr>
              <a:t>technical and resource feasibility</a:t>
            </a:r>
            <a:r>
              <a:rPr lang="en-US" sz="2600" smtClean="0">
                <a:latin typeface="Times New Roman" pitchFamily="18" charset="0"/>
                <a:cs typeface="Times New Roman" pitchFamily="18" charset="0"/>
              </a:rPr>
              <a:t> of information needs, indicators and methods; </a:t>
            </a:r>
          </a:p>
          <a:p>
            <a:pPr eaLnBrk="1" hangingPunct="1"/>
            <a:r>
              <a:rPr lang="en-US" sz="2600" smtClean="0">
                <a:latin typeface="Times New Roman" pitchFamily="18" charset="0"/>
                <a:cs typeface="Times New Roman" pitchFamily="18" charset="0"/>
              </a:rPr>
              <a:t>Existence of </a:t>
            </a:r>
            <a:r>
              <a:rPr lang="en-US" sz="2600" smtClean="0">
                <a:solidFill>
                  <a:schemeClr val="tx2"/>
                </a:solidFill>
                <a:latin typeface="Times New Roman" pitchFamily="18" charset="0"/>
                <a:cs typeface="Times New Roman" pitchFamily="18" charset="0"/>
              </a:rPr>
              <a:t>formats for data collection and synthesis</a:t>
            </a:r>
            <a:r>
              <a:rPr lang="en-US" sz="260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274638"/>
            <a:ext cx="8229600" cy="715962"/>
          </a:xfrm>
        </p:spPr>
        <p:txBody>
          <a:bodyPr/>
          <a:lstStyle/>
          <a:p>
            <a:pPr eaLnBrk="1" hangingPunct="1"/>
            <a:r>
              <a:rPr lang="en-US" sz="3000" b="1" smtClean="0">
                <a:solidFill>
                  <a:schemeClr val="tx2"/>
                </a:solidFill>
                <a:latin typeface="Times New Roman" pitchFamily="18" charset="0"/>
                <a:cs typeface="Times New Roman" pitchFamily="18" charset="0"/>
              </a:rPr>
              <a:t>4. Plan for reporting and communication</a:t>
            </a:r>
            <a:endParaRPr lang="en-US" sz="3000" smtClean="0">
              <a:solidFill>
                <a:schemeClr val="tx2"/>
              </a:solidFill>
              <a:latin typeface="Times New Roman" pitchFamily="18" charset="0"/>
              <a:cs typeface="Times New Roman" pitchFamily="18" charset="0"/>
            </a:endParaRPr>
          </a:p>
        </p:txBody>
      </p:sp>
      <p:sp>
        <p:nvSpPr>
          <p:cNvPr id="25602" name="Content Placeholder 2"/>
          <p:cNvSpPr>
            <a:spLocks noGrp="1"/>
          </p:cNvSpPr>
          <p:nvPr>
            <p:ph idx="1"/>
          </p:nvPr>
        </p:nvSpPr>
        <p:spPr>
          <a:xfrm>
            <a:off x="457200" y="1143000"/>
            <a:ext cx="8229600" cy="5334000"/>
          </a:xfrm>
        </p:spPr>
        <p:txBody>
          <a:bodyPr/>
          <a:lstStyle/>
          <a:p>
            <a:pPr eaLnBrk="1" hangingPunct="1"/>
            <a:r>
              <a:rPr lang="en-US" sz="2800" smtClean="0">
                <a:latin typeface="Times New Roman" pitchFamily="18" charset="0"/>
                <a:cs typeface="Times New Roman" pitchFamily="18" charset="0"/>
              </a:rPr>
              <a:t>Existence of a list of all the </a:t>
            </a:r>
            <a:r>
              <a:rPr lang="en-US" sz="2800" smtClean="0">
                <a:solidFill>
                  <a:schemeClr val="tx2"/>
                </a:solidFill>
                <a:latin typeface="Times New Roman" pitchFamily="18" charset="0"/>
                <a:cs typeface="Times New Roman" pitchFamily="18" charset="0"/>
              </a:rPr>
              <a:t>key audiences</a:t>
            </a:r>
            <a:r>
              <a:rPr lang="en-US" sz="2800" smtClean="0">
                <a:latin typeface="Times New Roman" pitchFamily="18" charset="0"/>
                <a:cs typeface="Times New Roman" pitchFamily="18" charset="0"/>
              </a:rPr>
              <a:t>, their information requirement, when they need it and the format they need the information in.</a:t>
            </a:r>
          </a:p>
          <a:p>
            <a:pPr eaLnBrk="1" hangingPunct="1"/>
            <a:endParaRPr lang="en-US" sz="28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Existence of a </a:t>
            </a:r>
            <a:r>
              <a:rPr lang="en-US" sz="2800" smtClean="0">
                <a:solidFill>
                  <a:schemeClr val="tx2"/>
                </a:solidFill>
                <a:latin typeface="Times New Roman" pitchFamily="18" charset="0"/>
                <a:cs typeface="Times New Roman" pitchFamily="18" charset="0"/>
              </a:rPr>
              <a:t>comprehensive schedule</a:t>
            </a:r>
            <a:r>
              <a:rPr lang="en-US" sz="2800" smtClean="0">
                <a:latin typeface="Times New Roman" pitchFamily="18" charset="0"/>
                <a:cs typeface="Times New Roman" pitchFamily="18" charset="0"/>
              </a:rPr>
              <a:t> for information production, showing who will do what and by when.</a:t>
            </a:r>
          </a:p>
          <a:p>
            <a:pPr eaLnBrk="1" hangingPunct="1"/>
            <a:endParaRPr lang="en-US" sz="2800" smtClean="0">
              <a:latin typeface="Times New Roman" pitchFamily="18" charset="0"/>
              <a:cs typeface="Times New Roman" pitchFamily="18" charset="0"/>
            </a:endParaRPr>
          </a:p>
          <a:p>
            <a:pPr eaLnBrk="1" hangingPunct="1"/>
            <a:r>
              <a:rPr lang="en-US" sz="2800" smtClean="0">
                <a:solidFill>
                  <a:schemeClr val="tx2"/>
                </a:solidFill>
                <a:latin typeface="Times New Roman" pitchFamily="18" charset="0"/>
                <a:cs typeface="Times New Roman" pitchFamily="18" charset="0"/>
              </a:rPr>
              <a:t>Definition</a:t>
            </a:r>
            <a:r>
              <a:rPr lang="en-US" sz="2800" smtClean="0">
                <a:latin typeface="Times New Roman" pitchFamily="18" charset="0"/>
                <a:cs typeface="Times New Roman" pitchFamily="18" charset="0"/>
              </a:rPr>
              <a:t> of what is to be done with the information (whether simply for onward transmission, for analytical discussion, etc.).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792162"/>
          </a:xfrm>
        </p:spPr>
        <p:txBody>
          <a:bodyPr/>
          <a:lstStyle/>
          <a:p>
            <a:pPr eaLnBrk="1" hangingPunct="1"/>
            <a:r>
              <a:rPr lang="en-US" sz="3000" b="1" smtClean="0">
                <a:solidFill>
                  <a:schemeClr val="tx2"/>
                </a:solidFill>
                <a:latin typeface="Times New Roman" pitchFamily="18" charset="0"/>
                <a:cs typeface="Times New Roman" pitchFamily="18" charset="0"/>
              </a:rPr>
              <a:t>5. Plan for critical refection processes and events</a:t>
            </a:r>
            <a:endParaRPr lang="en-US" sz="3000" smtClean="0">
              <a:solidFill>
                <a:schemeClr val="tx2"/>
              </a:solidFill>
              <a:latin typeface="Times New Roman" pitchFamily="18" charset="0"/>
              <a:cs typeface="Times New Roman" pitchFamily="18" charset="0"/>
            </a:endParaRPr>
          </a:p>
        </p:txBody>
      </p:sp>
      <p:sp>
        <p:nvSpPr>
          <p:cNvPr id="26626" name="Content Placeholder 2"/>
          <p:cNvSpPr>
            <a:spLocks noGrp="1"/>
          </p:cNvSpPr>
          <p:nvPr>
            <p:ph idx="1"/>
          </p:nvPr>
        </p:nvSpPr>
        <p:spPr>
          <a:xfrm>
            <a:off x="533400" y="1295400"/>
            <a:ext cx="8229600" cy="4525963"/>
          </a:xfrm>
        </p:spPr>
        <p:txBody>
          <a:bodyPr/>
          <a:lstStyle/>
          <a:p>
            <a:pPr eaLnBrk="1" hangingPunct="1"/>
            <a:endParaRPr lang="en-US" sz="24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Existence of </a:t>
            </a:r>
            <a:r>
              <a:rPr lang="en-US" sz="2800" smtClean="0">
                <a:solidFill>
                  <a:schemeClr val="tx2"/>
                </a:solidFill>
                <a:latin typeface="Times New Roman" pitchFamily="18" charset="0"/>
                <a:cs typeface="Times New Roman" pitchFamily="18" charset="0"/>
              </a:rPr>
              <a:t>detailed methods/approaches</a:t>
            </a:r>
            <a:r>
              <a:rPr lang="en-US" sz="2800" smtClean="0">
                <a:latin typeface="Times New Roman" pitchFamily="18" charset="0"/>
                <a:cs typeface="Times New Roman" pitchFamily="18" charset="0"/>
              </a:rPr>
              <a:t> to use, with which stakeholder groups and for what purpose.</a:t>
            </a:r>
          </a:p>
          <a:p>
            <a:pPr eaLnBrk="1" hangingPunct="1"/>
            <a:endParaRPr lang="en-US" sz="28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Identification of who is </a:t>
            </a:r>
            <a:r>
              <a:rPr lang="en-US" sz="2800" smtClean="0">
                <a:solidFill>
                  <a:schemeClr val="tx2"/>
                </a:solidFill>
                <a:latin typeface="Times New Roman" pitchFamily="18" charset="0"/>
                <a:cs typeface="Times New Roman" pitchFamily="18" charset="0"/>
              </a:rPr>
              <a:t>responsible</a:t>
            </a:r>
            <a:r>
              <a:rPr lang="en-US" sz="2800" smtClean="0">
                <a:latin typeface="Times New Roman" pitchFamily="18" charset="0"/>
                <a:cs typeface="Times New Roman" pitchFamily="18" charset="0"/>
              </a:rPr>
              <a:t> for which reflective events.</a:t>
            </a:r>
          </a:p>
          <a:p>
            <a:pPr eaLnBrk="1" hangingPunct="1"/>
            <a:endParaRPr lang="en-US" sz="28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Existence of a </a:t>
            </a:r>
            <a:r>
              <a:rPr lang="en-US" sz="2800" smtClean="0">
                <a:solidFill>
                  <a:schemeClr val="tx2"/>
                </a:solidFill>
                <a:latin typeface="Times New Roman" pitchFamily="18" charset="0"/>
                <a:cs typeface="Times New Roman" pitchFamily="18" charset="0"/>
              </a:rPr>
              <a:t>schedule for integrating all the key lessons and recommendations</a:t>
            </a:r>
            <a:r>
              <a:rPr lang="en-US" sz="2800" smtClean="0">
                <a:latin typeface="Times New Roman" pitchFamily="18" charset="0"/>
                <a:cs typeface="Times New Roman" pitchFamily="18" charset="0"/>
              </a:rPr>
              <a:t> and a monitoring system of progress to that effect.</a:t>
            </a:r>
            <a:r>
              <a:rPr lang="en-US" sz="240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z="3000" b="1" smtClean="0">
                <a:solidFill>
                  <a:schemeClr val="tx2"/>
                </a:solidFill>
                <a:latin typeface="Times New Roman" pitchFamily="18" charset="0"/>
                <a:cs typeface="Times New Roman" pitchFamily="18" charset="0"/>
              </a:rPr>
              <a:t>6. Existence of plan for necessary conditions and capacities</a:t>
            </a:r>
            <a:endParaRPr lang="en-US" sz="3000" smtClean="0">
              <a:solidFill>
                <a:schemeClr val="tx2"/>
              </a:solidFill>
              <a:latin typeface="Times New Roman" pitchFamily="18" charset="0"/>
              <a:cs typeface="Times New Roman" pitchFamily="18" charset="0"/>
            </a:endParaRPr>
          </a:p>
        </p:txBody>
      </p:sp>
      <p:sp>
        <p:nvSpPr>
          <p:cNvPr id="27650" name="Content Placeholder 2"/>
          <p:cNvSpPr>
            <a:spLocks noGrp="1"/>
          </p:cNvSpPr>
          <p:nvPr>
            <p:ph idx="1"/>
          </p:nvPr>
        </p:nvSpPr>
        <p:spPr/>
        <p:txBody>
          <a:bodyPr/>
          <a:lstStyle/>
          <a:p>
            <a:pPr eaLnBrk="1" hangingPunct="1"/>
            <a:r>
              <a:rPr lang="en-US" sz="2600" smtClean="0">
                <a:latin typeface="Times New Roman" pitchFamily="18" charset="0"/>
                <a:cs typeface="Times New Roman" pitchFamily="18" charset="0"/>
              </a:rPr>
              <a:t>Number of M&amp;E staff</a:t>
            </a:r>
          </a:p>
          <a:p>
            <a:pPr eaLnBrk="1" hangingPunct="1"/>
            <a:endParaRPr lang="en-US" sz="2600" smtClean="0">
              <a:latin typeface="Times New Roman" pitchFamily="18" charset="0"/>
              <a:cs typeface="Times New Roman" pitchFamily="18" charset="0"/>
            </a:endParaRPr>
          </a:p>
          <a:p>
            <a:pPr eaLnBrk="1" hangingPunct="1"/>
            <a:r>
              <a:rPr lang="en-US" sz="2600" smtClean="0">
                <a:latin typeface="Times New Roman" pitchFamily="18" charset="0"/>
                <a:cs typeface="Times New Roman" pitchFamily="18" charset="0"/>
              </a:rPr>
              <a:t>Their responsibilities and linkages</a:t>
            </a:r>
          </a:p>
          <a:p>
            <a:pPr eaLnBrk="1" hangingPunct="1"/>
            <a:endParaRPr lang="en-US" sz="2600" smtClean="0">
              <a:latin typeface="Times New Roman" pitchFamily="18" charset="0"/>
              <a:cs typeface="Times New Roman" pitchFamily="18" charset="0"/>
            </a:endParaRPr>
          </a:p>
          <a:p>
            <a:pPr eaLnBrk="1" hangingPunct="1"/>
            <a:r>
              <a:rPr lang="en-US" sz="2600" smtClean="0">
                <a:latin typeface="Times New Roman" pitchFamily="18" charset="0"/>
                <a:cs typeface="Times New Roman" pitchFamily="18" charset="0"/>
              </a:rPr>
              <a:t>Organizational relationships between key M&amp;E stakeholders</a:t>
            </a:r>
          </a:p>
          <a:p>
            <a:pPr eaLnBrk="1" hangingPunct="1"/>
            <a:endParaRPr lang="en-US" sz="2600" smtClean="0">
              <a:latin typeface="Times New Roman" pitchFamily="18" charset="0"/>
              <a:cs typeface="Times New Roman" pitchFamily="18" charset="0"/>
            </a:endParaRPr>
          </a:p>
          <a:p>
            <a:pPr eaLnBrk="1" hangingPunct="1"/>
            <a:r>
              <a:rPr lang="en-US" sz="2600" smtClean="0">
                <a:latin typeface="Times New Roman" pitchFamily="18" charset="0"/>
                <a:cs typeface="Times New Roman" pitchFamily="18" charset="0"/>
              </a:rPr>
              <a:t>Incentives needed to make M&amp;E work</a:t>
            </a:r>
          </a:p>
          <a:p>
            <a:pPr eaLnBrk="1" hangingPunct="1"/>
            <a:endParaRPr lang="en-US" sz="2600" smtClean="0">
              <a:latin typeface="Times New Roman" pitchFamily="18" charset="0"/>
              <a:cs typeface="Times New Roman" pitchFamily="18" charset="0"/>
            </a:endParaRPr>
          </a:p>
          <a:p>
            <a:pPr eaLnBrk="1" hangingPunct="1"/>
            <a:r>
              <a:rPr lang="en-US" sz="2600" smtClean="0">
                <a:latin typeface="Times New Roman" pitchFamily="18" charset="0"/>
                <a:cs typeface="Times New Roman" pitchFamily="18" charset="0"/>
              </a:rPr>
              <a:t>The type of information management systems to be established and a detailed budget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p:txBody>
          <a:bodyPr/>
          <a:lstStyle/>
          <a:p>
            <a:pPr algn="ctr" eaLnBrk="1" hangingPunct="1">
              <a:buFont typeface="Arial" charset="0"/>
              <a:buNone/>
            </a:pPr>
            <a:endParaRPr lang="en-GB" sz="4000" b="1" smtClean="0">
              <a:solidFill>
                <a:srgbClr val="002060"/>
              </a:solidFill>
            </a:endParaRPr>
          </a:p>
          <a:p>
            <a:pPr algn="ctr" eaLnBrk="1" hangingPunct="1">
              <a:buFont typeface="Arial" charset="0"/>
              <a:buNone/>
            </a:pPr>
            <a:r>
              <a:rPr lang="en-GB" sz="4800" b="1" smtClean="0">
                <a:solidFill>
                  <a:schemeClr val="tx2"/>
                </a:solidFill>
              </a:rPr>
              <a:t>Example: the DFID process for agreeing and providing support under Aid for Trade</a:t>
            </a:r>
            <a:endParaRPr lang="en-US" sz="4800" smtClean="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274638"/>
            <a:ext cx="8229600" cy="563562"/>
          </a:xfrm>
        </p:spPr>
        <p:txBody>
          <a:bodyPr/>
          <a:lstStyle/>
          <a:p>
            <a:pPr eaLnBrk="1" hangingPunct="1"/>
            <a:r>
              <a:rPr lang="en-GB" sz="3000" b="1" smtClean="0">
                <a:solidFill>
                  <a:schemeClr val="tx2"/>
                </a:solidFill>
                <a:latin typeface="Times New Roman" pitchFamily="18" charset="0"/>
                <a:cs typeface="Times New Roman" pitchFamily="18" charset="0"/>
              </a:rPr>
              <a:t>DFID’s Value for Money and Results Process</a:t>
            </a:r>
            <a:endParaRPr lang="en-US" sz="3000" smtClean="0">
              <a:solidFill>
                <a:schemeClr val="tx2"/>
              </a:solidFill>
              <a:latin typeface="Times New Roman" pitchFamily="18" charset="0"/>
              <a:cs typeface="Times New Roman" pitchFamily="18" charset="0"/>
            </a:endParaRPr>
          </a:p>
        </p:txBody>
      </p:sp>
      <p:pic>
        <p:nvPicPr>
          <p:cNvPr id="29698" name="Picture 2"/>
          <p:cNvPicPr>
            <a:picLocks noGrp="1" noChangeAspect="1" noChangeArrowheads="1"/>
          </p:cNvPicPr>
          <p:nvPr>
            <p:ph idx="1"/>
          </p:nvPr>
        </p:nvPicPr>
        <p:blipFill>
          <a:blip r:embed="rId3" cstate="print"/>
          <a:srcRect/>
          <a:stretch>
            <a:fillRect/>
          </a:stretch>
        </p:blipFill>
        <p:spPr>
          <a:xfrm>
            <a:off x="0" y="990600"/>
            <a:ext cx="9144000" cy="58674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GB" sz="4000" b="1" smtClean="0">
                <a:solidFill>
                  <a:schemeClr val="tx2"/>
                </a:solidFill>
              </a:rPr>
              <a:t>DFID Evaluation Policy</a:t>
            </a:r>
            <a:br>
              <a:rPr lang="en-GB" sz="4000" b="1" smtClean="0">
                <a:solidFill>
                  <a:schemeClr val="tx2"/>
                </a:solidFill>
              </a:rPr>
            </a:br>
            <a:endParaRPr lang="en-US" sz="4000" smtClean="0">
              <a:solidFill>
                <a:schemeClr val="tx2"/>
              </a:solidFill>
            </a:endParaRPr>
          </a:p>
        </p:txBody>
      </p:sp>
      <p:sp>
        <p:nvSpPr>
          <p:cNvPr id="31746" name="Content Placeholder 2"/>
          <p:cNvSpPr>
            <a:spLocks noGrp="1"/>
          </p:cNvSpPr>
          <p:nvPr>
            <p:ph idx="1"/>
          </p:nvPr>
        </p:nvSpPr>
        <p:spPr>
          <a:xfrm>
            <a:off x="533400" y="1371600"/>
            <a:ext cx="8229600" cy="4525963"/>
          </a:xfrm>
        </p:spPr>
        <p:txBody>
          <a:bodyPr/>
          <a:lstStyle/>
          <a:p>
            <a:pPr eaLnBrk="1" hangingPunct="1">
              <a:lnSpc>
                <a:spcPct val="90000"/>
              </a:lnSpc>
            </a:pPr>
            <a:r>
              <a:rPr lang="en-GB" sz="3000" smtClean="0"/>
              <a:t>The UK government has made results, value for money and evaluation central to its approach to tackling poverty and promoting growth.</a:t>
            </a:r>
          </a:p>
          <a:p>
            <a:pPr eaLnBrk="1" hangingPunct="1">
              <a:lnSpc>
                <a:spcPct val="90000"/>
              </a:lnSpc>
            </a:pPr>
            <a:endParaRPr lang="en-GB" sz="3000" smtClean="0"/>
          </a:p>
          <a:p>
            <a:pPr eaLnBrk="1" hangingPunct="1">
              <a:lnSpc>
                <a:spcPct val="90000"/>
              </a:lnSpc>
            </a:pPr>
            <a:r>
              <a:rPr lang="en-GB" sz="3000" smtClean="0"/>
              <a:t>DFID has been transforming its business processes to ensure evaluation considerations are embedded at all stages of the policy and programme cycle.</a:t>
            </a:r>
          </a:p>
          <a:p>
            <a:pPr eaLnBrk="1" hangingPunct="1">
              <a:lnSpc>
                <a:spcPct val="90000"/>
              </a:lnSpc>
            </a:pPr>
            <a:endParaRPr lang="en-GB" sz="3000" smtClean="0"/>
          </a:p>
          <a:p>
            <a:pPr eaLnBrk="1" hangingPunct="1">
              <a:lnSpc>
                <a:spcPct val="90000"/>
              </a:lnSpc>
            </a:pPr>
            <a:r>
              <a:rPr lang="en-GB" sz="3000" smtClean="0"/>
              <a:t>This is an ambitious approach which includes promoting change and building capacity of partners, as well as within DFID.</a:t>
            </a:r>
            <a:endParaRPr lang="en-US" sz="30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GB" sz="3000" b="1" smtClean="0">
                <a:solidFill>
                  <a:schemeClr val="tx2"/>
                </a:solidFill>
                <a:latin typeface="Times New Roman" pitchFamily="18" charset="0"/>
                <a:cs typeface="Times New Roman" pitchFamily="18" charset="0"/>
              </a:rPr>
              <a:t>DFID Evaluation Policy (Cont.)</a:t>
            </a:r>
            <a:r>
              <a:rPr lang="en-GB" sz="4000" smtClean="0">
                <a:solidFill>
                  <a:schemeClr val="tx2"/>
                </a:solidFill>
                <a:latin typeface="Times New Roman" pitchFamily="18" charset="0"/>
                <a:cs typeface="Times New Roman" pitchFamily="18" charset="0"/>
              </a:rPr>
              <a:t/>
            </a:r>
            <a:br>
              <a:rPr lang="en-GB" sz="4000" smtClean="0">
                <a:solidFill>
                  <a:schemeClr val="tx2"/>
                </a:solidFill>
                <a:latin typeface="Times New Roman" pitchFamily="18" charset="0"/>
                <a:cs typeface="Times New Roman" pitchFamily="18" charset="0"/>
              </a:rPr>
            </a:br>
            <a:endParaRPr lang="en-US" sz="4000" smtClean="0">
              <a:solidFill>
                <a:schemeClr val="tx2"/>
              </a:solidFill>
            </a:endParaRPr>
          </a:p>
        </p:txBody>
      </p:sp>
      <p:sp>
        <p:nvSpPr>
          <p:cNvPr id="32770" name="Content Placeholder 2"/>
          <p:cNvSpPr>
            <a:spLocks noGrp="1"/>
          </p:cNvSpPr>
          <p:nvPr>
            <p:ph idx="1"/>
          </p:nvPr>
        </p:nvSpPr>
        <p:spPr>
          <a:xfrm>
            <a:off x="228600" y="838200"/>
            <a:ext cx="8686800" cy="5715000"/>
          </a:xfrm>
        </p:spPr>
        <p:txBody>
          <a:bodyPr/>
          <a:lstStyle/>
          <a:p>
            <a:pPr eaLnBrk="1" hangingPunct="1">
              <a:buFont typeface="Arial" charset="0"/>
              <a:buNone/>
            </a:pPr>
            <a:r>
              <a:rPr lang="en-GB" sz="2000" smtClean="0">
                <a:solidFill>
                  <a:schemeClr val="tx2"/>
                </a:solidFill>
              </a:rPr>
              <a:t>DFID follows the OECD DAC international quality standards for evaluation:</a:t>
            </a:r>
          </a:p>
          <a:p>
            <a:pPr eaLnBrk="1" hangingPunct="1"/>
            <a:r>
              <a:rPr lang="en-GB" sz="2000" smtClean="0"/>
              <a:t>“systematic and objective assessment of an on-going or completed project, programme or policy, its design, implementation and results in relation to specified evaluation criteria”.</a:t>
            </a:r>
          </a:p>
          <a:p>
            <a:pPr eaLnBrk="1" hangingPunct="1"/>
            <a:r>
              <a:rPr lang="en-GB" sz="2000" smtClean="0"/>
              <a:t>DFID evaluations are guided by the core principles of: Independence, transparency, quality, utility, ethics.</a:t>
            </a:r>
          </a:p>
          <a:p>
            <a:pPr eaLnBrk="1" hangingPunct="1">
              <a:buFont typeface="Arial" charset="0"/>
              <a:buNone/>
            </a:pPr>
            <a:r>
              <a:rPr lang="en-GB" sz="2000" b="1" smtClean="0">
                <a:solidFill>
                  <a:schemeClr val="tx2"/>
                </a:solidFill>
              </a:rPr>
              <a:t>DFID Evaluation Requirements and Standards:</a:t>
            </a:r>
          </a:p>
          <a:p>
            <a:pPr eaLnBrk="1" hangingPunct="1"/>
            <a:r>
              <a:rPr lang="en-GB" sz="2000" smtClean="0"/>
              <a:t>Clear identification of need and justification for what is to be evaluated and why.</a:t>
            </a:r>
          </a:p>
          <a:p>
            <a:pPr eaLnBrk="1" hangingPunct="1"/>
            <a:r>
              <a:rPr lang="en-GB" sz="2000" smtClean="0"/>
              <a:t>Consideration of any relevant systematic reviews of available evidence.</a:t>
            </a:r>
          </a:p>
          <a:p>
            <a:pPr eaLnBrk="1" hangingPunct="1"/>
            <a:r>
              <a:rPr lang="en-GB" sz="2000" smtClean="0"/>
              <a:t>A significant and appropriate level of resource is allocated specifically to evaluation.</a:t>
            </a:r>
          </a:p>
          <a:p>
            <a:pPr eaLnBrk="1" hangingPunct="1"/>
            <a:r>
              <a:rPr lang="en-GB" sz="2000" smtClean="0"/>
              <a:t>Designed to meet the information and decision-making needs of the intended users.</a:t>
            </a:r>
          </a:p>
          <a:p>
            <a:pPr eaLnBrk="1" hangingPunct="1"/>
            <a:r>
              <a:rPr lang="en-GB" sz="2000" smtClean="0"/>
              <a:t>Use of 5 OECD DAC criteria.</a:t>
            </a:r>
          </a:p>
          <a:p>
            <a:pPr eaLnBrk="1" hangingPunct="1"/>
            <a:r>
              <a:rPr lang="en-GB" sz="2000" smtClean="0"/>
              <a:t>Theory-based and impact approaches</a:t>
            </a:r>
          </a:p>
          <a:p>
            <a:pPr eaLnBrk="1" hangingPunct="1"/>
            <a:r>
              <a:rPr lang="en-GB" sz="2000" smtClean="0"/>
              <a:t>Mandatory quality assurance requirements</a:t>
            </a:r>
          </a:p>
          <a:p>
            <a:pPr eaLnBrk="1" hangingPunct="1"/>
            <a:endParaRPr lang="en-GB" sz="2000" smtClean="0"/>
          </a:p>
          <a:p>
            <a:pPr eaLnBrk="1" hangingPunct="1"/>
            <a:r>
              <a:rPr lang="en-GB" sz="2000" smtClean="0"/>
              <a:t>For an evaluation to be classified as such, it must fulfil the 3 conditions of independence, transparency and robust methodology.</a:t>
            </a:r>
          </a:p>
          <a:p>
            <a:pPr eaLnBrk="1" hangingPunct="1"/>
            <a:endParaRPr lang="en-GB" sz="2000" smtClean="0"/>
          </a:p>
          <a:p>
            <a:pPr eaLnBrk="1" hangingPunct="1"/>
            <a:r>
              <a:rPr lang="en-GB" sz="2000" smtClean="0"/>
              <a:t>Relevance – extent to which objectives of a development initiative are consistent with the needs of those it intends to benefit.</a:t>
            </a:r>
          </a:p>
          <a:p>
            <a:pPr eaLnBrk="1" hangingPunct="1"/>
            <a:r>
              <a:rPr lang="en-GB" sz="2000" smtClean="0"/>
              <a:t>Effectiveness – extent to which the planned results were achieved, or are expected to be achieved.</a:t>
            </a:r>
          </a:p>
          <a:p>
            <a:pPr eaLnBrk="1" hangingPunct="1"/>
            <a:r>
              <a:rPr lang="en-GB" sz="2000" smtClean="0"/>
              <a:t>Efficiency – measure of how economically resources/inputs (funds/expertise/time) are converted into results.</a:t>
            </a:r>
          </a:p>
          <a:p>
            <a:pPr eaLnBrk="1" hangingPunct="1"/>
            <a:r>
              <a:rPr lang="en-GB" sz="2000" smtClean="0"/>
              <a:t>Sustainability – actual or probable continuation of benefits from an inititative after major development assistance has been completed.</a:t>
            </a:r>
          </a:p>
          <a:p>
            <a:pPr eaLnBrk="1" hangingPunct="1"/>
            <a:r>
              <a:rPr lang="en-GB" sz="2000" smtClean="0"/>
              <a:t>Impact – positive and negative, primary and secondary effects, direct/indirect, intended/unintended.</a:t>
            </a:r>
          </a:p>
          <a:p>
            <a:pPr eaLnBrk="1" hangingPunct="1"/>
            <a:endParaRPr lang="en-GB" sz="2000" smtClean="0"/>
          </a:p>
          <a:p>
            <a:pPr eaLnBrk="1" hangingPunct="1"/>
            <a:r>
              <a:rPr lang="en-GB" sz="2000" smtClean="0"/>
              <a:t>Recognition that not all criteria applied in every case, although each study should define which criteria were chosen and why, as well as the methods used to gather and analyse the data.</a:t>
            </a:r>
          </a:p>
          <a:p>
            <a:pPr eaLnBrk="1" hangingPunct="1"/>
            <a:endParaRPr lang="en-GB" sz="2000" smtClean="0"/>
          </a:p>
          <a:p>
            <a:pPr eaLnBrk="1" hangingPunct="1"/>
            <a:r>
              <a:rPr lang="en-GB" sz="2000" smtClean="0"/>
              <a:t>Mandatory for all evaluations to be independently QA’d during the design phase (entry) and at the draft final report (exit) stage.</a:t>
            </a:r>
          </a:p>
          <a:p>
            <a:pPr eaLnBrk="1" hangingPunct="1"/>
            <a:endParaRPr lang="en-GB" sz="2000" smtClean="0"/>
          </a:p>
          <a:p>
            <a:pPr eaLnBrk="1" hangingPunct="1"/>
            <a:endParaRPr lang="en-US" sz="2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229600" cy="715962"/>
          </a:xfrm>
        </p:spPr>
        <p:txBody>
          <a:bodyPr/>
          <a:lstStyle/>
          <a:p>
            <a:pPr eaLnBrk="1" hangingPunct="1"/>
            <a:r>
              <a:rPr lang="en-GB" sz="4000" b="1" smtClean="0">
                <a:solidFill>
                  <a:schemeClr val="tx2"/>
                </a:solidFill>
              </a:rPr>
              <a:t>Case Studies: DFID M&amp;E Frameworks</a:t>
            </a:r>
            <a:endParaRPr lang="en-US" sz="4000" smtClean="0">
              <a:solidFill>
                <a:schemeClr val="tx2"/>
              </a:solidFill>
            </a:endParaRPr>
          </a:p>
        </p:txBody>
      </p:sp>
      <p:sp>
        <p:nvSpPr>
          <p:cNvPr id="33794" name="Content Placeholder 2"/>
          <p:cNvSpPr>
            <a:spLocks noGrp="1"/>
          </p:cNvSpPr>
          <p:nvPr>
            <p:ph idx="1"/>
          </p:nvPr>
        </p:nvSpPr>
        <p:spPr>
          <a:xfrm>
            <a:off x="457200" y="1066800"/>
            <a:ext cx="8229600" cy="4525963"/>
          </a:xfrm>
        </p:spPr>
        <p:txBody>
          <a:bodyPr/>
          <a:lstStyle/>
          <a:p>
            <a:pPr eaLnBrk="1" hangingPunct="1">
              <a:lnSpc>
                <a:spcPct val="80000"/>
              </a:lnSpc>
              <a:buFont typeface="Arial" charset="0"/>
              <a:buNone/>
            </a:pPr>
            <a:r>
              <a:rPr lang="en-GB" sz="2400" b="1" smtClean="0"/>
              <a:t>The </a:t>
            </a:r>
            <a:r>
              <a:rPr lang="en-GB" sz="2400" b="1" smtClean="0">
                <a:solidFill>
                  <a:schemeClr val="tx2"/>
                </a:solidFill>
              </a:rPr>
              <a:t>Trade Advocacy Fund (TAF)</a:t>
            </a:r>
            <a:r>
              <a:rPr lang="en-GB" sz="2400" b="1" smtClean="0"/>
              <a:t> </a:t>
            </a:r>
            <a:r>
              <a:rPr lang="en-GB" sz="2400" smtClean="0"/>
              <a:t>offers short-term support to the poorest developing countries to help them to engage in crucial trade negotiations.  </a:t>
            </a:r>
          </a:p>
          <a:p>
            <a:pPr eaLnBrk="1" hangingPunct="1">
              <a:lnSpc>
                <a:spcPct val="80000"/>
              </a:lnSpc>
            </a:pPr>
            <a:endParaRPr lang="en-GB" sz="2400" smtClean="0"/>
          </a:p>
          <a:p>
            <a:pPr eaLnBrk="1" hangingPunct="1">
              <a:lnSpc>
                <a:spcPct val="80000"/>
              </a:lnSpc>
              <a:buFont typeface="Arial" charset="0"/>
              <a:buNone/>
            </a:pPr>
            <a:r>
              <a:rPr lang="en-GB" sz="2400" smtClean="0"/>
              <a:t>The TAF evaluation framework assesses the programme at three levels:</a:t>
            </a:r>
          </a:p>
          <a:p>
            <a:pPr eaLnBrk="1" hangingPunct="1">
              <a:lnSpc>
                <a:spcPct val="80000"/>
              </a:lnSpc>
            </a:pPr>
            <a:endParaRPr lang="en-GB" sz="2400" b="1" smtClean="0"/>
          </a:p>
          <a:p>
            <a:pPr eaLnBrk="1" hangingPunct="1">
              <a:lnSpc>
                <a:spcPct val="80000"/>
              </a:lnSpc>
            </a:pPr>
            <a:r>
              <a:rPr lang="en-GB" sz="2400" b="1" smtClean="0">
                <a:solidFill>
                  <a:schemeClr val="tx2"/>
                </a:solidFill>
              </a:rPr>
              <a:t>Level 1, Processes:</a:t>
            </a:r>
            <a:r>
              <a:rPr lang="en-GB" sz="2400" smtClean="0"/>
              <a:t> An assessment of the processes designed for TAF, and their implementation by the Fund Manager and where relevant the involvement of  DFID;</a:t>
            </a:r>
          </a:p>
          <a:p>
            <a:pPr eaLnBrk="1" hangingPunct="1">
              <a:lnSpc>
                <a:spcPct val="80000"/>
              </a:lnSpc>
            </a:pPr>
            <a:endParaRPr lang="en-GB" sz="2400" b="1" smtClean="0"/>
          </a:p>
          <a:p>
            <a:pPr eaLnBrk="1" hangingPunct="1">
              <a:lnSpc>
                <a:spcPct val="80000"/>
              </a:lnSpc>
            </a:pPr>
            <a:r>
              <a:rPr lang="en-GB" sz="2400" b="1" smtClean="0">
                <a:solidFill>
                  <a:schemeClr val="tx2"/>
                </a:solidFill>
              </a:rPr>
              <a:t>Level 2, Projects:</a:t>
            </a:r>
            <a:r>
              <a:rPr lang="en-GB" sz="2400" smtClean="0"/>
              <a:t> An assessment of a range of individual projects funded by TAF to follow through from initial contact  and tracing the theory of change as far as possible;</a:t>
            </a:r>
          </a:p>
          <a:p>
            <a:pPr eaLnBrk="1" hangingPunct="1">
              <a:lnSpc>
                <a:spcPct val="80000"/>
              </a:lnSpc>
            </a:pPr>
            <a:endParaRPr lang="en-GB" sz="2400" smtClean="0"/>
          </a:p>
          <a:p>
            <a:pPr eaLnBrk="1" hangingPunct="1">
              <a:lnSpc>
                <a:spcPct val="80000"/>
              </a:lnSpc>
            </a:pPr>
            <a:r>
              <a:rPr lang="en-GB" sz="2400" b="1" smtClean="0">
                <a:solidFill>
                  <a:schemeClr val="tx2"/>
                </a:solidFill>
              </a:rPr>
              <a:t>Level 3, Programme:</a:t>
            </a:r>
            <a:r>
              <a:rPr lang="en-GB" sz="2400" smtClean="0"/>
              <a:t> An aggregate assessment of programme performance based on scoring of individual projects.</a:t>
            </a:r>
          </a:p>
          <a:p>
            <a:pPr eaLnBrk="1" hangingPunct="1">
              <a:lnSpc>
                <a:spcPct val="80000"/>
              </a:lnSpc>
            </a:pPr>
            <a:endParaRPr lang="en-US" sz="2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274638"/>
            <a:ext cx="8229600" cy="563562"/>
          </a:xfrm>
        </p:spPr>
        <p:txBody>
          <a:bodyPr/>
          <a:lstStyle/>
          <a:p>
            <a:pPr eaLnBrk="1" hangingPunct="1"/>
            <a:r>
              <a:rPr lang="en-GB" sz="4000" b="1" smtClean="0">
                <a:solidFill>
                  <a:schemeClr val="tx2"/>
                </a:solidFill>
              </a:rPr>
              <a:t>Case Studies: DFID M&amp;E Frameworks</a:t>
            </a:r>
            <a:endParaRPr lang="en-US" sz="4000" smtClean="0">
              <a:solidFill>
                <a:schemeClr val="tx2"/>
              </a:solidFill>
            </a:endParaRPr>
          </a:p>
        </p:txBody>
      </p:sp>
      <p:sp>
        <p:nvSpPr>
          <p:cNvPr id="34818" name="Content Placeholder 2"/>
          <p:cNvSpPr>
            <a:spLocks noGrp="1"/>
          </p:cNvSpPr>
          <p:nvPr>
            <p:ph idx="1"/>
          </p:nvPr>
        </p:nvSpPr>
        <p:spPr>
          <a:xfrm>
            <a:off x="457200" y="914400"/>
            <a:ext cx="8229600" cy="5791200"/>
          </a:xfrm>
        </p:spPr>
        <p:txBody>
          <a:bodyPr/>
          <a:lstStyle/>
          <a:p>
            <a:pPr eaLnBrk="1" hangingPunct="1">
              <a:lnSpc>
                <a:spcPct val="80000"/>
              </a:lnSpc>
            </a:pPr>
            <a:r>
              <a:rPr lang="en-GB" sz="2600" smtClean="0"/>
              <a:t>The TAF evaluation strategy is to assess whether the Trade Advocacy Fund TAF design and operations </a:t>
            </a:r>
            <a:r>
              <a:rPr lang="en-GB" sz="2600" smtClean="0">
                <a:solidFill>
                  <a:schemeClr val="tx2"/>
                </a:solidFill>
              </a:rPr>
              <a:t>adequately addresses the problem</a:t>
            </a:r>
            <a:r>
              <a:rPr lang="en-GB" sz="2600" smtClean="0"/>
              <a:t> it was intended to overcome. DFID approach builds on the foundations of monitoring arrangements which will be carried out by the Trust Fund Manager (FM), to assess whether the programme is carrying out the activities described and developed in the programme design process. </a:t>
            </a:r>
          </a:p>
          <a:p>
            <a:pPr eaLnBrk="1" hangingPunct="1">
              <a:lnSpc>
                <a:spcPct val="80000"/>
              </a:lnSpc>
            </a:pPr>
            <a:endParaRPr lang="en-GB" sz="2600" smtClean="0"/>
          </a:p>
          <a:p>
            <a:pPr eaLnBrk="1" hangingPunct="1">
              <a:lnSpc>
                <a:spcPct val="80000"/>
              </a:lnSpc>
            </a:pPr>
            <a:r>
              <a:rPr lang="en-GB" sz="2600" smtClean="0"/>
              <a:t>It will also trace the </a:t>
            </a:r>
            <a:r>
              <a:rPr lang="en-GB" sz="2600" smtClean="0">
                <a:solidFill>
                  <a:schemeClr val="tx2"/>
                </a:solidFill>
              </a:rPr>
              <a:t>links between the outputs of the TAF to the anticipated effects on trade negotiations.</a:t>
            </a:r>
          </a:p>
          <a:p>
            <a:pPr eaLnBrk="1" hangingPunct="1">
              <a:lnSpc>
                <a:spcPct val="80000"/>
              </a:lnSpc>
            </a:pPr>
            <a:endParaRPr lang="en-GB" sz="2600" smtClean="0">
              <a:solidFill>
                <a:srgbClr val="002060"/>
              </a:solidFill>
            </a:endParaRPr>
          </a:p>
          <a:p>
            <a:pPr eaLnBrk="1" hangingPunct="1">
              <a:lnSpc>
                <a:spcPct val="80000"/>
              </a:lnSpc>
            </a:pPr>
            <a:r>
              <a:rPr lang="en-GB" sz="2600" smtClean="0"/>
              <a:t>TAF uses the OECD DAC criteria for evaluation as the central organising framework for this. However, recognising the importance of a strong focus on the value for money aspects of the evaluation, TAF further added </a:t>
            </a:r>
            <a:r>
              <a:rPr lang="en-GB" sz="2600" smtClean="0">
                <a:solidFill>
                  <a:schemeClr val="tx2"/>
                </a:solidFill>
              </a:rPr>
              <a:t>economy</a:t>
            </a:r>
            <a:r>
              <a:rPr lang="en-GB" sz="2600" smtClean="0"/>
              <a:t> as a criterion.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z="3000" b="1" smtClean="0">
                <a:solidFill>
                  <a:schemeClr val="tx2"/>
                </a:solidFill>
                <a:latin typeface="Times New Roman" pitchFamily="18" charset="0"/>
                <a:cs typeface="Times New Roman" pitchFamily="18" charset="0"/>
              </a:rPr>
              <a:t>1. Objectives of the M&amp;E System</a:t>
            </a:r>
            <a:r>
              <a:rPr lang="en-US" sz="4000" b="1" smtClean="0">
                <a:solidFill>
                  <a:schemeClr val="tx2"/>
                </a:solidFill>
              </a:rPr>
              <a:t/>
            </a:r>
            <a:br>
              <a:rPr lang="en-US" sz="4000" b="1" smtClean="0">
                <a:solidFill>
                  <a:schemeClr val="tx2"/>
                </a:solidFill>
              </a:rPr>
            </a:br>
            <a:endParaRPr lang="en-US" sz="4000" b="1" smtClean="0">
              <a:solidFill>
                <a:schemeClr val="tx2"/>
              </a:solidFill>
            </a:endParaRPr>
          </a:p>
        </p:txBody>
      </p:sp>
      <p:sp>
        <p:nvSpPr>
          <p:cNvPr id="15362" name="Content Placeholder 2"/>
          <p:cNvSpPr>
            <a:spLocks noGrp="1"/>
          </p:cNvSpPr>
          <p:nvPr>
            <p:ph idx="1"/>
          </p:nvPr>
        </p:nvSpPr>
        <p:spPr>
          <a:xfrm>
            <a:off x="457200" y="914400"/>
            <a:ext cx="8229600" cy="5638800"/>
          </a:xfrm>
        </p:spPr>
        <p:txBody>
          <a:bodyPr/>
          <a:lstStyle/>
          <a:p>
            <a:pPr eaLnBrk="1" hangingPunct="1"/>
            <a:r>
              <a:rPr lang="en-US" sz="2800" smtClean="0">
                <a:latin typeface="Times New Roman" pitchFamily="18" charset="0"/>
                <a:cs typeface="Times New Roman" pitchFamily="18" charset="0"/>
              </a:rPr>
              <a:t>The M&amp;E system describes how the </a:t>
            </a:r>
            <a:r>
              <a:rPr lang="en-US" sz="2800" smtClean="0">
                <a:solidFill>
                  <a:schemeClr val="tx2"/>
                </a:solidFill>
                <a:latin typeface="Times New Roman" pitchFamily="18" charset="0"/>
                <a:cs typeface="Times New Roman" pitchFamily="18" charset="0"/>
              </a:rPr>
              <a:t>performance and quality will be continuously monitored</a:t>
            </a:r>
            <a:r>
              <a:rPr lang="en-US" sz="2800" smtClean="0">
                <a:latin typeface="Times New Roman" pitchFamily="18" charset="0"/>
                <a:cs typeface="Times New Roman" pitchFamily="18" charset="0"/>
              </a:rPr>
              <a:t> and </a:t>
            </a:r>
            <a:r>
              <a:rPr lang="en-US" sz="2800" smtClean="0">
                <a:solidFill>
                  <a:schemeClr val="tx2"/>
                </a:solidFill>
                <a:latin typeface="Times New Roman" pitchFamily="18" charset="0"/>
                <a:cs typeface="Times New Roman" pitchFamily="18" charset="0"/>
              </a:rPr>
              <a:t>how the outcomes and impacts of the project</a:t>
            </a:r>
            <a:r>
              <a:rPr lang="en-US" sz="2800" smtClean="0">
                <a:latin typeface="Times New Roman" pitchFamily="18" charset="0"/>
                <a:cs typeface="Times New Roman" pitchFamily="18" charset="0"/>
              </a:rPr>
              <a:t>. </a:t>
            </a:r>
          </a:p>
          <a:p>
            <a:pPr eaLnBrk="1" hangingPunct="1"/>
            <a:endParaRPr lang="en-US" sz="28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More specifically, the over-all purpose of the M&amp;E is the </a:t>
            </a:r>
            <a:r>
              <a:rPr lang="en-US" sz="2800" smtClean="0">
                <a:solidFill>
                  <a:schemeClr val="tx2"/>
                </a:solidFill>
                <a:latin typeface="Times New Roman" pitchFamily="18" charset="0"/>
                <a:cs typeface="Times New Roman" pitchFamily="18" charset="0"/>
              </a:rPr>
              <a:t>measurement and assessment of performance in order to effectively manage the outcomes and outputs</a:t>
            </a:r>
            <a:r>
              <a:rPr lang="en-US" sz="2800" smtClean="0">
                <a:latin typeface="Times New Roman" pitchFamily="18" charset="0"/>
                <a:cs typeface="Times New Roman" pitchFamily="18" charset="0"/>
              </a:rPr>
              <a:t> known as development results. </a:t>
            </a:r>
          </a:p>
          <a:p>
            <a:pPr eaLnBrk="1" hangingPunct="1"/>
            <a:endParaRPr lang="en-US" sz="2800" smtClean="0">
              <a:latin typeface="Times New Roman" pitchFamily="18" charset="0"/>
              <a:cs typeface="Times New Roman" pitchFamily="18" charset="0"/>
            </a:endParaRPr>
          </a:p>
          <a:p>
            <a:pPr eaLnBrk="1" hangingPunct="1"/>
            <a:r>
              <a:rPr lang="en-US" sz="2800" smtClean="0">
                <a:solidFill>
                  <a:schemeClr val="tx2"/>
                </a:solidFill>
                <a:latin typeface="Times New Roman" pitchFamily="18" charset="0"/>
                <a:cs typeface="Times New Roman" pitchFamily="18" charset="0"/>
              </a:rPr>
              <a:t>Performance</a:t>
            </a:r>
            <a:r>
              <a:rPr lang="en-US" sz="2800" smtClean="0">
                <a:latin typeface="Times New Roman" pitchFamily="18" charset="0"/>
                <a:cs typeface="Times New Roman" pitchFamily="18" charset="0"/>
              </a:rPr>
              <a:t> is defined as progress towards achievement of results.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274638"/>
            <a:ext cx="8229600" cy="639762"/>
          </a:xfrm>
        </p:spPr>
        <p:txBody>
          <a:bodyPr/>
          <a:lstStyle/>
          <a:p>
            <a:pPr eaLnBrk="1" hangingPunct="1"/>
            <a:r>
              <a:rPr lang="en-GB" sz="4000" b="1" smtClean="0">
                <a:solidFill>
                  <a:schemeClr val="tx2"/>
                </a:solidFill>
              </a:rPr>
              <a:t>TAF Results Framework</a:t>
            </a:r>
            <a:endParaRPr lang="en-US" sz="4000" smtClean="0">
              <a:solidFill>
                <a:schemeClr val="tx2"/>
              </a:solidFill>
            </a:endParaRPr>
          </a:p>
        </p:txBody>
      </p:sp>
      <p:pic>
        <p:nvPicPr>
          <p:cNvPr id="36866" name="Picture 2"/>
          <p:cNvPicPr>
            <a:picLocks noGrp="1" noChangeAspect="1" noChangeArrowheads="1"/>
          </p:cNvPicPr>
          <p:nvPr>
            <p:ph idx="1"/>
          </p:nvPr>
        </p:nvPicPr>
        <p:blipFill>
          <a:blip r:embed="rId2" cstate="print"/>
          <a:srcRect/>
          <a:stretch>
            <a:fillRect/>
          </a:stretch>
        </p:blipFill>
        <p:spPr>
          <a:xfrm>
            <a:off x="304800" y="990600"/>
            <a:ext cx="8534400" cy="5715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37"/>
          </a:xfrm>
        </p:spPr>
        <p:txBody>
          <a:bodyPr rtlCol="0">
            <a:normAutofit fontScale="90000"/>
          </a:bodyPr>
          <a:lstStyle/>
          <a:p>
            <a:pPr eaLnBrk="1" fontAlgn="auto" hangingPunct="1">
              <a:spcAft>
                <a:spcPts val="0"/>
              </a:spcAft>
              <a:defRPr/>
            </a:pPr>
            <a:endParaRPr lang="en-US" dirty="0"/>
          </a:p>
        </p:txBody>
      </p:sp>
      <p:pic>
        <p:nvPicPr>
          <p:cNvPr id="37890" name="Picture 2"/>
          <p:cNvPicPr>
            <a:picLocks noGrp="1" noChangeAspect="1" noChangeArrowheads="1"/>
          </p:cNvPicPr>
          <p:nvPr>
            <p:ph idx="1"/>
          </p:nvPr>
        </p:nvPicPr>
        <p:blipFill>
          <a:blip r:embed="rId2" cstate="print"/>
          <a:srcRect/>
          <a:stretch>
            <a:fillRect/>
          </a:stretch>
        </p:blipFill>
        <p:spPr>
          <a:xfrm>
            <a:off x="0" y="609600"/>
            <a:ext cx="8991600" cy="60198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2"/>
          <p:cNvSpPr>
            <a:spLocks noGrp="1"/>
          </p:cNvSpPr>
          <p:nvPr>
            <p:ph idx="1"/>
          </p:nvPr>
        </p:nvSpPr>
        <p:spPr/>
        <p:txBody>
          <a:bodyPr/>
          <a:lstStyle/>
          <a:p>
            <a:pPr algn="ctr" eaLnBrk="1" hangingPunct="1"/>
            <a:endParaRPr lang="en-US" sz="5000" b="1" smtClean="0">
              <a:latin typeface="Times New Roman" pitchFamily="18" charset="0"/>
              <a:cs typeface="Times New Roman" pitchFamily="18" charset="0"/>
            </a:endParaRPr>
          </a:p>
          <a:p>
            <a:pPr algn="ctr" eaLnBrk="1" hangingPunct="1">
              <a:buFont typeface="Arial" charset="0"/>
              <a:buNone/>
            </a:pPr>
            <a:r>
              <a:rPr lang="en-US" sz="5000" b="1" smtClean="0">
                <a:solidFill>
                  <a:schemeClr val="tx2"/>
                </a:solidFill>
                <a:latin typeface="Times New Roman" pitchFamily="18" charset="0"/>
                <a:cs typeface="Times New Roman" pitchFamily="18" charset="0"/>
              </a:rPr>
              <a:t>The German Cooperation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de-DE" sz="4000" b="1" smtClean="0">
                <a:solidFill>
                  <a:schemeClr val="tx2"/>
                </a:solidFill>
              </a:rPr>
              <a:t>Division of labour among</a:t>
            </a:r>
            <a:r>
              <a:rPr lang="en-US" sz="4000" b="1" smtClean="0">
                <a:solidFill>
                  <a:schemeClr val="tx2"/>
                </a:solidFill>
              </a:rPr>
              <a:t> implementing agencies</a:t>
            </a:r>
          </a:p>
        </p:txBody>
      </p:sp>
      <p:sp>
        <p:nvSpPr>
          <p:cNvPr id="39938" name="Content Placeholder 2"/>
          <p:cNvSpPr>
            <a:spLocks noGrp="1"/>
          </p:cNvSpPr>
          <p:nvPr>
            <p:ph idx="1"/>
          </p:nvPr>
        </p:nvSpPr>
        <p:spPr/>
        <p:txBody>
          <a:bodyPr/>
          <a:lstStyle/>
          <a:p>
            <a:pPr eaLnBrk="1" hangingPunct="1">
              <a:lnSpc>
                <a:spcPct val="90000"/>
              </a:lnSpc>
            </a:pPr>
            <a:r>
              <a:rPr lang="en-US" altLang="de-DE" sz="2700" b="1" smtClean="0"/>
              <a:t>GIZ</a:t>
            </a:r>
            <a:r>
              <a:rPr lang="en-US" altLang="de-DE" sz="2700" smtClean="0"/>
              <a:t> (technical cooperation) largest German implementing agency with regard to TRA with about 1/3 of total German TRA volume.</a:t>
            </a:r>
          </a:p>
          <a:p>
            <a:pPr eaLnBrk="1" hangingPunct="1">
              <a:lnSpc>
                <a:spcPct val="90000"/>
              </a:lnSpc>
            </a:pPr>
            <a:r>
              <a:rPr lang="en-US" altLang="de-DE" sz="2700" b="1" smtClean="0"/>
              <a:t>KfW</a:t>
            </a:r>
            <a:r>
              <a:rPr lang="en-US" altLang="de-DE" sz="2700" smtClean="0"/>
              <a:t> (financial cooperation) largest implementing agency with regard to AfT with about 50% of total German AfT volume (mainly category 3).</a:t>
            </a:r>
          </a:p>
          <a:p>
            <a:pPr eaLnBrk="1" hangingPunct="1">
              <a:lnSpc>
                <a:spcPct val="90000"/>
              </a:lnSpc>
            </a:pPr>
            <a:r>
              <a:rPr lang="en-US" altLang="de-DE" sz="2700" smtClean="0"/>
              <a:t>In total, considerable fluctuations of total AfT volume due to changing reporting practices used by one agency (</a:t>
            </a:r>
            <a:r>
              <a:rPr lang="en-US" altLang="de-DE" sz="2700" b="1" smtClean="0"/>
              <a:t>DEG</a:t>
            </a:r>
            <a:r>
              <a:rPr lang="de-DE" altLang="de-DE" sz="2700" smtClean="0"/>
              <a:t>, a KfW subsidiary).</a:t>
            </a:r>
            <a:endParaRPr lang="en-US" altLang="de-DE" sz="2700" smtClean="0"/>
          </a:p>
          <a:p>
            <a:pPr eaLnBrk="1" hangingPunct="1">
              <a:lnSpc>
                <a:spcPct val="90000"/>
              </a:lnSpc>
            </a:pPr>
            <a:r>
              <a:rPr lang="en-US" altLang="de-DE" sz="2700" b="1" smtClean="0"/>
              <a:t>PTB</a:t>
            </a:r>
            <a:r>
              <a:rPr lang="en-US" altLang="de-DE" sz="2700" smtClean="0"/>
              <a:t> (German national metrology institute) as main institution with regard to Quality Infrastructure</a:t>
            </a:r>
          </a:p>
          <a:p>
            <a:pPr eaLnBrk="1" hangingPunct="1">
              <a:lnSpc>
                <a:spcPct val="90000"/>
              </a:lnSpc>
            </a:pPr>
            <a:endParaRPr lang="en-US" sz="27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304800"/>
            <a:ext cx="8229600" cy="563563"/>
          </a:xfrm>
        </p:spPr>
        <p:txBody>
          <a:bodyPr/>
          <a:lstStyle/>
          <a:p>
            <a:pPr eaLnBrk="1" hangingPunct="1"/>
            <a:r>
              <a:rPr lang="de-DE" sz="4000" b="1" smtClean="0">
                <a:solidFill>
                  <a:schemeClr val="tx2"/>
                </a:solidFill>
              </a:rPr>
              <a:t>Specific features in German AfT</a:t>
            </a:r>
            <a:endParaRPr lang="en-US" sz="4000" b="1" smtClean="0">
              <a:solidFill>
                <a:schemeClr val="tx2"/>
              </a:solidFill>
            </a:endParaRPr>
          </a:p>
        </p:txBody>
      </p:sp>
      <p:sp>
        <p:nvSpPr>
          <p:cNvPr id="40962" name="Content Placeholder 2"/>
          <p:cNvSpPr>
            <a:spLocks noGrp="1"/>
          </p:cNvSpPr>
          <p:nvPr>
            <p:ph idx="1"/>
          </p:nvPr>
        </p:nvSpPr>
        <p:spPr>
          <a:xfrm>
            <a:off x="457200" y="990600"/>
            <a:ext cx="8229600" cy="4525963"/>
          </a:xfrm>
        </p:spPr>
        <p:txBody>
          <a:bodyPr/>
          <a:lstStyle/>
          <a:p>
            <a:pPr eaLnBrk="1" hangingPunct="1">
              <a:lnSpc>
                <a:spcPct val="80000"/>
              </a:lnSpc>
            </a:pPr>
            <a:r>
              <a:rPr lang="en-US" smtClean="0"/>
              <a:t>Trade as </a:t>
            </a:r>
            <a:r>
              <a:rPr lang="en-US" smtClean="0">
                <a:solidFill>
                  <a:schemeClr val="tx2"/>
                </a:solidFill>
              </a:rPr>
              <a:t>crosscutting</a:t>
            </a:r>
            <a:r>
              <a:rPr lang="en-US" b="1" smtClean="0">
                <a:solidFill>
                  <a:schemeClr val="tx2"/>
                </a:solidFill>
              </a:rPr>
              <a:t> </a:t>
            </a:r>
            <a:r>
              <a:rPr lang="en-US" smtClean="0">
                <a:solidFill>
                  <a:schemeClr val="tx2"/>
                </a:solidFill>
              </a:rPr>
              <a:t>issue</a:t>
            </a:r>
            <a:r>
              <a:rPr lang="en-US" smtClean="0"/>
              <a:t> extending over wide range of themes, not as specific sector.</a:t>
            </a:r>
          </a:p>
          <a:p>
            <a:pPr eaLnBrk="1" hangingPunct="1">
              <a:lnSpc>
                <a:spcPct val="80000"/>
              </a:lnSpc>
            </a:pPr>
            <a:r>
              <a:rPr lang="en-US" smtClean="0"/>
              <a:t>AfT disbursements largely </a:t>
            </a:r>
            <a:r>
              <a:rPr lang="en-US" smtClean="0">
                <a:solidFill>
                  <a:schemeClr val="tx2"/>
                </a:solidFill>
              </a:rPr>
              <a:t>bilateral</a:t>
            </a:r>
            <a:r>
              <a:rPr lang="en-US" b="1" smtClean="0"/>
              <a:t>,</a:t>
            </a:r>
            <a:r>
              <a:rPr lang="en-US" smtClean="0"/>
              <a:t> in the context of following priority areas: Sustainable Economic Development, Environment and Resource Protection, Governance and Civil Society, Food Security and Agriculture, Energy and Transport and Communication.</a:t>
            </a:r>
          </a:p>
          <a:p>
            <a:pPr eaLnBrk="1" hangingPunct="1">
              <a:lnSpc>
                <a:spcPct val="80000"/>
              </a:lnSpc>
            </a:pPr>
            <a:r>
              <a:rPr lang="en-US" smtClean="0">
                <a:solidFill>
                  <a:schemeClr val="tx2"/>
                </a:solidFill>
              </a:rPr>
              <a:t>Multi-level</a:t>
            </a:r>
            <a:r>
              <a:rPr lang="en-US" b="1" smtClean="0"/>
              <a:t> </a:t>
            </a:r>
            <a:r>
              <a:rPr lang="en-US" smtClean="0">
                <a:solidFill>
                  <a:schemeClr val="tx2"/>
                </a:solidFill>
              </a:rPr>
              <a:t>approach:</a:t>
            </a:r>
            <a:r>
              <a:rPr lang="en-US" smtClean="0"/>
              <a:t> national/gov, meso, micro.</a:t>
            </a:r>
          </a:p>
          <a:p>
            <a:pPr eaLnBrk="1" hangingPunct="1">
              <a:lnSpc>
                <a:spcPct val="80000"/>
              </a:lnSpc>
            </a:pPr>
            <a:r>
              <a:rPr lang="en-US" smtClean="0">
                <a:solidFill>
                  <a:schemeClr val="tx2"/>
                </a:solidFill>
              </a:rPr>
              <a:t>Target</a:t>
            </a:r>
            <a:r>
              <a:rPr lang="en-US" b="1" smtClean="0">
                <a:solidFill>
                  <a:schemeClr val="tx2"/>
                </a:solidFill>
              </a:rPr>
              <a:t> </a:t>
            </a:r>
            <a:r>
              <a:rPr lang="en-US" smtClean="0">
                <a:solidFill>
                  <a:schemeClr val="tx2"/>
                </a:solidFill>
              </a:rPr>
              <a:t>groups:</a:t>
            </a:r>
            <a:r>
              <a:rPr lang="en-US" smtClean="0"/>
              <a:t> whole population, focus on integration of women and poor and vulnerable groups.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152400"/>
            <a:ext cx="8229600" cy="639763"/>
          </a:xfrm>
        </p:spPr>
        <p:txBody>
          <a:bodyPr/>
          <a:lstStyle/>
          <a:p>
            <a:pPr eaLnBrk="1" hangingPunct="1"/>
            <a:r>
              <a:rPr lang="de-DE" altLang="de-DE" sz="4000" b="1" smtClean="0">
                <a:solidFill>
                  <a:schemeClr val="tx2"/>
                </a:solidFill>
              </a:rPr>
              <a:t>Case Study</a:t>
            </a:r>
            <a:endParaRPr lang="en-US" sz="4000" b="1" smtClean="0">
              <a:solidFill>
                <a:schemeClr val="tx2"/>
              </a:solidFill>
            </a:endParaRPr>
          </a:p>
        </p:txBody>
      </p:sp>
      <p:sp>
        <p:nvSpPr>
          <p:cNvPr id="41986" name="Content Placeholder 2"/>
          <p:cNvSpPr>
            <a:spLocks noGrp="1"/>
          </p:cNvSpPr>
          <p:nvPr>
            <p:ph idx="1"/>
          </p:nvPr>
        </p:nvSpPr>
        <p:spPr>
          <a:xfrm>
            <a:off x="533400" y="914400"/>
            <a:ext cx="8229600" cy="4525963"/>
          </a:xfrm>
        </p:spPr>
        <p:txBody>
          <a:bodyPr/>
          <a:lstStyle/>
          <a:p>
            <a:pPr eaLnBrk="1" hangingPunct="1">
              <a:lnSpc>
                <a:spcPct val="80000"/>
              </a:lnSpc>
              <a:buFont typeface="Arial" charset="0"/>
              <a:buNone/>
            </a:pPr>
            <a:r>
              <a:rPr lang="en-US" altLang="de-DE" sz="2800" smtClean="0"/>
              <a:t>Establishing a regional Quality Infrastructure in the East African Community (PTB, AfT category 1, code 33130; 2004-2013, €4.3 million).</a:t>
            </a:r>
          </a:p>
          <a:p>
            <a:pPr eaLnBrk="1" hangingPunct="1">
              <a:lnSpc>
                <a:spcPct val="80000"/>
              </a:lnSpc>
            </a:pPr>
            <a:r>
              <a:rPr lang="en-US" altLang="de-DE" sz="2800" b="1" smtClean="0">
                <a:solidFill>
                  <a:schemeClr val="tx2"/>
                </a:solidFill>
              </a:rPr>
              <a:t>Summary</a:t>
            </a:r>
            <a:r>
              <a:rPr lang="en-US" altLang="de-DE" sz="2800" smtClean="0">
                <a:solidFill>
                  <a:schemeClr val="tx2"/>
                </a:solidFill>
              </a:rPr>
              <a:t>:</a:t>
            </a:r>
            <a:r>
              <a:rPr lang="en-US" altLang="de-DE" sz="2800" smtClean="0"/>
              <a:t> establishment of legal framework for regional Quality Infrastructure and internationally recognized accreditations system, development and harmonization of standards.</a:t>
            </a:r>
          </a:p>
          <a:p>
            <a:pPr eaLnBrk="1" hangingPunct="1">
              <a:lnSpc>
                <a:spcPct val="80000"/>
              </a:lnSpc>
            </a:pPr>
            <a:r>
              <a:rPr lang="en-US" altLang="de-DE" sz="2800" b="1" smtClean="0">
                <a:solidFill>
                  <a:schemeClr val="tx2"/>
                </a:solidFill>
              </a:rPr>
              <a:t>Lessons learnt</a:t>
            </a:r>
            <a:r>
              <a:rPr lang="en-US" altLang="de-DE" sz="2800" smtClean="0">
                <a:solidFill>
                  <a:schemeClr val="tx2"/>
                </a:solidFill>
              </a:rPr>
              <a:t>:</a:t>
            </a:r>
            <a:r>
              <a:rPr lang="en-US" altLang="de-DE" sz="2800" smtClean="0"/>
              <a:t> despite regional context, national industrial interests of high importance (EAC has no sanction mechanism towards countries opposing regional integration attempts).</a:t>
            </a:r>
          </a:p>
          <a:p>
            <a:pPr eaLnBrk="1" hangingPunct="1">
              <a:lnSpc>
                <a:spcPct val="80000"/>
              </a:lnSpc>
            </a:pPr>
            <a:r>
              <a:rPr lang="en-US" altLang="de-DE" sz="2800" b="1" smtClean="0">
                <a:solidFill>
                  <a:schemeClr val="tx2"/>
                </a:solidFill>
              </a:rPr>
              <a:t>Success Factors</a:t>
            </a:r>
            <a:r>
              <a:rPr lang="en-US" altLang="de-DE" sz="2800" smtClean="0">
                <a:solidFill>
                  <a:schemeClr val="tx2"/>
                </a:solidFill>
              </a:rPr>
              <a:t>:</a:t>
            </a:r>
            <a:r>
              <a:rPr lang="en-US" altLang="de-DE" sz="2800" smtClean="0"/>
              <a:t> due to its independence, expertise and neutrality, PTB was accepted by all stakeholders.</a:t>
            </a:r>
          </a:p>
          <a:p>
            <a:pPr eaLnBrk="1" hangingPunct="1">
              <a:lnSpc>
                <a:spcPct val="80000"/>
              </a:lnSpc>
            </a:pPr>
            <a:r>
              <a:rPr lang="en-US" altLang="de-DE" sz="2800" b="1" smtClean="0">
                <a:solidFill>
                  <a:schemeClr val="tx2"/>
                </a:solidFill>
              </a:rPr>
              <a:t>Results</a:t>
            </a:r>
            <a:r>
              <a:rPr lang="en-US" altLang="de-DE" sz="2800" smtClean="0">
                <a:solidFill>
                  <a:schemeClr val="tx2"/>
                </a:solidFill>
              </a:rPr>
              <a:t>: </a:t>
            </a:r>
            <a:r>
              <a:rPr lang="en-US" altLang="de-DE" sz="2800" smtClean="0"/>
              <a:t>private sector increasingly uses QI services, border procedures have been streamlined within EAC and intra-regional trade has increased.</a:t>
            </a:r>
          </a:p>
          <a:p>
            <a:pPr eaLnBrk="1" hangingPunct="1">
              <a:lnSpc>
                <a:spcPct val="80000"/>
              </a:lnSpc>
            </a:pPr>
            <a:endParaRPr lang="en-US" sz="22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228600"/>
            <a:ext cx="8229600" cy="715963"/>
          </a:xfrm>
        </p:spPr>
        <p:txBody>
          <a:bodyPr/>
          <a:lstStyle/>
          <a:p>
            <a:pPr eaLnBrk="1" hangingPunct="1"/>
            <a:r>
              <a:rPr lang="en-US" sz="4000" b="1" smtClean="0">
                <a:solidFill>
                  <a:schemeClr val="tx2"/>
                </a:solidFill>
              </a:rPr>
              <a:t>Evaluation issues</a:t>
            </a:r>
          </a:p>
        </p:txBody>
      </p:sp>
      <p:sp>
        <p:nvSpPr>
          <p:cNvPr id="43010" name="Content Placeholder 2"/>
          <p:cNvSpPr>
            <a:spLocks noGrp="1"/>
          </p:cNvSpPr>
          <p:nvPr>
            <p:ph idx="1"/>
          </p:nvPr>
        </p:nvSpPr>
        <p:spPr>
          <a:xfrm>
            <a:off x="533400" y="1066800"/>
            <a:ext cx="8229600" cy="4525963"/>
          </a:xfrm>
        </p:spPr>
        <p:txBody>
          <a:bodyPr/>
          <a:lstStyle/>
          <a:p>
            <a:pPr eaLnBrk="1" hangingPunct="1">
              <a:lnSpc>
                <a:spcPct val="80000"/>
              </a:lnSpc>
            </a:pPr>
            <a:r>
              <a:rPr lang="en-US" altLang="de-DE" sz="3000" smtClean="0"/>
              <a:t>Clarification of the </a:t>
            </a:r>
            <a:r>
              <a:rPr lang="en-US" altLang="de-DE" sz="3000" b="1" smtClean="0">
                <a:solidFill>
                  <a:schemeClr val="tx2"/>
                </a:solidFill>
              </a:rPr>
              <a:t>evaluation object</a:t>
            </a:r>
            <a:r>
              <a:rPr lang="en-US" altLang="de-DE" sz="3000" b="1" smtClean="0"/>
              <a:t> </a:t>
            </a:r>
            <a:r>
              <a:rPr lang="en-US" altLang="de-DE" sz="3000" smtClean="0"/>
              <a:t>(e.g. ‘hard’ vs. ‘soft’ infrastructure; what has trade relevance but is not listed in CRS? What is listed but has no clear trade focus?)</a:t>
            </a:r>
          </a:p>
          <a:p>
            <a:pPr eaLnBrk="1" hangingPunct="1">
              <a:lnSpc>
                <a:spcPct val="80000"/>
              </a:lnSpc>
            </a:pPr>
            <a:r>
              <a:rPr lang="en-US" altLang="de-DE" sz="3000" b="1" smtClean="0">
                <a:solidFill>
                  <a:schemeClr val="tx2"/>
                </a:solidFill>
              </a:rPr>
              <a:t>Trade Marker</a:t>
            </a:r>
            <a:r>
              <a:rPr lang="en-US" altLang="de-DE" sz="3000" smtClean="0">
                <a:solidFill>
                  <a:schemeClr val="tx2"/>
                </a:solidFill>
              </a:rPr>
              <a:t>:</a:t>
            </a:r>
            <a:r>
              <a:rPr lang="en-US" altLang="de-DE" sz="3000" smtClean="0"/>
              <a:t> internationally agreed approach for allocation?</a:t>
            </a:r>
          </a:p>
          <a:p>
            <a:pPr eaLnBrk="1" hangingPunct="1">
              <a:lnSpc>
                <a:spcPct val="80000"/>
              </a:lnSpc>
            </a:pPr>
            <a:r>
              <a:rPr lang="en-US" altLang="de-DE" sz="3000" b="1" smtClean="0">
                <a:solidFill>
                  <a:schemeClr val="tx2"/>
                </a:solidFill>
              </a:rPr>
              <a:t>Evaluation method</a:t>
            </a:r>
            <a:r>
              <a:rPr lang="en-US" altLang="de-DE" sz="3000" smtClean="0">
                <a:solidFill>
                  <a:schemeClr val="tx2"/>
                </a:solidFill>
              </a:rPr>
              <a:t>:</a:t>
            </a:r>
            <a:r>
              <a:rPr lang="en-US" altLang="de-DE" sz="3000" smtClean="0"/>
              <a:t> </a:t>
            </a:r>
            <a:r>
              <a:rPr lang="en-US" altLang="de-DE" sz="3000" smtClean="0">
                <a:solidFill>
                  <a:schemeClr val="tx2"/>
                </a:solidFill>
              </a:rPr>
              <a:t>Econometric approaches</a:t>
            </a:r>
            <a:r>
              <a:rPr lang="en-US" altLang="de-DE" sz="3000" b="1" smtClean="0"/>
              <a:t> </a:t>
            </a:r>
            <a:r>
              <a:rPr lang="en-US" altLang="de-DE" sz="3000" smtClean="0"/>
              <a:t>show methodological limitations, lack of consistency in main findings (e.g. which reductions in trade costs have largest impact?); quasi-experimental methods second-best alternative (see e.g. Volpe 2011, Brenton/von Uexkull 2009); RCTs problematic due to rare situations of ‘clinical’ interventions, baseline data, incentives and costs (Cadot/De Melo, 2013)</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304800"/>
            <a:ext cx="8229600" cy="715963"/>
          </a:xfrm>
        </p:spPr>
        <p:txBody>
          <a:bodyPr/>
          <a:lstStyle/>
          <a:p>
            <a:pPr eaLnBrk="1" hangingPunct="1"/>
            <a:r>
              <a:rPr lang="en-US" altLang="de-DE" sz="4000" b="1" smtClean="0">
                <a:solidFill>
                  <a:schemeClr val="tx2"/>
                </a:solidFill>
              </a:rPr>
              <a:t>Further Points of Discussion </a:t>
            </a:r>
            <a:endParaRPr lang="en-US" sz="4000" b="1" smtClean="0">
              <a:solidFill>
                <a:schemeClr val="tx2"/>
              </a:solidFill>
            </a:endParaRPr>
          </a:p>
        </p:txBody>
      </p:sp>
      <p:sp>
        <p:nvSpPr>
          <p:cNvPr id="44034" name="Content Placeholder 2"/>
          <p:cNvSpPr>
            <a:spLocks noGrp="1"/>
          </p:cNvSpPr>
          <p:nvPr>
            <p:ph idx="1"/>
          </p:nvPr>
        </p:nvSpPr>
        <p:spPr>
          <a:xfrm>
            <a:off x="457200" y="1371600"/>
            <a:ext cx="8229600" cy="4525963"/>
          </a:xfrm>
        </p:spPr>
        <p:txBody>
          <a:bodyPr/>
          <a:lstStyle/>
          <a:p>
            <a:pPr eaLnBrk="1" hangingPunct="1">
              <a:lnSpc>
                <a:spcPct val="80000"/>
              </a:lnSpc>
            </a:pPr>
            <a:r>
              <a:rPr lang="en-US" altLang="de-DE" sz="3000" b="1" smtClean="0">
                <a:solidFill>
                  <a:schemeClr val="tx2"/>
                </a:solidFill>
              </a:rPr>
              <a:t>Prism of Evaluation Approaches</a:t>
            </a:r>
            <a:r>
              <a:rPr lang="en-US" altLang="de-DE" sz="3000" b="1" smtClean="0"/>
              <a:t> </a:t>
            </a:r>
            <a:r>
              <a:rPr lang="en-US" altLang="de-DE" sz="3000" smtClean="0"/>
              <a:t>(Cadot/Newfarmer, 2011): 1.aggregate cross-country 2.sectoral/programme-level 3.project-level.</a:t>
            </a:r>
          </a:p>
          <a:p>
            <a:pPr eaLnBrk="1" hangingPunct="1">
              <a:lnSpc>
                <a:spcPct val="80000"/>
              </a:lnSpc>
            </a:pPr>
            <a:r>
              <a:rPr lang="en-US" altLang="de-DE" sz="3000" smtClean="0"/>
              <a:t>Reconstruction of </a:t>
            </a:r>
            <a:r>
              <a:rPr lang="en-US" altLang="de-DE" sz="3000" b="1" smtClean="0">
                <a:solidFill>
                  <a:schemeClr val="tx2"/>
                </a:solidFill>
              </a:rPr>
              <a:t>Theory of Change</a:t>
            </a:r>
            <a:r>
              <a:rPr lang="en-US" altLang="de-DE" sz="3000" smtClean="0"/>
              <a:t> will be central for Deval, but….:</a:t>
            </a:r>
            <a:endParaRPr lang="en-US" altLang="de-DE" sz="3000" b="1" smtClean="0"/>
          </a:p>
          <a:p>
            <a:pPr eaLnBrk="1" hangingPunct="1">
              <a:lnSpc>
                <a:spcPct val="80000"/>
              </a:lnSpc>
            </a:pPr>
            <a:r>
              <a:rPr lang="en-US" altLang="de-DE" sz="3000" b="1" smtClean="0"/>
              <a:t>‘</a:t>
            </a:r>
            <a:r>
              <a:rPr lang="en-US" altLang="de-DE" sz="3000" b="1" smtClean="0">
                <a:solidFill>
                  <a:schemeClr val="tx2"/>
                </a:solidFill>
              </a:rPr>
              <a:t>Most AfT evaluations say little about trade</a:t>
            </a:r>
            <a:r>
              <a:rPr lang="en-US" altLang="de-DE" sz="3000" b="1" smtClean="0"/>
              <a:t>’ </a:t>
            </a:r>
            <a:r>
              <a:rPr lang="en-US" altLang="de-DE" sz="3000" smtClean="0"/>
              <a:t>(ODI, 2013): what about project designs then? And what about the usefulness of</a:t>
            </a:r>
            <a:r>
              <a:rPr lang="de-DE" altLang="de-DE" sz="3000" smtClean="0"/>
              <a:t> </a:t>
            </a:r>
            <a:r>
              <a:rPr lang="en-US" altLang="de-DE" sz="3000" smtClean="0"/>
              <a:t>synthetic reviews or meta-evaluations, when primary evaluations have little about trade ?</a:t>
            </a:r>
          </a:p>
          <a:p>
            <a:pPr eaLnBrk="1" hangingPunct="1">
              <a:lnSpc>
                <a:spcPct val="80000"/>
              </a:lnSpc>
            </a:pPr>
            <a:r>
              <a:rPr lang="en-US" altLang="de-DE" sz="3000" smtClean="0"/>
              <a:t>Intersection with e.g. PSD and regional integration programmes: how can </a:t>
            </a:r>
            <a:r>
              <a:rPr lang="en-US" altLang="de-DE" sz="3000" b="1" smtClean="0">
                <a:solidFill>
                  <a:schemeClr val="tx2"/>
                </a:solidFill>
              </a:rPr>
              <a:t>synergies</a:t>
            </a:r>
            <a:r>
              <a:rPr lang="en-US" altLang="de-DE" sz="3000" smtClean="0"/>
              <a:t> between different evaluations be exploited.</a:t>
            </a:r>
            <a:endParaRPr lang="en-US" sz="3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z="3000" b="1" smtClean="0">
                <a:solidFill>
                  <a:schemeClr val="tx2"/>
                </a:solidFill>
                <a:latin typeface="Times New Roman" pitchFamily="18" charset="0"/>
                <a:cs typeface="Times New Roman" pitchFamily="18" charset="0"/>
              </a:rPr>
              <a:t>Objectives of the M&amp;E System (Cont.)</a:t>
            </a:r>
            <a:r>
              <a:rPr lang="en-US" sz="4000" b="1" smtClean="0">
                <a:solidFill>
                  <a:schemeClr val="tx2"/>
                </a:solidFill>
              </a:rPr>
              <a:t/>
            </a:r>
            <a:br>
              <a:rPr lang="en-US" sz="4000" b="1" smtClean="0">
                <a:solidFill>
                  <a:schemeClr val="tx2"/>
                </a:solidFill>
              </a:rPr>
            </a:br>
            <a:endParaRPr lang="en-US" sz="4000" b="1" smtClean="0">
              <a:solidFill>
                <a:schemeClr val="tx2"/>
              </a:solidFill>
            </a:endParaRPr>
          </a:p>
        </p:txBody>
      </p:sp>
      <p:sp>
        <p:nvSpPr>
          <p:cNvPr id="16386" name="Content Placeholder 2"/>
          <p:cNvSpPr>
            <a:spLocks noGrp="1"/>
          </p:cNvSpPr>
          <p:nvPr>
            <p:ph idx="1"/>
          </p:nvPr>
        </p:nvSpPr>
        <p:spPr>
          <a:xfrm>
            <a:off x="228600" y="762000"/>
            <a:ext cx="8610600" cy="5867400"/>
          </a:xfrm>
        </p:spPr>
        <p:txBody>
          <a:bodyPr/>
          <a:lstStyle/>
          <a:p>
            <a:pPr eaLnBrk="1" hangingPunct="1"/>
            <a:r>
              <a:rPr lang="en-US" sz="2800" smtClean="0">
                <a:latin typeface="Times New Roman" pitchFamily="18" charset="0"/>
                <a:cs typeface="Times New Roman" pitchFamily="18" charset="0"/>
              </a:rPr>
              <a:t>Traditional M&amp;E focuses on </a:t>
            </a:r>
            <a:r>
              <a:rPr lang="en-US" sz="2800" smtClean="0">
                <a:solidFill>
                  <a:schemeClr val="tx2"/>
                </a:solidFill>
                <a:latin typeface="Times New Roman" pitchFamily="18" charset="0"/>
                <a:cs typeface="Times New Roman" pitchFamily="18" charset="0"/>
              </a:rPr>
              <a:t>assessing inputs and implementation processes</a:t>
            </a:r>
            <a:r>
              <a:rPr lang="en-US" sz="2800" smtClean="0">
                <a:latin typeface="Times New Roman" pitchFamily="18" charset="0"/>
                <a:cs typeface="Times New Roman" pitchFamily="18" charset="0"/>
              </a:rPr>
              <a:t>. </a:t>
            </a:r>
          </a:p>
          <a:p>
            <a:pPr eaLnBrk="1" hangingPunct="1"/>
            <a:r>
              <a:rPr lang="en-US" sz="2800" smtClean="0">
                <a:latin typeface="Times New Roman" pitchFamily="18" charset="0"/>
                <a:cs typeface="Times New Roman" pitchFamily="18" charset="0"/>
              </a:rPr>
              <a:t>In this framework, the focus is on </a:t>
            </a:r>
            <a:r>
              <a:rPr lang="en-US" sz="2800" smtClean="0">
                <a:solidFill>
                  <a:schemeClr val="tx2"/>
                </a:solidFill>
                <a:latin typeface="Times New Roman" pitchFamily="18" charset="0"/>
                <a:cs typeface="Times New Roman" pitchFamily="18" charset="0"/>
              </a:rPr>
              <a:t>assessing the contributions of various factors to target development outcomes</a:t>
            </a:r>
            <a:r>
              <a:rPr lang="en-US" sz="2800" smtClean="0">
                <a:latin typeface="Times New Roman" pitchFamily="18" charset="0"/>
                <a:cs typeface="Times New Roman" pitchFamily="18" charset="0"/>
              </a:rPr>
              <a:t>. </a:t>
            </a:r>
          </a:p>
          <a:p>
            <a:pPr eaLnBrk="1" hangingPunct="1"/>
            <a:r>
              <a:rPr lang="en-US" sz="2800" smtClean="0">
                <a:latin typeface="Times New Roman" pitchFamily="18" charset="0"/>
                <a:cs typeface="Times New Roman" pitchFamily="18" charset="0"/>
              </a:rPr>
              <a:t>Likewise, this framework will provide management information needed for </a:t>
            </a:r>
            <a:r>
              <a:rPr lang="en-US" sz="2800" smtClean="0">
                <a:solidFill>
                  <a:schemeClr val="tx2"/>
                </a:solidFill>
                <a:latin typeface="Times New Roman" pitchFamily="18" charset="0"/>
                <a:cs typeface="Times New Roman" pitchFamily="18" charset="0"/>
              </a:rPr>
              <a:t>checking on the progress of support activities</a:t>
            </a:r>
            <a:r>
              <a:rPr lang="en-US" sz="2800" smtClean="0">
                <a:latin typeface="Times New Roman" pitchFamily="18" charset="0"/>
                <a:cs typeface="Times New Roman" pitchFamily="18" charset="0"/>
              </a:rPr>
              <a:t> and to </a:t>
            </a:r>
            <a:r>
              <a:rPr lang="en-US" sz="2800" smtClean="0">
                <a:solidFill>
                  <a:schemeClr val="tx2"/>
                </a:solidFill>
                <a:latin typeface="Times New Roman" pitchFamily="18" charset="0"/>
                <a:cs typeface="Times New Roman" pitchFamily="18" charset="0"/>
              </a:rPr>
              <a:t>involve key stakeholders in learning to improve project implementation</a:t>
            </a:r>
            <a:r>
              <a:rPr lang="en-US" sz="2800" smtClean="0">
                <a:latin typeface="Times New Roman" pitchFamily="18" charset="0"/>
                <a:cs typeface="Times New Roman" pitchFamily="18" charset="0"/>
              </a:rPr>
              <a:t>. </a:t>
            </a:r>
          </a:p>
          <a:p>
            <a:pPr eaLnBrk="1" hangingPunct="1"/>
            <a:r>
              <a:rPr lang="en-US" sz="2800" smtClean="0">
                <a:latin typeface="Times New Roman" pitchFamily="18" charset="0"/>
                <a:cs typeface="Times New Roman" pitchFamily="18" charset="0"/>
              </a:rPr>
              <a:t>The M&amp;E system will provide </a:t>
            </a:r>
            <a:r>
              <a:rPr lang="en-US" sz="2800" smtClean="0">
                <a:solidFill>
                  <a:schemeClr val="tx2"/>
                </a:solidFill>
                <a:latin typeface="Times New Roman" pitchFamily="18" charset="0"/>
                <a:cs typeface="Times New Roman" pitchFamily="18" charset="0"/>
              </a:rPr>
              <a:t>quantitative and qualitative performance data</a:t>
            </a:r>
            <a:r>
              <a:rPr lang="en-US" sz="2800" smtClean="0">
                <a:latin typeface="Times New Roman" pitchFamily="18" charset="0"/>
                <a:cs typeface="Times New Roman" pitchFamily="18" charset="0"/>
              </a:rPr>
              <a:t> by which the achievements of the desired results can be measured and judged to inform the strategic planning process at critical points.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3"/>
          </a:xfrm>
        </p:spPr>
        <p:txBody>
          <a:bodyPr/>
          <a:lstStyle/>
          <a:p>
            <a:pPr eaLnBrk="1" hangingPunct="1"/>
            <a:r>
              <a:rPr lang="en-US" sz="3000" b="1" smtClean="0">
                <a:solidFill>
                  <a:schemeClr val="tx2"/>
                </a:solidFill>
                <a:latin typeface="Times New Roman" pitchFamily="18" charset="0"/>
                <a:cs typeface="Times New Roman" pitchFamily="18" charset="0"/>
              </a:rPr>
              <a:t>Objectives of the M&amp;E System (Cont.)</a:t>
            </a:r>
            <a:endParaRPr lang="en-US" sz="3000" smtClean="0">
              <a:solidFill>
                <a:schemeClr val="tx2"/>
              </a:solidFill>
            </a:endParaRPr>
          </a:p>
        </p:txBody>
      </p:sp>
      <p:sp>
        <p:nvSpPr>
          <p:cNvPr id="17410" name="Content Placeholder 2"/>
          <p:cNvSpPr>
            <a:spLocks noGrp="1"/>
          </p:cNvSpPr>
          <p:nvPr>
            <p:ph idx="1"/>
          </p:nvPr>
        </p:nvSpPr>
        <p:spPr>
          <a:xfrm>
            <a:off x="457200" y="1066800"/>
            <a:ext cx="8229600" cy="5486400"/>
          </a:xfrm>
        </p:spPr>
        <p:txBody>
          <a:bodyPr/>
          <a:lstStyle/>
          <a:p>
            <a:pPr eaLnBrk="1" hangingPunct="1">
              <a:buFont typeface="Arial" charset="0"/>
              <a:buNone/>
            </a:pPr>
            <a:r>
              <a:rPr lang="en-US" sz="3000" smtClean="0">
                <a:latin typeface="Times New Roman" pitchFamily="18" charset="0"/>
                <a:cs typeface="Times New Roman" pitchFamily="18" charset="0"/>
              </a:rPr>
              <a:t>A careful analysis of the project design should be undertaken to determine: </a:t>
            </a:r>
          </a:p>
          <a:p>
            <a:pPr eaLnBrk="1" hangingPunct="1"/>
            <a:r>
              <a:rPr lang="en-US" sz="3000" smtClean="0">
                <a:latin typeface="Times New Roman" pitchFamily="18" charset="0"/>
                <a:cs typeface="Times New Roman" pitchFamily="18" charset="0"/>
              </a:rPr>
              <a:t>1. the </a:t>
            </a:r>
            <a:r>
              <a:rPr lang="en-US" sz="3000" smtClean="0">
                <a:solidFill>
                  <a:schemeClr val="tx2"/>
                </a:solidFill>
                <a:latin typeface="Times New Roman" pitchFamily="18" charset="0"/>
                <a:cs typeface="Times New Roman" pitchFamily="18" charset="0"/>
              </a:rPr>
              <a:t>purpose</a:t>
            </a:r>
            <a:r>
              <a:rPr lang="en-US" sz="3000" smtClean="0">
                <a:latin typeface="Times New Roman" pitchFamily="18" charset="0"/>
                <a:cs typeface="Times New Roman" pitchFamily="18" charset="0"/>
              </a:rPr>
              <a:t> and </a:t>
            </a:r>
            <a:r>
              <a:rPr lang="en-US" sz="3000" smtClean="0">
                <a:solidFill>
                  <a:schemeClr val="tx2"/>
                </a:solidFill>
                <a:latin typeface="Times New Roman" pitchFamily="18" charset="0"/>
                <a:cs typeface="Times New Roman" pitchFamily="18" charset="0"/>
              </a:rPr>
              <a:t>scope</a:t>
            </a:r>
            <a:r>
              <a:rPr lang="en-US" sz="3000" smtClean="0">
                <a:latin typeface="Times New Roman" pitchFamily="18" charset="0"/>
                <a:cs typeface="Times New Roman" pitchFamily="18" charset="0"/>
              </a:rPr>
              <a:t> of the M&amp;E system;</a:t>
            </a:r>
          </a:p>
          <a:p>
            <a:pPr eaLnBrk="1" hangingPunct="1"/>
            <a:r>
              <a:rPr lang="en-US" sz="3000" smtClean="0">
                <a:latin typeface="Times New Roman" pitchFamily="18" charset="0"/>
                <a:cs typeface="Times New Roman" pitchFamily="18" charset="0"/>
              </a:rPr>
              <a:t>2. </a:t>
            </a:r>
            <a:r>
              <a:rPr lang="en-US" sz="3000" smtClean="0">
                <a:solidFill>
                  <a:schemeClr val="tx2"/>
                </a:solidFill>
                <a:latin typeface="Times New Roman" pitchFamily="18" charset="0"/>
                <a:cs typeface="Times New Roman" pitchFamily="18" charset="0"/>
              </a:rPr>
              <a:t>performance measures</a:t>
            </a:r>
            <a:r>
              <a:rPr lang="en-US" sz="3000" smtClean="0">
                <a:latin typeface="Times New Roman" pitchFamily="18" charset="0"/>
                <a:cs typeface="Times New Roman" pitchFamily="18" charset="0"/>
              </a:rPr>
              <a:t> and the requirements of users of the M&amp;E information; </a:t>
            </a:r>
          </a:p>
          <a:p>
            <a:pPr eaLnBrk="1" hangingPunct="1"/>
            <a:r>
              <a:rPr lang="en-US" sz="3000" smtClean="0">
                <a:latin typeface="Times New Roman" pitchFamily="18" charset="0"/>
                <a:cs typeface="Times New Roman" pitchFamily="18" charset="0"/>
              </a:rPr>
              <a:t>3. the </a:t>
            </a:r>
            <a:r>
              <a:rPr lang="en-US" sz="3000" smtClean="0">
                <a:solidFill>
                  <a:schemeClr val="tx2"/>
                </a:solidFill>
                <a:latin typeface="Times New Roman" pitchFamily="18" charset="0"/>
                <a:cs typeface="Times New Roman" pitchFamily="18" charset="0"/>
              </a:rPr>
              <a:t>sources of information</a:t>
            </a:r>
            <a:r>
              <a:rPr lang="en-US" sz="3000" smtClean="0">
                <a:latin typeface="Times New Roman" pitchFamily="18" charset="0"/>
                <a:cs typeface="Times New Roman" pitchFamily="18" charset="0"/>
              </a:rPr>
              <a:t> and </a:t>
            </a:r>
            <a:r>
              <a:rPr lang="en-US" sz="3000" smtClean="0">
                <a:solidFill>
                  <a:schemeClr val="tx2"/>
                </a:solidFill>
                <a:latin typeface="Times New Roman" pitchFamily="18" charset="0"/>
                <a:cs typeface="Times New Roman" pitchFamily="18" charset="0"/>
              </a:rPr>
              <a:t>gathering methods</a:t>
            </a:r>
            <a:r>
              <a:rPr lang="en-US" sz="3000" smtClean="0">
                <a:latin typeface="Times New Roman" pitchFamily="18" charset="0"/>
                <a:cs typeface="Times New Roman" pitchFamily="18" charset="0"/>
              </a:rPr>
              <a:t>; </a:t>
            </a:r>
          </a:p>
          <a:p>
            <a:pPr eaLnBrk="1" hangingPunct="1"/>
            <a:r>
              <a:rPr lang="en-US" sz="3000" smtClean="0">
                <a:latin typeface="Times New Roman" pitchFamily="18" charset="0"/>
                <a:cs typeface="Times New Roman" pitchFamily="18" charset="0"/>
              </a:rPr>
              <a:t>4. the responsibilities for M&amp;E; </a:t>
            </a:r>
          </a:p>
          <a:p>
            <a:pPr eaLnBrk="1" hangingPunct="1"/>
            <a:r>
              <a:rPr lang="en-US" sz="3000" smtClean="0">
                <a:latin typeface="Times New Roman" pitchFamily="18" charset="0"/>
                <a:cs typeface="Times New Roman" pitchFamily="18" charset="0"/>
              </a:rPr>
              <a:t>5. critical reflection processes and events; </a:t>
            </a:r>
          </a:p>
          <a:p>
            <a:pPr eaLnBrk="1" hangingPunct="1"/>
            <a:r>
              <a:rPr lang="en-US" sz="3000" smtClean="0">
                <a:latin typeface="Times New Roman" pitchFamily="18" charset="0"/>
                <a:cs typeface="Times New Roman" pitchFamily="18" charset="0"/>
              </a:rPr>
              <a:t>6. how M&amp;E </a:t>
            </a:r>
            <a:r>
              <a:rPr lang="en-US" sz="3000" smtClean="0">
                <a:solidFill>
                  <a:schemeClr val="tx2"/>
                </a:solidFill>
                <a:latin typeface="Times New Roman" pitchFamily="18" charset="0"/>
                <a:cs typeface="Times New Roman" pitchFamily="18" charset="0"/>
              </a:rPr>
              <a:t>information is to be reported and used and capacity building</a:t>
            </a:r>
            <a:r>
              <a:rPr lang="en-US" sz="3000" smtClean="0"/>
              <a:t>.</a:t>
            </a:r>
          </a:p>
          <a:p>
            <a:pPr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304800"/>
            <a:ext cx="8229600" cy="715963"/>
          </a:xfrm>
        </p:spPr>
        <p:txBody>
          <a:bodyPr/>
          <a:lstStyle/>
          <a:p>
            <a:pPr eaLnBrk="1" hangingPunct="1"/>
            <a:r>
              <a:rPr lang="en-US" sz="3000" b="1" smtClean="0">
                <a:solidFill>
                  <a:schemeClr val="tx2"/>
                </a:solidFill>
                <a:latin typeface="Times New Roman" pitchFamily="18" charset="0"/>
                <a:cs typeface="Times New Roman" pitchFamily="18" charset="0"/>
              </a:rPr>
              <a:t>2.Features of an M&amp;E framework</a:t>
            </a:r>
          </a:p>
        </p:txBody>
      </p:sp>
      <p:sp>
        <p:nvSpPr>
          <p:cNvPr id="18434" name="Content Placeholder 2"/>
          <p:cNvSpPr>
            <a:spLocks noGrp="1"/>
          </p:cNvSpPr>
          <p:nvPr>
            <p:ph idx="1"/>
          </p:nvPr>
        </p:nvSpPr>
        <p:spPr>
          <a:xfrm>
            <a:off x="152400" y="1143000"/>
            <a:ext cx="8763000" cy="4983163"/>
          </a:xfrm>
        </p:spPr>
        <p:txBody>
          <a:bodyPr/>
          <a:lstStyle/>
          <a:p>
            <a:pPr eaLnBrk="1" hangingPunct="1"/>
            <a:r>
              <a:rPr lang="en-US" sz="2400" smtClean="0">
                <a:latin typeface="Times New Roman" pitchFamily="18" charset="0"/>
                <a:cs typeface="Times New Roman" pitchFamily="18" charset="0"/>
              </a:rPr>
              <a:t>An M&amp;E framework provides the following basis for </a:t>
            </a:r>
            <a:r>
              <a:rPr lang="en-US" sz="2400" b="1" i="1" smtClean="0">
                <a:latin typeface="Times New Roman" pitchFamily="18" charset="0"/>
                <a:cs typeface="Times New Roman" pitchFamily="18" charset="0"/>
              </a:rPr>
              <a:t>monitoring</a:t>
            </a:r>
            <a:r>
              <a:rPr lang="en-US" sz="2400" smtClean="0">
                <a:latin typeface="Times New Roman" pitchFamily="18" charset="0"/>
                <a:cs typeface="Times New Roman" pitchFamily="18" charset="0"/>
              </a:rPr>
              <a:t>: </a:t>
            </a:r>
          </a:p>
          <a:p>
            <a:pPr eaLnBrk="1" hangingPunct="1"/>
            <a:r>
              <a:rPr lang="en-US" sz="2400" smtClean="0">
                <a:latin typeface="Times New Roman" pitchFamily="18" charset="0"/>
                <a:cs typeface="Times New Roman" pitchFamily="18" charset="0"/>
              </a:rPr>
              <a:t>1. the attainment of </a:t>
            </a:r>
            <a:r>
              <a:rPr lang="en-US" sz="2400" b="1" smtClean="0">
                <a:solidFill>
                  <a:schemeClr val="tx2"/>
                </a:solidFill>
                <a:latin typeface="Times New Roman" pitchFamily="18" charset="0"/>
                <a:cs typeface="Times New Roman" pitchFamily="18" charset="0"/>
              </a:rPr>
              <a:t>defined target results </a:t>
            </a:r>
            <a:r>
              <a:rPr lang="en-US" sz="2400" smtClean="0">
                <a:solidFill>
                  <a:schemeClr val="tx2"/>
                </a:solidFill>
                <a:latin typeface="Times New Roman" pitchFamily="18" charset="0"/>
                <a:cs typeface="Times New Roman" pitchFamily="18" charset="0"/>
              </a:rPr>
              <a:t>through </a:t>
            </a:r>
            <a:r>
              <a:rPr lang="en-US" sz="2400" b="1" smtClean="0">
                <a:solidFill>
                  <a:schemeClr val="tx2"/>
                </a:solidFill>
                <a:latin typeface="Times New Roman" pitchFamily="18" charset="0"/>
                <a:cs typeface="Times New Roman" pitchFamily="18" charset="0"/>
              </a:rPr>
              <a:t>outcome monitoring</a:t>
            </a:r>
            <a:r>
              <a:rPr lang="en-US" sz="2400" b="1" smtClean="0">
                <a:latin typeface="Times New Roman" pitchFamily="18" charset="0"/>
                <a:cs typeface="Times New Roman" pitchFamily="18" charset="0"/>
              </a:rPr>
              <a:t>;</a:t>
            </a:r>
          </a:p>
          <a:p>
            <a:pPr eaLnBrk="1" hangingPunct="1"/>
            <a:r>
              <a:rPr lang="en-US" sz="2400" b="1" smtClean="0">
                <a:latin typeface="Times New Roman" pitchFamily="18" charset="0"/>
                <a:cs typeface="Times New Roman" pitchFamily="18" charset="0"/>
              </a:rPr>
              <a:t>2.  </a:t>
            </a:r>
            <a:r>
              <a:rPr lang="en-US" sz="2400" smtClean="0">
                <a:latin typeface="Times New Roman" pitchFamily="18" charset="0"/>
                <a:cs typeface="Times New Roman" pitchFamily="18" charset="0"/>
              </a:rPr>
              <a:t>the </a:t>
            </a:r>
            <a:r>
              <a:rPr lang="en-US" sz="2400" smtClean="0">
                <a:solidFill>
                  <a:schemeClr val="tx2"/>
                </a:solidFill>
                <a:latin typeface="Times New Roman" pitchFamily="18" charset="0"/>
                <a:cs typeface="Times New Roman" pitchFamily="18" charset="0"/>
              </a:rPr>
              <a:t>information needs</a:t>
            </a:r>
            <a:r>
              <a:rPr lang="en-US" sz="2400" smtClean="0">
                <a:latin typeface="Times New Roman" pitchFamily="18" charset="0"/>
                <a:cs typeface="Times New Roman" pitchFamily="18" charset="0"/>
              </a:rPr>
              <a:t> at different levels of the management structure;</a:t>
            </a:r>
          </a:p>
          <a:p>
            <a:pPr eaLnBrk="1" hangingPunct="1"/>
            <a:r>
              <a:rPr lang="en-US" sz="2400" smtClean="0">
                <a:latin typeface="Times New Roman" pitchFamily="18" charset="0"/>
                <a:cs typeface="Times New Roman" pitchFamily="18" charset="0"/>
              </a:rPr>
              <a:t>3. </a:t>
            </a:r>
            <a:r>
              <a:rPr lang="en-US" sz="2400" smtClean="0">
                <a:solidFill>
                  <a:schemeClr val="tx2"/>
                </a:solidFill>
                <a:latin typeface="Times New Roman" pitchFamily="18" charset="0"/>
                <a:cs typeface="Times New Roman" pitchFamily="18" charset="0"/>
              </a:rPr>
              <a:t>methods to assess project progress and performance against work plans</a:t>
            </a:r>
            <a:r>
              <a:rPr lang="en-US" sz="2400" smtClean="0">
                <a:latin typeface="Times New Roman" pitchFamily="18" charset="0"/>
                <a:cs typeface="Times New Roman" pitchFamily="18" charset="0"/>
              </a:rPr>
              <a:t>; </a:t>
            </a:r>
          </a:p>
          <a:p>
            <a:pPr eaLnBrk="1" hangingPunct="1"/>
            <a:r>
              <a:rPr lang="en-US" sz="2400" smtClean="0">
                <a:latin typeface="Times New Roman" pitchFamily="18" charset="0"/>
                <a:cs typeface="Times New Roman" pitchFamily="18" charset="0"/>
              </a:rPr>
              <a:t>4. </a:t>
            </a:r>
            <a:r>
              <a:rPr lang="en-US" sz="2400" smtClean="0">
                <a:solidFill>
                  <a:schemeClr val="tx2"/>
                </a:solidFill>
                <a:latin typeface="Times New Roman" pitchFamily="18" charset="0"/>
                <a:cs typeface="Times New Roman" pitchFamily="18" charset="0"/>
              </a:rPr>
              <a:t>resource schedules</a:t>
            </a:r>
            <a:r>
              <a:rPr lang="en-US" sz="2400" smtClean="0">
                <a:latin typeface="Times New Roman" pitchFamily="18" charset="0"/>
                <a:cs typeface="Times New Roman" pitchFamily="18" charset="0"/>
              </a:rPr>
              <a:t> and budgets; </a:t>
            </a:r>
          </a:p>
          <a:p>
            <a:pPr eaLnBrk="1" hangingPunct="1"/>
            <a:r>
              <a:rPr lang="en-US" sz="2400" smtClean="0">
                <a:latin typeface="Times New Roman" pitchFamily="18" charset="0"/>
                <a:cs typeface="Times New Roman" pitchFamily="18" charset="0"/>
              </a:rPr>
              <a:t>5. the quality of key project activities and outputs; </a:t>
            </a:r>
          </a:p>
          <a:p>
            <a:pPr eaLnBrk="1" hangingPunct="1"/>
            <a:r>
              <a:rPr lang="en-US" sz="2400" smtClean="0">
                <a:latin typeface="Times New Roman" pitchFamily="18" charset="0"/>
                <a:cs typeface="Times New Roman" pitchFamily="18" charset="0"/>
              </a:rPr>
              <a:t>6. responsibilities for undertaking monitoring activities at all levels; </a:t>
            </a:r>
          </a:p>
          <a:p>
            <a:pPr eaLnBrk="1" hangingPunct="1"/>
            <a:r>
              <a:rPr lang="en-US" sz="2400" smtClean="0">
                <a:latin typeface="Times New Roman" pitchFamily="18" charset="0"/>
                <a:cs typeface="Times New Roman" pitchFamily="18" charset="0"/>
              </a:rPr>
              <a:t>7. formats for reporting progress and achievement and issues/problems and remedial actions. </a:t>
            </a:r>
          </a:p>
          <a:p>
            <a:pPr eaLnBrk="1" hangingPunct="1"/>
            <a:endParaRPr lang="en-US" sz="20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274638"/>
            <a:ext cx="8229600" cy="792162"/>
          </a:xfrm>
        </p:spPr>
        <p:txBody>
          <a:bodyPr/>
          <a:lstStyle/>
          <a:p>
            <a:pPr eaLnBrk="1" hangingPunct="1"/>
            <a:r>
              <a:rPr lang="en-US" sz="3000" b="1" smtClean="0">
                <a:solidFill>
                  <a:schemeClr val="tx2"/>
                </a:solidFill>
                <a:latin typeface="Times New Roman" pitchFamily="18" charset="0"/>
                <a:cs typeface="Times New Roman" pitchFamily="18" charset="0"/>
              </a:rPr>
              <a:t>2.Features of an M&amp;E framework (Cont.)</a:t>
            </a:r>
            <a:endParaRPr lang="en-US" sz="3000" smtClean="0">
              <a:solidFill>
                <a:schemeClr val="tx2"/>
              </a:solidFill>
            </a:endParaRPr>
          </a:p>
        </p:txBody>
      </p:sp>
      <p:sp>
        <p:nvSpPr>
          <p:cNvPr id="19458" name="Content Placeholder 2"/>
          <p:cNvSpPr>
            <a:spLocks noGrp="1"/>
          </p:cNvSpPr>
          <p:nvPr>
            <p:ph idx="1"/>
          </p:nvPr>
        </p:nvSpPr>
        <p:spPr>
          <a:xfrm>
            <a:off x="228600" y="1219200"/>
            <a:ext cx="8686800" cy="5029200"/>
          </a:xfrm>
        </p:spPr>
        <p:txBody>
          <a:bodyPr/>
          <a:lstStyle/>
          <a:p>
            <a:pPr eaLnBrk="1" hangingPunct="1">
              <a:buFont typeface="Arial" charset="0"/>
              <a:buNone/>
            </a:pPr>
            <a:r>
              <a:rPr lang="en-US" sz="2400" smtClean="0">
                <a:latin typeface="Times New Roman" pitchFamily="18" charset="0"/>
                <a:cs typeface="Times New Roman" pitchFamily="18" charset="0"/>
              </a:rPr>
              <a:t>Similarly, the M&amp;E framework should provide the following basis for </a:t>
            </a:r>
            <a:r>
              <a:rPr lang="en-US" sz="2400" b="1" i="1" smtClean="0">
                <a:latin typeface="Times New Roman" pitchFamily="18" charset="0"/>
                <a:cs typeface="Times New Roman" pitchFamily="18" charset="0"/>
              </a:rPr>
              <a:t>evaluation</a:t>
            </a:r>
            <a:r>
              <a:rPr lang="en-US" sz="2400" smtClean="0">
                <a:latin typeface="Times New Roman" pitchFamily="18" charset="0"/>
                <a:cs typeface="Times New Roman" pitchFamily="18" charset="0"/>
              </a:rPr>
              <a:t>: </a:t>
            </a:r>
          </a:p>
          <a:p>
            <a:pPr eaLnBrk="1" hangingPunct="1"/>
            <a:r>
              <a:rPr lang="en-US" sz="2400" smtClean="0">
                <a:latin typeface="Times New Roman" pitchFamily="18" charset="0"/>
                <a:cs typeface="Times New Roman" pitchFamily="18" charset="0"/>
              </a:rPr>
              <a:t>1. </a:t>
            </a:r>
            <a:r>
              <a:rPr lang="en-US" sz="2400" smtClean="0">
                <a:solidFill>
                  <a:schemeClr val="tx2"/>
                </a:solidFill>
                <a:latin typeface="Times New Roman" pitchFamily="18" charset="0"/>
                <a:cs typeface="Times New Roman" pitchFamily="18" charset="0"/>
              </a:rPr>
              <a:t>systematic collection</a:t>
            </a:r>
            <a:r>
              <a:rPr lang="en-US" sz="2400" smtClean="0">
                <a:latin typeface="Times New Roman" pitchFamily="18" charset="0"/>
                <a:cs typeface="Times New Roman" pitchFamily="18" charset="0"/>
              </a:rPr>
              <a:t>, </a:t>
            </a:r>
          </a:p>
          <a:p>
            <a:pPr eaLnBrk="1" hangingPunct="1"/>
            <a:r>
              <a:rPr lang="en-US" sz="2400" smtClean="0">
                <a:latin typeface="Times New Roman" pitchFamily="18" charset="0"/>
                <a:cs typeface="Times New Roman" pitchFamily="18" charset="0"/>
              </a:rPr>
              <a:t>2. analysis and assessment of potential project impacts and associated indicators through </a:t>
            </a:r>
            <a:r>
              <a:rPr lang="en-US" sz="2400" b="1" smtClean="0">
                <a:solidFill>
                  <a:schemeClr val="tx2"/>
                </a:solidFill>
                <a:latin typeface="Times New Roman" pitchFamily="18" charset="0"/>
                <a:cs typeface="Times New Roman" pitchFamily="18" charset="0"/>
              </a:rPr>
              <a:t>outcome evaluation</a:t>
            </a:r>
            <a:r>
              <a:rPr lang="en-US" sz="2400" b="1" smtClean="0">
                <a:latin typeface="Times New Roman" pitchFamily="18" charset="0"/>
                <a:cs typeface="Times New Roman" pitchFamily="18" charset="0"/>
              </a:rPr>
              <a:t>; </a:t>
            </a:r>
          </a:p>
          <a:p>
            <a:pPr eaLnBrk="1" hangingPunct="1"/>
            <a:r>
              <a:rPr lang="en-US" sz="2400" b="1" smtClean="0">
                <a:latin typeface="Times New Roman" pitchFamily="18" charset="0"/>
                <a:cs typeface="Times New Roman" pitchFamily="18" charset="0"/>
              </a:rPr>
              <a:t>3. </a:t>
            </a:r>
            <a:r>
              <a:rPr lang="en-US" sz="2400" smtClean="0">
                <a:latin typeface="Times New Roman" pitchFamily="18" charset="0"/>
                <a:cs typeface="Times New Roman" pitchFamily="18" charset="0"/>
              </a:rPr>
              <a:t>identification of </a:t>
            </a:r>
            <a:r>
              <a:rPr lang="en-US" sz="2400" smtClean="0">
                <a:solidFill>
                  <a:schemeClr val="tx2"/>
                </a:solidFill>
                <a:latin typeface="Times New Roman" pitchFamily="18" charset="0"/>
                <a:cs typeface="Times New Roman" pitchFamily="18" charset="0"/>
              </a:rPr>
              <a:t>key stakeholders impacted</a:t>
            </a:r>
            <a:r>
              <a:rPr lang="en-US" sz="2400" smtClean="0">
                <a:latin typeface="Times New Roman" pitchFamily="18" charset="0"/>
                <a:cs typeface="Times New Roman" pitchFamily="18" charset="0"/>
              </a:rPr>
              <a:t> by the project; </a:t>
            </a:r>
          </a:p>
          <a:p>
            <a:pPr eaLnBrk="1" hangingPunct="1"/>
            <a:r>
              <a:rPr lang="en-US" sz="2400" smtClean="0">
                <a:latin typeface="Times New Roman" pitchFamily="18" charset="0"/>
                <a:cs typeface="Times New Roman" pitchFamily="18" charset="0"/>
              </a:rPr>
              <a:t>4. </a:t>
            </a:r>
            <a:r>
              <a:rPr lang="en-US" sz="2400" smtClean="0">
                <a:solidFill>
                  <a:schemeClr val="tx2"/>
                </a:solidFill>
                <a:latin typeface="Times New Roman" pitchFamily="18" charset="0"/>
                <a:cs typeface="Times New Roman" pitchFamily="18" charset="0"/>
              </a:rPr>
              <a:t>critical questions to explore</a:t>
            </a:r>
            <a:r>
              <a:rPr lang="en-US" sz="2400" smtClean="0">
                <a:latin typeface="Times New Roman" pitchFamily="18" charset="0"/>
                <a:cs typeface="Times New Roman" pitchFamily="18" charset="0"/>
              </a:rPr>
              <a:t> - based on hypotheses, assumptions and major risks inherent in the design; </a:t>
            </a:r>
          </a:p>
          <a:p>
            <a:pPr eaLnBrk="1" hangingPunct="1"/>
            <a:r>
              <a:rPr lang="en-US" sz="2400" smtClean="0">
                <a:latin typeface="Times New Roman" pitchFamily="18" charset="0"/>
                <a:cs typeface="Times New Roman" pitchFamily="18" charset="0"/>
              </a:rPr>
              <a:t>5. summary descriptions of </a:t>
            </a:r>
            <a:r>
              <a:rPr lang="en-US" sz="2400" smtClean="0">
                <a:solidFill>
                  <a:schemeClr val="tx2"/>
                </a:solidFill>
                <a:latin typeface="Times New Roman" pitchFamily="18" charset="0"/>
                <a:cs typeface="Times New Roman" pitchFamily="18" charset="0"/>
              </a:rPr>
              <a:t>key tools and methods</a:t>
            </a:r>
            <a:r>
              <a:rPr lang="en-US" sz="2400" smtClean="0">
                <a:latin typeface="Times New Roman" pitchFamily="18" charset="0"/>
                <a:cs typeface="Times New Roman" pitchFamily="18" charset="0"/>
              </a:rPr>
              <a:t> to be used for evaluation; </a:t>
            </a:r>
          </a:p>
          <a:p>
            <a:pPr eaLnBrk="1" hangingPunct="1"/>
            <a:r>
              <a:rPr lang="en-US" sz="2400" smtClean="0">
                <a:latin typeface="Times New Roman" pitchFamily="18" charset="0"/>
                <a:cs typeface="Times New Roman" pitchFamily="18" charset="0"/>
              </a:rPr>
              <a:t>6. </a:t>
            </a:r>
            <a:r>
              <a:rPr lang="en-US" sz="2400" smtClean="0">
                <a:solidFill>
                  <a:schemeClr val="tx2"/>
                </a:solidFill>
                <a:latin typeface="Times New Roman" pitchFamily="18" charset="0"/>
                <a:cs typeface="Times New Roman" pitchFamily="18" charset="0"/>
              </a:rPr>
              <a:t>responsibilities</a:t>
            </a:r>
            <a:r>
              <a:rPr lang="en-US" sz="2400" smtClean="0">
                <a:latin typeface="Times New Roman" pitchFamily="18" charset="0"/>
                <a:cs typeface="Times New Roman" pitchFamily="18" charset="0"/>
              </a:rPr>
              <a:t> for undertaking evaluation activities and associated reporting and implementation plan for evaluation activities.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304800"/>
            <a:ext cx="8229600" cy="563563"/>
          </a:xfrm>
        </p:spPr>
        <p:txBody>
          <a:bodyPr/>
          <a:lstStyle/>
          <a:p>
            <a:pPr eaLnBrk="1" hangingPunct="1"/>
            <a:r>
              <a:rPr lang="en-US" sz="3000" b="1" smtClean="0">
                <a:solidFill>
                  <a:schemeClr val="tx2"/>
                </a:solidFill>
                <a:latin typeface="Times New Roman" pitchFamily="18" charset="0"/>
                <a:cs typeface="Times New Roman" pitchFamily="18" charset="0"/>
              </a:rPr>
              <a:t>3. The composition of an M&amp;E system</a:t>
            </a:r>
          </a:p>
        </p:txBody>
      </p:sp>
      <p:sp>
        <p:nvSpPr>
          <p:cNvPr id="20482" name="Content Placeholder 2"/>
          <p:cNvSpPr>
            <a:spLocks noGrp="1"/>
          </p:cNvSpPr>
          <p:nvPr>
            <p:ph idx="1"/>
          </p:nvPr>
        </p:nvSpPr>
        <p:spPr>
          <a:xfrm>
            <a:off x="457200" y="1066800"/>
            <a:ext cx="8229600" cy="5562600"/>
          </a:xfrm>
        </p:spPr>
        <p:txBody>
          <a:bodyPr/>
          <a:lstStyle/>
          <a:p>
            <a:pPr eaLnBrk="1" hangingPunct="1">
              <a:buFont typeface="Arial" charset="0"/>
              <a:buNone/>
            </a:pPr>
            <a:r>
              <a:rPr lang="en-US" sz="2800" smtClean="0">
                <a:latin typeface="Times New Roman" pitchFamily="18" charset="0"/>
                <a:cs typeface="Times New Roman" pitchFamily="18" charset="0"/>
              </a:rPr>
              <a:t>Ideally, a Monitoring and Evaluation System of any development intervention should have at a minimum, six elements</a:t>
            </a:r>
          </a:p>
          <a:p>
            <a:pPr eaLnBrk="1" hangingPunct="1"/>
            <a:r>
              <a:rPr lang="en-US" sz="2800" smtClean="0">
                <a:latin typeface="Times New Roman" pitchFamily="18" charset="0"/>
                <a:cs typeface="Times New Roman" pitchFamily="18" charset="0"/>
              </a:rPr>
              <a:t>1. Clear </a:t>
            </a:r>
            <a:r>
              <a:rPr lang="en-US" sz="2800" smtClean="0">
                <a:solidFill>
                  <a:schemeClr val="tx2"/>
                </a:solidFill>
                <a:latin typeface="Times New Roman" pitchFamily="18" charset="0"/>
                <a:cs typeface="Times New Roman" pitchFamily="18" charset="0"/>
              </a:rPr>
              <a:t>purpose and scope;</a:t>
            </a:r>
          </a:p>
          <a:p>
            <a:pPr eaLnBrk="1" hangingPunct="1"/>
            <a:r>
              <a:rPr lang="en-US" sz="2800" smtClean="0">
                <a:latin typeface="Times New Roman" pitchFamily="18" charset="0"/>
                <a:cs typeface="Times New Roman" pitchFamily="18" charset="0"/>
              </a:rPr>
              <a:t>2. </a:t>
            </a:r>
            <a:r>
              <a:rPr lang="en-US" sz="2800" smtClean="0">
                <a:solidFill>
                  <a:schemeClr val="tx2"/>
                </a:solidFill>
                <a:latin typeface="Times New Roman" pitchFamily="18" charset="0"/>
                <a:cs typeface="Times New Roman" pitchFamily="18" charset="0"/>
              </a:rPr>
              <a:t>Indicators and information needs</a:t>
            </a:r>
            <a:r>
              <a:rPr lang="en-US" sz="2800" smtClean="0">
                <a:latin typeface="Times New Roman" pitchFamily="18" charset="0"/>
                <a:cs typeface="Times New Roman" pitchFamily="18" charset="0"/>
              </a:rPr>
              <a:t>;</a:t>
            </a:r>
          </a:p>
          <a:p>
            <a:pPr eaLnBrk="1" hangingPunct="1"/>
            <a:r>
              <a:rPr lang="en-US" sz="2800" smtClean="0">
                <a:latin typeface="Times New Roman" pitchFamily="18" charset="0"/>
                <a:cs typeface="Times New Roman" pitchFamily="18" charset="0"/>
              </a:rPr>
              <a:t>3. </a:t>
            </a:r>
            <a:r>
              <a:rPr lang="en-US" sz="2800" smtClean="0">
                <a:solidFill>
                  <a:schemeClr val="tx2"/>
                </a:solidFill>
                <a:latin typeface="Times New Roman" pitchFamily="18" charset="0"/>
                <a:cs typeface="Times New Roman" pitchFamily="18" charset="0"/>
              </a:rPr>
              <a:t>Plan for information</a:t>
            </a:r>
            <a:r>
              <a:rPr lang="en-US" sz="2800" smtClean="0">
                <a:latin typeface="Times New Roman" pitchFamily="18" charset="0"/>
                <a:cs typeface="Times New Roman" pitchFamily="18" charset="0"/>
              </a:rPr>
              <a:t> gathering and analysis;</a:t>
            </a:r>
          </a:p>
          <a:p>
            <a:pPr eaLnBrk="1" hangingPunct="1"/>
            <a:r>
              <a:rPr lang="en-US" sz="2800" smtClean="0">
                <a:latin typeface="Times New Roman" pitchFamily="18" charset="0"/>
                <a:cs typeface="Times New Roman" pitchFamily="18" charset="0"/>
              </a:rPr>
              <a:t>4. </a:t>
            </a:r>
            <a:r>
              <a:rPr lang="en-US" sz="2800" smtClean="0">
                <a:solidFill>
                  <a:schemeClr val="tx2"/>
                </a:solidFill>
                <a:latin typeface="Times New Roman" pitchFamily="18" charset="0"/>
                <a:cs typeface="Times New Roman" pitchFamily="18" charset="0"/>
              </a:rPr>
              <a:t>Plan for reporting and communication</a:t>
            </a:r>
            <a:r>
              <a:rPr lang="en-US" sz="2800" smtClean="0">
                <a:latin typeface="Times New Roman" pitchFamily="18" charset="0"/>
                <a:cs typeface="Times New Roman" pitchFamily="18" charset="0"/>
              </a:rPr>
              <a:t>;</a:t>
            </a:r>
          </a:p>
          <a:p>
            <a:pPr eaLnBrk="1" hangingPunct="1"/>
            <a:r>
              <a:rPr lang="en-US" sz="2800" smtClean="0">
                <a:latin typeface="Times New Roman" pitchFamily="18" charset="0"/>
                <a:cs typeface="Times New Roman" pitchFamily="18" charset="0"/>
              </a:rPr>
              <a:t>5. </a:t>
            </a:r>
            <a:r>
              <a:rPr lang="en-US" sz="2800" smtClean="0">
                <a:solidFill>
                  <a:schemeClr val="tx2"/>
                </a:solidFill>
                <a:latin typeface="Times New Roman" pitchFamily="18" charset="0"/>
                <a:cs typeface="Times New Roman" pitchFamily="18" charset="0"/>
              </a:rPr>
              <a:t>Plan for critical reflection</a:t>
            </a:r>
            <a:r>
              <a:rPr lang="en-US" sz="2800" smtClean="0">
                <a:latin typeface="Times New Roman" pitchFamily="18" charset="0"/>
                <a:cs typeface="Times New Roman" pitchFamily="18" charset="0"/>
              </a:rPr>
              <a:t> processes and events; and</a:t>
            </a:r>
          </a:p>
          <a:p>
            <a:pPr eaLnBrk="1" hangingPunct="1"/>
            <a:r>
              <a:rPr lang="en-US" sz="2800" smtClean="0">
                <a:latin typeface="Times New Roman" pitchFamily="18" charset="0"/>
                <a:cs typeface="Times New Roman" pitchFamily="18" charset="0"/>
              </a:rPr>
              <a:t>6. Existence of the </a:t>
            </a:r>
            <a:r>
              <a:rPr lang="en-US" sz="2800" smtClean="0">
                <a:solidFill>
                  <a:schemeClr val="tx2"/>
                </a:solidFill>
                <a:latin typeface="Times New Roman" pitchFamily="18" charset="0"/>
                <a:cs typeface="Times New Roman" pitchFamily="18" charset="0"/>
              </a:rPr>
              <a:t>plan for necessary conditions and capacities</a:t>
            </a:r>
            <a:r>
              <a:rPr lang="en-US" sz="2800" smtClean="0">
                <a:latin typeface="Times New Roman" pitchFamily="18" charset="0"/>
                <a:cs typeface="Times New Roman" pitchFamily="18"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274638"/>
            <a:ext cx="8229600" cy="715962"/>
          </a:xfrm>
        </p:spPr>
        <p:txBody>
          <a:bodyPr/>
          <a:lstStyle/>
          <a:p>
            <a:pPr eaLnBrk="1" hangingPunct="1"/>
            <a:r>
              <a:rPr lang="en-US" sz="3000" b="1" smtClean="0">
                <a:solidFill>
                  <a:schemeClr val="tx2"/>
                </a:solidFill>
                <a:latin typeface="Times New Roman" pitchFamily="18" charset="0"/>
                <a:cs typeface="Times New Roman" pitchFamily="18" charset="0"/>
              </a:rPr>
              <a:t>1. Clear purpose and scope</a:t>
            </a:r>
            <a:endParaRPr lang="en-US" sz="3000" smtClean="0">
              <a:solidFill>
                <a:schemeClr val="tx2"/>
              </a:solidFill>
              <a:latin typeface="Times New Roman" pitchFamily="18" charset="0"/>
              <a:cs typeface="Times New Roman" pitchFamily="18" charset="0"/>
            </a:endParaRPr>
          </a:p>
        </p:txBody>
      </p:sp>
      <p:sp>
        <p:nvSpPr>
          <p:cNvPr id="22530" name="Content Placeholder 2"/>
          <p:cNvSpPr>
            <a:spLocks noGrp="1"/>
          </p:cNvSpPr>
          <p:nvPr>
            <p:ph idx="1"/>
          </p:nvPr>
        </p:nvSpPr>
        <p:spPr>
          <a:xfrm>
            <a:off x="228600" y="1295400"/>
            <a:ext cx="8686800" cy="4830763"/>
          </a:xfrm>
        </p:spPr>
        <p:txBody>
          <a:bodyPr/>
          <a:lstStyle/>
          <a:p>
            <a:pPr eaLnBrk="1" hangingPunct="1"/>
            <a:r>
              <a:rPr lang="en-US" sz="2000" smtClean="0">
                <a:solidFill>
                  <a:schemeClr val="tx2"/>
                </a:solidFill>
                <a:latin typeface="Times New Roman" pitchFamily="18" charset="0"/>
                <a:cs typeface="Times New Roman" pitchFamily="18" charset="0"/>
              </a:rPr>
              <a:t>Purpose</a:t>
            </a:r>
            <a:r>
              <a:rPr lang="en-US" sz="2000" smtClean="0">
                <a:latin typeface="Times New Roman" pitchFamily="18" charset="0"/>
                <a:cs typeface="Times New Roman" pitchFamily="18" charset="0"/>
              </a:rPr>
              <a:t>: to support the project management to </a:t>
            </a:r>
            <a:r>
              <a:rPr lang="en-US" sz="2000" smtClean="0">
                <a:solidFill>
                  <a:schemeClr val="tx2"/>
                </a:solidFill>
                <a:latin typeface="Times New Roman" pitchFamily="18" charset="0"/>
                <a:cs typeface="Times New Roman" pitchFamily="18" charset="0"/>
              </a:rPr>
              <a:t>ensure compliance with the project’s strategy and approach</a:t>
            </a:r>
            <a:r>
              <a:rPr lang="en-US" sz="2000" smtClean="0">
                <a:latin typeface="Times New Roman" pitchFamily="18" charset="0"/>
                <a:cs typeface="Times New Roman" pitchFamily="18" charset="0"/>
              </a:rPr>
              <a:t>, to improve responsiveness, efficiency and effectiveness by providing </a:t>
            </a:r>
            <a:r>
              <a:rPr lang="en-US" sz="2000" smtClean="0">
                <a:solidFill>
                  <a:schemeClr val="tx2"/>
                </a:solidFill>
                <a:latin typeface="Times New Roman" pitchFamily="18" charset="0"/>
                <a:cs typeface="Times New Roman" pitchFamily="18" charset="0"/>
              </a:rPr>
              <a:t>constant feedback</a:t>
            </a:r>
            <a:r>
              <a:rPr lang="en-US" sz="2000" smtClean="0">
                <a:latin typeface="Times New Roman" pitchFamily="18" charset="0"/>
                <a:cs typeface="Times New Roman" pitchFamily="18" charset="0"/>
              </a:rPr>
              <a:t> from the beneficiaries, project staff and other stakeholders, and to </a:t>
            </a:r>
            <a:r>
              <a:rPr lang="en-US" sz="2000" smtClean="0">
                <a:solidFill>
                  <a:schemeClr val="tx2"/>
                </a:solidFill>
                <a:latin typeface="Times New Roman" pitchFamily="18" charset="0"/>
                <a:cs typeface="Times New Roman" pitchFamily="18" charset="0"/>
              </a:rPr>
              <a:t>contribute to the learning</a:t>
            </a:r>
            <a:r>
              <a:rPr lang="en-US" sz="2000" smtClean="0">
                <a:latin typeface="Times New Roman" pitchFamily="18" charset="0"/>
                <a:cs typeface="Times New Roman" pitchFamily="18" charset="0"/>
              </a:rPr>
              <a:t> of all stakeholders by promoting policy dialogue.</a:t>
            </a:r>
          </a:p>
          <a:p>
            <a:pPr eaLnBrk="1" hangingPunct="1"/>
            <a:r>
              <a:rPr lang="en-US" sz="2000" smtClean="0">
                <a:solidFill>
                  <a:schemeClr val="tx2"/>
                </a:solidFill>
                <a:latin typeface="Times New Roman" pitchFamily="18" charset="0"/>
                <a:cs typeface="Times New Roman" pitchFamily="18" charset="0"/>
              </a:rPr>
              <a:t>Scope</a:t>
            </a:r>
            <a:r>
              <a:rPr lang="en-US" sz="2000" smtClean="0">
                <a:latin typeface="Times New Roman" pitchFamily="18" charset="0"/>
                <a:cs typeface="Times New Roman" pitchFamily="18" charset="0"/>
              </a:rPr>
              <a:t>. The scope is concerned with the extent and level of sophistication of the M&amp;E system. M&amp;E systems can be </a:t>
            </a:r>
            <a:r>
              <a:rPr lang="en-US" sz="2000" smtClean="0">
                <a:solidFill>
                  <a:schemeClr val="tx2"/>
                </a:solidFill>
                <a:latin typeface="Times New Roman" pitchFamily="18" charset="0"/>
                <a:cs typeface="Times New Roman" pitchFamily="18" charset="0"/>
              </a:rPr>
              <a:t>highly sophisticated</a:t>
            </a:r>
            <a:r>
              <a:rPr lang="en-US" sz="2000" smtClean="0">
                <a:latin typeface="Times New Roman" pitchFamily="18" charset="0"/>
                <a:cs typeface="Times New Roman" pitchFamily="18" charset="0"/>
              </a:rPr>
              <a:t>, requiring high levels of expertise in qualitative and quantitative research methods and extensive information management. Conversely, M&amp;E systems can be </a:t>
            </a:r>
            <a:r>
              <a:rPr lang="en-US" sz="2000" smtClean="0">
                <a:solidFill>
                  <a:schemeClr val="tx2"/>
                </a:solidFill>
                <a:latin typeface="Times New Roman" pitchFamily="18" charset="0"/>
                <a:cs typeface="Times New Roman" pitchFamily="18" charset="0"/>
              </a:rPr>
              <a:t>simple</a:t>
            </a:r>
            <a:r>
              <a:rPr lang="en-US" sz="2000" smtClean="0">
                <a:latin typeface="Times New Roman" pitchFamily="18" charset="0"/>
                <a:cs typeface="Times New Roman" pitchFamily="18" charset="0"/>
              </a:rPr>
              <a:t>, requiring minimal gathering of data and largely depending on discussions with stakeholders.</a:t>
            </a:r>
          </a:p>
          <a:p>
            <a:pPr eaLnBrk="1" hangingPunct="1"/>
            <a:r>
              <a:rPr lang="en-US" sz="2000" smtClean="0">
                <a:latin typeface="Times New Roman" pitchFamily="18" charset="0"/>
                <a:cs typeface="Times New Roman" pitchFamily="18" charset="0"/>
              </a:rPr>
              <a:t>The </a:t>
            </a:r>
            <a:r>
              <a:rPr lang="en-US" sz="2000" smtClean="0">
                <a:solidFill>
                  <a:schemeClr val="tx2"/>
                </a:solidFill>
                <a:latin typeface="Times New Roman" pitchFamily="18" charset="0"/>
                <a:cs typeface="Times New Roman" pitchFamily="18" charset="0"/>
              </a:rPr>
              <a:t>appropriate level of sophistication of an M&amp;E system</a:t>
            </a:r>
            <a:r>
              <a:rPr lang="en-US" sz="2000" smtClean="0">
                <a:latin typeface="Times New Roman" pitchFamily="18" charset="0"/>
                <a:cs typeface="Times New Roman" pitchFamily="18" charset="0"/>
              </a:rPr>
              <a:t> will be determined by primarily the following four issues: (i) the M&amp;E purpose, (ii) the available resources, (iii) available M&amp;E expertise (including among primary stakeholders and partner organizations, and (iv) desirable level of participation in M&amp;E by primary stakeholders and partner organizations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8"/>
            <a:ext cx="8229600" cy="715962"/>
          </a:xfrm>
        </p:spPr>
        <p:txBody>
          <a:bodyPr/>
          <a:lstStyle/>
          <a:p>
            <a:pPr eaLnBrk="1" hangingPunct="1"/>
            <a:r>
              <a:rPr lang="en-US" sz="3000" b="1" smtClean="0">
                <a:solidFill>
                  <a:schemeClr val="tx2"/>
                </a:solidFill>
                <a:latin typeface="Arial Black" pitchFamily="34" charset="0"/>
              </a:rPr>
              <a:t>2. Indicators and information needs</a:t>
            </a:r>
            <a:endParaRPr lang="en-US" sz="3000" smtClean="0">
              <a:solidFill>
                <a:schemeClr val="tx2"/>
              </a:solidFill>
              <a:latin typeface="Arial Black" pitchFamily="34" charset="0"/>
            </a:endParaRPr>
          </a:p>
        </p:txBody>
      </p:sp>
      <p:sp>
        <p:nvSpPr>
          <p:cNvPr id="23554" name="Content Placeholder 2"/>
          <p:cNvSpPr>
            <a:spLocks noGrp="1"/>
          </p:cNvSpPr>
          <p:nvPr>
            <p:ph idx="1"/>
          </p:nvPr>
        </p:nvSpPr>
        <p:spPr>
          <a:xfrm>
            <a:off x="457200" y="990600"/>
            <a:ext cx="8229600" cy="5562600"/>
          </a:xfrm>
        </p:spPr>
        <p:txBody>
          <a:bodyPr/>
          <a:lstStyle/>
          <a:p>
            <a:pPr eaLnBrk="1" hangingPunct="1"/>
            <a:r>
              <a:rPr lang="en-US" sz="2800" smtClean="0">
                <a:latin typeface="Times New Roman" pitchFamily="18" charset="0"/>
                <a:cs typeface="Times New Roman" pitchFamily="18" charset="0"/>
              </a:rPr>
              <a:t>Indicators help </a:t>
            </a:r>
            <a:r>
              <a:rPr lang="en-US" sz="2800" smtClean="0">
                <a:solidFill>
                  <a:schemeClr val="tx2"/>
                </a:solidFill>
                <a:latin typeface="Times New Roman" pitchFamily="18" charset="0"/>
                <a:cs typeface="Times New Roman" pitchFamily="18" charset="0"/>
              </a:rPr>
              <a:t>communicate changes that are usually more complex</a:t>
            </a:r>
            <a:r>
              <a:rPr lang="en-US" sz="2800" smtClean="0">
                <a:latin typeface="Times New Roman" pitchFamily="18" charset="0"/>
                <a:cs typeface="Times New Roman" pitchFamily="18" charset="0"/>
              </a:rPr>
              <a:t>. Indicators help reduce data to be symbolic representation of a project objective, in a manner relevant and significant for those who will use the information.</a:t>
            </a:r>
          </a:p>
          <a:p>
            <a:pPr eaLnBrk="1" hangingPunct="1"/>
            <a:endParaRPr lang="en-US" sz="2800" smtClean="0">
              <a:latin typeface="Times New Roman" pitchFamily="18" charset="0"/>
              <a:cs typeface="Times New Roman" pitchFamily="18" charset="0"/>
            </a:endParaRPr>
          </a:p>
          <a:p>
            <a:pPr eaLnBrk="1" hangingPunct="1"/>
            <a:r>
              <a:rPr lang="en-US" sz="2800" smtClean="0">
                <a:latin typeface="Times New Roman" pitchFamily="18" charset="0"/>
                <a:cs typeface="Times New Roman" pitchFamily="18" charset="0"/>
              </a:rPr>
              <a:t>Information needs are identified through </a:t>
            </a:r>
            <a:r>
              <a:rPr lang="en-US" sz="2800" smtClean="0">
                <a:solidFill>
                  <a:schemeClr val="tx2"/>
                </a:solidFill>
                <a:latin typeface="Times New Roman" pitchFamily="18" charset="0"/>
                <a:cs typeface="Times New Roman" pitchFamily="18" charset="0"/>
              </a:rPr>
              <a:t>understanding information needs of various stakeholders</a:t>
            </a:r>
            <a:r>
              <a:rPr lang="en-US" sz="2800" smtClean="0">
                <a:latin typeface="Times New Roman" pitchFamily="18" charset="0"/>
                <a:cs typeface="Times New Roman" pitchFamily="18" charset="0"/>
              </a:rPr>
              <a:t>. Each level of the objective hierarchy (i.e. from bottom up: activities, outputs, outcomes and impacts) needs to have its on information requirements.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2908</Words>
  <Application>Microsoft Office PowerPoint</Application>
  <PresentationFormat>On-screen Show (4:3)</PresentationFormat>
  <Paragraphs>203</Paragraphs>
  <Slides>27</Slides>
  <Notes>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Session six: A Monitoring and Evaluation System for aid for trade projects</vt:lpstr>
      <vt:lpstr>1. Objectives of the M&amp;E System </vt:lpstr>
      <vt:lpstr>Objectives of the M&amp;E System (Cont.) </vt:lpstr>
      <vt:lpstr>Objectives of the M&amp;E System (Cont.)</vt:lpstr>
      <vt:lpstr>2.Features of an M&amp;E framework</vt:lpstr>
      <vt:lpstr>2.Features of an M&amp;E framework (Cont.)</vt:lpstr>
      <vt:lpstr>3. The composition of an M&amp;E system</vt:lpstr>
      <vt:lpstr>1. Clear purpose and scope</vt:lpstr>
      <vt:lpstr>2. Indicators and information needs</vt:lpstr>
      <vt:lpstr>3. Plan for information gathering and analysis</vt:lpstr>
      <vt:lpstr>4. Plan for reporting and communication</vt:lpstr>
      <vt:lpstr>5. Plan for critical refection processes and events</vt:lpstr>
      <vt:lpstr>6. Existence of plan for necessary conditions and capacities</vt:lpstr>
      <vt:lpstr>Slide 14</vt:lpstr>
      <vt:lpstr>DFID’s Value for Money and Results Process</vt:lpstr>
      <vt:lpstr>DFID Evaluation Policy </vt:lpstr>
      <vt:lpstr>DFID Evaluation Policy (Cont.) </vt:lpstr>
      <vt:lpstr>Case Studies: DFID M&amp;E Frameworks</vt:lpstr>
      <vt:lpstr>Case Studies: DFID M&amp;E Frameworks</vt:lpstr>
      <vt:lpstr>TAF Results Framework</vt:lpstr>
      <vt:lpstr>Slide 21</vt:lpstr>
      <vt:lpstr>Slide 22</vt:lpstr>
      <vt:lpstr>Division of labour among implementing agencies</vt:lpstr>
      <vt:lpstr>Specific features in German AfT</vt:lpstr>
      <vt:lpstr>Case Study</vt:lpstr>
      <vt:lpstr>Evaluation issues</vt:lpstr>
      <vt:lpstr>Further Points of Discussion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608021</dc:creator>
  <cp:lastModifiedBy>USER</cp:lastModifiedBy>
  <cp:revision>17</cp:revision>
  <dcterms:created xsi:type="dcterms:W3CDTF">2013-12-07T14:53:08Z</dcterms:created>
  <dcterms:modified xsi:type="dcterms:W3CDTF">2013-12-13T09:42:27Z</dcterms:modified>
</cp:coreProperties>
</file>