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6"/>
  </p:notesMasterIdLst>
  <p:handoutMasterIdLst>
    <p:handoutMasterId r:id="rId17"/>
  </p:handoutMasterIdLst>
  <p:sldIdLst>
    <p:sldId id="270" r:id="rId2"/>
    <p:sldId id="496" r:id="rId3"/>
    <p:sldId id="498" r:id="rId4"/>
    <p:sldId id="502" r:id="rId5"/>
    <p:sldId id="499" r:id="rId6"/>
    <p:sldId id="483" r:id="rId7"/>
    <p:sldId id="487" r:id="rId8"/>
    <p:sldId id="491" r:id="rId9"/>
    <p:sldId id="493" r:id="rId10"/>
    <p:sldId id="494" r:id="rId11"/>
    <p:sldId id="500" r:id="rId12"/>
    <p:sldId id="472" r:id="rId13"/>
    <p:sldId id="501" r:id="rId14"/>
    <p:sldId id="277" r:id="rId15"/>
  </p:sldIdLst>
  <p:sldSz cx="9144000" cy="6858000" type="screen4x3"/>
  <p:notesSz cx="7019925" cy="9305925"/>
  <p:defaultTextStyle>
    <a:defPPr>
      <a:defRPr lang="en-US"/>
    </a:defPPr>
    <a:lvl1pPr algn="l" rtl="0" fontAlgn="base">
      <a:spcBef>
        <a:spcPct val="0"/>
      </a:spcBef>
      <a:spcAft>
        <a:spcPct val="0"/>
      </a:spcAft>
      <a:defRPr sz="2400" kern="1200">
        <a:solidFill>
          <a:schemeClr val="tx1"/>
        </a:solidFill>
        <a:latin typeface="Lucida Grande" pitchFamily="-111" charset="0"/>
        <a:ea typeface="MS PGothic" pitchFamily="34" charset="-128"/>
        <a:cs typeface="Arial" pitchFamily="34" charset="0"/>
      </a:defRPr>
    </a:lvl1pPr>
    <a:lvl2pPr marL="457200" algn="l" rtl="0" fontAlgn="base">
      <a:spcBef>
        <a:spcPct val="0"/>
      </a:spcBef>
      <a:spcAft>
        <a:spcPct val="0"/>
      </a:spcAft>
      <a:defRPr sz="2400" kern="1200">
        <a:solidFill>
          <a:schemeClr val="tx1"/>
        </a:solidFill>
        <a:latin typeface="Lucida Grande" pitchFamily="-111" charset="0"/>
        <a:ea typeface="MS PGothic" pitchFamily="34" charset="-128"/>
        <a:cs typeface="Arial" pitchFamily="34" charset="0"/>
      </a:defRPr>
    </a:lvl2pPr>
    <a:lvl3pPr marL="914400" algn="l" rtl="0" fontAlgn="base">
      <a:spcBef>
        <a:spcPct val="0"/>
      </a:spcBef>
      <a:spcAft>
        <a:spcPct val="0"/>
      </a:spcAft>
      <a:defRPr sz="2400" kern="1200">
        <a:solidFill>
          <a:schemeClr val="tx1"/>
        </a:solidFill>
        <a:latin typeface="Lucida Grande" pitchFamily="-111" charset="0"/>
        <a:ea typeface="MS PGothic" pitchFamily="34" charset="-128"/>
        <a:cs typeface="Arial" pitchFamily="34" charset="0"/>
      </a:defRPr>
    </a:lvl3pPr>
    <a:lvl4pPr marL="1371600" algn="l" rtl="0" fontAlgn="base">
      <a:spcBef>
        <a:spcPct val="0"/>
      </a:spcBef>
      <a:spcAft>
        <a:spcPct val="0"/>
      </a:spcAft>
      <a:defRPr sz="2400" kern="1200">
        <a:solidFill>
          <a:schemeClr val="tx1"/>
        </a:solidFill>
        <a:latin typeface="Lucida Grande" pitchFamily="-111" charset="0"/>
        <a:ea typeface="MS PGothic" pitchFamily="34" charset="-128"/>
        <a:cs typeface="Arial" pitchFamily="34" charset="0"/>
      </a:defRPr>
    </a:lvl4pPr>
    <a:lvl5pPr marL="1828800" algn="l" rtl="0" fontAlgn="base">
      <a:spcBef>
        <a:spcPct val="0"/>
      </a:spcBef>
      <a:spcAft>
        <a:spcPct val="0"/>
      </a:spcAft>
      <a:defRPr sz="2400" kern="1200">
        <a:solidFill>
          <a:schemeClr val="tx1"/>
        </a:solidFill>
        <a:latin typeface="Lucida Grande" pitchFamily="-111" charset="0"/>
        <a:ea typeface="MS PGothic" pitchFamily="34" charset="-128"/>
        <a:cs typeface="Arial" pitchFamily="34" charset="0"/>
      </a:defRPr>
    </a:lvl5pPr>
    <a:lvl6pPr marL="2286000" algn="l" defTabSz="914400" rtl="0" eaLnBrk="1" latinLnBrk="0" hangingPunct="1">
      <a:defRPr sz="2400" kern="1200">
        <a:solidFill>
          <a:schemeClr val="tx1"/>
        </a:solidFill>
        <a:latin typeface="Lucida Grande" pitchFamily="-111" charset="0"/>
        <a:ea typeface="MS PGothic" pitchFamily="34" charset="-128"/>
        <a:cs typeface="Arial" pitchFamily="34" charset="0"/>
      </a:defRPr>
    </a:lvl6pPr>
    <a:lvl7pPr marL="2743200" algn="l" defTabSz="914400" rtl="0" eaLnBrk="1" latinLnBrk="0" hangingPunct="1">
      <a:defRPr sz="2400" kern="1200">
        <a:solidFill>
          <a:schemeClr val="tx1"/>
        </a:solidFill>
        <a:latin typeface="Lucida Grande" pitchFamily="-111" charset="0"/>
        <a:ea typeface="MS PGothic" pitchFamily="34" charset="-128"/>
        <a:cs typeface="Arial" pitchFamily="34" charset="0"/>
      </a:defRPr>
    </a:lvl7pPr>
    <a:lvl8pPr marL="3200400" algn="l" defTabSz="914400" rtl="0" eaLnBrk="1" latinLnBrk="0" hangingPunct="1">
      <a:defRPr sz="2400" kern="1200">
        <a:solidFill>
          <a:schemeClr val="tx1"/>
        </a:solidFill>
        <a:latin typeface="Lucida Grande" pitchFamily="-111" charset="0"/>
        <a:ea typeface="MS PGothic" pitchFamily="34" charset="-128"/>
        <a:cs typeface="Arial" pitchFamily="34" charset="0"/>
      </a:defRPr>
    </a:lvl8pPr>
    <a:lvl9pPr marL="3657600" algn="l" defTabSz="914400" rtl="0" eaLnBrk="1" latinLnBrk="0" hangingPunct="1">
      <a:defRPr sz="2400" kern="1200">
        <a:solidFill>
          <a:schemeClr val="tx1"/>
        </a:solidFill>
        <a:latin typeface="Lucida Grande" pitchFamily="-111" charset="0"/>
        <a:ea typeface="MS PGothic" pitchFamily="34" charset="-128"/>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di Musa" initials="mm"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D0"/>
    <a:srgbClr val="09BFFF"/>
    <a:srgbClr val="A9071E"/>
    <a:srgbClr val="C40063"/>
    <a:srgbClr val="B9EDFF"/>
    <a:srgbClr val="00B0F0"/>
    <a:srgbClr val="00B0EE"/>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11" autoAdjust="0"/>
    <p:restoredTop sz="94654" autoAdjust="0"/>
  </p:normalViewPr>
  <p:slideViewPr>
    <p:cSldViewPr>
      <p:cViewPr>
        <p:scale>
          <a:sx n="66" d="100"/>
          <a:sy n="66" d="100"/>
        </p:scale>
        <p:origin x="-1380" y="-186"/>
      </p:cViewPr>
      <p:guideLst>
        <p:guide orient="horz" pos="2160"/>
        <p:guide orient="horz" pos="4109"/>
        <p:guide orient="horz"/>
        <p:guide orient="horz" pos="2304"/>
        <p:guide orient="horz" pos="3901"/>
        <p:guide orient="horz" pos="448"/>
        <p:guide orient="horz" pos="1092"/>
        <p:guide orient="horz" pos="1404"/>
        <p:guide pos="2860"/>
        <p:guide pos="181"/>
        <p:guide pos="5557"/>
        <p:guide pos="44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FCAB46-8F6E-49F3-8342-FAD951680B51}" type="doc">
      <dgm:prSet loTypeId="urn:microsoft.com/office/officeart/2005/8/layout/arrow2" loCatId="process" qsTypeId="urn:microsoft.com/office/officeart/2005/8/quickstyle/simple2" qsCatId="simple" csTypeId="urn:microsoft.com/office/officeart/2005/8/colors/accent0_2" csCatId="mainScheme" phldr="1"/>
      <dgm:spPr/>
    </dgm:pt>
    <dgm:pt modelId="{41BA7159-5798-4727-BF43-EC0DFAC42EA4}">
      <dgm:prSet phldrT="[Text]" custT="1"/>
      <dgm:spPr/>
      <dgm:t>
        <a:bodyPr/>
        <a:lstStyle/>
        <a:p>
          <a:pPr algn="r" rtl="1"/>
          <a:r>
            <a:rPr lang="ar-SY" sz="1600" b="1" dirty="0" smtClean="0"/>
            <a:t>قدرات مؤسسات دعم التجارة</a:t>
          </a:r>
          <a:endParaRPr lang="en-US" sz="1600" b="1" dirty="0"/>
        </a:p>
      </dgm:t>
    </dgm:pt>
    <dgm:pt modelId="{D96EEE9F-022C-4DAD-AA35-DE49DFCC05B3}" type="parTrans" cxnId="{0018AE3A-7816-4863-90CC-C2BA5BAE820A}">
      <dgm:prSet/>
      <dgm:spPr/>
      <dgm:t>
        <a:bodyPr/>
        <a:lstStyle/>
        <a:p>
          <a:endParaRPr lang="en-US"/>
        </a:p>
      </dgm:t>
    </dgm:pt>
    <dgm:pt modelId="{D1D2851B-CE06-4215-8DDD-AB6AB78CFF36}" type="sibTrans" cxnId="{0018AE3A-7816-4863-90CC-C2BA5BAE820A}">
      <dgm:prSet/>
      <dgm:spPr/>
      <dgm:t>
        <a:bodyPr/>
        <a:lstStyle/>
        <a:p>
          <a:endParaRPr lang="en-US"/>
        </a:p>
      </dgm:t>
    </dgm:pt>
    <dgm:pt modelId="{9CEE6DD8-581A-4814-91BD-A6170A509EDB}">
      <dgm:prSet phldrT="[Text]" custT="1"/>
      <dgm:spPr/>
      <dgm:t>
        <a:bodyPr/>
        <a:lstStyle/>
        <a:p>
          <a:pPr algn="r" rtl="1"/>
          <a:r>
            <a:rPr lang="ar-SY" sz="1600" b="1" dirty="0" smtClean="0"/>
            <a:t>تطوير المهارات</a:t>
          </a:r>
          <a:endParaRPr lang="en-US" sz="1600" b="1" dirty="0"/>
        </a:p>
      </dgm:t>
    </dgm:pt>
    <dgm:pt modelId="{4ED56B8B-979F-466E-BBE9-97B5AC39C343}" type="parTrans" cxnId="{51672207-DDE0-48CD-9DC8-177B4AEACFE0}">
      <dgm:prSet/>
      <dgm:spPr/>
      <dgm:t>
        <a:bodyPr/>
        <a:lstStyle/>
        <a:p>
          <a:endParaRPr lang="en-US"/>
        </a:p>
      </dgm:t>
    </dgm:pt>
    <dgm:pt modelId="{34B7D540-67A4-4F31-BC9E-B2EB9C4268CA}" type="sibTrans" cxnId="{51672207-DDE0-48CD-9DC8-177B4AEACFE0}">
      <dgm:prSet/>
      <dgm:spPr/>
      <dgm:t>
        <a:bodyPr/>
        <a:lstStyle/>
        <a:p>
          <a:endParaRPr lang="en-US"/>
        </a:p>
      </dgm:t>
    </dgm:pt>
    <dgm:pt modelId="{CDDCFD9B-883B-46CC-B12E-C4FB789C22C4}">
      <dgm:prSet phldrT="[Text]" custT="1"/>
      <dgm:spPr/>
      <dgm:t>
        <a:bodyPr/>
        <a:lstStyle/>
        <a:p>
          <a:pPr algn="r"/>
          <a:r>
            <a:rPr lang="ar-SY" sz="1600" b="1" dirty="0" smtClean="0"/>
            <a:t>تطوير المؤسسات الصغيرة والمتوسطة</a:t>
          </a:r>
          <a:endParaRPr lang="en-US" sz="1600" b="1" dirty="0"/>
        </a:p>
      </dgm:t>
    </dgm:pt>
    <dgm:pt modelId="{D31E5278-C48B-4818-921B-C476BAC55658}" type="parTrans" cxnId="{FA842FEB-4B62-44D1-BE4F-ACA589A81CA5}">
      <dgm:prSet/>
      <dgm:spPr/>
      <dgm:t>
        <a:bodyPr/>
        <a:lstStyle/>
        <a:p>
          <a:endParaRPr lang="en-US"/>
        </a:p>
      </dgm:t>
    </dgm:pt>
    <dgm:pt modelId="{F7C719AF-962D-4F76-9D97-498A72E90F39}" type="sibTrans" cxnId="{FA842FEB-4B62-44D1-BE4F-ACA589A81CA5}">
      <dgm:prSet/>
      <dgm:spPr/>
      <dgm:t>
        <a:bodyPr/>
        <a:lstStyle/>
        <a:p>
          <a:endParaRPr lang="en-US"/>
        </a:p>
      </dgm:t>
    </dgm:pt>
    <dgm:pt modelId="{708EDA0C-05A6-48EF-A37D-D35618554265}">
      <dgm:prSet phldrT="[Text]" custT="1"/>
      <dgm:spPr/>
      <dgm:t>
        <a:bodyPr/>
        <a:lstStyle/>
        <a:p>
          <a:pPr algn="r"/>
          <a:r>
            <a:rPr lang="ar-SY" sz="1600" b="1" dirty="0" smtClean="0"/>
            <a:t>التكامل الإقليمي لسلسة القيمة</a:t>
          </a:r>
          <a:endParaRPr lang="en-US" sz="1600" b="1" dirty="0"/>
        </a:p>
      </dgm:t>
    </dgm:pt>
    <dgm:pt modelId="{B409D7F1-5E24-4802-A936-1FC67BE57556}" type="parTrans" cxnId="{3D9CFC55-8DC1-4DAF-8448-FE3B4DD547C8}">
      <dgm:prSet/>
      <dgm:spPr/>
      <dgm:t>
        <a:bodyPr/>
        <a:lstStyle/>
        <a:p>
          <a:endParaRPr lang="en-US"/>
        </a:p>
      </dgm:t>
    </dgm:pt>
    <dgm:pt modelId="{3C5F49DB-8DD8-43D0-B593-8130A7D87F3C}" type="sibTrans" cxnId="{3D9CFC55-8DC1-4DAF-8448-FE3B4DD547C8}">
      <dgm:prSet/>
      <dgm:spPr/>
      <dgm:t>
        <a:bodyPr/>
        <a:lstStyle/>
        <a:p>
          <a:endParaRPr lang="en-US"/>
        </a:p>
      </dgm:t>
    </dgm:pt>
    <dgm:pt modelId="{1F0C4CFE-EC6E-4FDC-A5D4-3CD224168A4A}" type="pres">
      <dgm:prSet presAssocID="{99FCAB46-8F6E-49F3-8342-FAD951680B51}" presName="arrowDiagram" presStyleCnt="0">
        <dgm:presLayoutVars>
          <dgm:chMax val="5"/>
          <dgm:dir/>
          <dgm:resizeHandles val="exact"/>
        </dgm:presLayoutVars>
      </dgm:prSet>
      <dgm:spPr/>
    </dgm:pt>
    <dgm:pt modelId="{D303137E-A11A-44F7-8926-42D9BC682ED9}" type="pres">
      <dgm:prSet presAssocID="{99FCAB46-8F6E-49F3-8342-FAD951680B51}" presName="arrow" presStyleLbl="bgShp" presStyleIdx="0" presStyleCnt="1" custAng="21053283" custScaleX="111798" custScaleY="90933" custLinFactNeighborX="-1361" custLinFactNeighborY="573"/>
      <dgm:spPr>
        <a:solidFill>
          <a:schemeClr val="tx2"/>
        </a:solidFill>
      </dgm:spPr>
    </dgm:pt>
    <dgm:pt modelId="{7EC72987-7B7D-44DD-ACA8-6989BDCF7126}" type="pres">
      <dgm:prSet presAssocID="{99FCAB46-8F6E-49F3-8342-FAD951680B51}" presName="arrowDiagram4" presStyleCnt="0"/>
      <dgm:spPr/>
    </dgm:pt>
    <dgm:pt modelId="{5DD1BA48-C18A-4545-B930-482E04A2FA2B}" type="pres">
      <dgm:prSet presAssocID="{41BA7159-5798-4727-BF43-EC0DFAC42EA4}" presName="bullet4a" presStyleLbl="node1" presStyleIdx="0" presStyleCnt="4" custFlipVert="1" custFlipHor="1" custScaleX="270725" custScaleY="165351" custLinFactX="100000" custLinFactNeighborX="132754" custLinFactNeighborY="-66924"/>
      <dgm:spPr/>
    </dgm:pt>
    <dgm:pt modelId="{F53B73F8-909A-4265-AF49-C70AF10DF814}" type="pres">
      <dgm:prSet presAssocID="{41BA7159-5798-4727-BF43-EC0DFAC42EA4}" presName="textBox4a" presStyleLbl="revTx" presStyleIdx="0" presStyleCnt="4" custScaleY="42034" custLinFactNeighborX="-94826" custLinFactNeighborY="-94929">
        <dgm:presLayoutVars>
          <dgm:bulletEnabled val="1"/>
        </dgm:presLayoutVars>
      </dgm:prSet>
      <dgm:spPr/>
      <dgm:t>
        <a:bodyPr/>
        <a:lstStyle/>
        <a:p>
          <a:endParaRPr lang="en-US"/>
        </a:p>
      </dgm:t>
    </dgm:pt>
    <dgm:pt modelId="{11843CBC-EE47-4CAC-9784-D96352F44BA1}" type="pres">
      <dgm:prSet presAssocID="{9CEE6DD8-581A-4814-91BD-A6170A509EDB}" presName="bullet4b" presStyleLbl="node1" presStyleIdx="1" presStyleCnt="4" custLinFactX="139662" custLinFactY="-58200" custLinFactNeighborX="200000" custLinFactNeighborY="-100000"/>
      <dgm:spPr/>
    </dgm:pt>
    <dgm:pt modelId="{5F811BA3-24FA-4A87-8E57-D5599F04A691}" type="pres">
      <dgm:prSet presAssocID="{9CEE6DD8-581A-4814-91BD-A6170A509EDB}" presName="textBox4b" presStyleLbl="revTx" presStyleIdx="1" presStyleCnt="4" custScaleY="24581" custLinFactNeighborX="-73888" custLinFactNeighborY="-81112">
        <dgm:presLayoutVars>
          <dgm:bulletEnabled val="1"/>
        </dgm:presLayoutVars>
      </dgm:prSet>
      <dgm:spPr/>
      <dgm:t>
        <a:bodyPr/>
        <a:lstStyle/>
        <a:p>
          <a:endParaRPr lang="en-US"/>
        </a:p>
      </dgm:t>
    </dgm:pt>
    <dgm:pt modelId="{9C851BA2-66A0-4E0C-AF12-DB3DC396081E}" type="pres">
      <dgm:prSet presAssocID="{CDDCFD9B-883B-46CC-B12E-C4FB789C22C4}" presName="bullet4c" presStyleLbl="node1" presStyleIdx="2" presStyleCnt="4" custLinFactX="100000" custLinFactNeighborX="163829" custLinFactNeighborY="-90001"/>
      <dgm:spPr/>
    </dgm:pt>
    <dgm:pt modelId="{CD4F981B-F553-4BC8-BD4B-EA4A437701A4}" type="pres">
      <dgm:prSet presAssocID="{CDDCFD9B-883B-46CC-B12E-C4FB789C22C4}" presName="textBox4c" presStyleLbl="revTx" presStyleIdx="2" presStyleCnt="4" custScaleY="20914" custLinFactNeighborX="-64389" custLinFactNeighborY="-79821">
        <dgm:presLayoutVars>
          <dgm:bulletEnabled val="1"/>
        </dgm:presLayoutVars>
      </dgm:prSet>
      <dgm:spPr/>
      <dgm:t>
        <a:bodyPr/>
        <a:lstStyle/>
        <a:p>
          <a:endParaRPr lang="en-US"/>
        </a:p>
      </dgm:t>
    </dgm:pt>
    <dgm:pt modelId="{FFCE2AAA-E6CB-4516-8C15-1875597DFFF7}" type="pres">
      <dgm:prSet presAssocID="{708EDA0C-05A6-48EF-A37D-D35618554265}" presName="bullet4d" presStyleLbl="node1" presStyleIdx="3" presStyleCnt="4" custLinFactX="39808" custLinFactNeighborX="100000" custLinFactNeighborY="-53318"/>
      <dgm:spPr/>
    </dgm:pt>
    <dgm:pt modelId="{5E5C5554-641E-473A-80EA-9BB707CBFD4D}" type="pres">
      <dgm:prSet presAssocID="{708EDA0C-05A6-48EF-A37D-D35618554265}" presName="textBox4d" presStyleLbl="revTx" presStyleIdx="3" presStyleCnt="4" custScaleY="22416" custLinFactNeighborX="-47232" custLinFactNeighborY="-75590">
        <dgm:presLayoutVars>
          <dgm:bulletEnabled val="1"/>
        </dgm:presLayoutVars>
      </dgm:prSet>
      <dgm:spPr/>
      <dgm:t>
        <a:bodyPr/>
        <a:lstStyle/>
        <a:p>
          <a:endParaRPr lang="en-US"/>
        </a:p>
      </dgm:t>
    </dgm:pt>
  </dgm:ptLst>
  <dgm:cxnLst>
    <dgm:cxn modelId="{51672207-DDE0-48CD-9DC8-177B4AEACFE0}" srcId="{99FCAB46-8F6E-49F3-8342-FAD951680B51}" destId="{9CEE6DD8-581A-4814-91BD-A6170A509EDB}" srcOrd="1" destOrd="0" parTransId="{4ED56B8B-979F-466E-BBE9-97B5AC39C343}" sibTransId="{34B7D540-67A4-4F31-BC9E-B2EB9C4268CA}"/>
    <dgm:cxn modelId="{3D9CFC55-8DC1-4DAF-8448-FE3B4DD547C8}" srcId="{99FCAB46-8F6E-49F3-8342-FAD951680B51}" destId="{708EDA0C-05A6-48EF-A37D-D35618554265}" srcOrd="3" destOrd="0" parTransId="{B409D7F1-5E24-4802-A936-1FC67BE57556}" sibTransId="{3C5F49DB-8DD8-43D0-B593-8130A7D87F3C}"/>
    <dgm:cxn modelId="{8E8AA30C-D0F8-45C8-BD46-22ADEF13A419}" type="presOf" srcId="{CDDCFD9B-883B-46CC-B12E-C4FB789C22C4}" destId="{CD4F981B-F553-4BC8-BD4B-EA4A437701A4}" srcOrd="0" destOrd="0" presId="urn:microsoft.com/office/officeart/2005/8/layout/arrow2"/>
    <dgm:cxn modelId="{FA842FEB-4B62-44D1-BE4F-ACA589A81CA5}" srcId="{99FCAB46-8F6E-49F3-8342-FAD951680B51}" destId="{CDDCFD9B-883B-46CC-B12E-C4FB789C22C4}" srcOrd="2" destOrd="0" parTransId="{D31E5278-C48B-4818-921B-C476BAC55658}" sibTransId="{F7C719AF-962D-4F76-9D97-498A72E90F39}"/>
    <dgm:cxn modelId="{C5047BB4-1B25-422E-A9C5-2D132B237C5B}" type="presOf" srcId="{708EDA0C-05A6-48EF-A37D-D35618554265}" destId="{5E5C5554-641E-473A-80EA-9BB707CBFD4D}" srcOrd="0" destOrd="0" presId="urn:microsoft.com/office/officeart/2005/8/layout/arrow2"/>
    <dgm:cxn modelId="{FE342F12-8BA0-473F-8447-7C98D48F1856}" type="presOf" srcId="{99FCAB46-8F6E-49F3-8342-FAD951680B51}" destId="{1F0C4CFE-EC6E-4FDC-A5D4-3CD224168A4A}" srcOrd="0" destOrd="0" presId="urn:microsoft.com/office/officeart/2005/8/layout/arrow2"/>
    <dgm:cxn modelId="{510E6783-7BA1-4404-9EFF-03262F911882}" type="presOf" srcId="{9CEE6DD8-581A-4814-91BD-A6170A509EDB}" destId="{5F811BA3-24FA-4A87-8E57-D5599F04A691}" srcOrd="0" destOrd="0" presId="urn:microsoft.com/office/officeart/2005/8/layout/arrow2"/>
    <dgm:cxn modelId="{0018AE3A-7816-4863-90CC-C2BA5BAE820A}" srcId="{99FCAB46-8F6E-49F3-8342-FAD951680B51}" destId="{41BA7159-5798-4727-BF43-EC0DFAC42EA4}" srcOrd="0" destOrd="0" parTransId="{D96EEE9F-022C-4DAD-AA35-DE49DFCC05B3}" sibTransId="{D1D2851B-CE06-4215-8DDD-AB6AB78CFF36}"/>
    <dgm:cxn modelId="{5110B49B-8F44-44CF-A6BD-6D794666115B}" type="presOf" srcId="{41BA7159-5798-4727-BF43-EC0DFAC42EA4}" destId="{F53B73F8-909A-4265-AF49-C70AF10DF814}" srcOrd="0" destOrd="0" presId="urn:microsoft.com/office/officeart/2005/8/layout/arrow2"/>
    <dgm:cxn modelId="{7E036FE6-4D04-49C5-BCF7-393EC5EAACBC}" type="presParOf" srcId="{1F0C4CFE-EC6E-4FDC-A5D4-3CD224168A4A}" destId="{D303137E-A11A-44F7-8926-42D9BC682ED9}" srcOrd="0" destOrd="0" presId="urn:microsoft.com/office/officeart/2005/8/layout/arrow2"/>
    <dgm:cxn modelId="{45BDBBD7-D7EC-4058-928B-5ABCC74BCBBB}" type="presParOf" srcId="{1F0C4CFE-EC6E-4FDC-A5D4-3CD224168A4A}" destId="{7EC72987-7B7D-44DD-ACA8-6989BDCF7126}" srcOrd="1" destOrd="0" presId="urn:microsoft.com/office/officeart/2005/8/layout/arrow2"/>
    <dgm:cxn modelId="{0C9ECF2C-B29C-4150-A6FD-9FDA3459054D}" type="presParOf" srcId="{7EC72987-7B7D-44DD-ACA8-6989BDCF7126}" destId="{5DD1BA48-C18A-4545-B930-482E04A2FA2B}" srcOrd="0" destOrd="0" presId="urn:microsoft.com/office/officeart/2005/8/layout/arrow2"/>
    <dgm:cxn modelId="{66007319-55FE-4C7C-A89A-CD21B6AF5BB0}" type="presParOf" srcId="{7EC72987-7B7D-44DD-ACA8-6989BDCF7126}" destId="{F53B73F8-909A-4265-AF49-C70AF10DF814}" srcOrd="1" destOrd="0" presId="urn:microsoft.com/office/officeart/2005/8/layout/arrow2"/>
    <dgm:cxn modelId="{D61B8C69-8357-4582-9F37-76BEC0CB1E44}" type="presParOf" srcId="{7EC72987-7B7D-44DD-ACA8-6989BDCF7126}" destId="{11843CBC-EE47-4CAC-9784-D96352F44BA1}" srcOrd="2" destOrd="0" presId="urn:microsoft.com/office/officeart/2005/8/layout/arrow2"/>
    <dgm:cxn modelId="{780DFE23-5896-40BE-9605-8C8165DA1F68}" type="presParOf" srcId="{7EC72987-7B7D-44DD-ACA8-6989BDCF7126}" destId="{5F811BA3-24FA-4A87-8E57-D5599F04A691}" srcOrd="3" destOrd="0" presId="urn:microsoft.com/office/officeart/2005/8/layout/arrow2"/>
    <dgm:cxn modelId="{B7CC58C9-131E-403A-9A7A-BB6FD826ACD4}" type="presParOf" srcId="{7EC72987-7B7D-44DD-ACA8-6989BDCF7126}" destId="{9C851BA2-66A0-4E0C-AF12-DB3DC396081E}" srcOrd="4" destOrd="0" presId="urn:microsoft.com/office/officeart/2005/8/layout/arrow2"/>
    <dgm:cxn modelId="{2AEB7B46-7125-4EF7-9FF7-2B96E0ACC226}" type="presParOf" srcId="{7EC72987-7B7D-44DD-ACA8-6989BDCF7126}" destId="{CD4F981B-F553-4BC8-BD4B-EA4A437701A4}" srcOrd="5" destOrd="0" presId="urn:microsoft.com/office/officeart/2005/8/layout/arrow2"/>
    <dgm:cxn modelId="{7C6109D7-1D45-4B49-8FBC-8AAB5DCE301D}" type="presParOf" srcId="{7EC72987-7B7D-44DD-ACA8-6989BDCF7126}" destId="{FFCE2AAA-E6CB-4516-8C15-1875597DFFF7}" srcOrd="6" destOrd="0" presId="urn:microsoft.com/office/officeart/2005/8/layout/arrow2"/>
    <dgm:cxn modelId="{4DD87252-4390-4C03-ABA1-BF6F79A2128D}" type="presParOf" srcId="{7EC72987-7B7D-44DD-ACA8-6989BDCF7126}" destId="{5E5C5554-641E-473A-80EA-9BB707CBFD4D}"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1FE46A5A-ED1C-406D-BEA0-E02B7B9D33E1}" type="doc">
      <dgm:prSet loTypeId="urn:microsoft.com/office/officeart/2005/8/layout/cycle4#1" loCatId="cycle" qsTypeId="urn:microsoft.com/office/officeart/2005/8/quickstyle/simple1" qsCatId="simple" csTypeId="urn:microsoft.com/office/officeart/2005/8/colors/accent1_2" csCatId="accent1" phldr="1"/>
      <dgm:spPr/>
      <dgm:t>
        <a:bodyPr/>
        <a:lstStyle/>
        <a:p>
          <a:endParaRPr lang="en-US"/>
        </a:p>
      </dgm:t>
    </dgm:pt>
    <dgm:pt modelId="{DC56E6C6-1862-4F38-B297-BDA44E318CC1}">
      <dgm:prSet phldrT="[Text]" custT="1"/>
      <dgm:spPr/>
      <dgm:t>
        <a:bodyPr lIns="18288" tIns="27432" rIns="144000"/>
        <a:lstStyle/>
        <a:p>
          <a:pPr marL="177800" indent="0" algn="ctr" rtl="1"/>
          <a:r>
            <a:rPr lang="ar-SY" sz="1400" b="1" dirty="0" smtClean="0">
              <a:solidFill>
                <a:schemeClr val="tx1"/>
              </a:solidFill>
            </a:rPr>
            <a:t> - التقييم الذاتي للدولة واستعراض</a:t>
          </a:r>
          <a:r>
            <a:rPr lang="en-US" sz="1400" b="1" dirty="0" smtClean="0">
              <a:solidFill>
                <a:schemeClr val="tx1"/>
              </a:solidFill>
            </a:rPr>
            <a:t> </a:t>
          </a:r>
          <a:r>
            <a:rPr lang="ar-SY" sz="1400" b="1" dirty="0" smtClean="0">
              <a:solidFill>
                <a:schemeClr val="tx1"/>
              </a:solidFill>
            </a:rPr>
            <a:t> حالة الدول النظيرة</a:t>
          </a:r>
          <a:endParaRPr lang="en-US" sz="1400" b="1" dirty="0" smtClean="0">
            <a:solidFill>
              <a:schemeClr val="tx1"/>
            </a:solidFill>
          </a:endParaRPr>
        </a:p>
        <a:p>
          <a:pPr marL="177800" indent="0" algn="r" rtl="1"/>
          <a:r>
            <a:rPr lang="ar-SY" sz="1400" b="1" dirty="0" smtClean="0">
              <a:solidFill>
                <a:schemeClr val="tx1"/>
              </a:solidFill>
            </a:rPr>
            <a:t>- خرائط طرق على المستويين الوطني والإقليمي</a:t>
          </a:r>
          <a:endParaRPr lang="en-US" sz="1400" b="1" dirty="0" smtClean="0">
            <a:solidFill>
              <a:schemeClr val="tx1"/>
            </a:solidFill>
          </a:endParaRPr>
        </a:p>
        <a:p>
          <a:pPr marL="177800" indent="0" algn="r" rtl="1"/>
          <a:r>
            <a:rPr lang="ar-SY" sz="1400" b="1" dirty="0" smtClean="0">
              <a:solidFill>
                <a:schemeClr val="tx1"/>
              </a:solidFill>
            </a:rPr>
            <a:t>- إجراء تقييمات جدوى للتدخلات التجارية</a:t>
          </a:r>
          <a:r>
            <a:rPr lang="en-US" sz="1400" b="1" dirty="0" smtClean="0">
              <a:solidFill>
                <a:schemeClr val="tx1"/>
              </a:solidFill>
            </a:rPr>
            <a:t> </a:t>
          </a:r>
          <a:r>
            <a:rPr lang="ar-SY" sz="1400" b="1" dirty="0" smtClean="0">
              <a:solidFill>
                <a:schemeClr val="tx1"/>
              </a:solidFill>
            </a:rPr>
            <a:t>القابلة للتطبيق</a:t>
          </a:r>
          <a:r>
            <a:rPr lang="en-US" sz="1400" b="1" dirty="0" smtClean="0">
              <a:solidFill>
                <a:schemeClr val="tx1"/>
              </a:solidFill>
            </a:rPr>
            <a:t> </a:t>
          </a:r>
          <a:r>
            <a:rPr lang="ar-SY" sz="1400" b="1" dirty="0" smtClean="0">
              <a:solidFill>
                <a:schemeClr val="tx1"/>
              </a:solidFill>
            </a:rPr>
            <a:t>فيما يخص المشاريع التي تقبلها البنوك</a:t>
          </a:r>
          <a:endParaRPr lang="en-US" sz="1400" b="1" dirty="0">
            <a:solidFill>
              <a:schemeClr val="tx1"/>
            </a:solidFill>
          </a:endParaRPr>
        </a:p>
      </dgm:t>
    </dgm:pt>
    <dgm:pt modelId="{24DA4D95-118C-47F0-AAF9-4110094A7E0A}" type="parTrans" cxnId="{544E6640-4D41-4936-B89B-8AB37E0852FF}">
      <dgm:prSet/>
      <dgm:spPr/>
      <dgm:t>
        <a:bodyPr/>
        <a:lstStyle/>
        <a:p>
          <a:endParaRPr lang="en-US"/>
        </a:p>
      </dgm:t>
    </dgm:pt>
    <dgm:pt modelId="{E165DFDF-F7A1-4409-AF67-6EA1A2768033}" type="sibTrans" cxnId="{544E6640-4D41-4936-B89B-8AB37E0852FF}">
      <dgm:prSet/>
      <dgm:spPr/>
      <dgm:t>
        <a:bodyPr/>
        <a:lstStyle/>
        <a:p>
          <a:endParaRPr lang="en-US"/>
        </a:p>
      </dgm:t>
    </dgm:pt>
    <dgm:pt modelId="{34BC22A4-A656-410C-8FB3-4DCD934700EE}">
      <dgm:prSet phldrT="[Text]" custT="1"/>
      <dgm:spPr/>
      <dgm:t>
        <a:bodyPr/>
        <a:lstStyle/>
        <a:p>
          <a:pPr algn="just" rtl="1"/>
          <a:r>
            <a:rPr lang="ar-SY" sz="1200" b="1" dirty="0" smtClean="0">
              <a:solidFill>
                <a:srgbClr val="FF0000"/>
              </a:solidFill>
            </a:rPr>
            <a:t>برنامج الأمم المتحدة </a:t>
          </a:r>
          <a:r>
            <a:rPr lang="ar-SY" sz="1200" b="1" dirty="0" err="1" smtClean="0">
              <a:solidFill>
                <a:srgbClr val="FF0000"/>
              </a:solidFill>
            </a:rPr>
            <a:t>الإنمائ</a:t>
          </a:r>
          <a:endParaRPr lang="en-US" sz="1200" b="1" dirty="0">
            <a:solidFill>
              <a:srgbClr val="FF0000"/>
            </a:solidFill>
          </a:endParaRPr>
        </a:p>
      </dgm:t>
    </dgm:pt>
    <dgm:pt modelId="{624FCF73-081D-43D0-889D-286E2444F78E}" type="parTrans" cxnId="{06D7175D-6477-4187-BFDF-9BF213D4A50F}">
      <dgm:prSet/>
      <dgm:spPr/>
      <dgm:t>
        <a:bodyPr/>
        <a:lstStyle/>
        <a:p>
          <a:endParaRPr lang="en-US"/>
        </a:p>
      </dgm:t>
    </dgm:pt>
    <dgm:pt modelId="{A10CB71A-0797-4BAF-B6BB-470CE64491ED}" type="sibTrans" cxnId="{06D7175D-6477-4187-BFDF-9BF213D4A50F}">
      <dgm:prSet/>
      <dgm:spPr/>
      <dgm:t>
        <a:bodyPr/>
        <a:lstStyle/>
        <a:p>
          <a:endParaRPr lang="en-US"/>
        </a:p>
      </dgm:t>
    </dgm:pt>
    <dgm:pt modelId="{CC476833-5B6A-41D3-A371-16AC0BF1C7B8}">
      <dgm:prSet phldrT="[Text]" custT="1"/>
      <dgm:spPr/>
      <dgm:t>
        <a:bodyPr/>
        <a:lstStyle/>
        <a:p>
          <a:pPr marL="0" marR="0" indent="0" algn="r" defTabSz="914400" eaLnBrk="1" fontAlgn="auto" latinLnBrk="0" hangingPunct="1">
            <a:lnSpc>
              <a:spcPct val="100000"/>
            </a:lnSpc>
            <a:spcBef>
              <a:spcPts val="0"/>
            </a:spcBef>
            <a:spcAft>
              <a:spcPts val="0"/>
            </a:spcAft>
            <a:buClrTx/>
            <a:buSzTx/>
            <a:buFontTx/>
            <a:buNone/>
            <a:tabLst/>
            <a:defRPr/>
          </a:pPr>
          <a:endParaRPr lang="ar-SY"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defRPr/>
          </a:pPr>
          <a:endParaRPr lang="ar-SY"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tab pos="1146175" algn="l"/>
            </a:tabLst>
            <a:defRPr/>
          </a:pPr>
          <a:r>
            <a:rPr lang="ar-SY" sz="1400" b="1" dirty="0" smtClean="0">
              <a:solidFill>
                <a:schemeClr val="tx1"/>
              </a:solidFill>
            </a:rPr>
            <a:t>- تقييم قدرة منطقة التجارة الحرة  العربية الكبرى</a:t>
          </a:r>
          <a:endParaRPr lang="en-US"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tab pos="1146175" algn="l"/>
            </a:tabLst>
            <a:defRPr/>
          </a:pPr>
          <a:r>
            <a:rPr lang="ar-SY" sz="1400" b="1" dirty="0" smtClean="0">
              <a:solidFill>
                <a:schemeClr val="tx1"/>
              </a:solidFill>
            </a:rPr>
            <a:t>- سياسات التعرفة الجمركية وتحليلها </a:t>
          </a:r>
          <a:endParaRPr lang="en-US"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tab pos="1146175" algn="l"/>
            </a:tabLst>
            <a:defRPr/>
          </a:pPr>
          <a:r>
            <a:rPr lang="ar-SY" sz="1400" b="1" dirty="0" smtClean="0">
              <a:solidFill>
                <a:schemeClr val="tx1"/>
              </a:solidFill>
            </a:rPr>
            <a:t>- السياسات </a:t>
          </a:r>
          <a:r>
            <a:rPr lang="ar-SY" sz="1400" b="1" dirty="0" err="1" smtClean="0">
              <a:solidFill>
                <a:schemeClr val="tx1"/>
              </a:solidFill>
            </a:rPr>
            <a:t>التنافسية </a:t>
          </a:r>
          <a:r>
            <a:rPr lang="ar-SY" sz="1400" b="1" dirty="0" smtClean="0">
              <a:solidFill>
                <a:schemeClr val="tx1"/>
              </a:solidFill>
            </a:rPr>
            <a:t>(تقرير</a:t>
          </a:r>
          <a:r>
            <a:rPr lang="ar-SY" sz="1400" b="1" dirty="0" err="1" smtClean="0">
              <a:solidFill>
                <a:schemeClr val="tx1"/>
              </a:solidFill>
            </a:rPr>
            <a:t>)</a:t>
          </a:r>
          <a:endParaRPr lang="en-US"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tab pos="1146175" algn="l"/>
            </a:tabLst>
            <a:defRPr/>
          </a:pPr>
          <a:r>
            <a:rPr lang="ar-SY" sz="1400" b="1" dirty="0" smtClean="0">
              <a:solidFill>
                <a:schemeClr val="tx1"/>
              </a:solidFill>
            </a:rPr>
            <a:t>- قطاعات المنتجات المستدامة</a:t>
          </a:r>
          <a:endParaRPr lang="en-US"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tab pos="1146175" algn="l"/>
            </a:tabLst>
            <a:defRPr/>
          </a:pPr>
          <a:r>
            <a:rPr lang="ar-SY" sz="1400" b="1" dirty="0" smtClean="0">
              <a:solidFill>
                <a:schemeClr val="tx1"/>
              </a:solidFill>
            </a:rPr>
            <a:t>- المراجعات الوطنية للاقتصاد الصديق للبيئة</a:t>
          </a:r>
          <a:endParaRPr lang="en-US" sz="1400" b="1" dirty="0" smtClean="0">
            <a:solidFill>
              <a:schemeClr val="tx1"/>
            </a:solidFill>
          </a:endParaRPr>
        </a:p>
        <a:p>
          <a:pPr marL="0" marR="0" indent="0" algn="r" defTabSz="914400" eaLnBrk="1" fontAlgn="auto" latinLnBrk="0" hangingPunct="1">
            <a:lnSpc>
              <a:spcPct val="100000"/>
            </a:lnSpc>
            <a:spcBef>
              <a:spcPts val="0"/>
            </a:spcBef>
            <a:spcAft>
              <a:spcPts val="0"/>
            </a:spcAft>
            <a:buClrTx/>
            <a:buSzTx/>
            <a:buFontTx/>
            <a:buNone/>
            <a:tabLst/>
            <a:defRPr/>
          </a:pPr>
          <a:r>
            <a:rPr lang="ar-SY" sz="1400" b="1" dirty="0" smtClean="0">
              <a:solidFill>
                <a:schemeClr val="tx1"/>
              </a:solidFill>
            </a:rPr>
            <a:t>- دعم الانضمام إلى منظمة التجارة العالمية</a:t>
          </a:r>
          <a:endParaRPr lang="en-US" sz="1400" b="1" dirty="0" smtClean="0">
            <a:solidFill>
              <a:schemeClr val="tx1"/>
            </a:solidFill>
          </a:endParaRPr>
        </a:p>
        <a:p>
          <a:pPr algn="ctr"/>
          <a:endParaRPr lang="en-US" sz="1400" b="1" dirty="0">
            <a:solidFill>
              <a:schemeClr val="tx1"/>
            </a:solidFill>
          </a:endParaRPr>
        </a:p>
      </dgm:t>
    </dgm:pt>
    <dgm:pt modelId="{8C8AA94D-D351-4D53-AEC6-801FB286473D}" type="parTrans" cxnId="{4AF93BAF-27F2-4E6A-A7F3-F8070B3B2F04}">
      <dgm:prSet/>
      <dgm:spPr/>
      <dgm:t>
        <a:bodyPr/>
        <a:lstStyle/>
        <a:p>
          <a:endParaRPr lang="en-US"/>
        </a:p>
      </dgm:t>
    </dgm:pt>
    <dgm:pt modelId="{F32787EE-D9E6-49F5-B947-3B4409C3EC10}" type="sibTrans" cxnId="{4AF93BAF-27F2-4E6A-A7F3-F8070B3B2F04}">
      <dgm:prSet/>
      <dgm:spPr/>
      <dgm:t>
        <a:bodyPr/>
        <a:lstStyle/>
        <a:p>
          <a:endParaRPr lang="en-US"/>
        </a:p>
      </dgm:t>
    </dgm:pt>
    <dgm:pt modelId="{9164308A-C76A-4051-9DAF-4DD63B25C84A}">
      <dgm:prSet phldrT="[Text]" custT="1"/>
      <dgm:spPr/>
      <dgm:t>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SY" sz="1200" b="1" dirty="0" smtClean="0">
              <a:solidFill>
                <a:srgbClr val="FF0000"/>
              </a:solidFill>
            </a:rPr>
            <a:t>مؤتمر الأمم المتحدة للتجارة </a:t>
          </a:r>
          <a:r>
            <a:rPr lang="ar-SY" sz="1600" b="1" dirty="0" err="1" smtClean="0">
              <a:solidFill>
                <a:srgbClr val="FF0000"/>
              </a:solidFill>
            </a:rPr>
            <a:t>والتنمي</a:t>
          </a:r>
          <a:endParaRPr lang="en-US" sz="1600" b="1" dirty="0">
            <a:solidFill>
              <a:srgbClr val="FF0000"/>
            </a:solidFill>
          </a:endParaRPr>
        </a:p>
      </dgm:t>
    </dgm:pt>
    <dgm:pt modelId="{40DB3B81-75E6-4B19-B274-390AB37DD766}" type="parTrans" cxnId="{DD20CE0D-370C-45BB-BF3D-CC00264D8867}">
      <dgm:prSet/>
      <dgm:spPr/>
      <dgm:t>
        <a:bodyPr/>
        <a:lstStyle/>
        <a:p>
          <a:endParaRPr lang="en-US"/>
        </a:p>
      </dgm:t>
    </dgm:pt>
    <dgm:pt modelId="{50F85470-EA1E-4F22-BA04-4190CE5F77A4}" type="sibTrans" cxnId="{DD20CE0D-370C-45BB-BF3D-CC00264D8867}">
      <dgm:prSet/>
      <dgm:spPr/>
      <dgm:t>
        <a:bodyPr/>
        <a:lstStyle/>
        <a:p>
          <a:endParaRPr lang="en-US"/>
        </a:p>
      </dgm:t>
    </dgm:pt>
    <dgm:pt modelId="{6F6254D1-0B5C-466F-9814-7E638DEC43DA}">
      <dgm:prSet phldrT="[Text]" custT="1"/>
      <dgm:spPr/>
      <dgm:t>
        <a:bodyPr/>
        <a:lstStyle/>
        <a:p>
          <a:endParaRPr lang="en-US" sz="1400" b="1" dirty="0" smtClean="0">
            <a:solidFill>
              <a:schemeClr val="tx1"/>
            </a:solidFill>
          </a:endParaRPr>
        </a:p>
        <a:p>
          <a:endParaRPr lang="en-US" sz="1400" b="1" dirty="0" smtClean="0">
            <a:solidFill>
              <a:schemeClr val="tx1"/>
            </a:solidFill>
          </a:endParaRPr>
        </a:p>
        <a:p>
          <a:pPr rtl="1"/>
          <a:r>
            <a:rPr lang="ar-SY" sz="1400" b="1" dirty="0" smtClean="0">
              <a:solidFill>
                <a:schemeClr val="tx1"/>
              </a:solidFill>
            </a:rPr>
            <a:t>- تعزيز مهارات التنوع التجاري </a:t>
          </a:r>
          <a:r>
            <a:rPr lang="ar-SY" sz="1400" b="1" dirty="0" err="1" smtClean="0">
              <a:solidFill>
                <a:schemeClr val="tx1"/>
              </a:solidFill>
            </a:rPr>
            <a:t>والاقتصادي </a:t>
          </a:r>
          <a:r>
            <a:rPr lang="ar-SY" sz="1400" b="1" dirty="0" smtClean="0">
              <a:solidFill>
                <a:schemeClr val="tx1"/>
              </a:solidFill>
            </a:rPr>
            <a:t>(الدراسات بشأنها</a:t>
          </a:r>
          <a:r>
            <a:rPr lang="ar-SY" sz="1400" b="1" dirty="0" err="1" smtClean="0">
              <a:solidFill>
                <a:schemeClr val="tx1"/>
              </a:solidFill>
            </a:rPr>
            <a:t>)</a:t>
          </a:r>
          <a:endParaRPr lang="en-US" sz="1400" b="1" dirty="0" smtClean="0">
            <a:solidFill>
              <a:schemeClr val="tx1"/>
            </a:solidFill>
          </a:endParaRPr>
        </a:p>
      </dgm:t>
    </dgm:pt>
    <dgm:pt modelId="{9BFEF75A-0927-47F9-8179-0F8A6B95222D}" type="parTrans" cxnId="{ABFDB996-D76F-4419-ACC2-AA2BD39810E5}">
      <dgm:prSet/>
      <dgm:spPr/>
      <dgm:t>
        <a:bodyPr/>
        <a:lstStyle/>
        <a:p>
          <a:endParaRPr lang="en-US"/>
        </a:p>
      </dgm:t>
    </dgm:pt>
    <dgm:pt modelId="{29B9598F-73D0-4471-AA0C-1D2BA659F741}" type="sibTrans" cxnId="{ABFDB996-D76F-4419-ACC2-AA2BD39810E5}">
      <dgm:prSet/>
      <dgm:spPr/>
      <dgm:t>
        <a:bodyPr/>
        <a:lstStyle/>
        <a:p>
          <a:endParaRPr lang="en-US"/>
        </a:p>
      </dgm:t>
    </dgm:pt>
    <dgm:pt modelId="{22511EA6-E530-4EF7-BC65-9D9391DEDB45}">
      <dgm:prSet phldrT="[Text]"/>
      <dgm:spPr/>
      <dgm:t>
        <a:bodyPr/>
        <a:lstStyle/>
        <a:p>
          <a:pPr algn="just" rtl="1"/>
          <a:r>
            <a:rPr lang="en-US" sz="1200" b="1" dirty="0" smtClean="0">
              <a:solidFill>
                <a:srgbClr val="FF0000"/>
              </a:solidFill>
            </a:rPr>
            <a:t>     </a:t>
          </a:r>
          <a:r>
            <a:rPr lang="ar-SY" sz="1200" b="1" dirty="0" smtClean="0">
              <a:solidFill>
                <a:srgbClr val="FF0000"/>
              </a:solidFill>
            </a:rPr>
            <a:t>منظمة العمل الدولي</a:t>
          </a:r>
          <a:endParaRPr lang="en-US" sz="1200" b="1" dirty="0">
            <a:solidFill>
              <a:srgbClr val="FF0000"/>
            </a:solidFill>
          </a:endParaRPr>
        </a:p>
      </dgm:t>
    </dgm:pt>
    <dgm:pt modelId="{37FC329A-2A49-45E7-A962-16FF9AB04EB6}" type="parTrans" cxnId="{BF2CB25A-8EF5-42FF-8DF8-FE565D7F3639}">
      <dgm:prSet/>
      <dgm:spPr/>
      <dgm:t>
        <a:bodyPr/>
        <a:lstStyle/>
        <a:p>
          <a:endParaRPr lang="en-US"/>
        </a:p>
      </dgm:t>
    </dgm:pt>
    <dgm:pt modelId="{52DF0B28-9657-4463-A618-61756BB43C6E}" type="sibTrans" cxnId="{BF2CB25A-8EF5-42FF-8DF8-FE565D7F3639}">
      <dgm:prSet/>
      <dgm:spPr/>
      <dgm:t>
        <a:bodyPr/>
        <a:lstStyle/>
        <a:p>
          <a:endParaRPr lang="en-US"/>
        </a:p>
      </dgm:t>
    </dgm:pt>
    <dgm:pt modelId="{FEF5DADA-5098-42A6-A3A7-4BF551C3EF53}">
      <dgm:prSet phldrT="[Text]" custT="1"/>
      <dgm:spPr/>
      <dgm: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Y" sz="1600" b="1" dirty="0" smtClean="0"/>
            <a:t>السياسات</a:t>
          </a:r>
          <a:r>
            <a:rPr lang="ar-SA" sz="1600" b="1" dirty="0" smtClean="0"/>
            <a:t> </a:t>
          </a:r>
          <a:r>
            <a:rPr lang="ar-SY" sz="1600" b="1" dirty="0" smtClean="0"/>
            <a:t>والأنظمة التجارية -دعم المؤسسات الإقليمية</a:t>
          </a:r>
          <a:endParaRPr lang="en-US" sz="1600" b="1" dirty="0"/>
        </a:p>
      </dgm:t>
    </dgm:pt>
    <dgm:pt modelId="{E803CC31-DF73-4198-B6AC-4880E3C1D1B4}" type="parTrans" cxnId="{21E9DDAD-0DB3-4CE9-9194-C09621F73EC7}">
      <dgm:prSet/>
      <dgm:spPr/>
      <dgm:t>
        <a:bodyPr/>
        <a:lstStyle/>
        <a:p>
          <a:endParaRPr lang="en-US"/>
        </a:p>
      </dgm:t>
    </dgm:pt>
    <dgm:pt modelId="{8AC95ED5-C63F-4BAD-8CF8-86B846D4042D}" type="sibTrans" cxnId="{21E9DDAD-0DB3-4CE9-9194-C09621F73EC7}">
      <dgm:prSet/>
      <dgm:spPr/>
      <dgm:t>
        <a:bodyPr/>
        <a:lstStyle/>
        <a:p>
          <a:endParaRPr lang="en-US"/>
        </a:p>
      </dgm:t>
    </dgm:pt>
    <dgm:pt modelId="{AB99C8D3-C359-4178-9E90-5ED4C993014A}">
      <dgm:prSet phldrT="[Text]"/>
      <dgm:spPr/>
      <dgm:t>
        <a:bodyPr/>
        <a:lstStyle/>
        <a:p>
          <a:pPr algn="just"/>
          <a:endParaRPr lang="en-US" sz="1200" dirty="0"/>
        </a:p>
      </dgm:t>
    </dgm:pt>
    <dgm:pt modelId="{AE74E248-1259-4399-954C-A5CE1E9C4803}" type="parTrans" cxnId="{9857F706-D030-493D-ABF2-B965F2374CD9}">
      <dgm:prSet/>
      <dgm:spPr/>
      <dgm:t>
        <a:bodyPr/>
        <a:lstStyle/>
        <a:p>
          <a:endParaRPr lang="en-US"/>
        </a:p>
      </dgm:t>
    </dgm:pt>
    <dgm:pt modelId="{777DA1AE-1B22-4A0F-A231-142B23A18992}" type="sibTrans" cxnId="{9857F706-D030-493D-ABF2-B965F2374CD9}">
      <dgm:prSet/>
      <dgm:spPr/>
      <dgm:t>
        <a:bodyPr/>
        <a:lstStyle/>
        <a:p>
          <a:endParaRPr lang="en-US"/>
        </a:p>
      </dgm:t>
    </dgm:pt>
    <dgm:pt modelId="{CA472AF7-83EE-4EBD-A803-403A1847A83E}">
      <dgm:prSet phldrT="[Text]"/>
      <dgm:spPr/>
      <dgm:t>
        <a:bodyPr/>
        <a:lstStyle/>
        <a:p>
          <a:pPr algn="just"/>
          <a:endParaRPr lang="en-US" sz="1200" dirty="0"/>
        </a:p>
      </dgm:t>
    </dgm:pt>
    <dgm:pt modelId="{51AFB13F-54DE-4EF3-BE79-DDC8D9D53A1E}" type="parTrans" cxnId="{2469D6D2-3D06-4A54-8D55-20172ADD071E}">
      <dgm:prSet/>
      <dgm:spPr/>
      <dgm:t>
        <a:bodyPr/>
        <a:lstStyle/>
        <a:p>
          <a:endParaRPr lang="en-US"/>
        </a:p>
      </dgm:t>
    </dgm:pt>
    <dgm:pt modelId="{0FBDCECA-2239-4B7C-B90B-4D60BB4377FB}" type="sibTrans" cxnId="{2469D6D2-3D06-4A54-8D55-20172ADD071E}">
      <dgm:prSet/>
      <dgm:spPr/>
      <dgm:t>
        <a:bodyPr/>
        <a:lstStyle/>
        <a:p>
          <a:endParaRPr lang="en-US"/>
        </a:p>
      </dgm:t>
    </dgm:pt>
    <dgm:pt modelId="{3121D639-B599-4EFE-829E-F22D771BD91C}">
      <dgm:prSet phldrT="[Text]" custT="1"/>
      <dgm:spPr/>
      <dgm:t>
        <a:bodyPr/>
        <a:lstStyle/>
        <a:p>
          <a:pPr algn="just" rtl="1"/>
          <a:r>
            <a:rPr lang="ar-SY" sz="1000" b="1" dirty="0" smtClean="0"/>
            <a:t>التدخلات التجارية الموجهة نحو توفير فرص العمل</a:t>
          </a:r>
          <a:endParaRPr lang="en-US" sz="1000" b="1" dirty="0"/>
        </a:p>
      </dgm:t>
    </dgm:pt>
    <dgm:pt modelId="{44E58CAB-C036-454A-8073-0C1A51FC3416}" type="parTrans" cxnId="{DBD2058E-CB0B-4FC7-B286-6047F76D6D3C}">
      <dgm:prSet/>
      <dgm:spPr/>
      <dgm:t>
        <a:bodyPr/>
        <a:lstStyle/>
        <a:p>
          <a:endParaRPr lang="en-US"/>
        </a:p>
      </dgm:t>
    </dgm:pt>
    <dgm:pt modelId="{B7B31A29-7F2B-4D8E-93C0-1918DF957BCC}" type="sibTrans" cxnId="{DBD2058E-CB0B-4FC7-B286-6047F76D6D3C}">
      <dgm:prSet/>
      <dgm:spPr/>
      <dgm:t>
        <a:bodyPr/>
        <a:lstStyle/>
        <a:p>
          <a:endParaRPr lang="en-US"/>
        </a:p>
      </dgm:t>
    </dgm:pt>
    <dgm:pt modelId="{420DC2E0-3387-4F42-80DC-A97A2B3D2800}">
      <dgm:prSet phldrT="[Text]" custT="1"/>
      <dgm:spPr/>
      <dgm:t>
        <a:bodyPr/>
        <a:lstStyle/>
        <a:p>
          <a:pPr algn="just" rtl="1"/>
          <a:r>
            <a:rPr lang="ar-SY" sz="1200" b="1" dirty="0" smtClean="0"/>
            <a:t>تحتاج مبادرة المعونة لصالح التجارة لإجراء تقييم وإعداد للمشاريع التي تقبلها البنوك مع التركيز على البنية التحتية الاقتصادية والطاقة الإنتاجية</a:t>
          </a:r>
          <a:endParaRPr lang="en-US" sz="1200" b="1" dirty="0"/>
        </a:p>
      </dgm:t>
    </dgm:pt>
    <dgm:pt modelId="{5887C4D1-3E63-4BA5-B94C-80380CFD8B28}" type="parTrans" cxnId="{949C781A-D071-4F32-9A2A-E89988B1B04D}">
      <dgm:prSet/>
      <dgm:spPr/>
      <dgm:t>
        <a:bodyPr/>
        <a:lstStyle/>
        <a:p>
          <a:endParaRPr lang="en-US"/>
        </a:p>
      </dgm:t>
    </dgm:pt>
    <dgm:pt modelId="{87DD1BAE-361D-4DC5-8F41-DE444B39D57A}" type="sibTrans" cxnId="{949C781A-D071-4F32-9A2A-E89988B1B04D}">
      <dgm:prSet/>
      <dgm:spPr/>
      <dgm:t>
        <a:bodyPr/>
        <a:lstStyle/>
        <a:p>
          <a:endParaRPr lang="en-US"/>
        </a:p>
      </dgm:t>
    </dgm:pt>
    <dgm:pt modelId="{2BB7EA1E-479E-4B14-A226-484171FDA8E4}">
      <dgm:prSet phldrT="[Text]" custT="1"/>
      <dgm:spPr/>
      <dgm:t>
        <a:bodyPr rIns="288000"/>
        <a:lstStyle/>
        <a:p>
          <a:pPr algn="r" rtl="1"/>
          <a:endParaRPr lang="ar-SY" sz="900" b="1" dirty="0" smtClean="0">
            <a:solidFill>
              <a:schemeClr val="tx1"/>
            </a:solidFill>
          </a:endParaRPr>
        </a:p>
        <a:p>
          <a:pPr algn="r" rtl="1"/>
          <a:endParaRPr lang="ar-SY" sz="900" b="1" dirty="0" smtClean="0">
            <a:solidFill>
              <a:schemeClr val="tx1"/>
            </a:solidFill>
          </a:endParaRPr>
        </a:p>
        <a:p>
          <a:pPr algn="r" rtl="1"/>
          <a:r>
            <a:rPr lang="ar-SY" sz="900" b="1" dirty="0" smtClean="0">
              <a:solidFill>
                <a:schemeClr val="tx1"/>
              </a:solidFill>
            </a:rPr>
            <a:t>- التحليل الإقليمي </a:t>
          </a:r>
          <a:r>
            <a:rPr lang="ar-SY" sz="900" b="1" dirty="0" err="1" smtClean="0">
              <a:solidFill>
                <a:schemeClr val="tx1"/>
              </a:solidFill>
            </a:rPr>
            <a:t>للتعرفات</a:t>
          </a:r>
          <a:r>
            <a:rPr lang="ar-SY" sz="900" b="1" dirty="0" smtClean="0">
              <a:solidFill>
                <a:schemeClr val="tx1"/>
              </a:solidFill>
            </a:rPr>
            <a:t> الجمركية والسياسات / تقييم المعلومات التجارية</a:t>
          </a:r>
          <a:endParaRPr lang="en-US" sz="900" b="1" dirty="0" smtClean="0">
            <a:solidFill>
              <a:schemeClr val="tx1"/>
            </a:solidFill>
          </a:endParaRPr>
        </a:p>
        <a:p>
          <a:pPr algn="r" rtl="1"/>
          <a:r>
            <a:rPr lang="ar-SY" sz="900" b="1" dirty="0" smtClean="0">
              <a:solidFill>
                <a:schemeClr val="tx1"/>
              </a:solidFill>
            </a:rPr>
            <a:t>- مراجعة سياسة الخدمات</a:t>
          </a:r>
          <a:endParaRPr lang="en-US" sz="900" b="1" dirty="0" smtClean="0">
            <a:solidFill>
              <a:schemeClr val="tx1"/>
            </a:solidFill>
          </a:endParaRPr>
        </a:p>
        <a:p>
          <a:pPr marL="0" indent="0" algn="r" rtl="1"/>
          <a:r>
            <a:rPr lang="ar-SY" sz="900" b="1" dirty="0" smtClean="0">
              <a:solidFill>
                <a:schemeClr val="tx1"/>
              </a:solidFill>
            </a:rPr>
            <a:t>- أداة رسم التفاصيل ومؤشر البنية التحتية الوطني للجودة  </a:t>
          </a:r>
          <a:r>
            <a:rPr lang="en-US" sz="900" b="1" dirty="0" smtClean="0">
              <a:solidFill>
                <a:schemeClr val="tx1"/>
              </a:solidFill>
            </a:rPr>
            <a:t>(NQI)</a:t>
          </a:r>
        </a:p>
        <a:p>
          <a:pPr algn="r" rtl="1"/>
          <a:r>
            <a:rPr lang="ar-SY" sz="900" b="1" dirty="0" smtClean="0">
              <a:solidFill>
                <a:schemeClr val="tx1"/>
              </a:solidFill>
            </a:rPr>
            <a:t>- استراتيجية وتقييم الامتثال الإقليمي</a:t>
          </a:r>
          <a:endParaRPr lang="en-US" sz="900" b="1" dirty="0" smtClean="0">
            <a:solidFill>
              <a:schemeClr val="tx1"/>
            </a:solidFill>
          </a:endParaRPr>
        </a:p>
        <a:p>
          <a:pPr algn="r" rtl="1"/>
          <a:r>
            <a:rPr lang="ar-SY" sz="900" b="1" dirty="0" smtClean="0">
              <a:solidFill>
                <a:schemeClr val="tx1"/>
              </a:solidFill>
            </a:rPr>
            <a:t>- فرق عمل بيئة الأعمال الإقليمية والوطنية</a:t>
          </a:r>
          <a:endParaRPr lang="en-US" sz="900" b="1" dirty="0" smtClean="0">
            <a:solidFill>
              <a:schemeClr val="tx1"/>
            </a:solidFill>
          </a:endParaRPr>
        </a:p>
        <a:p>
          <a:pPr algn="r" rtl="1"/>
          <a:r>
            <a:rPr lang="ar-SY" sz="900" b="1" dirty="0" smtClean="0">
              <a:solidFill>
                <a:schemeClr val="tx1"/>
              </a:solidFill>
            </a:rPr>
            <a:t>- دراسات استقصائية بشأن التدابير غير الجمركية الوطنية</a:t>
          </a:r>
          <a:r>
            <a:rPr lang="en-US" sz="900" b="1" dirty="0" smtClean="0">
              <a:solidFill>
                <a:schemeClr val="tx1"/>
              </a:solidFill>
            </a:rPr>
            <a:t> </a:t>
          </a:r>
          <a:r>
            <a:rPr lang="ar-SY" sz="900" b="1" dirty="0" smtClean="0">
              <a:solidFill>
                <a:schemeClr val="tx1"/>
              </a:solidFill>
            </a:rPr>
            <a:t> </a:t>
          </a:r>
          <a:r>
            <a:rPr lang="en-US" sz="900" b="1" dirty="0" smtClean="0">
              <a:solidFill>
                <a:schemeClr val="tx1"/>
              </a:solidFill>
            </a:rPr>
            <a:t>(NTM)</a:t>
          </a:r>
        </a:p>
      </dgm:t>
    </dgm:pt>
    <dgm:pt modelId="{A8DE3688-61D1-40B5-99C7-B86CC28AE39A}" type="sibTrans" cxnId="{64BEDE15-80C3-49BC-A6D4-AEB2D00038C7}">
      <dgm:prSet/>
      <dgm:spPr/>
      <dgm:t>
        <a:bodyPr/>
        <a:lstStyle/>
        <a:p>
          <a:endParaRPr lang="en-US"/>
        </a:p>
      </dgm:t>
    </dgm:pt>
    <dgm:pt modelId="{50700C71-7A3C-4F85-89E9-C5CB8EB4288D}" type="parTrans" cxnId="{64BEDE15-80C3-49BC-A6D4-AEB2D00038C7}">
      <dgm:prSet/>
      <dgm:spPr/>
      <dgm:t>
        <a:bodyPr/>
        <a:lstStyle/>
        <a:p>
          <a:endParaRPr lang="en-US"/>
        </a:p>
      </dgm:t>
    </dgm:pt>
    <dgm:pt modelId="{F5CF65FB-B64E-4799-8A79-657007409BB1}">
      <dgm:prSet phldrT="[Text]" custT="1"/>
      <dgm:spPr/>
      <dgm:t>
        <a:bodyPr/>
        <a:lstStyle/>
        <a:p>
          <a:pPr marL="95250" indent="0" algn="r" rtl="1"/>
          <a:r>
            <a:rPr lang="ar-SY" sz="1400" b="1" dirty="0" smtClean="0">
              <a:solidFill>
                <a:srgbClr val="FF0000"/>
              </a:solidFill>
            </a:rPr>
            <a:t>مركز التجارة الدولية/منظمة الأمم المتحدة للتنمية الصناعي</a:t>
          </a:r>
          <a:endParaRPr lang="en-US" sz="1400" b="1" dirty="0">
            <a:solidFill>
              <a:srgbClr val="FF0000"/>
            </a:solidFill>
          </a:endParaRPr>
        </a:p>
      </dgm:t>
    </dgm:pt>
    <dgm:pt modelId="{1416B823-74D6-43C5-937C-54D78D955F3D}" type="sibTrans" cxnId="{C91B1F40-D7AA-4918-BB0A-BA7AAC962906}">
      <dgm:prSet/>
      <dgm:spPr/>
      <dgm:t>
        <a:bodyPr/>
        <a:lstStyle/>
        <a:p>
          <a:endParaRPr lang="en-US"/>
        </a:p>
      </dgm:t>
    </dgm:pt>
    <dgm:pt modelId="{1C8AB05E-9EAB-4081-89C1-F9F9598219DE}" type="parTrans" cxnId="{C91B1F40-D7AA-4918-BB0A-BA7AAC962906}">
      <dgm:prSet/>
      <dgm:spPr/>
      <dgm:t>
        <a:bodyPr/>
        <a:lstStyle/>
        <a:p>
          <a:endParaRPr lang="en-US"/>
        </a:p>
      </dgm:t>
    </dgm:pt>
    <dgm:pt modelId="{18598365-E7D6-40AF-B601-99FF86D1A2B1}">
      <dgm:prSet phldrT="[Text]"/>
      <dgm:spPr/>
      <dgm:t>
        <a:bodyPr/>
        <a:lstStyle/>
        <a:p>
          <a:pPr marL="57150" indent="0" algn="just"/>
          <a:endParaRPr lang="en-US" sz="900" dirty="0"/>
        </a:p>
      </dgm:t>
    </dgm:pt>
    <dgm:pt modelId="{515B8C77-24B8-4C94-8897-06205B56F10F}" type="sibTrans" cxnId="{66D6EE47-11A4-4995-9992-A4660042465D}">
      <dgm:prSet/>
      <dgm:spPr/>
      <dgm:t>
        <a:bodyPr/>
        <a:lstStyle/>
        <a:p>
          <a:endParaRPr lang="en-US"/>
        </a:p>
      </dgm:t>
    </dgm:pt>
    <dgm:pt modelId="{FF73A09D-A3C8-4E41-9D6D-D199E4262EC2}" type="parTrans" cxnId="{66D6EE47-11A4-4995-9992-A4660042465D}">
      <dgm:prSet/>
      <dgm:spPr/>
      <dgm:t>
        <a:bodyPr/>
        <a:lstStyle/>
        <a:p>
          <a:endParaRPr lang="en-US"/>
        </a:p>
      </dgm:t>
    </dgm:pt>
    <dgm:pt modelId="{91C171C8-80E0-46DC-B739-9CE67510CDB7}">
      <dgm:prSet phldrT="[Text]"/>
      <dgm:spPr/>
      <dgm:t>
        <a:bodyPr/>
        <a:lstStyle/>
        <a:p>
          <a:pPr marL="57150" indent="0" algn="just"/>
          <a:endParaRPr lang="en-US" sz="900" dirty="0"/>
        </a:p>
      </dgm:t>
    </dgm:pt>
    <dgm:pt modelId="{9B91C061-C2D6-4B25-8BEA-0E5FE5B01F9C}" type="sibTrans" cxnId="{071261A5-327E-4AA4-AEC6-F59C30CF5317}">
      <dgm:prSet/>
      <dgm:spPr/>
      <dgm:t>
        <a:bodyPr/>
        <a:lstStyle/>
        <a:p>
          <a:endParaRPr lang="en-US"/>
        </a:p>
      </dgm:t>
    </dgm:pt>
    <dgm:pt modelId="{9B6BFC72-1E4E-465A-8B96-B8F6DD277C41}" type="parTrans" cxnId="{071261A5-327E-4AA4-AEC6-F59C30CF5317}">
      <dgm:prSet/>
      <dgm:spPr/>
      <dgm:t>
        <a:bodyPr/>
        <a:lstStyle/>
        <a:p>
          <a:endParaRPr lang="en-US"/>
        </a:p>
      </dgm:t>
    </dgm:pt>
    <dgm:pt modelId="{AE6106BD-8B89-491F-A0E3-BE4BED9179A5}">
      <dgm:prSet phldrT="[Text]" custT="1"/>
      <dgm:spPr/>
      <dgm:t>
        <a:bodyPr/>
        <a:lstStyle/>
        <a:p>
          <a:pPr marL="57150" indent="0" algn="just" rtl="1"/>
          <a:r>
            <a:rPr lang="ar-SY" sz="1400" dirty="0" smtClean="0"/>
            <a:t>دعم تنمية التجارة والطاقة الإنتاجية لتحليل سلسلة الإمداد  - التنمية الصناعية</a:t>
          </a:r>
          <a:endParaRPr lang="en-US" sz="1400" dirty="0"/>
        </a:p>
      </dgm:t>
    </dgm:pt>
    <dgm:pt modelId="{7A43ECA0-2E46-4EE8-BF01-0D4E036AC444}" type="sibTrans" cxnId="{42695635-8697-46B8-B3BF-6A265F1D3D13}">
      <dgm:prSet/>
      <dgm:spPr/>
      <dgm:t>
        <a:bodyPr/>
        <a:lstStyle/>
        <a:p>
          <a:endParaRPr lang="en-US"/>
        </a:p>
      </dgm:t>
    </dgm:pt>
    <dgm:pt modelId="{B3EA78EF-E142-4C10-A78C-B39ACE565339}" type="parTrans" cxnId="{42695635-8697-46B8-B3BF-6A265F1D3D13}">
      <dgm:prSet/>
      <dgm:spPr/>
      <dgm:t>
        <a:bodyPr/>
        <a:lstStyle/>
        <a:p>
          <a:endParaRPr lang="en-US"/>
        </a:p>
      </dgm:t>
    </dgm:pt>
    <dgm:pt modelId="{234FD7F2-6DF5-4E1E-BEAB-D00F5A2AAB24}" type="pres">
      <dgm:prSet presAssocID="{1FE46A5A-ED1C-406D-BEA0-E02B7B9D33E1}" presName="cycleMatrixDiagram" presStyleCnt="0">
        <dgm:presLayoutVars>
          <dgm:chMax val="1"/>
          <dgm:dir/>
          <dgm:animLvl val="lvl"/>
          <dgm:resizeHandles val="exact"/>
        </dgm:presLayoutVars>
      </dgm:prSet>
      <dgm:spPr/>
      <dgm:t>
        <a:bodyPr/>
        <a:lstStyle/>
        <a:p>
          <a:endParaRPr lang="en-US"/>
        </a:p>
      </dgm:t>
    </dgm:pt>
    <dgm:pt modelId="{D6CC62D9-0B8E-4922-8340-7604B56D98D9}" type="pres">
      <dgm:prSet presAssocID="{1FE46A5A-ED1C-406D-BEA0-E02B7B9D33E1}" presName="children" presStyleCnt="0"/>
      <dgm:spPr/>
    </dgm:pt>
    <dgm:pt modelId="{28BA9D2A-CEB7-44DE-B948-700846E8173F}" type="pres">
      <dgm:prSet presAssocID="{1FE46A5A-ED1C-406D-BEA0-E02B7B9D33E1}" presName="child1group" presStyleCnt="0"/>
      <dgm:spPr/>
    </dgm:pt>
    <dgm:pt modelId="{4DAD5716-36BC-4075-BD13-F2C72E8C8953}" type="pres">
      <dgm:prSet presAssocID="{1FE46A5A-ED1C-406D-BEA0-E02B7B9D33E1}" presName="child1" presStyleLbl="bgAcc1" presStyleIdx="0" presStyleCnt="4"/>
      <dgm:spPr/>
      <dgm:t>
        <a:bodyPr/>
        <a:lstStyle/>
        <a:p>
          <a:endParaRPr lang="en-US"/>
        </a:p>
      </dgm:t>
    </dgm:pt>
    <dgm:pt modelId="{0453CA29-9C19-4DE8-8790-211E0B2A8313}" type="pres">
      <dgm:prSet presAssocID="{1FE46A5A-ED1C-406D-BEA0-E02B7B9D33E1}" presName="child1Text" presStyleLbl="bgAcc1" presStyleIdx="0" presStyleCnt="4">
        <dgm:presLayoutVars>
          <dgm:bulletEnabled val="1"/>
        </dgm:presLayoutVars>
      </dgm:prSet>
      <dgm:spPr/>
      <dgm:t>
        <a:bodyPr/>
        <a:lstStyle/>
        <a:p>
          <a:endParaRPr lang="en-US"/>
        </a:p>
      </dgm:t>
    </dgm:pt>
    <dgm:pt modelId="{9702B27C-A343-4436-BDBC-A1972B6B3603}" type="pres">
      <dgm:prSet presAssocID="{1FE46A5A-ED1C-406D-BEA0-E02B7B9D33E1}" presName="child2group" presStyleCnt="0"/>
      <dgm:spPr/>
    </dgm:pt>
    <dgm:pt modelId="{0ADDE001-BDEA-4A1E-9100-2754C0A32E88}" type="pres">
      <dgm:prSet presAssocID="{1FE46A5A-ED1C-406D-BEA0-E02B7B9D33E1}" presName="child2" presStyleLbl="bgAcc1" presStyleIdx="1" presStyleCnt="4"/>
      <dgm:spPr/>
      <dgm:t>
        <a:bodyPr/>
        <a:lstStyle/>
        <a:p>
          <a:endParaRPr lang="en-US"/>
        </a:p>
      </dgm:t>
    </dgm:pt>
    <dgm:pt modelId="{7AFA5B49-2331-4B79-93C5-FE131FA0A029}" type="pres">
      <dgm:prSet presAssocID="{1FE46A5A-ED1C-406D-BEA0-E02B7B9D33E1}" presName="child2Text" presStyleLbl="bgAcc1" presStyleIdx="1" presStyleCnt="4">
        <dgm:presLayoutVars>
          <dgm:bulletEnabled val="1"/>
        </dgm:presLayoutVars>
      </dgm:prSet>
      <dgm:spPr/>
      <dgm:t>
        <a:bodyPr/>
        <a:lstStyle/>
        <a:p>
          <a:endParaRPr lang="en-US"/>
        </a:p>
      </dgm:t>
    </dgm:pt>
    <dgm:pt modelId="{AA613D33-DE4A-417D-AA7A-BEE59B56EB7B}" type="pres">
      <dgm:prSet presAssocID="{1FE46A5A-ED1C-406D-BEA0-E02B7B9D33E1}" presName="child3group" presStyleCnt="0"/>
      <dgm:spPr/>
    </dgm:pt>
    <dgm:pt modelId="{DD19422B-5FFD-4ABE-91C4-14F5C92CE8B6}" type="pres">
      <dgm:prSet presAssocID="{1FE46A5A-ED1C-406D-BEA0-E02B7B9D33E1}" presName="child3" presStyleLbl="bgAcc1" presStyleIdx="2" presStyleCnt="4"/>
      <dgm:spPr/>
      <dgm:t>
        <a:bodyPr/>
        <a:lstStyle/>
        <a:p>
          <a:endParaRPr lang="en-US"/>
        </a:p>
      </dgm:t>
    </dgm:pt>
    <dgm:pt modelId="{D0D9D6CF-5203-4FC6-8BD2-FC7E4BDD2F95}" type="pres">
      <dgm:prSet presAssocID="{1FE46A5A-ED1C-406D-BEA0-E02B7B9D33E1}" presName="child3Text" presStyleLbl="bgAcc1" presStyleIdx="2" presStyleCnt="4">
        <dgm:presLayoutVars>
          <dgm:bulletEnabled val="1"/>
        </dgm:presLayoutVars>
      </dgm:prSet>
      <dgm:spPr/>
      <dgm:t>
        <a:bodyPr/>
        <a:lstStyle/>
        <a:p>
          <a:endParaRPr lang="en-US"/>
        </a:p>
      </dgm:t>
    </dgm:pt>
    <dgm:pt modelId="{A0391396-09C9-4659-9B82-EACFB498007C}" type="pres">
      <dgm:prSet presAssocID="{1FE46A5A-ED1C-406D-BEA0-E02B7B9D33E1}" presName="child4group" presStyleCnt="0"/>
      <dgm:spPr/>
    </dgm:pt>
    <dgm:pt modelId="{85DB647C-2AA4-4C17-9704-9E326436DE02}" type="pres">
      <dgm:prSet presAssocID="{1FE46A5A-ED1C-406D-BEA0-E02B7B9D33E1}" presName="child4" presStyleLbl="bgAcc1" presStyleIdx="3" presStyleCnt="4" custLinFactNeighborX="-3849"/>
      <dgm:spPr/>
      <dgm:t>
        <a:bodyPr/>
        <a:lstStyle/>
        <a:p>
          <a:endParaRPr lang="en-US"/>
        </a:p>
      </dgm:t>
    </dgm:pt>
    <dgm:pt modelId="{BFBB5758-1617-4558-8497-8BE6BB465888}" type="pres">
      <dgm:prSet presAssocID="{1FE46A5A-ED1C-406D-BEA0-E02B7B9D33E1}" presName="child4Text" presStyleLbl="bgAcc1" presStyleIdx="3" presStyleCnt="4">
        <dgm:presLayoutVars>
          <dgm:bulletEnabled val="1"/>
        </dgm:presLayoutVars>
      </dgm:prSet>
      <dgm:spPr/>
      <dgm:t>
        <a:bodyPr/>
        <a:lstStyle/>
        <a:p>
          <a:endParaRPr lang="en-US"/>
        </a:p>
      </dgm:t>
    </dgm:pt>
    <dgm:pt modelId="{B9F05FBF-7A5A-481A-8C68-AB87780FC3C5}" type="pres">
      <dgm:prSet presAssocID="{1FE46A5A-ED1C-406D-BEA0-E02B7B9D33E1}" presName="childPlaceholder" presStyleCnt="0"/>
      <dgm:spPr/>
    </dgm:pt>
    <dgm:pt modelId="{2AB537DF-F252-47F5-9026-671C83592DB5}" type="pres">
      <dgm:prSet presAssocID="{1FE46A5A-ED1C-406D-BEA0-E02B7B9D33E1}" presName="circle" presStyleCnt="0"/>
      <dgm:spPr/>
    </dgm:pt>
    <dgm:pt modelId="{0438311B-12F8-48B2-9CC9-D6CAE31A0A12}" type="pres">
      <dgm:prSet presAssocID="{1FE46A5A-ED1C-406D-BEA0-E02B7B9D33E1}" presName="quadrant1" presStyleLbl="node1" presStyleIdx="0" presStyleCnt="4" custLinFactNeighborX="2310" custLinFactNeighborY="-2915">
        <dgm:presLayoutVars>
          <dgm:chMax val="1"/>
          <dgm:bulletEnabled val="1"/>
        </dgm:presLayoutVars>
      </dgm:prSet>
      <dgm:spPr/>
      <dgm:t>
        <a:bodyPr/>
        <a:lstStyle/>
        <a:p>
          <a:endParaRPr lang="en-US"/>
        </a:p>
      </dgm:t>
    </dgm:pt>
    <dgm:pt modelId="{9CFB4DC1-1BF9-4D66-9467-792E8AD2FB79}" type="pres">
      <dgm:prSet presAssocID="{1FE46A5A-ED1C-406D-BEA0-E02B7B9D33E1}" presName="quadrant2" presStyleLbl="node1" presStyleIdx="1" presStyleCnt="4">
        <dgm:presLayoutVars>
          <dgm:chMax val="1"/>
          <dgm:bulletEnabled val="1"/>
        </dgm:presLayoutVars>
      </dgm:prSet>
      <dgm:spPr/>
      <dgm:t>
        <a:bodyPr/>
        <a:lstStyle/>
        <a:p>
          <a:endParaRPr lang="en-US"/>
        </a:p>
      </dgm:t>
    </dgm:pt>
    <dgm:pt modelId="{1D081737-53D2-4F5C-9DEB-A4FF27328EA9}" type="pres">
      <dgm:prSet presAssocID="{1FE46A5A-ED1C-406D-BEA0-E02B7B9D33E1}" presName="quadrant3" presStyleLbl="node1" presStyleIdx="2" presStyleCnt="4" custLinFactNeighborX="-2309" custLinFactNeighborY="2687">
        <dgm:presLayoutVars>
          <dgm:chMax val="1"/>
          <dgm:bulletEnabled val="1"/>
        </dgm:presLayoutVars>
      </dgm:prSet>
      <dgm:spPr/>
      <dgm:t>
        <a:bodyPr/>
        <a:lstStyle/>
        <a:p>
          <a:endParaRPr lang="en-US"/>
        </a:p>
      </dgm:t>
    </dgm:pt>
    <dgm:pt modelId="{95E33F20-1377-41EE-A1F3-C1C2E0A4537B}" type="pres">
      <dgm:prSet presAssocID="{1FE46A5A-ED1C-406D-BEA0-E02B7B9D33E1}" presName="quadrant4" presStyleLbl="node1" presStyleIdx="3" presStyleCnt="4">
        <dgm:presLayoutVars>
          <dgm:chMax val="1"/>
          <dgm:bulletEnabled val="1"/>
        </dgm:presLayoutVars>
      </dgm:prSet>
      <dgm:spPr/>
      <dgm:t>
        <a:bodyPr/>
        <a:lstStyle/>
        <a:p>
          <a:endParaRPr lang="en-US"/>
        </a:p>
      </dgm:t>
    </dgm:pt>
    <dgm:pt modelId="{DB82C428-E8B8-44FA-8556-9E659A3136D5}" type="pres">
      <dgm:prSet presAssocID="{1FE46A5A-ED1C-406D-BEA0-E02B7B9D33E1}" presName="quadrantPlaceholder" presStyleCnt="0"/>
      <dgm:spPr/>
    </dgm:pt>
    <dgm:pt modelId="{2FEE6E8F-8756-46F7-9176-C82FCC0795AD}" type="pres">
      <dgm:prSet presAssocID="{1FE46A5A-ED1C-406D-BEA0-E02B7B9D33E1}" presName="center1" presStyleLbl="fgShp" presStyleIdx="0" presStyleCnt="2"/>
      <dgm:spPr/>
    </dgm:pt>
    <dgm:pt modelId="{7755D12B-3EDE-4B2D-AE93-C222EB483543}" type="pres">
      <dgm:prSet presAssocID="{1FE46A5A-ED1C-406D-BEA0-E02B7B9D33E1}" presName="center2" presStyleLbl="fgShp" presStyleIdx="1" presStyleCnt="2"/>
      <dgm:spPr/>
    </dgm:pt>
  </dgm:ptLst>
  <dgm:cxnLst>
    <dgm:cxn modelId="{C91B1F40-D7AA-4918-BB0A-BA7AAC962906}" srcId="{2BB7EA1E-479E-4B14-A226-484171FDA8E4}" destId="{F5CF65FB-B64E-4799-8A79-657007409BB1}" srcOrd="0" destOrd="0" parTransId="{1C8AB05E-9EAB-4081-89C1-F9F9598219DE}" sibTransId="{1416B823-74D6-43C5-937C-54D78D955F3D}"/>
    <dgm:cxn modelId="{7E7ACB8D-8DD3-47A0-A4AB-3E2295837D60}" type="presOf" srcId="{1FE46A5A-ED1C-406D-BEA0-E02B7B9D33E1}" destId="{234FD7F2-6DF5-4E1E-BEAB-D00F5A2AAB24}" srcOrd="0" destOrd="0" presId="urn:microsoft.com/office/officeart/2005/8/layout/cycle4#1"/>
    <dgm:cxn modelId="{F61C6EA1-1346-45C7-B0AE-7DB6E5CA47D2}" type="presOf" srcId="{22511EA6-E530-4EF7-BC65-9D9391DEDB45}" destId="{D0D9D6CF-5203-4FC6-8BD2-FC7E4BDD2F95}" srcOrd="1" destOrd="0" presId="urn:microsoft.com/office/officeart/2005/8/layout/cycle4#1"/>
    <dgm:cxn modelId="{76AE6626-C14D-4EA6-BF93-2AE60C713933}" type="presOf" srcId="{91C171C8-80E0-46DC-B739-9CE67510CDB7}" destId="{BFBB5758-1617-4558-8497-8BE6BB465888}" srcOrd="1" destOrd="2" presId="urn:microsoft.com/office/officeart/2005/8/layout/cycle4#1"/>
    <dgm:cxn modelId="{2687CD9A-AE01-4F31-9F28-69D9E506FAFE}" type="presOf" srcId="{18598365-E7D6-40AF-B601-99FF86D1A2B1}" destId="{85DB647C-2AA4-4C17-9704-9E326436DE02}" srcOrd="0" destOrd="3" presId="urn:microsoft.com/office/officeart/2005/8/layout/cycle4#1"/>
    <dgm:cxn modelId="{21E9DDAD-0DB3-4CE9-9194-C09621F73EC7}" srcId="{CC476833-5B6A-41D3-A371-16AC0BF1C7B8}" destId="{FEF5DADA-5098-42A6-A3A7-4BF551C3EF53}" srcOrd="1" destOrd="0" parTransId="{E803CC31-DF73-4198-B6AC-4880E3C1D1B4}" sibTransId="{8AC95ED5-C63F-4BAD-8CF8-86B846D4042D}"/>
    <dgm:cxn modelId="{FAC7CE7A-FEAF-413B-A045-DFF154F19460}" type="presOf" srcId="{AB99C8D3-C359-4178-9E90-5ED4C993014A}" destId="{DD19422B-5FFD-4ABE-91C4-14F5C92CE8B6}" srcOrd="0" destOrd="3" presId="urn:microsoft.com/office/officeart/2005/8/layout/cycle4#1"/>
    <dgm:cxn modelId="{FD0C544D-47D1-46FC-9860-35D97785EFA2}" type="presOf" srcId="{420DC2E0-3387-4F42-80DC-A97A2B3D2800}" destId="{0453CA29-9C19-4DE8-8790-211E0B2A8313}" srcOrd="1" destOrd="1" presId="urn:microsoft.com/office/officeart/2005/8/layout/cycle4#1"/>
    <dgm:cxn modelId="{4AF93BAF-27F2-4E6A-A7F3-F8070B3B2F04}" srcId="{1FE46A5A-ED1C-406D-BEA0-E02B7B9D33E1}" destId="{CC476833-5B6A-41D3-A371-16AC0BF1C7B8}" srcOrd="1" destOrd="0" parTransId="{8C8AA94D-D351-4D53-AEC6-801FB286473D}" sibTransId="{F32787EE-D9E6-49F5-B947-3B4409C3EC10}"/>
    <dgm:cxn modelId="{42695635-8697-46B8-B3BF-6A265F1D3D13}" srcId="{2BB7EA1E-479E-4B14-A226-484171FDA8E4}" destId="{AE6106BD-8B89-491F-A0E3-BE4BED9179A5}" srcOrd="1" destOrd="0" parTransId="{B3EA78EF-E142-4C10-A78C-B39ACE565339}" sibTransId="{7A43ECA0-2E46-4EE8-BF01-0D4E036AC444}"/>
    <dgm:cxn modelId="{F2B3CFB8-5078-4412-91D9-B26F29074BE8}" type="presOf" srcId="{34BC22A4-A656-410C-8FB3-4DCD934700EE}" destId="{4DAD5716-36BC-4075-BD13-F2C72E8C8953}" srcOrd="0" destOrd="0" presId="urn:microsoft.com/office/officeart/2005/8/layout/cycle4#1"/>
    <dgm:cxn modelId="{06D7175D-6477-4187-BFDF-9BF213D4A50F}" srcId="{DC56E6C6-1862-4F38-B297-BDA44E318CC1}" destId="{34BC22A4-A656-410C-8FB3-4DCD934700EE}" srcOrd="0" destOrd="0" parTransId="{624FCF73-081D-43D0-889D-286E2444F78E}" sibTransId="{A10CB71A-0797-4BAF-B6BB-470CE64491ED}"/>
    <dgm:cxn modelId="{C047737F-9AA6-4F9F-AD3A-3EF56389B6CC}" type="presOf" srcId="{CA472AF7-83EE-4EBD-A803-403A1847A83E}" destId="{DD19422B-5FFD-4ABE-91C4-14F5C92CE8B6}" srcOrd="0" destOrd="2" presId="urn:microsoft.com/office/officeart/2005/8/layout/cycle4#1"/>
    <dgm:cxn modelId="{99F1724E-1A0B-42E8-B86A-1E71E4450C73}" type="presOf" srcId="{6F6254D1-0B5C-466F-9814-7E638DEC43DA}" destId="{1D081737-53D2-4F5C-9DEB-A4FF27328EA9}" srcOrd="0" destOrd="0" presId="urn:microsoft.com/office/officeart/2005/8/layout/cycle4#1"/>
    <dgm:cxn modelId="{198A2576-DC5E-4158-9C4C-89E9A60E2F76}" type="presOf" srcId="{420DC2E0-3387-4F42-80DC-A97A2B3D2800}" destId="{4DAD5716-36BC-4075-BD13-F2C72E8C8953}" srcOrd="0" destOrd="1" presId="urn:microsoft.com/office/officeart/2005/8/layout/cycle4#1"/>
    <dgm:cxn modelId="{C4C78487-DD5C-464C-8458-0C6481C75E56}" type="presOf" srcId="{FEF5DADA-5098-42A6-A3A7-4BF551C3EF53}" destId="{0ADDE001-BDEA-4A1E-9100-2754C0A32E88}" srcOrd="0" destOrd="1" presId="urn:microsoft.com/office/officeart/2005/8/layout/cycle4#1"/>
    <dgm:cxn modelId="{DE827D81-4562-4F89-8098-EA1A50D3753E}" type="presOf" srcId="{2BB7EA1E-479E-4B14-A226-484171FDA8E4}" destId="{95E33F20-1377-41EE-A1F3-C1C2E0A4537B}" srcOrd="0" destOrd="0" presId="urn:microsoft.com/office/officeart/2005/8/layout/cycle4#1"/>
    <dgm:cxn modelId="{CBB7937F-C2E7-40BF-9CA5-51F7DE4A532D}" type="presOf" srcId="{9164308A-C76A-4051-9DAF-4DD63B25C84A}" destId="{0ADDE001-BDEA-4A1E-9100-2754C0A32E88}" srcOrd="0" destOrd="0" presId="urn:microsoft.com/office/officeart/2005/8/layout/cycle4#1"/>
    <dgm:cxn modelId="{B213DA52-34F9-45AA-B995-9A7EB6012A50}" type="presOf" srcId="{CC476833-5B6A-41D3-A371-16AC0BF1C7B8}" destId="{9CFB4DC1-1BF9-4D66-9467-792E8AD2FB79}" srcOrd="0" destOrd="0" presId="urn:microsoft.com/office/officeart/2005/8/layout/cycle4#1"/>
    <dgm:cxn modelId="{2469D6D2-3D06-4A54-8D55-20172ADD071E}" srcId="{6F6254D1-0B5C-466F-9814-7E638DEC43DA}" destId="{CA472AF7-83EE-4EBD-A803-403A1847A83E}" srcOrd="2" destOrd="0" parTransId="{51AFB13F-54DE-4EF3-BE79-DDC8D9D53A1E}" sibTransId="{0FBDCECA-2239-4B7C-B90B-4D60BB4377FB}"/>
    <dgm:cxn modelId="{BCF7BDD1-6A7C-4AEB-B353-21E08EAB5A9A}" type="presOf" srcId="{CA472AF7-83EE-4EBD-A803-403A1847A83E}" destId="{D0D9D6CF-5203-4FC6-8BD2-FC7E4BDD2F95}" srcOrd="1" destOrd="2" presId="urn:microsoft.com/office/officeart/2005/8/layout/cycle4#1"/>
    <dgm:cxn modelId="{64BEDE15-80C3-49BC-A6D4-AEB2D00038C7}" srcId="{1FE46A5A-ED1C-406D-BEA0-E02B7B9D33E1}" destId="{2BB7EA1E-479E-4B14-A226-484171FDA8E4}" srcOrd="3" destOrd="0" parTransId="{50700C71-7A3C-4F85-89E9-C5CB8EB4288D}" sibTransId="{A8DE3688-61D1-40B5-99C7-B86CC28AE39A}"/>
    <dgm:cxn modelId="{84FC2C61-D7E3-48E7-937C-E287419C5522}" type="presOf" srcId="{3121D639-B599-4EFE-829E-F22D771BD91C}" destId="{DD19422B-5FFD-4ABE-91C4-14F5C92CE8B6}" srcOrd="0" destOrd="1" presId="urn:microsoft.com/office/officeart/2005/8/layout/cycle4#1"/>
    <dgm:cxn modelId="{66D6EE47-11A4-4995-9992-A4660042465D}" srcId="{2BB7EA1E-479E-4B14-A226-484171FDA8E4}" destId="{18598365-E7D6-40AF-B601-99FF86D1A2B1}" srcOrd="3" destOrd="0" parTransId="{FF73A09D-A3C8-4E41-9D6D-D199E4262EC2}" sibTransId="{515B8C77-24B8-4C94-8897-06205B56F10F}"/>
    <dgm:cxn modelId="{9857F706-D030-493D-ABF2-B965F2374CD9}" srcId="{6F6254D1-0B5C-466F-9814-7E638DEC43DA}" destId="{AB99C8D3-C359-4178-9E90-5ED4C993014A}" srcOrd="3" destOrd="0" parTransId="{AE74E248-1259-4399-954C-A5CE1E9C4803}" sibTransId="{777DA1AE-1B22-4A0F-A231-142B23A18992}"/>
    <dgm:cxn modelId="{949C781A-D071-4F32-9A2A-E89988B1B04D}" srcId="{DC56E6C6-1862-4F38-B297-BDA44E318CC1}" destId="{420DC2E0-3387-4F42-80DC-A97A2B3D2800}" srcOrd="1" destOrd="0" parTransId="{5887C4D1-3E63-4BA5-B94C-80380CFD8B28}" sibTransId="{87DD1BAE-361D-4DC5-8F41-DE444B39D57A}"/>
    <dgm:cxn modelId="{ABFDB996-D76F-4419-ACC2-AA2BD39810E5}" srcId="{1FE46A5A-ED1C-406D-BEA0-E02B7B9D33E1}" destId="{6F6254D1-0B5C-466F-9814-7E638DEC43DA}" srcOrd="2" destOrd="0" parTransId="{9BFEF75A-0927-47F9-8179-0F8A6B95222D}" sibTransId="{29B9598F-73D0-4471-AA0C-1D2BA659F741}"/>
    <dgm:cxn modelId="{071261A5-327E-4AA4-AEC6-F59C30CF5317}" srcId="{2BB7EA1E-479E-4B14-A226-484171FDA8E4}" destId="{91C171C8-80E0-46DC-B739-9CE67510CDB7}" srcOrd="2" destOrd="0" parTransId="{9B6BFC72-1E4E-465A-8B96-B8F6DD277C41}" sibTransId="{9B91C061-C2D6-4B25-8BEA-0E5FE5B01F9C}"/>
    <dgm:cxn modelId="{72583D37-B36F-49D6-BE5A-859290529909}" type="presOf" srcId="{FEF5DADA-5098-42A6-A3A7-4BF551C3EF53}" destId="{7AFA5B49-2331-4B79-93C5-FE131FA0A029}" srcOrd="1" destOrd="1" presId="urn:microsoft.com/office/officeart/2005/8/layout/cycle4#1"/>
    <dgm:cxn modelId="{4BDD5141-1E9B-48EE-8B6E-2AD0E6101ECF}" type="presOf" srcId="{F5CF65FB-B64E-4799-8A79-657007409BB1}" destId="{BFBB5758-1617-4558-8497-8BE6BB465888}" srcOrd="1" destOrd="0" presId="urn:microsoft.com/office/officeart/2005/8/layout/cycle4#1"/>
    <dgm:cxn modelId="{544E6640-4D41-4936-B89B-8AB37E0852FF}" srcId="{1FE46A5A-ED1C-406D-BEA0-E02B7B9D33E1}" destId="{DC56E6C6-1862-4F38-B297-BDA44E318CC1}" srcOrd="0" destOrd="0" parTransId="{24DA4D95-118C-47F0-AAF9-4110094A7E0A}" sibTransId="{E165DFDF-F7A1-4409-AF67-6EA1A2768033}"/>
    <dgm:cxn modelId="{4B6D3E9C-5601-4417-B387-D47E84B0A7E5}" type="presOf" srcId="{AE6106BD-8B89-491F-A0E3-BE4BED9179A5}" destId="{BFBB5758-1617-4558-8497-8BE6BB465888}" srcOrd="1" destOrd="1" presId="urn:microsoft.com/office/officeart/2005/8/layout/cycle4#1"/>
    <dgm:cxn modelId="{5DEFB11C-9F60-4DA4-A545-5745C26513EA}" type="presOf" srcId="{22511EA6-E530-4EF7-BC65-9D9391DEDB45}" destId="{DD19422B-5FFD-4ABE-91C4-14F5C92CE8B6}" srcOrd="0" destOrd="0" presId="urn:microsoft.com/office/officeart/2005/8/layout/cycle4#1"/>
    <dgm:cxn modelId="{944575D7-7032-48CC-AB04-E5E769446F25}" type="presOf" srcId="{18598365-E7D6-40AF-B601-99FF86D1A2B1}" destId="{BFBB5758-1617-4558-8497-8BE6BB465888}" srcOrd="1" destOrd="3" presId="urn:microsoft.com/office/officeart/2005/8/layout/cycle4#1"/>
    <dgm:cxn modelId="{E87DB9D0-3751-412F-98E2-58D312582FE5}" type="presOf" srcId="{91C171C8-80E0-46DC-B739-9CE67510CDB7}" destId="{85DB647C-2AA4-4C17-9704-9E326436DE02}" srcOrd="0" destOrd="2" presId="urn:microsoft.com/office/officeart/2005/8/layout/cycle4#1"/>
    <dgm:cxn modelId="{45D11CBC-2D30-4D5C-9A59-B90CD211A66B}" type="presOf" srcId="{F5CF65FB-B64E-4799-8A79-657007409BB1}" destId="{85DB647C-2AA4-4C17-9704-9E326436DE02}" srcOrd="0" destOrd="0" presId="urn:microsoft.com/office/officeart/2005/8/layout/cycle4#1"/>
    <dgm:cxn modelId="{DBD2058E-CB0B-4FC7-B286-6047F76D6D3C}" srcId="{6F6254D1-0B5C-466F-9814-7E638DEC43DA}" destId="{3121D639-B599-4EFE-829E-F22D771BD91C}" srcOrd="1" destOrd="0" parTransId="{44E58CAB-C036-454A-8073-0C1A51FC3416}" sibTransId="{B7B31A29-7F2B-4D8E-93C0-1918DF957BCC}"/>
    <dgm:cxn modelId="{DD20CE0D-370C-45BB-BF3D-CC00264D8867}" srcId="{CC476833-5B6A-41D3-A371-16AC0BF1C7B8}" destId="{9164308A-C76A-4051-9DAF-4DD63B25C84A}" srcOrd="0" destOrd="0" parTransId="{40DB3B81-75E6-4B19-B274-390AB37DD766}" sibTransId="{50F85470-EA1E-4F22-BA04-4190CE5F77A4}"/>
    <dgm:cxn modelId="{40268A1D-F677-41CD-8C72-7D28C6033CAA}" type="presOf" srcId="{3121D639-B599-4EFE-829E-F22D771BD91C}" destId="{D0D9D6CF-5203-4FC6-8BD2-FC7E4BDD2F95}" srcOrd="1" destOrd="1" presId="urn:microsoft.com/office/officeart/2005/8/layout/cycle4#1"/>
    <dgm:cxn modelId="{036670EB-2D94-46F4-B554-3A5DB8AE5908}" type="presOf" srcId="{AE6106BD-8B89-491F-A0E3-BE4BED9179A5}" destId="{85DB647C-2AA4-4C17-9704-9E326436DE02}" srcOrd="0" destOrd="1" presId="urn:microsoft.com/office/officeart/2005/8/layout/cycle4#1"/>
    <dgm:cxn modelId="{EE0AE6C6-7A7E-47A9-9661-4A23C79556D2}" type="presOf" srcId="{AB99C8D3-C359-4178-9E90-5ED4C993014A}" destId="{D0D9D6CF-5203-4FC6-8BD2-FC7E4BDD2F95}" srcOrd="1" destOrd="3" presId="urn:microsoft.com/office/officeart/2005/8/layout/cycle4#1"/>
    <dgm:cxn modelId="{7AA22357-2E0C-4113-B228-A3E7C923216A}" type="presOf" srcId="{9164308A-C76A-4051-9DAF-4DD63B25C84A}" destId="{7AFA5B49-2331-4B79-93C5-FE131FA0A029}" srcOrd="1" destOrd="0" presId="urn:microsoft.com/office/officeart/2005/8/layout/cycle4#1"/>
    <dgm:cxn modelId="{BF2CB25A-8EF5-42FF-8DF8-FE565D7F3639}" srcId="{6F6254D1-0B5C-466F-9814-7E638DEC43DA}" destId="{22511EA6-E530-4EF7-BC65-9D9391DEDB45}" srcOrd="0" destOrd="0" parTransId="{37FC329A-2A49-45E7-A962-16FF9AB04EB6}" sibTransId="{52DF0B28-9657-4463-A618-61756BB43C6E}"/>
    <dgm:cxn modelId="{4CB31BD3-2616-4644-A1F4-2312A03A0F71}" type="presOf" srcId="{34BC22A4-A656-410C-8FB3-4DCD934700EE}" destId="{0453CA29-9C19-4DE8-8790-211E0B2A8313}" srcOrd="1" destOrd="0" presId="urn:microsoft.com/office/officeart/2005/8/layout/cycle4#1"/>
    <dgm:cxn modelId="{B6888B1A-F830-4847-B856-E2FE99F80120}" type="presOf" srcId="{DC56E6C6-1862-4F38-B297-BDA44E318CC1}" destId="{0438311B-12F8-48B2-9CC9-D6CAE31A0A12}" srcOrd="0" destOrd="0" presId="urn:microsoft.com/office/officeart/2005/8/layout/cycle4#1"/>
    <dgm:cxn modelId="{612DBE1E-C08B-47C1-A30F-93A7DB112DA5}" type="presParOf" srcId="{234FD7F2-6DF5-4E1E-BEAB-D00F5A2AAB24}" destId="{D6CC62D9-0B8E-4922-8340-7604B56D98D9}" srcOrd="0" destOrd="0" presId="urn:microsoft.com/office/officeart/2005/8/layout/cycle4#1"/>
    <dgm:cxn modelId="{98BFFA24-A4ED-49F5-9544-3D5AB11FFBAD}" type="presParOf" srcId="{D6CC62D9-0B8E-4922-8340-7604B56D98D9}" destId="{28BA9D2A-CEB7-44DE-B948-700846E8173F}" srcOrd="0" destOrd="0" presId="urn:microsoft.com/office/officeart/2005/8/layout/cycle4#1"/>
    <dgm:cxn modelId="{F01ADE37-CEC8-447A-9837-64205FF9FC71}" type="presParOf" srcId="{28BA9D2A-CEB7-44DE-B948-700846E8173F}" destId="{4DAD5716-36BC-4075-BD13-F2C72E8C8953}" srcOrd="0" destOrd="0" presId="urn:microsoft.com/office/officeart/2005/8/layout/cycle4#1"/>
    <dgm:cxn modelId="{E3D35716-7CC6-4A6F-9C34-784CC7143FEA}" type="presParOf" srcId="{28BA9D2A-CEB7-44DE-B948-700846E8173F}" destId="{0453CA29-9C19-4DE8-8790-211E0B2A8313}" srcOrd="1" destOrd="0" presId="urn:microsoft.com/office/officeart/2005/8/layout/cycle4#1"/>
    <dgm:cxn modelId="{7A7D7DDA-7560-4ECB-A37D-F5CA703FFCE9}" type="presParOf" srcId="{D6CC62D9-0B8E-4922-8340-7604B56D98D9}" destId="{9702B27C-A343-4436-BDBC-A1972B6B3603}" srcOrd="1" destOrd="0" presId="urn:microsoft.com/office/officeart/2005/8/layout/cycle4#1"/>
    <dgm:cxn modelId="{4EAD8D8A-7D7D-44C6-8CDF-5215A711AA33}" type="presParOf" srcId="{9702B27C-A343-4436-BDBC-A1972B6B3603}" destId="{0ADDE001-BDEA-4A1E-9100-2754C0A32E88}" srcOrd="0" destOrd="0" presId="urn:microsoft.com/office/officeart/2005/8/layout/cycle4#1"/>
    <dgm:cxn modelId="{CB480EFA-424D-4A87-88C9-E1C8A39AF45E}" type="presParOf" srcId="{9702B27C-A343-4436-BDBC-A1972B6B3603}" destId="{7AFA5B49-2331-4B79-93C5-FE131FA0A029}" srcOrd="1" destOrd="0" presId="urn:microsoft.com/office/officeart/2005/8/layout/cycle4#1"/>
    <dgm:cxn modelId="{66A70330-DD73-4294-B548-24ED4898F19B}" type="presParOf" srcId="{D6CC62D9-0B8E-4922-8340-7604B56D98D9}" destId="{AA613D33-DE4A-417D-AA7A-BEE59B56EB7B}" srcOrd="2" destOrd="0" presId="urn:microsoft.com/office/officeart/2005/8/layout/cycle4#1"/>
    <dgm:cxn modelId="{DFB62458-6EFB-4687-BBBE-2F85BD263081}" type="presParOf" srcId="{AA613D33-DE4A-417D-AA7A-BEE59B56EB7B}" destId="{DD19422B-5FFD-4ABE-91C4-14F5C92CE8B6}" srcOrd="0" destOrd="0" presId="urn:microsoft.com/office/officeart/2005/8/layout/cycle4#1"/>
    <dgm:cxn modelId="{CFFE6427-9E11-4DAF-9487-FA3979683D67}" type="presParOf" srcId="{AA613D33-DE4A-417D-AA7A-BEE59B56EB7B}" destId="{D0D9D6CF-5203-4FC6-8BD2-FC7E4BDD2F95}" srcOrd="1" destOrd="0" presId="urn:microsoft.com/office/officeart/2005/8/layout/cycle4#1"/>
    <dgm:cxn modelId="{73282289-6942-4317-A179-C2C33DCA3867}" type="presParOf" srcId="{D6CC62D9-0B8E-4922-8340-7604B56D98D9}" destId="{A0391396-09C9-4659-9B82-EACFB498007C}" srcOrd="3" destOrd="0" presId="urn:microsoft.com/office/officeart/2005/8/layout/cycle4#1"/>
    <dgm:cxn modelId="{013EEB4C-6965-4451-826E-4876D0058036}" type="presParOf" srcId="{A0391396-09C9-4659-9B82-EACFB498007C}" destId="{85DB647C-2AA4-4C17-9704-9E326436DE02}" srcOrd="0" destOrd="0" presId="urn:microsoft.com/office/officeart/2005/8/layout/cycle4#1"/>
    <dgm:cxn modelId="{68AED845-F9FA-471C-98A2-0B300A18E1D5}" type="presParOf" srcId="{A0391396-09C9-4659-9B82-EACFB498007C}" destId="{BFBB5758-1617-4558-8497-8BE6BB465888}" srcOrd="1" destOrd="0" presId="urn:microsoft.com/office/officeart/2005/8/layout/cycle4#1"/>
    <dgm:cxn modelId="{D464F017-FF46-42DC-B36C-2D193B9EB11D}" type="presParOf" srcId="{D6CC62D9-0B8E-4922-8340-7604B56D98D9}" destId="{B9F05FBF-7A5A-481A-8C68-AB87780FC3C5}" srcOrd="4" destOrd="0" presId="urn:microsoft.com/office/officeart/2005/8/layout/cycle4#1"/>
    <dgm:cxn modelId="{8469D770-B231-40C0-947F-4A85834848DE}" type="presParOf" srcId="{234FD7F2-6DF5-4E1E-BEAB-D00F5A2AAB24}" destId="{2AB537DF-F252-47F5-9026-671C83592DB5}" srcOrd="1" destOrd="0" presId="urn:microsoft.com/office/officeart/2005/8/layout/cycle4#1"/>
    <dgm:cxn modelId="{A53A3C05-E928-4B0A-B2D3-598CC3A2451E}" type="presParOf" srcId="{2AB537DF-F252-47F5-9026-671C83592DB5}" destId="{0438311B-12F8-48B2-9CC9-D6CAE31A0A12}" srcOrd="0" destOrd="0" presId="urn:microsoft.com/office/officeart/2005/8/layout/cycle4#1"/>
    <dgm:cxn modelId="{57A2310E-34FB-4700-9E2E-36EB59B9050E}" type="presParOf" srcId="{2AB537DF-F252-47F5-9026-671C83592DB5}" destId="{9CFB4DC1-1BF9-4D66-9467-792E8AD2FB79}" srcOrd="1" destOrd="0" presId="urn:microsoft.com/office/officeart/2005/8/layout/cycle4#1"/>
    <dgm:cxn modelId="{7C9EAF1F-F8C6-49F2-8CB6-342DB8DDA3F3}" type="presParOf" srcId="{2AB537DF-F252-47F5-9026-671C83592DB5}" destId="{1D081737-53D2-4F5C-9DEB-A4FF27328EA9}" srcOrd="2" destOrd="0" presId="urn:microsoft.com/office/officeart/2005/8/layout/cycle4#1"/>
    <dgm:cxn modelId="{728B0D51-265C-40CE-A107-AE0721FE1DDF}" type="presParOf" srcId="{2AB537DF-F252-47F5-9026-671C83592DB5}" destId="{95E33F20-1377-41EE-A1F3-C1C2E0A4537B}" srcOrd="3" destOrd="0" presId="urn:microsoft.com/office/officeart/2005/8/layout/cycle4#1"/>
    <dgm:cxn modelId="{5264B411-3E95-46BB-A1E5-720E18A31A2A}" type="presParOf" srcId="{2AB537DF-F252-47F5-9026-671C83592DB5}" destId="{DB82C428-E8B8-44FA-8556-9E659A3136D5}" srcOrd="4" destOrd="0" presId="urn:microsoft.com/office/officeart/2005/8/layout/cycle4#1"/>
    <dgm:cxn modelId="{EF1CB2C2-79C4-40F1-B69B-B4A28BE4386B}" type="presParOf" srcId="{234FD7F2-6DF5-4E1E-BEAB-D00F5A2AAB24}" destId="{2FEE6E8F-8756-46F7-9176-C82FCC0795AD}" srcOrd="2" destOrd="0" presId="urn:microsoft.com/office/officeart/2005/8/layout/cycle4#1"/>
    <dgm:cxn modelId="{9BE74455-72A2-49CC-BF45-54E4266769CA}" type="presParOf" srcId="{234FD7F2-6DF5-4E1E-BEAB-D00F5A2AAB24}" destId="{7755D12B-3EDE-4B2D-AE93-C222EB483543}" srcOrd="3" destOrd="0" presId="urn:microsoft.com/office/officeart/2005/8/layout/cycle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E0BE7B-3FA7-41CC-A86E-190EFBDAF537}"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59B65B6F-206F-401F-A6B2-B2EE5C3769CB}">
      <dgm:prSet phldrT="[Text]"/>
      <dgm:spPr/>
      <dgm:t>
        <a:bodyPr/>
        <a:lstStyle/>
        <a:p>
          <a:endParaRPr lang="en-US" dirty="0"/>
        </a:p>
      </dgm:t>
    </dgm:pt>
    <dgm:pt modelId="{188C7D33-72EB-4E71-AE5E-C3F3E43D7EDD}" type="parTrans" cxnId="{939FEDAB-96B4-44F6-8FBA-9334A3A1ECDE}">
      <dgm:prSet/>
      <dgm:spPr/>
      <dgm:t>
        <a:bodyPr/>
        <a:lstStyle/>
        <a:p>
          <a:endParaRPr lang="en-US"/>
        </a:p>
      </dgm:t>
    </dgm:pt>
    <dgm:pt modelId="{C44FB300-F362-4D39-82B8-6B768AA88AAD}" type="sibTrans" cxnId="{939FEDAB-96B4-44F6-8FBA-9334A3A1ECDE}">
      <dgm:prSet/>
      <dgm:spPr/>
      <dgm:t>
        <a:bodyPr/>
        <a:lstStyle/>
        <a:p>
          <a:endParaRPr lang="en-US"/>
        </a:p>
      </dgm:t>
    </dgm:pt>
    <dgm:pt modelId="{2A4923E3-6C84-4A06-8C12-701851CE0DEF}">
      <dgm:prSet phldrT="[Text]"/>
      <dgm:spPr/>
      <dgm:t>
        <a:bodyPr/>
        <a:lstStyle/>
        <a:p>
          <a:endParaRPr lang="en-US" dirty="0"/>
        </a:p>
      </dgm:t>
    </dgm:pt>
    <dgm:pt modelId="{CFE115BB-CDCE-4352-B0BA-876C4CF9A5A7}" type="parTrans" cxnId="{E28F9696-CB45-49E9-9C7F-290C1516E436}">
      <dgm:prSet/>
      <dgm:spPr/>
      <dgm:t>
        <a:bodyPr/>
        <a:lstStyle/>
        <a:p>
          <a:endParaRPr lang="en-US"/>
        </a:p>
      </dgm:t>
    </dgm:pt>
    <dgm:pt modelId="{9651C389-9E8A-4DF5-A8E0-3AB77C2A91AA}" type="sibTrans" cxnId="{E28F9696-CB45-49E9-9C7F-290C1516E436}">
      <dgm:prSet/>
      <dgm:spPr/>
      <dgm:t>
        <a:bodyPr/>
        <a:lstStyle/>
        <a:p>
          <a:endParaRPr lang="en-US"/>
        </a:p>
      </dgm:t>
    </dgm:pt>
    <dgm:pt modelId="{44C7A2A4-7782-4355-BE20-F0DB6BB56726}">
      <dgm:prSet phldrT="[Text]"/>
      <dgm:spPr/>
      <dgm:t>
        <a:bodyPr/>
        <a:lstStyle/>
        <a:p>
          <a:endParaRPr lang="en-US" dirty="0"/>
        </a:p>
      </dgm:t>
    </dgm:pt>
    <dgm:pt modelId="{2D19C17D-F213-49E2-88A6-483635114C1C}" type="parTrans" cxnId="{708947EA-610F-40F3-A120-4648DDB6368E}">
      <dgm:prSet/>
      <dgm:spPr/>
      <dgm:t>
        <a:bodyPr/>
        <a:lstStyle/>
        <a:p>
          <a:endParaRPr lang="en-US"/>
        </a:p>
      </dgm:t>
    </dgm:pt>
    <dgm:pt modelId="{9BDB7107-2321-4749-9643-88AF731D1CCC}" type="sibTrans" cxnId="{708947EA-610F-40F3-A120-4648DDB6368E}">
      <dgm:prSet/>
      <dgm:spPr/>
      <dgm:t>
        <a:bodyPr/>
        <a:lstStyle/>
        <a:p>
          <a:endParaRPr lang="en-US"/>
        </a:p>
      </dgm:t>
    </dgm:pt>
    <dgm:pt modelId="{6D745B8C-1050-45DB-B9C3-7C971267F942}">
      <dgm:prSet/>
      <dgm:spPr/>
      <dgm:t>
        <a:bodyPr/>
        <a:lstStyle/>
        <a:p>
          <a:endParaRPr lang="en-US" dirty="0"/>
        </a:p>
      </dgm:t>
    </dgm:pt>
    <dgm:pt modelId="{4E80CB55-4C4E-4067-B98F-EB53FC9B8EA8}" type="parTrans" cxnId="{80EC53D9-CA4C-4735-8878-693038ECA222}">
      <dgm:prSet/>
      <dgm:spPr/>
      <dgm:t>
        <a:bodyPr/>
        <a:lstStyle/>
        <a:p>
          <a:endParaRPr lang="en-US"/>
        </a:p>
      </dgm:t>
    </dgm:pt>
    <dgm:pt modelId="{1F755BB1-16B7-414A-96E0-655A237C7A84}" type="sibTrans" cxnId="{80EC53D9-CA4C-4735-8878-693038ECA222}">
      <dgm:prSet/>
      <dgm:spPr/>
      <dgm:t>
        <a:bodyPr/>
        <a:lstStyle/>
        <a:p>
          <a:endParaRPr lang="en-US"/>
        </a:p>
      </dgm:t>
    </dgm:pt>
    <dgm:pt modelId="{210ED029-94CF-418B-BE60-46A5BB649F97}" type="pres">
      <dgm:prSet presAssocID="{99E0BE7B-3FA7-41CC-A86E-190EFBDAF537}" presName="Name0" presStyleCnt="0">
        <dgm:presLayoutVars>
          <dgm:dir/>
          <dgm:animLvl val="lvl"/>
          <dgm:resizeHandles val="exact"/>
        </dgm:presLayoutVars>
      </dgm:prSet>
      <dgm:spPr/>
      <dgm:t>
        <a:bodyPr/>
        <a:lstStyle/>
        <a:p>
          <a:endParaRPr lang="en-US"/>
        </a:p>
      </dgm:t>
    </dgm:pt>
    <dgm:pt modelId="{3E927C55-07A1-4A4F-86E6-F4E5FED1E3C3}" type="pres">
      <dgm:prSet presAssocID="{59B65B6F-206F-401F-A6B2-B2EE5C3769CB}" presName="parTxOnly" presStyleLbl="node1" presStyleIdx="0" presStyleCnt="4" custAng="10800000">
        <dgm:presLayoutVars>
          <dgm:chMax val="0"/>
          <dgm:chPref val="0"/>
          <dgm:bulletEnabled val="1"/>
        </dgm:presLayoutVars>
      </dgm:prSet>
      <dgm:spPr/>
      <dgm:t>
        <a:bodyPr/>
        <a:lstStyle/>
        <a:p>
          <a:endParaRPr lang="en-US"/>
        </a:p>
      </dgm:t>
    </dgm:pt>
    <dgm:pt modelId="{BFAB3F6A-6CD6-43ED-97AF-6AE6A02C553A}" type="pres">
      <dgm:prSet presAssocID="{C44FB300-F362-4D39-82B8-6B768AA88AAD}" presName="parTxOnlySpace" presStyleCnt="0"/>
      <dgm:spPr/>
    </dgm:pt>
    <dgm:pt modelId="{C981C45C-94B1-48F2-AECA-7505D03768A1}" type="pres">
      <dgm:prSet presAssocID="{2A4923E3-6C84-4A06-8C12-701851CE0DEF}" presName="parTxOnly" presStyleLbl="node1" presStyleIdx="1" presStyleCnt="4" custAng="10800000">
        <dgm:presLayoutVars>
          <dgm:chMax val="0"/>
          <dgm:chPref val="0"/>
          <dgm:bulletEnabled val="1"/>
        </dgm:presLayoutVars>
      </dgm:prSet>
      <dgm:spPr/>
      <dgm:t>
        <a:bodyPr/>
        <a:lstStyle/>
        <a:p>
          <a:endParaRPr lang="en-US"/>
        </a:p>
      </dgm:t>
    </dgm:pt>
    <dgm:pt modelId="{18BD8A78-EE22-4CE9-BEE7-94884F183670}" type="pres">
      <dgm:prSet presAssocID="{9651C389-9E8A-4DF5-A8E0-3AB77C2A91AA}" presName="parTxOnlySpace" presStyleCnt="0"/>
      <dgm:spPr/>
    </dgm:pt>
    <dgm:pt modelId="{65A25577-8484-44A9-9C8B-FDFF632B8DE9}" type="pres">
      <dgm:prSet presAssocID="{6D745B8C-1050-45DB-B9C3-7C971267F942}" presName="parTxOnly" presStyleLbl="node1" presStyleIdx="2" presStyleCnt="4" custAng="10800000">
        <dgm:presLayoutVars>
          <dgm:chMax val="0"/>
          <dgm:chPref val="0"/>
          <dgm:bulletEnabled val="1"/>
        </dgm:presLayoutVars>
      </dgm:prSet>
      <dgm:spPr/>
      <dgm:t>
        <a:bodyPr/>
        <a:lstStyle/>
        <a:p>
          <a:endParaRPr lang="en-US"/>
        </a:p>
      </dgm:t>
    </dgm:pt>
    <dgm:pt modelId="{AC317824-877C-4D06-B61D-D9B31E8B7F1E}" type="pres">
      <dgm:prSet presAssocID="{1F755BB1-16B7-414A-96E0-655A237C7A84}" presName="parTxOnlySpace" presStyleCnt="0"/>
      <dgm:spPr/>
    </dgm:pt>
    <dgm:pt modelId="{D60608FA-AB78-4A28-8BA1-890957D63EE7}" type="pres">
      <dgm:prSet presAssocID="{44C7A2A4-7782-4355-BE20-F0DB6BB56726}" presName="parTxOnly" presStyleLbl="node1" presStyleIdx="3" presStyleCnt="4" custAng="10800000">
        <dgm:presLayoutVars>
          <dgm:chMax val="0"/>
          <dgm:chPref val="0"/>
          <dgm:bulletEnabled val="1"/>
        </dgm:presLayoutVars>
      </dgm:prSet>
      <dgm:spPr/>
      <dgm:t>
        <a:bodyPr/>
        <a:lstStyle/>
        <a:p>
          <a:endParaRPr lang="en-US"/>
        </a:p>
      </dgm:t>
    </dgm:pt>
  </dgm:ptLst>
  <dgm:cxnLst>
    <dgm:cxn modelId="{41187360-3936-4285-9628-4FDC8AF0D4F6}" type="presOf" srcId="{6D745B8C-1050-45DB-B9C3-7C971267F942}" destId="{65A25577-8484-44A9-9C8B-FDFF632B8DE9}" srcOrd="0" destOrd="0" presId="urn:microsoft.com/office/officeart/2005/8/layout/chevron1"/>
    <dgm:cxn modelId="{0EF1528A-0E01-4291-88E7-D63064F8BE1B}" type="presOf" srcId="{2A4923E3-6C84-4A06-8C12-701851CE0DEF}" destId="{C981C45C-94B1-48F2-AECA-7505D03768A1}" srcOrd="0" destOrd="0" presId="urn:microsoft.com/office/officeart/2005/8/layout/chevron1"/>
    <dgm:cxn modelId="{708947EA-610F-40F3-A120-4648DDB6368E}" srcId="{99E0BE7B-3FA7-41CC-A86E-190EFBDAF537}" destId="{44C7A2A4-7782-4355-BE20-F0DB6BB56726}" srcOrd="3" destOrd="0" parTransId="{2D19C17D-F213-49E2-88A6-483635114C1C}" sibTransId="{9BDB7107-2321-4749-9643-88AF731D1CCC}"/>
    <dgm:cxn modelId="{E28F9696-CB45-49E9-9C7F-290C1516E436}" srcId="{99E0BE7B-3FA7-41CC-A86E-190EFBDAF537}" destId="{2A4923E3-6C84-4A06-8C12-701851CE0DEF}" srcOrd="1" destOrd="0" parTransId="{CFE115BB-CDCE-4352-B0BA-876C4CF9A5A7}" sibTransId="{9651C389-9E8A-4DF5-A8E0-3AB77C2A91AA}"/>
    <dgm:cxn modelId="{129FD758-D7C9-4185-848F-D828CE4F684C}" type="presOf" srcId="{59B65B6F-206F-401F-A6B2-B2EE5C3769CB}" destId="{3E927C55-07A1-4A4F-86E6-F4E5FED1E3C3}" srcOrd="0" destOrd="0" presId="urn:microsoft.com/office/officeart/2005/8/layout/chevron1"/>
    <dgm:cxn modelId="{939FEDAB-96B4-44F6-8FBA-9334A3A1ECDE}" srcId="{99E0BE7B-3FA7-41CC-A86E-190EFBDAF537}" destId="{59B65B6F-206F-401F-A6B2-B2EE5C3769CB}" srcOrd="0" destOrd="0" parTransId="{188C7D33-72EB-4E71-AE5E-C3F3E43D7EDD}" sibTransId="{C44FB300-F362-4D39-82B8-6B768AA88AAD}"/>
    <dgm:cxn modelId="{5685739F-2AA4-4CD5-8773-5EF58CE836B7}" type="presOf" srcId="{99E0BE7B-3FA7-41CC-A86E-190EFBDAF537}" destId="{210ED029-94CF-418B-BE60-46A5BB649F97}" srcOrd="0" destOrd="0" presId="urn:microsoft.com/office/officeart/2005/8/layout/chevron1"/>
    <dgm:cxn modelId="{BC13133E-9A2F-4FC1-B505-A03E5453B89D}" type="presOf" srcId="{44C7A2A4-7782-4355-BE20-F0DB6BB56726}" destId="{D60608FA-AB78-4A28-8BA1-890957D63EE7}" srcOrd="0" destOrd="0" presId="urn:microsoft.com/office/officeart/2005/8/layout/chevron1"/>
    <dgm:cxn modelId="{80EC53D9-CA4C-4735-8878-693038ECA222}" srcId="{99E0BE7B-3FA7-41CC-A86E-190EFBDAF537}" destId="{6D745B8C-1050-45DB-B9C3-7C971267F942}" srcOrd="2" destOrd="0" parTransId="{4E80CB55-4C4E-4067-B98F-EB53FC9B8EA8}" sibTransId="{1F755BB1-16B7-414A-96E0-655A237C7A84}"/>
    <dgm:cxn modelId="{C8D5DE19-D59E-423E-8FDF-6E6D9FB090D3}" type="presParOf" srcId="{210ED029-94CF-418B-BE60-46A5BB649F97}" destId="{3E927C55-07A1-4A4F-86E6-F4E5FED1E3C3}" srcOrd="0" destOrd="0" presId="urn:microsoft.com/office/officeart/2005/8/layout/chevron1"/>
    <dgm:cxn modelId="{81E6C163-25B0-4370-AE33-0B5CAFB603A7}" type="presParOf" srcId="{210ED029-94CF-418B-BE60-46A5BB649F97}" destId="{BFAB3F6A-6CD6-43ED-97AF-6AE6A02C553A}" srcOrd="1" destOrd="0" presId="urn:microsoft.com/office/officeart/2005/8/layout/chevron1"/>
    <dgm:cxn modelId="{0EAEFB9F-EF82-4DBD-8263-29C9E6A8E573}" type="presParOf" srcId="{210ED029-94CF-418B-BE60-46A5BB649F97}" destId="{C981C45C-94B1-48F2-AECA-7505D03768A1}" srcOrd="2" destOrd="0" presId="urn:microsoft.com/office/officeart/2005/8/layout/chevron1"/>
    <dgm:cxn modelId="{6B56E837-3695-426C-914F-AE7483DFCB29}" type="presParOf" srcId="{210ED029-94CF-418B-BE60-46A5BB649F97}" destId="{18BD8A78-EE22-4CE9-BEE7-94884F183670}" srcOrd="3" destOrd="0" presId="urn:microsoft.com/office/officeart/2005/8/layout/chevron1"/>
    <dgm:cxn modelId="{8CF965A7-8219-4EA5-AAE2-278AFBA40D52}" type="presParOf" srcId="{210ED029-94CF-418B-BE60-46A5BB649F97}" destId="{65A25577-8484-44A9-9C8B-FDFF632B8DE9}" srcOrd="4" destOrd="0" presId="urn:microsoft.com/office/officeart/2005/8/layout/chevron1"/>
    <dgm:cxn modelId="{2BB2647B-096E-4B24-B00B-5EF4506DBB27}" type="presParOf" srcId="{210ED029-94CF-418B-BE60-46A5BB649F97}" destId="{AC317824-877C-4D06-B61D-D9B31E8B7F1E}" srcOrd="5" destOrd="0" presId="urn:microsoft.com/office/officeart/2005/8/layout/chevron1"/>
    <dgm:cxn modelId="{13C1C35E-3AE4-4602-9A6B-48925669A179}" type="presParOf" srcId="{210ED029-94CF-418B-BE60-46A5BB649F97}" destId="{D60608FA-AB78-4A28-8BA1-890957D63EE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3137E-A11A-44F7-8926-42D9BC682ED9}">
      <dsp:nvSpPr>
        <dsp:cNvPr id="0" name=""/>
        <dsp:cNvSpPr/>
      </dsp:nvSpPr>
      <dsp:spPr>
        <a:xfrm rot="21053283">
          <a:off x="-2" y="225938"/>
          <a:ext cx="7914445" cy="4023351"/>
        </a:xfrm>
        <a:prstGeom prst="swooshArrow">
          <a:avLst>
            <a:gd name="adj1" fmla="val 25000"/>
            <a:gd name="adj2" fmla="val 25000"/>
          </a:avLst>
        </a:prstGeom>
        <a:solidFill>
          <a:schemeClr val="tx2"/>
        </a:solidFill>
        <a:ln>
          <a:noFill/>
        </a:ln>
        <a:effectLst/>
      </dsp:spPr>
      <dsp:style>
        <a:lnRef idx="0">
          <a:scrgbClr r="0" g="0" b="0"/>
        </a:lnRef>
        <a:fillRef idx="1">
          <a:scrgbClr r="0" g="0" b="0"/>
        </a:fillRef>
        <a:effectRef idx="0">
          <a:scrgbClr r="0" g="0" b="0"/>
        </a:effectRef>
        <a:fontRef idx="minor"/>
      </dsp:style>
    </dsp:sp>
    <dsp:sp modelId="{5DD1BA48-C18A-4545-B930-482E04A2FA2B}">
      <dsp:nvSpPr>
        <dsp:cNvPr id="0" name=""/>
        <dsp:cNvSpPr/>
      </dsp:nvSpPr>
      <dsp:spPr>
        <a:xfrm flipH="1" flipV="1">
          <a:off x="1354892" y="3127904"/>
          <a:ext cx="440801" cy="269228"/>
        </a:xfrm>
        <a:prstGeom prst="ellipse">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53B73F8-909A-4265-AF49-C70AF10DF814}">
      <dsp:nvSpPr>
        <dsp:cNvPr id="0" name=""/>
        <dsp:cNvSpPr/>
      </dsp:nvSpPr>
      <dsp:spPr>
        <a:xfrm>
          <a:off x="48401" y="2677051"/>
          <a:ext cx="1210549" cy="4426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276" tIns="0" rIns="0" bIns="0" numCol="1" spcCol="1270" anchor="t" anchorCtr="0">
          <a:noAutofit/>
        </a:bodyPr>
        <a:lstStyle/>
        <a:p>
          <a:pPr lvl="0" algn="r" defTabSz="711200" rtl="1">
            <a:lnSpc>
              <a:spcPct val="90000"/>
            </a:lnSpc>
            <a:spcBef>
              <a:spcPct val="0"/>
            </a:spcBef>
            <a:spcAft>
              <a:spcPct val="35000"/>
            </a:spcAft>
          </a:pPr>
          <a:r>
            <a:rPr lang="ar-SY" sz="1600" b="1" kern="1200" dirty="0" smtClean="0"/>
            <a:t>قدرات مؤسسات دعم التجارة</a:t>
          </a:r>
          <a:endParaRPr lang="en-US" sz="1600" b="1" kern="1200" dirty="0"/>
        </a:p>
      </dsp:txBody>
      <dsp:txXfrm>
        <a:off x="48401" y="2677051"/>
        <a:ext cx="1210549" cy="442633"/>
      </dsp:txXfrm>
    </dsp:sp>
    <dsp:sp modelId="{11843CBC-EE47-4CAC-9784-D96352F44BA1}">
      <dsp:nvSpPr>
        <dsp:cNvPr id="0" name=""/>
        <dsp:cNvSpPr/>
      </dsp:nvSpPr>
      <dsp:spPr>
        <a:xfrm>
          <a:off x="3227101" y="1812957"/>
          <a:ext cx="283169" cy="283169"/>
        </a:xfrm>
        <a:prstGeom prst="ellipse">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F811BA3-24FA-4A87-8E57-D5599F04A691}">
      <dsp:nvSpPr>
        <dsp:cNvPr id="0" name=""/>
        <dsp:cNvSpPr/>
      </dsp:nvSpPr>
      <dsp:spPr>
        <a:xfrm>
          <a:off x="1308418" y="1524914"/>
          <a:ext cx="1486639" cy="497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0046" tIns="0" rIns="0" bIns="0" numCol="1" spcCol="1270" anchor="t" anchorCtr="0">
          <a:noAutofit/>
        </a:bodyPr>
        <a:lstStyle/>
        <a:p>
          <a:pPr lvl="0" algn="r" defTabSz="711200" rtl="1">
            <a:lnSpc>
              <a:spcPct val="90000"/>
            </a:lnSpc>
            <a:spcBef>
              <a:spcPct val="0"/>
            </a:spcBef>
            <a:spcAft>
              <a:spcPct val="35000"/>
            </a:spcAft>
          </a:pPr>
          <a:r>
            <a:rPr lang="ar-SY" sz="1600" b="1" kern="1200" dirty="0" smtClean="0"/>
            <a:t>تطوير المهارات</a:t>
          </a:r>
          <a:endParaRPr lang="en-US" sz="1600" b="1" kern="1200" dirty="0"/>
        </a:p>
      </dsp:txBody>
      <dsp:txXfrm>
        <a:off x="1308418" y="1524914"/>
        <a:ext cx="1486639" cy="497029"/>
      </dsp:txXfrm>
    </dsp:sp>
    <dsp:sp modelId="{9C851BA2-66A0-4E0C-AF12-DB3DC396081E}">
      <dsp:nvSpPr>
        <dsp:cNvPr id="0" name=""/>
        <dsp:cNvSpPr/>
      </dsp:nvSpPr>
      <dsp:spPr>
        <a:xfrm>
          <a:off x="4724109" y="1164884"/>
          <a:ext cx="375199" cy="375199"/>
        </a:xfrm>
        <a:prstGeom prst="ellipse">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CD4F981B-F553-4BC8-BD4B-EA4A437701A4}">
      <dsp:nvSpPr>
        <dsp:cNvPr id="0" name=""/>
        <dsp:cNvSpPr/>
      </dsp:nvSpPr>
      <dsp:spPr>
        <a:xfrm>
          <a:off x="2964591" y="588824"/>
          <a:ext cx="1486639" cy="571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10" tIns="0" rIns="0" bIns="0" numCol="1" spcCol="1270" anchor="t" anchorCtr="0">
          <a:noAutofit/>
        </a:bodyPr>
        <a:lstStyle/>
        <a:p>
          <a:pPr lvl="0" algn="r" defTabSz="711200">
            <a:lnSpc>
              <a:spcPct val="90000"/>
            </a:lnSpc>
            <a:spcBef>
              <a:spcPct val="0"/>
            </a:spcBef>
            <a:spcAft>
              <a:spcPct val="35000"/>
            </a:spcAft>
          </a:pPr>
          <a:r>
            <a:rPr lang="ar-SY" sz="1600" b="1" kern="1200" dirty="0" smtClean="0"/>
            <a:t>تطوير المؤسسات الصغيرة والمتوسطة</a:t>
          </a:r>
          <a:endParaRPr lang="en-US" sz="1600" b="1" kern="1200" dirty="0"/>
        </a:p>
      </dsp:txBody>
      <dsp:txXfrm>
        <a:off x="2964591" y="588824"/>
        <a:ext cx="1486639" cy="571863"/>
      </dsp:txXfrm>
    </dsp:sp>
    <dsp:sp modelId="{FFCE2AAA-E6CB-4516-8C15-1875597DFFF7}">
      <dsp:nvSpPr>
        <dsp:cNvPr id="0" name=""/>
        <dsp:cNvSpPr/>
      </dsp:nvSpPr>
      <dsp:spPr>
        <a:xfrm>
          <a:off x="6036842" y="732837"/>
          <a:ext cx="502625" cy="502625"/>
        </a:xfrm>
        <a:prstGeom prst="ellipse">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E5C5554-641E-473A-80EA-9BB707CBFD4D}">
      <dsp:nvSpPr>
        <dsp:cNvPr id="0" name=""/>
        <dsp:cNvSpPr/>
      </dsp:nvSpPr>
      <dsp:spPr>
        <a:xfrm>
          <a:off x="4883274" y="84766"/>
          <a:ext cx="1486639" cy="71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331" tIns="0" rIns="0" bIns="0" numCol="1" spcCol="1270" anchor="t" anchorCtr="0">
          <a:noAutofit/>
        </a:bodyPr>
        <a:lstStyle/>
        <a:p>
          <a:pPr lvl="0" algn="r" defTabSz="711200">
            <a:lnSpc>
              <a:spcPct val="90000"/>
            </a:lnSpc>
            <a:spcBef>
              <a:spcPct val="0"/>
            </a:spcBef>
            <a:spcAft>
              <a:spcPct val="35000"/>
            </a:spcAft>
          </a:pPr>
          <a:r>
            <a:rPr lang="ar-SY" sz="1600" b="1" kern="1200" dirty="0" smtClean="0"/>
            <a:t>التكامل الإقليمي لسلسة القيمة</a:t>
          </a:r>
          <a:endParaRPr lang="en-US" sz="1600" b="1" kern="1200" dirty="0"/>
        </a:p>
      </dsp:txBody>
      <dsp:txXfrm>
        <a:off x="4883274" y="84766"/>
        <a:ext cx="1486639" cy="7111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9422B-5FFD-4ABE-91C4-14F5C92CE8B6}">
      <dsp:nvSpPr>
        <dsp:cNvPr id="0" name=""/>
        <dsp:cNvSpPr/>
      </dsp:nvSpPr>
      <dsp:spPr>
        <a:xfrm>
          <a:off x="4692091" y="3678935"/>
          <a:ext cx="2672638" cy="17312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114300" lvl="1" indent="-114300" algn="just" defTabSz="533400" rtl="1">
            <a:lnSpc>
              <a:spcPct val="90000"/>
            </a:lnSpc>
            <a:spcBef>
              <a:spcPct val="0"/>
            </a:spcBef>
            <a:spcAft>
              <a:spcPct val="15000"/>
            </a:spcAft>
            <a:buChar char="••"/>
          </a:pPr>
          <a:r>
            <a:rPr lang="en-US" sz="1200" b="1" kern="1200" dirty="0" smtClean="0">
              <a:solidFill>
                <a:srgbClr val="FF0000"/>
              </a:solidFill>
            </a:rPr>
            <a:t>     </a:t>
          </a:r>
          <a:r>
            <a:rPr lang="ar-SY" sz="1200" b="1" kern="1200" dirty="0" smtClean="0">
              <a:solidFill>
                <a:srgbClr val="FF0000"/>
              </a:solidFill>
            </a:rPr>
            <a:t>منظمة العمل الدولي</a:t>
          </a:r>
          <a:endParaRPr lang="en-US" sz="1200" b="1" kern="1200" dirty="0">
            <a:solidFill>
              <a:srgbClr val="FF0000"/>
            </a:solidFill>
          </a:endParaRPr>
        </a:p>
        <a:p>
          <a:pPr marL="57150" lvl="1" indent="-57150" algn="just" defTabSz="444500" rtl="1">
            <a:lnSpc>
              <a:spcPct val="90000"/>
            </a:lnSpc>
            <a:spcBef>
              <a:spcPct val="0"/>
            </a:spcBef>
            <a:spcAft>
              <a:spcPct val="15000"/>
            </a:spcAft>
            <a:buChar char="••"/>
          </a:pPr>
          <a:r>
            <a:rPr lang="ar-SY" sz="1000" b="1" kern="1200" dirty="0" smtClean="0"/>
            <a:t>التدخلات التجارية الموجهة نحو توفير فرص العمل</a:t>
          </a:r>
          <a:endParaRPr lang="en-US" sz="1000" b="1" kern="1200" dirty="0"/>
        </a:p>
        <a:p>
          <a:pPr marL="114300" lvl="1" indent="-114300" algn="just" defTabSz="533400">
            <a:lnSpc>
              <a:spcPct val="90000"/>
            </a:lnSpc>
            <a:spcBef>
              <a:spcPct val="0"/>
            </a:spcBef>
            <a:spcAft>
              <a:spcPct val="15000"/>
            </a:spcAft>
            <a:buChar char="••"/>
          </a:pPr>
          <a:endParaRPr lang="en-US" sz="1200" kern="1200" dirty="0"/>
        </a:p>
        <a:p>
          <a:pPr marL="114300" lvl="1" indent="-114300" algn="just" defTabSz="533400">
            <a:lnSpc>
              <a:spcPct val="90000"/>
            </a:lnSpc>
            <a:spcBef>
              <a:spcPct val="0"/>
            </a:spcBef>
            <a:spcAft>
              <a:spcPct val="15000"/>
            </a:spcAft>
            <a:buChar char="••"/>
          </a:pPr>
          <a:endParaRPr lang="en-US" sz="1200" kern="1200" dirty="0"/>
        </a:p>
      </dsp:txBody>
      <dsp:txXfrm>
        <a:off x="5531912" y="4149781"/>
        <a:ext cx="1794787" cy="1222388"/>
      </dsp:txXfrm>
    </dsp:sp>
    <dsp:sp modelId="{85DB647C-2AA4-4C17-9704-9E326436DE02}">
      <dsp:nvSpPr>
        <dsp:cNvPr id="0" name=""/>
        <dsp:cNvSpPr/>
      </dsp:nvSpPr>
      <dsp:spPr>
        <a:xfrm>
          <a:off x="228600" y="3678935"/>
          <a:ext cx="2672638" cy="17312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95250" lvl="1" indent="0" algn="r" defTabSz="622300" rtl="1">
            <a:lnSpc>
              <a:spcPct val="90000"/>
            </a:lnSpc>
            <a:spcBef>
              <a:spcPct val="0"/>
            </a:spcBef>
            <a:spcAft>
              <a:spcPct val="15000"/>
            </a:spcAft>
            <a:buChar char="••"/>
          </a:pPr>
          <a:r>
            <a:rPr lang="ar-SY" sz="1400" b="1" kern="1200" dirty="0" smtClean="0">
              <a:solidFill>
                <a:srgbClr val="FF0000"/>
              </a:solidFill>
            </a:rPr>
            <a:t>مركز التجارة الدولية/منظمة الأمم المتحدة للتنمية الصناعي</a:t>
          </a:r>
          <a:endParaRPr lang="en-US" sz="1400" b="1" kern="1200" dirty="0">
            <a:solidFill>
              <a:srgbClr val="FF0000"/>
            </a:solidFill>
          </a:endParaRPr>
        </a:p>
        <a:p>
          <a:pPr marL="57150" lvl="1" indent="0" algn="just" defTabSz="622300" rtl="1">
            <a:lnSpc>
              <a:spcPct val="90000"/>
            </a:lnSpc>
            <a:spcBef>
              <a:spcPct val="0"/>
            </a:spcBef>
            <a:spcAft>
              <a:spcPct val="15000"/>
            </a:spcAft>
            <a:buChar char="••"/>
          </a:pPr>
          <a:r>
            <a:rPr lang="ar-SY" sz="1400" kern="1200" dirty="0" smtClean="0"/>
            <a:t>دعم تنمية التجارة والطاقة الإنتاجية لتحليل سلسلة الإمداد  - التنمية الصناعية</a:t>
          </a:r>
          <a:endParaRPr lang="en-US" sz="1400" kern="1200" dirty="0"/>
        </a:p>
        <a:p>
          <a:pPr marL="57150" lvl="1" indent="0" algn="just" defTabSz="400050">
            <a:lnSpc>
              <a:spcPct val="90000"/>
            </a:lnSpc>
            <a:spcBef>
              <a:spcPct val="0"/>
            </a:spcBef>
            <a:spcAft>
              <a:spcPct val="15000"/>
            </a:spcAft>
            <a:buChar char="••"/>
          </a:pPr>
          <a:endParaRPr lang="en-US" sz="900" kern="1200" dirty="0"/>
        </a:p>
        <a:p>
          <a:pPr marL="57150" lvl="1" indent="0" algn="just" defTabSz="400050">
            <a:lnSpc>
              <a:spcPct val="90000"/>
            </a:lnSpc>
            <a:spcBef>
              <a:spcPct val="0"/>
            </a:spcBef>
            <a:spcAft>
              <a:spcPct val="15000"/>
            </a:spcAft>
            <a:buChar char="••"/>
          </a:pPr>
          <a:endParaRPr lang="en-US" sz="900" kern="1200" dirty="0"/>
        </a:p>
      </dsp:txBody>
      <dsp:txXfrm>
        <a:off x="266630" y="4149781"/>
        <a:ext cx="1794787" cy="1222388"/>
      </dsp:txXfrm>
    </dsp:sp>
    <dsp:sp modelId="{0ADDE001-BDEA-4A1E-9100-2754C0A32E88}">
      <dsp:nvSpPr>
        <dsp:cNvPr id="0" name=""/>
        <dsp:cNvSpPr/>
      </dsp:nvSpPr>
      <dsp:spPr>
        <a:xfrm>
          <a:off x="4692091" y="0"/>
          <a:ext cx="2672638" cy="17312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0" marR="0" lvl="1" indent="0" algn="just" defTabSz="914400" rtl="1" eaLnBrk="1" fontAlgn="auto" latinLnBrk="0" hangingPunct="1">
            <a:lnSpc>
              <a:spcPct val="100000"/>
            </a:lnSpc>
            <a:spcBef>
              <a:spcPct val="0"/>
            </a:spcBef>
            <a:spcAft>
              <a:spcPts val="0"/>
            </a:spcAft>
            <a:buClrTx/>
            <a:buSzTx/>
            <a:buFontTx/>
            <a:buChar char="••"/>
            <a:tabLst/>
            <a:defRPr/>
          </a:pPr>
          <a:r>
            <a:rPr lang="ar-SY" sz="1200" b="1" kern="1200" dirty="0" smtClean="0">
              <a:solidFill>
                <a:srgbClr val="FF0000"/>
              </a:solidFill>
            </a:rPr>
            <a:t>مؤتمر الأمم المتحدة للتجارة </a:t>
          </a:r>
          <a:r>
            <a:rPr lang="ar-SY" sz="1600" b="1" kern="1200" dirty="0" err="1" smtClean="0">
              <a:solidFill>
                <a:srgbClr val="FF0000"/>
              </a:solidFill>
            </a:rPr>
            <a:t>والتنمي</a:t>
          </a:r>
          <a:endParaRPr lang="en-US" sz="1600" b="1" kern="1200" dirty="0">
            <a:solidFill>
              <a:srgbClr val="FF0000"/>
            </a:solidFill>
          </a:endParaRPr>
        </a:p>
        <a:p>
          <a:pPr marL="0" marR="0" lvl="1" indent="0" algn="r" defTabSz="914400" rtl="1" eaLnBrk="1" fontAlgn="auto" latinLnBrk="0" hangingPunct="1">
            <a:lnSpc>
              <a:spcPct val="100000"/>
            </a:lnSpc>
            <a:spcBef>
              <a:spcPct val="0"/>
            </a:spcBef>
            <a:spcAft>
              <a:spcPts val="0"/>
            </a:spcAft>
            <a:buClrTx/>
            <a:buSzTx/>
            <a:buFontTx/>
            <a:buChar char="••"/>
            <a:tabLst/>
            <a:defRPr/>
          </a:pPr>
          <a:r>
            <a:rPr lang="ar-SY" sz="1600" b="1" kern="1200" dirty="0" smtClean="0"/>
            <a:t>السياسات</a:t>
          </a:r>
          <a:r>
            <a:rPr lang="ar-SA" sz="1600" b="1" kern="1200" dirty="0" smtClean="0"/>
            <a:t> </a:t>
          </a:r>
          <a:r>
            <a:rPr lang="ar-SY" sz="1600" b="1" kern="1200" dirty="0" smtClean="0"/>
            <a:t>والأنظمة التجارية -دعم المؤسسات الإقليمية</a:t>
          </a:r>
          <a:endParaRPr lang="en-US" sz="1600" b="1" kern="1200" dirty="0"/>
        </a:p>
      </dsp:txBody>
      <dsp:txXfrm>
        <a:off x="5531912" y="38030"/>
        <a:ext cx="1794787" cy="1222388"/>
      </dsp:txXfrm>
    </dsp:sp>
    <dsp:sp modelId="{4DAD5716-36BC-4075-BD13-F2C72E8C8953}">
      <dsp:nvSpPr>
        <dsp:cNvPr id="0" name=""/>
        <dsp:cNvSpPr/>
      </dsp:nvSpPr>
      <dsp:spPr>
        <a:xfrm>
          <a:off x="331469" y="0"/>
          <a:ext cx="2672638" cy="173126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rtl="1">
            <a:lnSpc>
              <a:spcPct val="90000"/>
            </a:lnSpc>
            <a:spcBef>
              <a:spcPct val="0"/>
            </a:spcBef>
            <a:spcAft>
              <a:spcPct val="15000"/>
            </a:spcAft>
            <a:buChar char="••"/>
          </a:pPr>
          <a:r>
            <a:rPr lang="ar-SY" sz="1200" b="1" kern="1200" dirty="0" smtClean="0">
              <a:solidFill>
                <a:srgbClr val="FF0000"/>
              </a:solidFill>
            </a:rPr>
            <a:t>برنامج الأمم المتحدة </a:t>
          </a:r>
          <a:r>
            <a:rPr lang="ar-SY" sz="1200" b="1" kern="1200" dirty="0" err="1" smtClean="0">
              <a:solidFill>
                <a:srgbClr val="FF0000"/>
              </a:solidFill>
            </a:rPr>
            <a:t>الإنمائ</a:t>
          </a:r>
          <a:endParaRPr lang="en-US" sz="1200" b="1" kern="1200" dirty="0">
            <a:solidFill>
              <a:srgbClr val="FF0000"/>
            </a:solidFill>
          </a:endParaRPr>
        </a:p>
        <a:p>
          <a:pPr marL="114300" lvl="1" indent="-114300" algn="just" defTabSz="533400" rtl="1">
            <a:lnSpc>
              <a:spcPct val="90000"/>
            </a:lnSpc>
            <a:spcBef>
              <a:spcPct val="0"/>
            </a:spcBef>
            <a:spcAft>
              <a:spcPct val="15000"/>
            </a:spcAft>
            <a:buChar char="••"/>
          </a:pPr>
          <a:r>
            <a:rPr lang="ar-SY" sz="1200" b="1" kern="1200" dirty="0" smtClean="0"/>
            <a:t>تحتاج مبادرة المعونة لصالح التجارة لإجراء تقييم وإعداد للمشاريع التي تقبلها البنوك مع التركيز على البنية التحتية الاقتصادية والطاقة الإنتاجية</a:t>
          </a:r>
          <a:endParaRPr lang="en-US" sz="1200" b="1" kern="1200" dirty="0"/>
        </a:p>
      </dsp:txBody>
      <dsp:txXfrm>
        <a:off x="369499" y="38030"/>
        <a:ext cx="1794787" cy="1222388"/>
      </dsp:txXfrm>
    </dsp:sp>
    <dsp:sp modelId="{0438311B-12F8-48B2-9CC9-D6CAE31A0A12}">
      <dsp:nvSpPr>
        <dsp:cNvPr id="0" name=""/>
        <dsp:cNvSpPr/>
      </dsp:nvSpPr>
      <dsp:spPr>
        <a:xfrm>
          <a:off x="1505495" y="240094"/>
          <a:ext cx="2342616" cy="234261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 tIns="27432" rIns="144000" bIns="99568" numCol="1" spcCol="1270" anchor="ctr" anchorCtr="0">
          <a:noAutofit/>
        </a:bodyPr>
        <a:lstStyle/>
        <a:p>
          <a:pPr marL="177800" lvl="0" indent="0" algn="ctr" defTabSz="622300" rtl="1">
            <a:lnSpc>
              <a:spcPct val="90000"/>
            </a:lnSpc>
            <a:spcBef>
              <a:spcPct val="0"/>
            </a:spcBef>
            <a:spcAft>
              <a:spcPct val="35000"/>
            </a:spcAft>
          </a:pPr>
          <a:r>
            <a:rPr lang="ar-SY" sz="1400" b="1" kern="1200" dirty="0" smtClean="0">
              <a:solidFill>
                <a:schemeClr val="tx1"/>
              </a:solidFill>
            </a:rPr>
            <a:t> - التقييم الذاتي للدولة واستعراض</a:t>
          </a:r>
          <a:r>
            <a:rPr lang="en-US" sz="1400" b="1" kern="1200" dirty="0" smtClean="0">
              <a:solidFill>
                <a:schemeClr val="tx1"/>
              </a:solidFill>
            </a:rPr>
            <a:t> </a:t>
          </a:r>
          <a:r>
            <a:rPr lang="ar-SY" sz="1400" b="1" kern="1200" dirty="0" smtClean="0">
              <a:solidFill>
                <a:schemeClr val="tx1"/>
              </a:solidFill>
            </a:rPr>
            <a:t> حالة الدول النظيرة</a:t>
          </a:r>
          <a:endParaRPr lang="en-US" sz="1400" b="1" kern="1200" dirty="0" smtClean="0">
            <a:solidFill>
              <a:schemeClr val="tx1"/>
            </a:solidFill>
          </a:endParaRPr>
        </a:p>
        <a:p>
          <a:pPr marL="177800" lvl="0" indent="0" algn="r" defTabSz="622300" rtl="1">
            <a:lnSpc>
              <a:spcPct val="90000"/>
            </a:lnSpc>
            <a:spcBef>
              <a:spcPct val="0"/>
            </a:spcBef>
            <a:spcAft>
              <a:spcPct val="35000"/>
            </a:spcAft>
          </a:pPr>
          <a:r>
            <a:rPr lang="ar-SY" sz="1400" b="1" kern="1200" dirty="0" smtClean="0">
              <a:solidFill>
                <a:schemeClr val="tx1"/>
              </a:solidFill>
            </a:rPr>
            <a:t>- خرائط طرق على المستويين الوطني والإقليمي</a:t>
          </a:r>
          <a:endParaRPr lang="en-US" sz="1400" b="1" kern="1200" dirty="0" smtClean="0">
            <a:solidFill>
              <a:schemeClr val="tx1"/>
            </a:solidFill>
          </a:endParaRPr>
        </a:p>
        <a:p>
          <a:pPr marL="177800" lvl="0" indent="0" algn="r" defTabSz="622300" rtl="1">
            <a:lnSpc>
              <a:spcPct val="90000"/>
            </a:lnSpc>
            <a:spcBef>
              <a:spcPct val="0"/>
            </a:spcBef>
            <a:spcAft>
              <a:spcPct val="35000"/>
            </a:spcAft>
          </a:pPr>
          <a:r>
            <a:rPr lang="ar-SY" sz="1400" b="1" kern="1200" dirty="0" smtClean="0">
              <a:solidFill>
                <a:schemeClr val="tx1"/>
              </a:solidFill>
            </a:rPr>
            <a:t>- إجراء تقييمات جدوى للتدخلات التجارية</a:t>
          </a:r>
          <a:r>
            <a:rPr lang="en-US" sz="1400" b="1" kern="1200" dirty="0" smtClean="0">
              <a:solidFill>
                <a:schemeClr val="tx1"/>
              </a:solidFill>
            </a:rPr>
            <a:t> </a:t>
          </a:r>
          <a:r>
            <a:rPr lang="ar-SY" sz="1400" b="1" kern="1200" dirty="0" smtClean="0">
              <a:solidFill>
                <a:schemeClr val="tx1"/>
              </a:solidFill>
            </a:rPr>
            <a:t>القابلة للتطبيق</a:t>
          </a:r>
          <a:r>
            <a:rPr lang="en-US" sz="1400" b="1" kern="1200" dirty="0" smtClean="0">
              <a:solidFill>
                <a:schemeClr val="tx1"/>
              </a:solidFill>
            </a:rPr>
            <a:t> </a:t>
          </a:r>
          <a:r>
            <a:rPr lang="ar-SY" sz="1400" b="1" kern="1200" dirty="0" smtClean="0">
              <a:solidFill>
                <a:schemeClr val="tx1"/>
              </a:solidFill>
            </a:rPr>
            <a:t>فيما يخص المشاريع التي تقبلها البنوك</a:t>
          </a:r>
          <a:endParaRPr lang="en-US" sz="1400" b="1" kern="1200" dirty="0">
            <a:solidFill>
              <a:schemeClr val="tx1"/>
            </a:solidFill>
          </a:endParaRPr>
        </a:p>
      </dsp:txBody>
      <dsp:txXfrm>
        <a:off x="2191631" y="926230"/>
        <a:ext cx="1656480" cy="1656480"/>
      </dsp:txXfrm>
    </dsp:sp>
    <dsp:sp modelId="{9CFB4DC1-1BF9-4D66-9467-792E8AD2FB79}">
      <dsp:nvSpPr>
        <dsp:cNvPr id="0" name=""/>
        <dsp:cNvSpPr/>
      </dsp:nvSpPr>
      <dsp:spPr>
        <a:xfrm rot="5400000">
          <a:off x="3902202" y="308381"/>
          <a:ext cx="2342616" cy="234261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marR="0" lvl="0" indent="0" algn="r" defTabSz="914400" eaLnBrk="1" fontAlgn="auto" latinLnBrk="0" hangingPunct="1">
            <a:lnSpc>
              <a:spcPct val="100000"/>
            </a:lnSpc>
            <a:spcBef>
              <a:spcPct val="0"/>
            </a:spcBef>
            <a:spcAft>
              <a:spcPts val="0"/>
            </a:spcAft>
            <a:buClrTx/>
            <a:buSzTx/>
            <a:buFontTx/>
            <a:buNone/>
            <a:tabLst/>
            <a:defRPr/>
          </a:pPr>
          <a:endParaRPr lang="ar-SY"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defRPr/>
          </a:pPr>
          <a:endParaRPr lang="ar-SY"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tab pos="1146175" algn="l"/>
            </a:tabLst>
            <a:defRPr/>
          </a:pPr>
          <a:r>
            <a:rPr lang="ar-SY" sz="1400" b="1" kern="1200" dirty="0" smtClean="0">
              <a:solidFill>
                <a:schemeClr val="tx1"/>
              </a:solidFill>
            </a:rPr>
            <a:t>- تقييم قدرة منطقة التجارة الحرة  العربية الكبرى</a:t>
          </a:r>
          <a:endParaRPr lang="en-US"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tab pos="1146175" algn="l"/>
            </a:tabLst>
            <a:defRPr/>
          </a:pPr>
          <a:r>
            <a:rPr lang="ar-SY" sz="1400" b="1" kern="1200" dirty="0" smtClean="0">
              <a:solidFill>
                <a:schemeClr val="tx1"/>
              </a:solidFill>
            </a:rPr>
            <a:t>- سياسات التعرفة الجمركية وتحليلها </a:t>
          </a:r>
          <a:endParaRPr lang="en-US"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tab pos="1146175" algn="l"/>
            </a:tabLst>
            <a:defRPr/>
          </a:pPr>
          <a:r>
            <a:rPr lang="ar-SY" sz="1400" b="1" kern="1200" dirty="0" smtClean="0">
              <a:solidFill>
                <a:schemeClr val="tx1"/>
              </a:solidFill>
            </a:rPr>
            <a:t>- السياسات </a:t>
          </a:r>
          <a:r>
            <a:rPr lang="ar-SY" sz="1400" b="1" kern="1200" dirty="0" err="1" smtClean="0">
              <a:solidFill>
                <a:schemeClr val="tx1"/>
              </a:solidFill>
            </a:rPr>
            <a:t>التنافسية </a:t>
          </a:r>
          <a:r>
            <a:rPr lang="ar-SY" sz="1400" b="1" kern="1200" dirty="0" smtClean="0">
              <a:solidFill>
                <a:schemeClr val="tx1"/>
              </a:solidFill>
            </a:rPr>
            <a:t>(تقرير</a:t>
          </a:r>
          <a:r>
            <a:rPr lang="ar-SY" sz="1400" b="1" kern="1200" dirty="0" err="1" smtClean="0">
              <a:solidFill>
                <a:schemeClr val="tx1"/>
              </a:solidFill>
            </a:rPr>
            <a:t>)</a:t>
          </a:r>
          <a:endParaRPr lang="en-US"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tab pos="1146175" algn="l"/>
            </a:tabLst>
            <a:defRPr/>
          </a:pPr>
          <a:r>
            <a:rPr lang="ar-SY" sz="1400" b="1" kern="1200" dirty="0" smtClean="0">
              <a:solidFill>
                <a:schemeClr val="tx1"/>
              </a:solidFill>
            </a:rPr>
            <a:t>- قطاعات المنتجات المستدامة</a:t>
          </a:r>
          <a:endParaRPr lang="en-US"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tab pos="1146175" algn="l"/>
            </a:tabLst>
            <a:defRPr/>
          </a:pPr>
          <a:r>
            <a:rPr lang="ar-SY" sz="1400" b="1" kern="1200" dirty="0" smtClean="0">
              <a:solidFill>
                <a:schemeClr val="tx1"/>
              </a:solidFill>
            </a:rPr>
            <a:t>- المراجعات الوطنية للاقتصاد الصديق للبيئة</a:t>
          </a:r>
          <a:endParaRPr lang="en-US" sz="1400" b="1" kern="1200" dirty="0" smtClean="0">
            <a:solidFill>
              <a:schemeClr val="tx1"/>
            </a:solidFill>
          </a:endParaRPr>
        </a:p>
        <a:p>
          <a:pPr marL="0" marR="0" lvl="0" indent="0" algn="r" defTabSz="914400" eaLnBrk="1" fontAlgn="auto" latinLnBrk="0" hangingPunct="1">
            <a:lnSpc>
              <a:spcPct val="100000"/>
            </a:lnSpc>
            <a:spcBef>
              <a:spcPct val="0"/>
            </a:spcBef>
            <a:spcAft>
              <a:spcPts val="0"/>
            </a:spcAft>
            <a:buClrTx/>
            <a:buSzTx/>
            <a:buFontTx/>
            <a:buNone/>
            <a:tabLst/>
            <a:defRPr/>
          </a:pPr>
          <a:r>
            <a:rPr lang="ar-SY" sz="1400" b="1" kern="1200" dirty="0" smtClean="0">
              <a:solidFill>
                <a:schemeClr val="tx1"/>
              </a:solidFill>
            </a:rPr>
            <a:t>- دعم الانضمام إلى منظمة التجارة العالمية</a:t>
          </a:r>
          <a:endParaRPr lang="en-US" sz="1400" b="1" kern="1200" dirty="0" smtClean="0">
            <a:solidFill>
              <a:schemeClr val="tx1"/>
            </a:solidFill>
          </a:endParaRPr>
        </a:p>
        <a:p>
          <a:pPr lvl="0" algn="ctr">
            <a:spcBef>
              <a:spcPct val="0"/>
            </a:spcBef>
          </a:pPr>
          <a:endParaRPr lang="en-US" sz="1400" b="1" kern="1200" dirty="0">
            <a:solidFill>
              <a:schemeClr val="tx1"/>
            </a:solidFill>
          </a:endParaRPr>
        </a:p>
      </dsp:txBody>
      <dsp:txXfrm rot="-5400000">
        <a:off x="3902202" y="994517"/>
        <a:ext cx="1656480" cy="1656480"/>
      </dsp:txXfrm>
    </dsp:sp>
    <dsp:sp modelId="{1D081737-53D2-4F5C-9DEB-A4FF27328EA9}">
      <dsp:nvSpPr>
        <dsp:cNvPr id="0" name=""/>
        <dsp:cNvSpPr/>
      </dsp:nvSpPr>
      <dsp:spPr>
        <a:xfrm rot="10800000">
          <a:off x="3848110" y="2822148"/>
          <a:ext cx="2342616" cy="234261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en-US" sz="1400" b="1" kern="1200" dirty="0" smtClean="0">
            <a:solidFill>
              <a:schemeClr val="tx1"/>
            </a:solidFill>
          </a:endParaRPr>
        </a:p>
        <a:p>
          <a:pPr lvl="0" algn="ctr" defTabSz="622300">
            <a:lnSpc>
              <a:spcPct val="90000"/>
            </a:lnSpc>
            <a:spcBef>
              <a:spcPct val="0"/>
            </a:spcBef>
            <a:spcAft>
              <a:spcPct val="35000"/>
            </a:spcAft>
          </a:pPr>
          <a:endParaRPr lang="en-US" sz="1400" b="1" kern="1200" dirty="0" smtClean="0">
            <a:solidFill>
              <a:schemeClr val="tx1"/>
            </a:solidFill>
          </a:endParaRPr>
        </a:p>
        <a:p>
          <a:pPr lvl="0" algn="ctr" defTabSz="622300" rtl="1">
            <a:lnSpc>
              <a:spcPct val="90000"/>
            </a:lnSpc>
            <a:spcBef>
              <a:spcPct val="0"/>
            </a:spcBef>
            <a:spcAft>
              <a:spcPct val="35000"/>
            </a:spcAft>
          </a:pPr>
          <a:r>
            <a:rPr lang="ar-SY" sz="1400" b="1" kern="1200" dirty="0" smtClean="0">
              <a:solidFill>
                <a:schemeClr val="tx1"/>
              </a:solidFill>
            </a:rPr>
            <a:t>- تعزيز مهارات التنوع التجاري </a:t>
          </a:r>
          <a:r>
            <a:rPr lang="ar-SY" sz="1400" b="1" kern="1200" dirty="0" err="1" smtClean="0">
              <a:solidFill>
                <a:schemeClr val="tx1"/>
              </a:solidFill>
            </a:rPr>
            <a:t>والاقتصادي </a:t>
          </a:r>
          <a:r>
            <a:rPr lang="ar-SY" sz="1400" b="1" kern="1200" dirty="0" smtClean="0">
              <a:solidFill>
                <a:schemeClr val="tx1"/>
              </a:solidFill>
            </a:rPr>
            <a:t>(الدراسات بشأنها</a:t>
          </a:r>
          <a:r>
            <a:rPr lang="ar-SY" sz="1400" b="1" kern="1200" dirty="0" err="1" smtClean="0">
              <a:solidFill>
                <a:schemeClr val="tx1"/>
              </a:solidFill>
            </a:rPr>
            <a:t>)</a:t>
          </a:r>
          <a:endParaRPr lang="en-US" sz="1400" b="1" kern="1200" dirty="0" smtClean="0">
            <a:solidFill>
              <a:schemeClr val="tx1"/>
            </a:solidFill>
          </a:endParaRPr>
        </a:p>
      </dsp:txBody>
      <dsp:txXfrm rot="10800000">
        <a:off x="3848110" y="2822148"/>
        <a:ext cx="1656480" cy="1656480"/>
      </dsp:txXfrm>
    </dsp:sp>
    <dsp:sp modelId="{95E33F20-1377-41EE-A1F3-C1C2E0A4537B}">
      <dsp:nvSpPr>
        <dsp:cNvPr id="0" name=""/>
        <dsp:cNvSpPr/>
      </dsp:nvSpPr>
      <dsp:spPr>
        <a:xfrm rot="16200000">
          <a:off x="1451381" y="2759201"/>
          <a:ext cx="2342616" cy="2342616"/>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288000" bIns="64008" numCol="1" spcCol="1270" anchor="ctr" anchorCtr="0">
          <a:noAutofit/>
        </a:bodyPr>
        <a:lstStyle/>
        <a:p>
          <a:pPr lvl="0" algn="r" defTabSz="400050" rtl="1">
            <a:lnSpc>
              <a:spcPct val="90000"/>
            </a:lnSpc>
            <a:spcBef>
              <a:spcPct val="0"/>
            </a:spcBef>
            <a:spcAft>
              <a:spcPct val="35000"/>
            </a:spcAft>
          </a:pPr>
          <a:endParaRPr lang="ar-SY" sz="900" b="1" kern="1200" dirty="0" smtClean="0">
            <a:solidFill>
              <a:schemeClr val="tx1"/>
            </a:solidFill>
          </a:endParaRPr>
        </a:p>
        <a:p>
          <a:pPr lvl="0" algn="r" defTabSz="400050" rtl="1">
            <a:lnSpc>
              <a:spcPct val="90000"/>
            </a:lnSpc>
            <a:spcBef>
              <a:spcPct val="0"/>
            </a:spcBef>
            <a:spcAft>
              <a:spcPct val="35000"/>
            </a:spcAft>
          </a:pPr>
          <a:endParaRPr lang="ar-SY" sz="900" b="1" kern="1200" dirty="0" smtClean="0">
            <a:solidFill>
              <a:schemeClr val="tx1"/>
            </a:solidFill>
          </a:endParaRPr>
        </a:p>
        <a:p>
          <a:pPr lvl="0" algn="r" defTabSz="400050" rtl="1">
            <a:lnSpc>
              <a:spcPct val="90000"/>
            </a:lnSpc>
            <a:spcBef>
              <a:spcPct val="0"/>
            </a:spcBef>
            <a:spcAft>
              <a:spcPct val="35000"/>
            </a:spcAft>
          </a:pPr>
          <a:r>
            <a:rPr lang="ar-SY" sz="900" b="1" kern="1200" dirty="0" smtClean="0">
              <a:solidFill>
                <a:schemeClr val="tx1"/>
              </a:solidFill>
            </a:rPr>
            <a:t>- التحليل الإقليمي </a:t>
          </a:r>
          <a:r>
            <a:rPr lang="ar-SY" sz="900" b="1" kern="1200" dirty="0" err="1" smtClean="0">
              <a:solidFill>
                <a:schemeClr val="tx1"/>
              </a:solidFill>
            </a:rPr>
            <a:t>للتعرفات</a:t>
          </a:r>
          <a:r>
            <a:rPr lang="ar-SY" sz="900" b="1" kern="1200" dirty="0" smtClean="0">
              <a:solidFill>
                <a:schemeClr val="tx1"/>
              </a:solidFill>
            </a:rPr>
            <a:t> الجمركية والسياسات / تقييم المعلومات التجارية</a:t>
          </a:r>
          <a:endParaRPr lang="en-US" sz="900" b="1" kern="1200" dirty="0" smtClean="0">
            <a:solidFill>
              <a:schemeClr val="tx1"/>
            </a:solidFill>
          </a:endParaRPr>
        </a:p>
        <a:p>
          <a:pPr lvl="0" algn="r" defTabSz="400050" rtl="1">
            <a:lnSpc>
              <a:spcPct val="90000"/>
            </a:lnSpc>
            <a:spcBef>
              <a:spcPct val="0"/>
            </a:spcBef>
            <a:spcAft>
              <a:spcPct val="35000"/>
            </a:spcAft>
          </a:pPr>
          <a:r>
            <a:rPr lang="ar-SY" sz="900" b="1" kern="1200" dirty="0" smtClean="0">
              <a:solidFill>
                <a:schemeClr val="tx1"/>
              </a:solidFill>
            </a:rPr>
            <a:t>- مراجعة سياسة الخدمات</a:t>
          </a:r>
          <a:endParaRPr lang="en-US" sz="900" b="1" kern="1200" dirty="0" smtClean="0">
            <a:solidFill>
              <a:schemeClr val="tx1"/>
            </a:solidFill>
          </a:endParaRPr>
        </a:p>
        <a:p>
          <a:pPr marL="0" lvl="0" indent="0" algn="r" defTabSz="400050" rtl="1">
            <a:lnSpc>
              <a:spcPct val="90000"/>
            </a:lnSpc>
            <a:spcBef>
              <a:spcPct val="0"/>
            </a:spcBef>
            <a:spcAft>
              <a:spcPct val="35000"/>
            </a:spcAft>
          </a:pPr>
          <a:r>
            <a:rPr lang="ar-SY" sz="900" b="1" kern="1200" dirty="0" smtClean="0">
              <a:solidFill>
                <a:schemeClr val="tx1"/>
              </a:solidFill>
            </a:rPr>
            <a:t>- أداة رسم التفاصيل ومؤشر البنية التحتية الوطني للجودة  </a:t>
          </a:r>
          <a:r>
            <a:rPr lang="en-US" sz="900" b="1" kern="1200" dirty="0" smtClean="0">
              <a:solidFill>
                <a:schemeClr val="tx1"/>
              </a:solidFill>
            </a:rPr>
            <a:t>(NQI)</a:t>
          </a:r>
        </a:p>
        <a:p>
          <a:pPr lvl="0" algn="r" defTabSz="400050" rtl="1">
            <a:lnSpc>
              <a:spcPct val="90000"/>
            </a:lnSpc>
            <a:spcBef>
              <a:spcPct val="0"/>
            </a:spcBef>
            <a:spcAft>
              <a:spcPct val="35000"/>
            </a:spcAft>
          </a:pPr>
          <a:r>
            <a:rPr lang="ar-SY" sz="900" b="1" kern="1200" dirty="0" smtClean="0">
              <a:solidFill>
                <a:schemeClr val="tx1"/>
              </a:solidFill>
            </a:rPr>
            <a:t>- استراتيجية وتقييم الامتثال الإقليمي</a:t>
          </a:r>
          <a:endParaRPr lang="en-US" sz="900" b="1" kern="1200" dirty="0" smtClean="0">
            <a:solidFill>
              <a:schemeClr val="tx1"/>
            </a:solidFill>
          </a:endParaRPr>
        </a:p>
        <a:p>
          <a:pPr lvl="0" algn="r" defTabSz="400050" rtl="1">
            <a:lnSpc>
              <a:spcPct val="90000"/>
            </a:lnSpc>
            <a:spcBef>
              <a:spcPct val="0"/>
            </a:spcBef>
            <a:spcAft>
              <a:spcPct val="35000"/>
            </a:spcAft>
          </a:pPr>
          <a:r>
            <a:rPr lang="ar-SY" sz="900" b="1" kern="1200" dirty="0" smtClean="0">
              <a:solidFill>
                <a:schemeClr val="tx1"/>
              </a:solidFill>
            </a:rPr>
            <a:t>- فرق عمل بيئة الأعمال الإقليمية والوطنية</a:t>
          </a:r>
          <a:endParaRPr lang="en-US" sz="900" b="1" kern="1200" dirty="0" smtClean="0">
            <a:solidFill>
              <a:schemeClr val="tx1"/>
            </a:solidFill>
          </a:endParaRPr>
        </a:p>
        <a:p>
          <a:pPr lvl="0" algn="r" defTabSz="400050" rtl="1">
            <a:lnSpc>
              <a:spcPct val="90000"/>
            </a:lnSpc>
            <a:spcBef>
              <a:spcPct val="0"/>
            </a:spcBef>
            <a:spcAft>
              <a:spcPct val="35000"/>
            </a:spcAft>
          </a:pPr>
          <a:r>
            <a:rPr lang="ar-SY" sz="900" b="1" kern="1200" dirty="0" smtClean="0">
              <a:solidFill>
                <a:schemeClr val="tx1"/>
              </a:solidFill>
            </a:rPr>
            <a:t>- دراسات استقصائية بشأن التدابير غير الجمركية الوطنية</a:t>
          </a:r>
          <a:r>
            <a:rPr lang="en-US" sz="900" b="1" kern="1200" dirty="0" smtClean="0">
              <a:solidFill>
                <a:schemeClr val="tx1"/>
              </a:solidFill>
            </a:rPr>
            <a:t> </a:t>
          </a:r>
          <a:r>
            <a:rPr lang="ar-SY" sz="900" b="1" kern="1200" dirty="0" smtClean="0">
              <a:solidFill>
                <a:schemeClr val="tx1"/>
              </a:solidFill>
            </a:rPr>
            <a:t> </a:t>
          </a:r>
          <a:r>
            <a:rPr lang="en-US" sz="900" b="1" kern="1200" dirty="0" smtClean="0">
              <a:solidFill>
                <a:schemeClr val="tx1"/>
              </a:solidFill>
            </a:rPr>
            <a:t>(NTM)</a:t>
          </a:r>
        </a:p>
      </dsp:txBody>
      <dsp:txXfrm rot="5400000">
        <a:off x="2137517" y="2759201"/>
        <a:ext cx="1656480" cy="1656480"/>
      </dsp:txXfrm>
    </dsp:sp>
    <dsp:sp modelId="{2FEE6E8F-8756-46F7-9176-C82FCC0795AD}">
      <dsp:nvSpPr>
        <dsp:cNvPr id="0" name=""/>
        <dsp:cNvSpPr/>
      </dsp:nvSpPr>
      <dsp:spPr>
        <a:xfrm>
          <a:off x="3443687" y="2218182"/>
          <a:ext cx="808824" cy="703326"/>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55D12B-3EDE-4B2D-AE93-C222EB483543}">
      <dsp:nvSpPr>
        <dsp:cNvPr id="0" name=""/>
        <dsp:cNvSpPr/>
      </dsp:nvSpPr>
      <dsp:spPr>
        <a:xfrm rot="10800000">
          <a:off x="3443687" y="2488692"/>
          <a:ext cx="808824" cy="703326"/>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27C55-07A1-4A4F-86E6-F4E5FED1E3C3}">
      <dsp:nvSpPr>
        <dsp:cNvPr id="0" name=""/>
        <dsp:cNvSpPr/>
      </dsp:nvSpPr>
      <dsp:spPr>
        <a:xfrm rot="10800000">
          <a:off x="3994" y="1983265"/>
          <a:ext cx="2325030" cy="93001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77343" rIns="77343" bIns="77343" numCol="1" spcCol="1270" anchor="ctr" anchorCtr="0">
          <a:noAutofit/>
        </a:bodyPr>
        <a:lstStyle/>
        <a:p>
          <a:pPr lvl="0" algn="ctr" defTabSz="2578100">
            <a:lnSpc>
              <a:spcPct val="90000"/>
            </a:lnSpc>
            <a:spcBef>
              <a:spcPct val="0"/>
            </a:spcBef>
            <a:spcAft>
              <a:spcPct val="35000"/>
            </a:spcAft>
          </a:pPr>
          <a:endParaRPr lang="en-US" sz="5800" kern="1200" dirty="0"/>
        </a:p>
      </dsp:txBody>
      <dsp:txXfrm>
        <a:off x="469000" y="1983265"/>
        <a:ext cx="1395018" cy="930012"/>
      </dsp:txXfrm>
    </dsp:sp>
    <dsp:sp modelId="{C981C45C-94B1-48F2-AECA-7505D03768A1}">
      <dsp:nvSpPr>
        <dsp:cNvPr id="0" name=""/>
        <dsp:cNvSpPr/>
      </dsp:nvSpPr>
      <dsp:spPr>
        <a:xfrm rot="10800000">
          <a:off x="2096521" y="1983265"/>
          <a:ext cx="2325030" cy="93001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77343" rIns="77343" bIns="77343" numCol="1" spcCol="1270" anchor="ctr" anchorCtr="0">
          <a:noAutofit/>
        </a:bodyPr>
        <a:lstStyle/>
        <a:p>
          <a:pPr lvl="0" algn="ctr" defTabSz="2578100">
            <a:lnSpc>
              <a:spcPct val="90000"/>
            </a:lnSpc>
            <a:spcBef>
              <a:spcPct val="0"/>
            </a:spcBef>
            <a:spcAft>
              <a:spcPct val="35000"/>
            </a:spcAft>
          </a:pPr>
          <a:endParaRPr lang="en-US" sz="5800" kern="1200" dirty="0"/>
        </a:p>
      </dsp:txBody>
      <dsp:txXfrm>
        <a:off x="2561527" y="1983265"/>
        <a:ext cx="1395018" cy="930012"/>
      </dsp:txXfrm>
    </dsp:sp>
    <dsp:sp modelId="{65A25577-8484-44A9-9C8B-FDFF632B8DE9}">
      <dsp:nvSpPr>
        <dsp:cNvPr id="0" name=""/>
        <dsp:cNvSpPr/>
      </dsp:nvSpPr>
      <dsp:spPr>
        <a:xfrm rot="10800000">
          <a:off x="4189048" y="1983265"/>
          <a:ext cx="2325030" cy="93001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77343" rIns="77343" bIns="77343" numCol="1" spcCol="1270" anchor="ctr" anchorCtr="0">
          <a:noAutofit/>
        </a:bodyPr>
        <a:lstStyle/>
        <a:p>
          <a:pPr lvl="0" algn="ctr" defTabSz="2578100">
            <a:lnSpc>
              <a:spcPct val="90000"/>
            </a:lnSpc>
            <a:spcBef>
              <a:spcPct val="0"/>
            </a:spcBef>
            <a:spcAft>
              <a:spcPct val="35000"/>
            </a:spcAft>
          </a:pPr>
          <a:endParaRPr lang="en-US" sz="5800" kern="1200" dirty="0"/>
        </a:p>
      </dsp:txBody>
      <dsp:txXfrm>
        <a:off x="4654054" y="1983265"/>
        <a:ext cx="1395018" cy="930012"/>
      </dsp:txXfrm>
    </dsp:sp>
    <dsp:sp modelId="{D60608FA-AB78-4A28-8BA1-890957D63EE7}">
      <dsp:nvSpPr>
        <dsp:cNvPr id="0" name=""/>
        <dsp:cNvSpPr/>
      </dsp:nvSpPr>
      <dsp:spPr>
        <a:xfrm rot="10800000">
          <a:off x="6281575" y="1983265"/>
          <a:ext cx="2325030" cy="930012"/>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77343" rIns="77343" bIns="77343" numCol="1" spcCol="1270" anchor="ctr" anchorCtr="0">
          <a:noAutofit/>
        </a:bodyPr>
        <a:lstStyle/>
        <a:p>
          <a:pPr lvl="0" algn="ctr" defTabSz="2578100">
            <a:lnSpc>
              <a:spcPct val="90000"/>
            </a:lnSpc>
            <a:spcBef>
              <a:spcPct val="0"/>
            </a:spcBef>
            <a:spcAft>
              <a:spcPct val="35000"/>
            </a:spcAft>
          </a:pPr>
          <a:endParaRPr lang="en-US" sz="5800" kern="1200" dirty="0"/>
        </a:p>
      </dsp:txBody>
      <dsp:txXfrm>
        <a:off x="6746581" y="1983265"/>
        <a:ext cx="1395018" cy="93001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1" y="0"/>
            <a:ext cx="3042733" cy="465818"/>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lvl1pPr eaLnBrk="0" hangingPunct="0">
              <a:defRPr sz="1200">
                <a:cs typeface="Arial" charset="0"/>
              </a:defRPr>
            </a:lvl1pPr>
          </a:lstStyle>
          <a:p>
            <a:pPr>
              <a:defRPr/>
            </a:pPr>
            <a:endParaRPr lang="en-US"/>
          </a:p>
        </p:txBody>
      </p:sp>
      <p:sp>
        <p:nvSpPr>
          <p:cNvPr id="48131" name="Rectangle 3"/>
          <p:cNvSpPr>
            <a:spLocks noGrp="1" noChangeArrowheads="1"/>
          </p:cNvSpPr>
          <p:nvPr>
            <p:ph type="dt" sz="quarter" idx="1"/>
          </p:nvPr>
        </p:nvSpPr>
        <p:spPr bwMode="auto">
          <a:xfrm>
            <a:off x="3975553" y="0"/>
            <a:ext cx="3042733" cy="465818"/>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lvl1pPr algn="r" eaLnBrk="0" hangingPunct="0">
              <a:defRPr sz="1200">
                <a:cs typeface="Arial" charset="0"/>
              </a:defRPr>
            </a:lvl1pPr>
          </a:lstStyle>
          <a:p>
            <a:pPr>
              <a:defRPr/>
            </a:pPr>
            <a:fld id="{88E9B2D2-488B-4D87-BAA0-29879D8478C5}" type="datetimeFigureOut">
              <a:rPr lang="en-US"/>
              <a:pPr>
                <a:defRPr/>
              </a:pPr>
              <a:t>12/13/2013</a:t>
            </a:fld>
            <a:endParaRPr lang="en-US"/>
          </a:p>
        </p:txBody>
      </p:sp>
      <p:sp>
        <p:nvSpPr>
          <p:cNvPr id="48132" name="Rectangle 4"/>
          <p:cNvSpPr>
            <a:spLocks noGrp="1" noChangeArrowheads="1"/>
          </p:cNvSpPr>
          <p:nvPr>
            <p:ph type="ftr" sz="quarter" idx="2"/>
          </p:nvPr>
        </p:nvSpPr>
        <p:spPr bwMode="auto">
          <a:xfrm>
            <a:off x="1" y="8838621"/>
            <a:ext cx="3042733" cy="465817"/>
          </a:xfrm>
          <a:prstGeom prst="rect">
            <a:avLst/>
          </a:prstGeom>
          <a:noFill/>
          <a:ln w="9525">
            <a:noFill/>
            <a:miter lim="800000"/>
            <a:headEnd/>
            <a:tailEnd/>
          </a:ln>
          <a:effectLst/>
        </p:spPr>
        <p:txBody>
          <a:bodyPr vert="horz" wrap="square" lIns="91532" tIns="45765" rIns="91532" bIns="45765" numCol="1" anchor="b" anchorCtr="0" compatLnSpc="1">
            <a:prstTxWarp prst="textNoShape">
              <a:avLst/>
            </a:prstTxWarp>
          </a:bodyPr>
          <a:lstStyle>
            <a:lvl1pPr eaLnBrk="0" hangingPunct="0">
              <a:defRPr sz="1200">
                <a:cs typeface="Arial" charset="0"/>
              </a:defRPr>
            </a:lvl1pPr>
          </a:lstStyle>
          <a:p>
            <a:pPr>
              <a:defRPr/>
            </a:pPr>
            <a:endParaRPr lang="en-US"/>
          </a:p>
        </p:txBody>
      </p:sp>
      <p:sp>
        <p:nvSpPr>
          <p:cNvPr id="48133" name="Rectangle 5"/>
          <p:cNvSpPr>
            <a:spLocks noGrp="1" noChangeArrowheads="1"/>
          </p:cNvSpPr>
          <p:nvPr>
            <p:ph type="sldNum" sz="quarter" idx="3"/>
          </p:nvPr>
        </p:nvSpPr>
        <p:spPr bwMode="auto">
          <a:xfrm>
            <a:off x="3975553" y="8838621"/>
            <a:ext cx="3042733" cy="465817"/>
          </a:xfrm>
          <a:prstGeom prst="rect">
            <a:avLst/>
          </a:prstGeom>
          <a:noFill/>
          <a:ln w="9525">
            <a:noFill/>
            <a:miter lim="800000"/>
            <a:headEnd/>
            <a:tailEnd/>
          </a:ln>
          <a:effectLst/>
        </p:spPr>
        <p:txBody>
          <a:bodyPr vert="horz" wrap="square" lIns="91532" tIns="45765" rIns="91532" bIns="45765" numCol="1" anchor="b" anchorCtr="0" compatLnSpc="1">
            <a:prstTxWarp prst="textNoShape">
              <a:avLst/>
            </a:prstTxWarp>
          </a:bodyPr>
          <a:lstStyle>
            <a:lvl1pPr algn="r" eaLnBrk="0" hangingPunct="0">
              <a:defRPr sz="1200">
                <a:cs typeface="Arial" charset="0"/>
              </a:defRPr>
            </a:lvl1pPr>
          </a:lstStyle>
          <a:p>
            <a:pPr>
              <a:defRPr/>
            </a:pPr>
            <a:fld id="{5AB84CCC-F953-4A53-947A-2235EF98805A}" type="slidenum">
              <a:rPr lang="en-US"/>
              <a:pPr>
                <a:defRPr/>
              </a:pPr>
              <a:t>‹#›</a:t>
            </a:fld>
            <a:endParaRPr lang="en-US"/>
          </a:p>
        </p:txBody>
      </p:sp>
    </p:spTree>
    <p:extLst>
      <p:ext uri="{BB962C8B-B14F-4D97-AF65-F5344CB8AC3E}">
        <p14:creationId xmlns:p14="http://schemas.microsoft.com/office/powerpoint/2010/main" val="16691922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3042733" cy="465818"/>
          </a:xfrm>
          <a:prstGeom prst="rect">
            <a:avLst/>
          </a:prstGeom>
          <a:noFill/>
          <a:ln w="9525">
            <a:noFill/>
            <a:miter lim="800000"/>
            <a:headEnd/>
            <a:tailEnd/>
          </a:ln>
        </p:spPr>
        <p:txBody>
          <a:bodyPr vert="horz" wrap="square" lIns="93269" tIns="46635" rIns="93269" bIns="46635" numCol="1" anchor="t" anchorCtr="0" compatLnSpc="1">
            <a:prstTxWarp prst="textNoShape">
              <a:avLst/>
            </a:prstTxWarp>
          </a:bodyPr>
          <a:lstStyle>
            <a:lvl1pPr algn="l" eaLnBrk="0" hangingPunct="0">
              <a:defRPr sz="1200">
                <a:latin typeface="Lucida Grande" pitchFamily="48" charset="0"/>
                <a:ea typeface="ＭＳ Ｐゴシック" pitchFamily="48" charset="-128"/>
                <a:cs typeface="+mn-cs"/>
              </a:defRPr>
            </a:lvl1pPr>
          </a:lstStyle>
          <a:p>
            <a:pPr>
              <a:defRPr/>
            </a:pPr>
            <a:endParaRPr lang="en-US"/>
          </a:p>
        </p:txBody>
      </p:sp>
      <p:sp>
        <p:nvSpPr>
          <p:cNvPr id="5123" name="Rectangle 3"/>
          <p:cNvSpPr>
            <a:spLocks noGrp="1" noChangeArrowheads="1"/>
          </p:cNvSpPr>
          <p:nvPr>
            <p:ph type="dt" idx="1"/>
          </p:nvPr>
        </p:nvSpPr>
        <p:spPr bwMode="auto">
          <a:xfrm>
            <a:off x="3977192" y="0"/>
            <a:ext cx="3042733" cy="465818"/>
          </a:xfrm>
          <a:prstGeom prst="rect">
            <a:avLst/>
          </a:prstGeom>
          <a:noFill/>
          <a:ln w="9525">
            <a:noFill/>
            <a:miter lim="800000"/>
            <a:headEnd/>
            <a:tailEnd/>
          </a:ln>
        </p:spPr>
        <p:txBody>
          <a:bodyPr vert="horz" wrap="square" lIns="93269" tIns="46635" rIns="93269" bIns="46635" numCol="1" anchor="t" anchorCtr="0" compatLnSpc="1">
            <a:prstTxWarp prst="textNoShape">
              <a:avLst/>
            </a:prstTxWarp>
          </a:bodyPr>
          <a:lstStyle>
            <a:lvl1pPr algn="r" eaLnBrk="0" hangingPunct="0">
              <a:defRPr sz="1200">
                <a:latin typeface="Lucida Grande" pitchFamily="48" charset="0"/>
                <a:ea typeface="ＭＳ Ｐゴシック" pitchFamily="48" charset="-128"/>
                <a:cs typeface="+mn-cs"/>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82688" y="696913"/>
            <a:ext cx="4654550" cy="3490912"/>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36100" y="4421544"/>
            <a:ext cx="5147727" cy="4186401"/>
          </a:xfrm>
          <a:prstGeom prst="rect">
            <a:avLst/>
          </a:prstGeom>
          <a:noFill/>
          <a:ln w="9525">
            <a:noFill/>
            <a:miter lim="800000"/>
            <a:headEnd/>
            <a:tailEnd/>
          </a:ln>
        </p:spPr>
        <p:txBody>
          <a:bodyPr vert="horz" wrap="square" lIns="93269" tIns="46635" rIns="93269" bIns="4663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1" y="8840109"/>
            <a:ext cx="3042733" cy="465818"/>
          </a:xfrm>
          <a:prstGeom prst="rect">
            <a:avLst/>
          </a:prstGeom>
          <a:noFill/>
          <a:ln w="9525">
            <a:noFill/>
            <a:miter lim="800000"/>
            <a:headEnd/>
            <a:tailEnd/>
          </a:ln>
        </p:spPr>
        <p:txBody>
          <a:bodyPr vert="horz" wrap="square" lIns="93269" tIns="46635" rIns="93269" bIns="46635" numCol="1" anchor="b" anchorCtr="0" compatLnSpc="1">
            <a:prstTxWarp prst="textNoShape">
              <a:avLst/>
            </a:prstTxWarp>
          </a:bodyPr>
          <a:lstStyle>
            <a:lvl1pPr algn="l" eaLnBrk="0" hangingPunct="0">
              <a:defRPr sz="1200">
                <a:latin typeface="Lucida Grande" pitchFamily="48" charset="0"/>
                <a:ea typeface="ＭＳ Ｐゴシック" pitchFamily="48" charset="-128"/>
                <a:cs typeface="+mn-cs"/>
              </a:defRPr>
            </a:lvl1pPr>
          </a:lstStyle>
          <a:p>
            <a:pPr>
              <a:defRPr/>
            </a:pPr>
            <a:endParaRPr lang="en-US"/>
          </a:p>
        </p:txBody>
      </p:sp>
      <p:sp>
        <p:nvSpPr>
          <p:cNvPr id="5127" name="Rectangle 7"/>
          <p:cNvSpPr>
            <a:spLocks noGrp="1" noChangeArrowheads="1"/>
          </p:cNvSpPr>
          <p:nvPr>
            <p:ph type="sldNum" sz="quarter" idx="5"/>
          </p:nvPr>
        </p:nvSpPr>
        <p:spPr bwMode="auto">
          <a:xfrm>
            <a:off x="3977192" y="8840109"/>
            <a:ext cx="3042733" cy="465818"/>
          </a:xfrm>
          <a:prstGeom prst="rect">
            <a:avLst/>
          </a:prstGeom>
          <a:noFill/>
          <a:ln w="9525">
            <a:noFill/>
            <a:miter lim="800000"/>
            <a:headEnd/>
            <a:tailEnd/>
          </a:ln>
        </p:spPr>
        <p:txBody>
          <a:bodyPr vert="horz" wrap="square" lIns="93269" tIns="46635" rIns="93269" bIns="46635" numCol="1" anchor="b" anchorCtr="0" compatLnSpc="1">
            <a:prstTxWarp prst="textNoShape">
              <a:avLst/>
            </a:prstTxWarp>
          </a:bodyPr>
          <a:lstStyle>
            <a:lvl1pPr algn="r" eaLnBrk="0" hangingPunct="0">
              <a:defRPr sz="1200" smtClean="0">
                <a:cs typeface="+mn-cs"/>
              </a:defRPr>
            </a:lvl1pPr>
          </a:lstStyle>
          <a:p>
            <a:pPr>
              <a:defRPr/>
            </a:pPr>
            <a:fld id="{BA85A857-B4D3-442D-B52C-D60FC96769E3}" type="slidenum">
              <a:rPr lang="ar-SA"/>
              <a:pPr>
                <a:defRPr/>
              </a:pPr>
              <a:t>‹#›</a:t>
            </a:fld>
            <a:endParaRPr lang="en-US"/>
          </a:p>
        </p:txBody>
      </p:sp>
    </p:spTree>
    <p:extLst>
      <p:ext uri="{BB962C8B-B14F-4D97-AF65-F5344CB8AC3E}">
        <p14:creationId xmlns:p14="http://schemas.microsoft.com/office/powerpoint/2010/main" val="3038802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48"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Lucida Grande" pitchFamily="48"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Lucida Grande" pitchFamily="48"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Lucida Grande" pitchFamily="48"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Lucida Grande" pitchFamily="4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AC9C2BDD-1FED-48E6-8487-2B486AEA7598}" type="slidenum">
              <a:rPr lang="ar-SA"/>
              <a:pPr/>
              <a:t>1</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GB" smtClean="0">
              <a:latin typeface="Lucida Grande" pitchFamily="-111"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0DBBC5-9EDD-4AE5-BC43-FE5DB8361B61}" type="slidenum">
              <a:rPr lang="en-US" smtClean="0"/>
              <a:pPr/>
              <a:t>6</a:t>
            </a:fld>
            <a:endParaRPr lang="en-US"/>
          </a:p>
        </p:txBody>
      </p:sp>
    </p:spTree>
    <p:extLst>
      <p:ext uri="{BB962C8B-B14F-4D97-AF65-F5344CB8AC3E}">
        <p14:creationId xmlns:p14="http://schemas.microsoft.com/office/powerpoint/2010/main" val="2589407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0DBBC5-9EDD-4AE5-BC43-FE5DB8361B61}" type="slidenum">
              <a:rPr lang="en-US" smtClean="0"/>
              <a:pPr/>
              <a:t>7</a:t>
            </a:fld>
            <a:endParaRPr lang="en-US"/>
          </a:p>
        </p:txBody>
      </p:sp>
    </p:spTree>
    <p:extLst>
      <p:ext uri="{BB962C8B-B14F-4D97-AF65-F5344CB8AC3E}">
        <p14:creationId xmlns:p14="http://schemas.microsoft.com/office/powerpoint/2010/main" val="2141428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0DBBC5-9EDD-4AE5-BC43-FE5DB8361B61}" type="slidenum">
              <a:rPr lang="en-US" smtClean="0"/>
              <a:pPr/>
              <a:t>8</a:t>
            </a:fld>
            <a:endParaRPr lang="en-US"/>
          </a:p>
        </p:txBody>
      </p:sp>
    </p:spTree>
    <p:extLst>
      <p:ext uri="{BB962C8B-B14F-4D97-AF65-F5344CB8AC3E}">
        <p14:creationId xmlns:p14="http://schemas.microsoft.com/office/powerpoint/2010/main" val="565559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0DBBC5-9EDD-4AE5-BC43-FE5DB8361B61}" type="slidenum">
              <a:rPr lang="en-US" smtClean="0"/>
              <a:pPr/>
              <a:t>9</a:t>
            </a:fld>
            <a:endParaRPr lang="en-US"/>
          </a:p>
        </p:txBody>
      </p:sp>
    </p:spTree>
    <p:extLst>
      <p:ext uri="{BB962C8B-B14F-4D97-AF65-F5344CB8AC3E}">
        <p14:creationId xmlns:p14="http://schemas.microsoft.com/office/powerpoint/2010/main" val="614577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0DBBC5-9EDD-4AE5-BC43-FE5DB8361B61}" type="slidenum">
              <a:rPr lang="en-US" smtClean="0"/>
              <a:pPr/>
              <a:t>10</a:t>
            </a:fld>
            <a:endParaRPr lang="en-US"/>
          </a:p>
        </p:txBody>
      </p:sp>
    </p:spTree>
    <p:extLst>
      <p:ext uri="{BB962C8B-B14F-4D97-AF65-F5344CB8AC3E}">
        <p14:creationId xmlns:p14="http://schemas.microsoft.com/office/powerpoint/2010/main" val="2188664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3C76E08A-CCFA-48C1-B6CF-F32F6BE4FB82}" type="slidenum">
              <a:rPr lang="ar-SA"/>
              <a:pPr/>
              <a:t>14</a:t>
            </a:fld>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GB" smtClean="0">
              <a:latin typeface="Lucida Grande" pitchFamily="-111"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197" name="Rectangle 5"/>
          <p:cNvSpPr>
            <a:spLocks noGrp="1" noChangeArrowheads="1"/>
          </p:cNvSpPr>
          <p:nvPr>
            <p:ph type="ctrTitle"/>
          </p:nvPr>
        </p:nvSpPr>
        <p:spPr>
          <a:xfrm>
            <a:off x="304800" y="3770313"/>
            <a:ext cx="4267200" cy="990600"/>
          </a:xfrm>
        </p:spPr>
        <p:txBody>
          <a:bodyPr/>
          <a:lstStyle>
            <a:lvl1pPr>
              <a:defRPr sz="3000">
                <a:solidFill>
                  <a:srgbClr val="808080"/>
                </a:solidFill>
              </a:defRPr>
            </a:lvl1pPr>
          </a:lstStyle>
          <a:p>
            <a:r>
              <a:rPr lang="en-US"/>
              <a:t>Click to edit Master title style</a:t>
            </a:r>
          </a:p>
        </p:txBody>
      </p:sp>
      <p:sp>
        <p:nvSpPr>
          <p:cNvPr id="8198" name="Rectangle 6"/>
          <p:cNvSpPr>
            <a:spLocks noGrp="1" noChangeArrowheads="1"/>
          </p:cNvSpPr>
          <p:nvPr>
            <p:ph type="subTitle" idx="1"/>
          </p:nvPr>
        </p:nvSpPr>
        <p:spPr>
          <a:xfrm>
            <a:off x="312738" y="4876800"/>
            <a:ext cx="4259262" cy="838200"/>
          </a:xfrm>
        </p:spPr>
        <p:txBody>
          <a:bodyPr/>
          <a:lstStyle>
            <a:lvl1pPr marL="0" indent="0">
              <a:buFont typeface="Times" pitchFamily="48" charset="0"/>
              <a:buNone/>
              <a:defRPr sz="2400">
                <a:solidFill>
                  <a:srgbClr val="808080"/>
                </a:solidFill>
              </a:defRPr>
            </a:lvl1pPr>
          </a:lstStyle>
          <a:p>
            <a:r>
              <a:rPr lang="en-US"/>
              <a:t>Click to edit Master subtitle style</a:t>
            </a:r>
          </a:p>
        </p:txBody>
      </p:sp>
      <p:sp>
        <p:nvSpPr>
          <p:cNvPr id="4" name="Rectangle 16"/>
          <p:cNvSpPr>
            <a:spLocks noGrp="1" noChangeArrowheads="1"/>
          </p:cNvSpPr>
          <p:nvPr>
            <p:ph type="sldNum" sz="quarter" idx="10"/>
          </p:nvPr>
        </p:nvSpPr>
        <p:spPr/>
        <p:txBody>
          <a:bodyPr/>
          <a:lstStyle>
            <a:lvl1pPr>
              <a:defRPr smtClean="0"/>
            </a:lvl1pPr>
          </a:lstStyle>
          <a:p>
            <a:pPr>
              <a:defRPr/>
            </a:pPr>
            <a:fld id="{9246D130-E6C2-4EED-85ED-628934269955}"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5" name="Slide Number Placeholder 4"/>
          <p:cNvSpPr>
            <a:spLocks noGrp="1"/>
          </p:cNvSpPr>
          <p:nvPr>
            <p:ph type="sldNum" sz="quarter" idx="11"/>
          </p:nvPr>
        </p:nvSpPr>
        <p:spPr/>
        <p:txBody>
          <a:bodyPr/>
          <a:lstStyle>
            <a:lvl1pPr>
              <a:defRPr smtClean="0"/>
            </a:lvl1pPr>
          </a:lstStyle>
          <a:p>
            <a:pPr>
              <a:defRPr/>
            </a:pPr>
            <a:fld id="{6A107B37-9E3B-4B3D-B9A2-80C364B1BAEB}"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2263" y="381000"/>
            <a:ext cx="2157412" cy="54054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0025" y="381000"/>
            <a:ext cx="6319838" cy="5405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5" name="Slide Number Placeholder 4"/>
          <p:cNvSpPr>
            <a:spLocks noGrp="1"/>
          </p:cNvSpPr>
          <p:nvPr>
            <p:ph type="sldNum" sz="quarter" idx="11"/>
          </p:nvPr>
        </p:nvSpPr>
        <p:spPr/>
        <p:txBody>
          <a:bodyPr/>
          <a:lstStyle>
            <a:lvl1pPr>
              <a:defRPr smtClean="0"/>
            </a:lvl1pPr>
          </a:lstStyle>
          <a:p>
            <a:pPr>
              <a:defRPr/>
            </a:pPr>
            <a:fld id="{4C1B6181-F3AB-481E-8E6B-DF43A2735A5E}"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5" name="Slide Number Placeholder 4"/>
          <p:cNvSpPr>
            <a:spLocks noGrp="1"/>
          </p:cNvSpPr>
          <p:nvPr>
            <p:ph type="sldNum" sz="quarter" idx="11"/>
          </p:nvPr>
        </p:nvSpPr>
        <p:spPr/>
        <p:txBody>
          <a:bodyPr/>
          <a:lstStyle>
            <a:lvl1pPr>
              <a:defRPr smtClean="0"/>
            </a:lvl1pPr>
          </a:lstStyle>
          <a:p>
            <a:pPr>
              <a:defRPr/>
            </a:pPr>
            <a:fld id="{3AB1701B-3F95-4553-AD66-D5469584A461}"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5" name="Slide Number Placeholder 4"/>
          <p:cNvSpPr>
            <a:spLocks noGrp="1"/>
          </p:cNvSpPr>
          <p:nvPr>
            <p:ph type="sldNum" sz="quarter" idx="11"/>
          </p:nvPr>
        </p:nvSpPr>
        <p:spPr/>
        <p:txBody>
          <a:bodyPr/>
          <a:lstStyle>
            <a:lvl1pPr>
              <a:defRPr smtClean="0"/>
            </a:lvl1pPr>
          </a:lstStyle>
          <a:p>
            <a:pPr>
              <a:defRPr/>
            </a:pPr>
            <a:fld id="{A0CC1A56-F8D2-40AC-BAF7-1232B9D34F31}"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0025" y="1447800"/>
            <a:ext cx="4238625" cy="4338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1050" y="1447800"/>
            <a:ext cx="4238625" cy="4338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6" name="Slide Number Placeholder 5"/>
          <p:cNvSpPr>
            <a:spLocks noGrp="1"/>
          </p:cNvSpPr>
          <p:nvPr>
            <p:ph type="sldNum" sz="quarter" idx="11"/>
          </p:nvPr>
        </p:nvSpPr>
        <p:spPr/>
        <p:txBody>
          <a:bodyPr/>
          <a:lstStyle>
            <a:lvl1pPr>
              <a:defRPr smtClean="0"/>
            </a:lvl1pPr>
          </a:lstStyle>
          <a:p>
            <a:pPr>
              <a:defRPr/>
            </a:pPr>
            <a:fld id="{6A454DF6-9E54-48B2-8EE4-B68F2B07E418}"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8" name="Slide Number Placeholder 7"/>
          <p:cNvSpPr>
            <a:spLocks noGrp="1"/>
          </p:cNvSpPr>
          <p:nvPr>
            <p:ph type="sldNum" sz="quarter" idx="11"/>
          </p:nvPr>
        </p:nvSpPr>
        <p:spPr/>
        <p:txBody>
          <a:bodyPr/>
          <a:lstStyle>
            <a:lvl1pPr>
              <a:defRPr smtClean="0"/>
            </a:lvl1pPr>
          </a:lstStyle>
          <a:p>
            <a:pPr>
              <a:defRPr/>
            </a:pPr>
            <a:fld id="{65BBE307-6223-4B20-A169-33DAA97E6B8D}"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4" name="Slide Number Placeholder 3"/>
          <p:cNvSpPr>
            <a:spLocks noGrp="1"/>
          </p:cNvSpPr>
          <p:nvPr>
            <p:ph type="sldNum" sz="quarter" idx="11"/>
          </p:nvPr>
        </p:nvSpPr>
        <p:spPr/>
        <p:txBody>
          <a:bodyPr/>
          <a:lstStyle>
            <a:lvl1pPr>
              <a:defRPr smtClean="0"/>
            </a:lvl1pPr>
          </a:lstStyle>
          <a:p>
            <a:pPr>
              <a:defRPr/>
            </a:pPr>
            <a:fld id="{8CE9396A-BA53-49C5-902C-D2421EBA62A4}"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3" name="Slide Number Placeholder 2"/>
          <p:cNvSpPr>
            <a:spLocks noGrp="1"/>
          </p:cNvSpPr>
          <p:nvPr>
            <p:ph type="sldNum" sz="quarter" idx="11"/>
          </p:nvPr>
        </p:nvSpPr>
        <p:spPr/>
        <p:txBody>
          <a:bodyPr/>
          <a:lstStyle>
            <a:lvl1pPr>
              <a:defRPr smtClean="0"/>
            </a:lvl1pPr>
          </a:lstStyle>
          <a:p>
            <a:pPr>
              <a:defRPr/>
            </a:pPr>
            <a:fld id="{08BAE42E-3436-4694-A3DA-4B425C481215}"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6" name="Slide Number Placeholder 5"/>
          <p:cNvSpPr>
            <a:spLocks noGrp="1"/>
          </p:cNvSpPr>
          <p:nvPr>
            <p:ph type="sldNum" sz="quarter" idx="11"/>
          </p:nvPr>
        </p:nvSpPr>
        <p:spPr/>
        <p:txBody>
          <a:bodyPr/>
          <a:lstStyle>
            <a:lvl1pPr>
              <a:defRPr smtClean="0"/>
            </a:lvl1pPr>
          </a:lstStyle>
          <a:p>
            <a:pPr>
              <a:defRPr/>
            </a:pPr>
            <a:fld id="{6953A28F-DB18-4220-8AA0-D6F1397210FC}"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a:t>Copyright © ITFC 2008</a:t>
            </a:r>
            <a:endParaRPr lang="en-US" sz="1400">
              <a:solidFill>
                <a:schemeClr val="tx1"/>
              </a:solidFill>
            </a:endParaRPr>
          </a:p>
        </p:txBody>
      </p:sp>
      <p:sp>
        <p:nvSpPr>
          <p:cNvPr id="6" name="Slide Number Placeholder 5"/>
          <p:cNvSpPr>
            <a:spLocks noGrp="1"/>
          </p:cNvSpPr>
          <p:nvPr>
            <p:ph type="sldNum" sz="quarter" idx="11"/>
          </p:nvPr>
        </p:nvSpPr>
        <p:spPr/>
        <p:txBody>
          <a:bodyPr/>
          <a:lstStyle>
            <a:lvl1pPr>
              <a:defRPr smtClean="0"/>
            </a:lvl1pPr>
          </a:lstStyle>
          <a:p>
            <a:pPr>
              <a:defRPr/>
            </a:pPr>
            <a:fld id="{3DE9E9C8-2433-4EBD-A969-161CAD3D726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80975" y="6524625"/>
            <a:ext cx="2895600"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sz="900">
                <a:solidFill>
                  <a:schemeClr val="bg2"/>
                </a:solidFill>
                <a:latin typeface="Lucida Grande" pitchFamily="48" charset="0"/>
                <a:ea typeface="ＭＳ Ｐゴシック" pitchFamily="48" charset="-128"/>
                <a:cs typeface="+mn-cs"/>
              </a:defRPr>
            </a:lvl1pPr>
          </a:lstStyle>
          <a:p>
            <a:pPr>
              <a:defRPr/>
            </a:pPr>
            <a:r>
              <a:rPr lang="en-US"/>
              <a:t>Copyright © ITFC 2008</a:t>
            </a:r>
            <a:endParaRPr lang="en-US" sz="1400"/>
          </a:p>
        </p:txBody>
      </p:sp>
      <p:sp>
        <p:nvSpPr>
          <p:cNvPr id="1030" name="Rectangle 6"/>
          <p:cNvSpPr>
            <a:spLocks noGrp="1" noChangeArrowheads="1"/>
          </p:cNvSpPr>
          <p:nvPr>
            <p:ph type="sldNum" sz="quarter" idx="4"/>
          </p:nvPr>
        </p:nvSpPr>
        <p:spPr bwMode="auto">
          <a:xfrm>
            <a:off x="7026275" y="6534150"/>
            <a:ext cx="19050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900" smtClean="0">
                <a:solidFill>
                  <a:schemeClr val="tx2"/>
                </a:solidFill>
                <a:cs typeface="+mn-cs"/>
              </a:defRPr>
            </a:lvl1pPr>
          </a:lstStyle>
          <a:p>
            <a:pPr>
              <a:defRPr/>
            </a:pPr>
            <a:fld id="{FA895F4E-35E6-4541-83E3-657889186BB5}" type="slidenum">
              <a:rPr lang="ar-SA"/>
              <a:pPr>
                <a:defRPr/>
              </a:pPr>
              <a:t>‹#›</a:t>
            </a:fld>
            <a:endParaRPr lang="en-US"/>
          </a:p>
        </p:txBody>
      </p:sp>
      <p:sp>
        <p:nvSpPr>
          <p:cNvPr id="1028" name="Rectangle 7"/>
          <p:cNvSpPr>
            <a:spLocks noGrp="1" noChangeArrowheads="1"/>
          </p:cNvSpPr>
          <p:nvPr>
            <p:ph type="title"/>
          </p:nvPr>
        </p:nvSpPr>
        <p:spPr bwMode="auto">
          <a:xfrm>
            <a:off x="200025" y="381000"/>
            <a:ext cx="8629650" cy="8699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 name="Rectangle 8"/>
          <p:cNvSpPr>
            <a:spLocks noGrp="1" noChangeArrowheads="1"/>
          </p:cNvSpPr>
          <p:nvPr>
            <p:ph type="body" idx="1"/>
          </p:nvPr>
        </p:nvSpPr>
        <p:spPr bwMode="auto">
          <a:xfrm>
            <a:off x="200025" y="1447800"/>
            <a:ext cx="8629650" cy="4338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Line 9"/>
          <p:cNvSpPr>
            <a:spLocks noChangeShapeType="1"/>
          </p:cNvSpPr>
          <p:nvPr/>
        </p:nvSpPr>
        <p:spPr bwMode="auto">
          <a:xfrm>
            <a:off x="285750" y="1276350"/>
            <a:ext cx="8543925" cy="0"/>
          </a:xfrm>
          <a:prstGeom prst="line">
            <a:avLst/>
          </a:prstGeom>
          <a:noFill/>
          <a:ln w="9525">
            <a:solidFill>
              <a:srgbClr val="BBADA7"/>
            </a:solidFill>
            <a:round/>
            <a:headEnd/>
            <a:tailEnd/>
          </a:ln>
          <a:effectLst/>
        </p:spPr>
        <p:txBody>
          <a:bodyPr wrap="none" anchor="ctr"/>
          <a:lstStyle/>
          <a:p>
            <a:pPr algn="r" eaLnBrk="0" hangingPunct="0">
              <a:defRPr/>
            </a:pPr>
            <a:endParaRPr lang="en-US">
              <a:latin typeface="Lucida Grande" pitchFamily="48" charset="0"/>
              <a:ea typeface="ＭＳ Ｐゴシック" pitchFamily="48" charset="-128"/>
              <a:cs typeface="+mn-cs"/>
            </a:endParaRPr>
          </a:p>
        </p:txBody>
      </p:sp>
      <p:sp>
        <p:nvSpPr>
          <p:cNvPr id="1043" name="Line 19"/>
          <p:cNvSpPr>
            <a:spLocks noChangeShapeType="1"/>
          </p:cNvSpPr>
          <p:nvPr/>
        </p:nvSpPr>
        <p:spPr bwMode="auto">
          <a:xfrm>
            <a:off x="285750" y="6473825"/>
            <a:ext cx="8543925" cy="0"/>
          </a:xfrm>
          <a:prstGeom prst="line">
            <a:avLst/>
          </a:prstGeom>
          <a:noFill/>
          <a:ln w="9525">
            <a:solidFill>
              <a:srgbClr val="BBADA7"/>
            </a:solidFill>
            <a:round/>
            <a:headEnd/>
            <a:tailEnd/>
          </a:ln>
          <a:effectLst/>
        </p:spPr>
        <p:txBody>
          <a:bodyPr wrap="none" anchor="ctr"/>
          <a:lstStyle/>
          <a:p>
            <a:pPr algn="r" eaLnBrk="0" hangingPunct="0">
              <a:defRPr/>
            </a:pPr>
            <a:endParaRPr lang="en-US">
              <a:latin typeface="Lucida Grande" pitchFamily="48" charset="0"/>
              <a:ea typeface="ＭＳ Ｐゴシック" pitchFamily="48" charset="-128"/>
              <a:cs typeface="+mn-cs"/>
            </a:endParaRPr>
          </a:p>
        </p:txBody>
      </p:sp>
    </p:spTree>
  </p:cSld>
  <p:clrMap bg1="lt1" tx1="dk1" bg2="lt2" tx2="dk2" accent1="accent1" accent2="accent2" accent3="accent3" accent4="accent4" accent5="accent5" accent6="accent6" hlink="hlink" folHlink="folHlink"/>
  <p:sldLayoutIdLst>
    <p:sldLayoutId id="2147484793" r:id="rId1"/>
    <p:sldLayoutId id="2147484794" r:id="rId2"/>
    <p:sldLayoutId id="2147484795" r:id="rId3"/>
    <p:sldLayoutId id="2147484796" r:id="rId4"/>
    <p:sldLayoutId id="2147484797" r:id="rId5"/>
    <p:sldLayoutId id="2147484798" r:id="rId6"/>
    <p:sldLayoutId id="2147484799" r:id="rId7"/>
    <p:sldLayoutId id="2147484800" r:id="rId8"/>
    <p:sldLayoutId id="2147484801" r:id="rId9"/>
    <p:sldLayoutId id="2147484802" r:id="rId10"/>
    <p:sldLayoutId id="2147484803" r:id="rId11"/>
  </p:sldLayoutIdLst>
  <p:hf hdr="0" dt="0"/>
  <p:txStyles>
    <p:titleStyle>
      <a:lvl1pPr algn="l" rtl="0" eaLnBrk="0" fontAlgn="base" hangingPunct="0">
        <a:spcBef>
          <a:spcPct val="0"/>
        </a:spcBef>
        <a:spcAft>
          <a:spcPct val="0"/>
        </a:spcAft>
        <a:defRPr sz="2700">
          <a:solidFill>
            <a:schemeClr val="tx2"/>
          </a:solidFill>
          <a:latin typeface="+mj-lt"/>
          <a:ea typeface="MS PGothic" pitchFamily="34" charset="-128"/>
          <a:cs typeface="+mj-cs"/>
        </a:defRPr>
      </a:lvl1pPr>
      <a:lvl2pPr algn="l" rtl="0" eaLnBrk="0" fontAlgn="base" hangingPunct="0">
        <a:spcBef>
          <a:spcPct val="0"/>
        </a:spcBef>
        <a:spcAft>
          <a:spcPct val="0"/>
        </a:spcAft>
        <a:defRPr sz="2700">
          <a:solidFill>
            <a:schemeClr val="tx2"/>
          </a:solidFill>
          <a:latin typeface="Arial" charset="0"/>
          <a:ea typeface="MS PGothic" pitchFamily="34" charset="-128"/>
        </a:defRPr>
      </a:lvl2pPr>
      <a:lvl3pPr algn="l" rtl="0" eaLnBrk="0" fontAlgn="base" hangingPunct="0">
        <a:spcBef>
          <a:spcPct val="0"/>
        </a:spcBef>
        <a:spcAft>
          <a:spcPct val="0"/>
        </a:spcAft>
        <a:defRPr sz="2700">
          <a:solidFill>
            <a:schemeClr val="tx2"/>
          </a:solidFill>
          <a:latin typeface="Arial" charset="0"/>
          <a:ea typeface="MS PGothic" pitchFamily="34" charset="-128"/>
        </a:defRPr>
      </a:lvl3pPr>
      <a:lvl4pPr algn="l" rtl="0" eaLnBrk="0" fontAlgn="base" hangingPunct="0">
        <a:spcBef>
          <a:spcPct val="0"/>
        </a:spcBef>
        <a:spcAft>
          <a:spcPct val="0"/>
        </a:spcAft>
        <a:defRPr sz="2700">
          <a:solidFill>
            <a:schemeClr val="tx2"/>
          </a:solidFill>
          <a:latin typeface="Arial" charset="0"/>
          <a:ea typeface="MS PGothic" pitchFamily="34" charset="-128"/>
        </a:defRPr>
      </a:lvl4pPr>
      <a:lvl5pPr algn="l" rtl="0" eaLnBrk="0" fontAlgn="base" hangingPunct="0">
        <a:spcBef>
          <a:spcPct val="0"/>
        </a:spcBef>
        <a:spcAft>
          <a:spcPct val="0"/>
        </a:spcAft>
        <a:defRPr sz="2700">
          <a:solidFill>
            <a:schemeClr val="tx2"/>
          </a:solidFill>
          <a:latin typeface="Arial" charset="0"/>
          <a:ea typeface="MS PGothic" pitchFamily="34" charset="-128"/>
        </a:defRPr>
      </a:lvl5pPr>
      <a:lvl6pPr marL="457200" algn="l" rtl="0" fontAlgn="base">
        <a:spcBef>
          <a:spcPct val="0"/>
        </a:spcBef>
        <a:spcAft>
          <a:spcPct val="0"/>
        </a:spcAft>
        <a:defRPr sz="2700">
          <a:solidFill>
            <a:schemeClr val="tx2"/>
          </a:solidFill>
          <a:latin typeface="Arial" charset="0"/>
          <a:ea typeface="ＭＳ Ｐゴシック" pitchFamily="48" charset="-128"/>
        </a:defRPr>
      </a:lvl6pPr>
      <a:lvl7pPr marL="914400" algn="l" rtl="0" fontAlgn="base">
        <a:spcBef>
          <a:spcPct val="0"/>
        </a:spcBef>
        <a:spcAft>
          <a:spcPct val="0"/>
        </a:spcAft>
        <a:defRPr sz="2700">
          <a:solidFill>
            <a:schemeClr val="tx2"/>
          </a:solidFill>
          <a:latin typeface="Arial" charset="0"/>
          <a:ea typeface="ＭＳ Ｐゴシック" pitchFamily="48" charset="-128"/>
        </a:defRPr>
      </a:lvl7pPr>
      <a:lvl8pPr marL="1371600" algn="l" rtl="0" fontAlgn="base">
        <a:spcBef>
          <a:spcPct val="0"/>
        </a:spcBef>
        <a:spcAft>
          <a:spcPct val="0"/>
        </a:spcAft>
        <a:defRPr sz="2700">
          <a:solidFill>
            <a:schemeClr val="tx2"/>
          </a:solidFill>
          <a:latin typeface="Arial" charset="0"/>
          <a:ea typeface="ＭＳ Ｐゴシック" pitchFamily="48" charset="-128"/>
        </a:defRPr>
      </a:lvl8pPr>
      <a:lvl9pPr marL="1828800" algn="l" rtl="0" fontAlgn="base">
        <a:spcBef>
          <a:spcPct val="0"/>
        </a:spcBef>
        <a:spcAft>
          <a:spcPct val="0"/>
        </a:spcAft>
        <a:defRPr sz="2700">
          <a:solidFill>
            <a:schemeClr val="tx2"/>
          </a:solidFill>
          <a:latin typeface="Arial" charset="0"/>
          <a:ea typeface="ＭＳ Ｐゴシック" pitchFamily="48" charset="-128"/>
        </a:defRPr>
      </a:lvl9pPr>
    </p:titleStyle>
    <p:bodyStyle>
      <a:lvl1pPr marL="342900" indent="-342900" algn="l" rtl="0" eaLnBrk="0" fontAlgn="base" hangingPunct="0">
        <a:spcBef>
          <a:spcPct val="20000"/>
        </a:spcBef>
        <a:spcAft>
          <a:spcPct val="0"/>
        </a:spcAft>
        <a:buClr>
          <a:schemeClr val="tx2"/>
        </a:buClr>
        <a:buSzPct val="115000"/>
        <a:buFont typeface="Times" pitchFamily="18" charset="0"/>
        <a:buChar char="•"/>
        <a:defRPr sz="21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lr>
          <a:schemeClr val="tx2"/>
        </a:buClr>
        <a:buFont typeface="Times" pitchFamily="18" charset="0"/>
        <a:buChar char="•"/>
        <a:defRPr sz="19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chemeClr val="tx2"/>
        </a:buClr>
        <a:buFont typeface="Times" pitchFamily="18" charset="0"/>
        <a:buChar char="•"/>
        <a:defRPr sz="17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chemeClr val="tx2"/>
        </a:buClr>
        <a:buFont typeface="Times" pitchFamily="18" charset="0"/>
        <a:buChar char="•"/>
        <a:defRPr sz="1500">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tx2"/>
        </a:buClr>
        <a:buFont typeface="Times" pitchFamily="18" charset="0"/>
        <a:buChar char="•"/>
        <a:defRPr sz="1400">
          <a:solidFill>
            <a:schemeClr val="tx1"/>
          </a:solidFill>
          <a:latin typeface="+mn-lt"/>
          <a:ea typeface="MS PGothic" pitchFamily="34" charset="-128"/>
        </a:defRPr>
      </a:lvl5pPr>
      <a:lvl6pPr marL="2514600" indent="-228600" algn="l" rtl="0" fontAlgn="base">
        <a:spcBef>
          <a:spcPct val="20000"/>
        </a:spcBef>
        <a:spcAft>
          <a:spcPct val="0"/>
        </a:spcAft>
        <a:buClr>
          <a:schemeClr val="tx2"/>
        </a:buClr>
        <a:buFont typeface="Times" pitchFamily="48" charset="0"/>
        <a:buChar char="•"/>
        <a:defRPr sz="1400">
          <a:solidFill>
            <a:schemeClr val="tx1"/>
          </a:solidFill>
          <a:latin typeface="+mn-lt"/>
          <a:ea typeface="+mn-ea"/>
        </a:defRPr>
      </a:lvl6pPr>
      <a:lvl7pPr marL="2971800" indent="-228600" algn="l" rtl="0" fontAlgn="base">
        <a:spcBef>
          <a:spcPct val="20000"/>
        </a:spcBef>
        <a:spcAft>
          <a:spcPct val="0"/>
        </a:spcAft>
        <a:buClr>
          <a:schemeClr val="tx2"/>
        </a:buClr>
        <a:buFont typeface="Times" pitchFamily="48" charset="0"/>
        <a:buChar char="•"/>
        <a:defRPr sz="1400">
          <a:solidFill>
            <a:schemeClr val="tx1"/>
          </a:solidFill>
          <a:latin typeface="+mn-lt"/>
          <a:ea typeface="+mn-ea"/>
        </a:defRPr>
      </a:lvl7pPr>
      <a:lvl8pPr marL="3429000" indent="-228600" algn="l" rtl="0" fontAlgn="base">
        <a:spcBef>
          <a:spcPct val="20000"/>
        </a:spcBef>
        <a:spcAft>
          <a:spcPct val="0"/>
        </a:spcAft>
        <a:buClr>
          <a:schemeClr val="tx2"/>
        </a:buClr>
        <a:buFont typeface="Times" pitchFamily="48" charset="0"/>
        <a:buChar char="•"/>
        <a:defRPr sz="1400">
          <a:solidFill>
            <a:schemeClr val="tx1"/>
          </a:solidFill>
          <a:latin typeface="+mn-lt"/>
          <a:ea typeface="+mn-ea"/>
        </a:defRPr>
      </a:lvl8pPr>
      <a:lvl9pPr marL="3886200" indent="-228600" algn="l" rtl="0" fontAlgn="base">
        <a:spcBef>
          <a:spcPct val="20000"/>
        </a:spcBef>
        <a:spcAft>
          <a:spcPct val="0"/>
        </a:spcAft>
        <a:buClr>
          <a:schemeClr val="tx2"/>
        </a:buClr>
        <a:buFont typeface="Times" pitchFamily="48" charset="0"/>
        <a:buChar char="•"/>
        <a:defRPr sz="1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3.gif"/><Relationship Id="rId18" Type="http://schemas.openxmlformats.org/officeDocument/2006/relationships/image" Target="../media/image17.jpeg"/><Relationship Id="rId3" Type="http://schemas.openxmlformats.org/officeDocument/2006/relationships/image" Target="../media/image4.png"/><Relationship Id="rId7" Type="http://schemas.openxmlformats.org/officeDocument/2006/relationships/image" Target="../media/image8.jpeg"/><Relationship Id="rId12" Type="http://schemas.openxmlformats.org/officeDocument/2006/relationships/image" Target="../media/image12.png"/><Relationship Id="rId17" Type="http://schemas.openxmlformats.org/officeDocument/2006/relationships/image" Target="../media/image16.jpeg"/><Relationship Id="rId2" Type="http://schemas.openxmlformats.org/officeDocument/2006/relationships/notesSlide" Target="../notesSlides/notesSlide7.xml"/><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7.gif"/><Relationship Id="rId11" Type="http://schemas.openxmlformats.org/officeDocument/2006/relationships/hyperlink" Target="http://ar.wikipedia.org/w/index.php?title=%D9%85%D9%84%D9%81:Kuwait_logo.PNG&amp;filetimestamp=20120905002423" TargetMode="External"/><Relationship Id="rId5" Type="http://schemas.openxmlformats.org/officeDocument/2006/relationships/image" Target="../media/image6.jpeg"/><Relationship Id="rId15" Type="http://schemas.openxmlformats.org/officeDocument/2006/relationships/hyperlink" Target="http://www.agadiragreement.org/Home.aspx" TargetMode="External"/><Relationship Id="rId10" Type="http://schemas.openxmlformats.org/officeDocument/2006/relationships/image" Target="../media/image11.jpeg"/><Relationship Id="rId19" Type="http://schemas.openxmlformats.org/officeDocument/2006/relationships/image" Target="../media/image18.pn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Footer Placeholder 3"/>
          <p:cNvSpPr txBox="1">
            <a:spLocks/>
          </p:cNvSpPr>
          <p:nvPr/>
        </p:nvSpPr>
        <p:spPr bwMode="auto">
          <a:xfrm>
            <a:off x="7429500" y="6524625"/>
            <a:ext cx="1571625" cy="190500"/>
          </a:xfrm>
          <a:prstGeom prst="rect">
            <a:avLst/>
          </a:prstGeom>
          <a:noFill/>
          <a:ln w="9525">
            <a:noFill/>
            <a:miter lim="800000"/>
            <a:headEnd/>
            <a:tailEnd/>
          </a:ln>
        </p:spPr>
        <p:txBody>
          <a:bodyPr/>
          <a:lstStyle/>
          <a:p>
            <a:pPr eaLnBrk="0" hangingPunct="0"/>
            <a:r>
              <a:rPr lang="en-US" sz="900" dirty="0">
                <a:solidFill>
                  <a:schemeClr val="tx2"/>
                </a:solidFill>
              </a:rPr>
              <a:t>Copyright © ITFC </a:t>
            </a:r>
            <a:r>
              <a:rPr lang="en-US" sz="900" dirty="0" smtClean="0">
                <a:solidFill>
                  <a:schemeClr val="tx2"/>
                </a:solidFill>
              </a:rPr>
              <a:t>2013</a:t>
            </a:r>
            <a:endParaRPr lang="en-US" sz="900" dirty="0">
              <a:solidFill>
                <a:schemeClr val="tx2"/>
              </a:solidFill>
            </a:endParaRPr>
          </a:p>
          <a:p>
            <a:pPr algn="r" eaLnBrk="0" hangingPunct="0"/>
            <a:endParaRPr lang="en-US" sz="1400" dirty="0"/>
          </a:p>
        </p:txBody>
      </p:sp>
      <p:sp>
        <p:nvSpPr>
          <p:cNvPr id="7" name="TextBox 5"/>
          <p:cNvSpPr txBox="1">
            <a:spLocks noChangeArrowheads="1"/>
          </p:cNvSpPr>
          <p:nvPr/>
        </p:nvSpPr>
        <p:spPr bwMode="auto">
          <a:xfrm>
            <a:off x="304800" y="2276872"/>
            <a:ext cx="8534400" cy="4031873"/>
          </a:xfrm>
          <a:prstGeom prst="rect">
            <a:avLst/>
          </a:prstGeom>
          <a:noFill/>
          <a:ln w="9525">
            <a:noFill/>
            <a:miter lim="800000"/>
            <a:headEnd/>
            <a:tailEnd/>
          </a:ln>
        </p:spPr>
        <p:txBody>
          <a:bodyPr wrap="square">
            <a:spAutoFit/>
          </a:bodyPr>
          <a:lstStyle/>
          <a:p>
            <a:pPr algn="ctr" rtl="1">
              <a:spcBef>
                <a:spcPts val="0"/>
              </a:spcBef>
              <a:defRPr/>
            </a:pPr>
            <a:endParaRPr lang="ar-SA" sz="2800" b="1" dirty="0">
              <a:solidFill>
                <a:schemeClr val="tx2"/>
              </a:solidFill>
              <a:latin typeface="Times New Roman" pitchFamily="18" charset="0"/>
              <a:ea typeface="+mj-ea"/>
              <a:cs typeface="Times New Roman" pitchFamily="18" charset="0"/>
            </a:endParaRPr>
          </a:p>
          <a:p>
            <a:pPr algn="ctr" rtl="1">
              <a:spcBef>
                <a:spcPts val="0"/>
              </a:spcBef>
              <a:defRPr/>
            </a:pPr>
            <a:r>
              <a:rPr lang="ar-SA" sz="2800" b="1" dirty="0" smtClean="0">
                <a:solidFill>
                  <a:schemeClr val="tx2"/>
                </a:solidFill>
                <a:latin typeface="Times New Roman" pitchFamily="18" charset="0"/>
                <a:ea typeface="+mj-ea"/>
                <a:cs typeface="Times New Roman" pitchFamily="18" charset="0"/>
              </a:rPr>
              <a:t>مبادرة </a:t>
            </a:r>
            <a:r>
              <a:rPr lang="ar-SA" sz="2800" b="1" dirty="0">
                <a:solidFill>
                  <a:schemeClr val="tx2"/>
                </a:solidFill>
                <a:latin typeface="Times New Roman" pitchFamily="18" charset="0"/>
                <a:ea typeface="+mj-ea"/>
                <a:cs typeface="Times New Roman" pitchFamily="18" charset="0"/>
              </a:rPr>
              <a:t>المؤسسة الدولية الإسلامية لتمويل </a:t>
            </a:r>
            <a:r>
              <a:rPr lang="ar-SA" sz="2800" b="1" dirty="0" smtClean="0">
                <a:solidFill>
                  <a:schemeClr val="tx2"/>
                </a:solidFill>
                <a:latin typeface="Times New Roman" pitchFamily="18" charset="0"/>
                <a:ea typeface="+mj-ea"/>
                <a:cs typeface="Times New Roman" pitchFamily="18" charset="0"/>
              </a:rPr>
              <a:t>التجارة</a:t>
            </a:r>
            <a:r>
              <a:rPr lang="en-US" sz="2800" b="1" dirty="0" smtClean="0">
                <a:solidFill>
                  <a:schemeClr val="tx2"/>
                </a:solidFill>
                <a:latin typeface="Times New Roman" pitchFamily="18" charset="0"/>
                <a:ea typeface="+mj-ea"/>
                <a:cs typeface="Times New Roman" pitchFamily="18" charset="0"/>
              </a:rPr>
              <a:t> </a:t>
            </a:r>
            <a:r>
              <a:rPr lang="ar-SA" sz="2800" b="1" dirty="0" smtClean="0">
                <a:solidFill>
                  <a:schemeClr val="tx2"/>
                </a:solidFill>
                <a:latin typeface="Times New Roman" pitchFamily="18" charset="0"/>
                <a:ea typeface="+mj-ea"/>
                <a:cs typeface="Times New Roman" pitchFamily="18" charset="0"/>
              </a:rPr>
              <a:t>(</a:t>
            </a:r>
            <a:r>
              <a:rPr lang="en-US" sz="2800" b="1" dirty="0" smtClean="0">
                <a:solidFill>
                  <a:schemeClr val="tx2"/>
                </a:solidFill>
                <a:latin typeface="Times New Roman" pitchFamily="18" charset="0"/>
                <a:ea typeface="+mj-ea"/>
                <a:cs typeface="Times New Roman" pitchFamily="18" charset="0"/>
              </a:rPr>
              <a:t>ITFC</a:t>
            </a:r>
            <a:r>
              <a:rPr lang="ar-SA" sz="2800" b="1" dirty="0" smtClean="0">
                <a:solidFill>
                  <a:schemeClr val="tx2"/>
                </a:solidFill>
                <a:latin typeface="Times New Roman" pitchFamily="18" charset="0"/>
                <a:ea typeface="+mj-ea"/>
                <a:cs typeface="Times New Roman" pitchFamily="18" charset="0"/>
              </a:rPr>
              <a:t> )</a:t>
            </a:r>
            <a:r>
              <a:rPr lang="en-US" sz="2800" b="1" dirty="0" smtClean="0">
                <a:solidFill>
                  <a:schemeClr val="tx2"/>
                </a:solidFill>
                <a:latin typeface="Times New Roman" pitchFamily="18" charset="0"/>
                <a:ea typeface="+mj-ea"/>
                <a:cs typeface="Times New Roman" pitchFamily="18" charset="0"/>
              </a:rPr>
              <a:t> </a:t>
            </a:r>
            <a:r>
              <a:rPr lang="ar-SA" sz="2800" b="1" dirty="0" smtClean="0">
                <a:solidFill>
                  <a:schemeClr val="tx2"/>
                </a:solidFill>
                <a:latin typeface="Times New Roman" pitchFamily="18" charset="0"/>
                <a:ea typeface="+mj-ea"/>
                <a:cs typeface="Times New Roman" pitchFamily="18" charset="0"/>
              </a:rPr>
              <a:t>الخاصة</a:t>
            </a:r>
            <a:r>
              <a:rPr lang="ar-SA" sz="2800" b="1" dirty="0" smtClean="0">
                <a:latin typeface="Times New Roman" pitchFamily="18" charset="0"/>
                <a:ea typeface="+mj-ea"/>
                <a:cs typeface="Times New Roman" pitchFamily="18" charset="0"/>
              </a:rPr>
              <a:t> </a:t>
            </a:r>
            <a:endParaRPr lang="en-CA" sz="2800" b="1" dirty="0" smtClean="0">
              <a:latin typeface="Times New Roman" pitchFamily="18" charset="0"/>
              <a:ea typeface="+mj-ea"/>
              <a:cs typeface="Times New Roman" pitchFamily="18" charset="0"/>
            </a:endParaRPr>
          </a:p>
          <a:p>
            <a:pPr marL="182563" lvl="1" algn="ctr" rtl="1">
              <a:spcBef>
                <a:spcPts val="0"/>
              </a:spcBef>
              <a:defRPr/>
            </a:pPr>
            <a:r>
              <a:rPr lang="ar-SA" sz="2800" b="1" dirty="0" smtClean="0">
                <a:solidFill>
                  <a:schemeClr val="tx2"/>
                </a:solidFill>
                <a:latin typeface="Times New Roman" pitchFamily="18" charset="0"/>
                <a:ea typeface="+mj-ea"/>
                <a:cs typeface="Times New Roman" pitchFamily="18" charset="0"/>
              </a:rPr>
              <a:t>بالمساعدة من أجل التجارة </a:t>
            </a:r>
            <a:r>
              <a:rPr lang="en-US" sz="2800" b="1" dirty="0" smtClean="0">
                <a:solidFill>
                  <a:schemeClr val="tx2"/>
                </a:solidFill>
                <a:latin typeface="Times New Roman" pitchFamily="18" charset="0"/>
                <a:ea typeface="+mj-ea"/>
                <a:cs typeface="Times New Roman" pitchFamily="18" charset="0"/>
              </a:rPr>
              <a:t> </a:t>
            </a:r>
            <a:r>
              <a:rPr lang="ar-SA" sz="2800" b="1" dirty="0" smtClean="0">
                <a:solidFill>
                  <a:schemeClr val="tx2"/>
                </a:solidFill>
                <a:latin typeface="Times New Roman" pitchFamily="18" charset="0"/>
                <a:ea typeface="+mj-ea"/>
                <a:cs typeface="Times New Roman" pitchFamily="18" charset="0"/>
              </a:rPr>
              <a:t>للدول العربية</a:t>
            </a:r>
            <a:endParaRPr lang="en-US" sz="2800" b="1" dirty="0" smtClean="0">
              <a:solidFill>
                <a:schemeClr val="tx2"/>
              </a:solidFill>
              <a:latin typeface="Times New Roman" pitchFamily="18" charset="0"/>
              <a:ea typeface="+mj-ea"/>
              <a:cs typeface="Times New Roman" pitchFamily="18" charset="0"/>
            </a:endParaRPr>
          </a:p>
          <a:p>
            <a:pPr algn="ctr" rtl="1"/>
            <a:endParaRPr lang="en-US" sz="1800" b="1" dirty="0" smtClean="0"/>
          </a:p>
          <a:p>
            <a:pPr algn="ctr" rtl="1"/>
            <a:endParaRPr lang="en-US" sz="1800" b="1" dirty="0"/>
          </a:p>
          <a:p>
            <a:pPr algn="ctr" rtl="1"/>
            <a:endParaRPr lang="ar-SA" sz="1800" b="1" dirty="0" smtClean="0"/>
          </a:p>
          <a:p>
            <a:pPr algn="ctr" rtl="1"/>
            <a:endParaRPr lang="ar-SA" sz="1800" b="1" dirty="0"/>
          </a:p>
          <a:p>
            <a:pPr algn="ctr" rtl="1"/>
            <a:endParaRPr lang="en-US" sz="1800" b="1" dirty="0" smtClean="0"/>
          </a:p>
          <a:p>
            <a:pPr algn="ctr" rtl="1"/>
            <a:endParaRPr lang="en-US" sz="1800" b="1" dirty="0" smtClean="0"/>
          </a:p>
          <a:p>
            <a:pPr algn="ctr" rtl="1"/>
            <a:endParaRPr lang="en-US" sz="1800" b="1" dirty="0"/>
          </a:p>
          <a:p>
            <a:pPr algn="ctr" rtl="1"/>
            <a:r>
              <a:rPr lang="ar-SA" sz="1400" b="1" dirty="0">
                <a:solidFill>
                  <a:schemeClr val="tx2"/>
                </a:solidFill>
                <a:latin typeface="Times New Roman" pitchFamily="18" charset="0"/>
                <a:ea typeface="+mj-ea"/>
                <a:cs typeface="Times New Roman" pitchFamily="18" charset="0"/>
              </a:rPr>
              <a:t>الحمامات، 13 ديسمبر  ، الجمهورية التونسية </a:t>
            </a:r>
            <a:r>
              <a:rPr lang="ar-SA" sz="1400" b="1" dirty="0" smtClean="0">
                <a:solidFill>
                  <a:schemeClr val="tx2"/>
                </a:solidFill>
                <a:latin typeface="Times New Roman" pitchFamily="18" charset="0"/>
                <a:ea typeface="+mj-ea"/>
                <a:cs typeface="Times New Roman" pitchFamily="18" charset="0"/>
              </a:rPr>
              <a:t>2013</a:t>
            </a:r>
          </a:p>
          <a:p>
            <a:pPr algn="ctr" rtl="1"/>
            <a:r>
              <a:rPr lang="ar-SA" sz="1400" b="1" dirty="0" smtClean="0">
                <a:solidFill>
                  <a:schemeClr val="tx2"/>
                </a:solidFill>
                <a:latin typeface="Times New Roman" pitchFamily="18" charset="0"/>
                <a:ea typeface="+mj-ea"/>
                <a:cs typeface="Times New Roman" pitchFamily="18" charset="0"/>
              </a:rPr>
              <a:t>الأسعد بن حسين  </a:t>
            </a:r>
            <a:r>
              <a:rPr lang="en-US" sz="1400" b="1" dirty="0" smtClean="0">
                <a:solidFill>
                  <a:schemeClr val="tx2"/>
                </a:solidFill>
                <a:latin typeface="Times New Roman" pitchFamily="18" charset="0"/>
                <a:ea typeface="+mj-ea"/>
                <a:cs typeface="Times New Roman" pitchFamily="18" charset="0"/>
              </a:rPr>
              <a:t>ITFC -</a:t>
            </a:r>
            <a:endParaRPr lang="en-US" sz="1400" b="1" dirty="0">
              <a:solidFill>
                <a:schemeClr val="tx2"/>
              </a:solidFill>
              <a:latin typeface="Times New Roman" pitchFamily="18" charset="0"/>
              <a:ea typeface="+mj-ea"/>
              <a:cs typeface="Times New Roman" pitchFamily="18" charset="0"/>
            </a:endParaRPr>
          </a:p>
          <a:p>
            <a:pPr algn="ctr"/>
            <a:endParaRPr lang="ar-SA" sz="1800" dirty="0" smtClean="0"/>
          </a:p>
        </p:txBody>
      </p:sp>
      <p:pic>
        <p:nvPicPr>
          <p:cNvPr id="8" name="Picture 7" descr="ITFC - new - Arabic_Data #.jpg"/>
          <p:cNvPicPr>
            <a:picLocks noChangeAspect="1"/>
          </p:cNvPicPr>
          <p:nvPr/>
        </p:nvPicPr>
        <p:blipFill>
          <a:blip r:embed="rId3" cstate="print"/>
          <a:stretch>
            <a:fillRect/>
          </a:stretch>
        </p:blipFill>
        <p:spPr>
          <a:xfrm>
            <a:off x="3347864" y="44624"/>
            <a:ext cx="2400300" cy="192024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639762"/>
          </a:xfrm>
        </p:spPr>
        <p:txBody>
          <a:bodyPr>
            <a:normAutofit/>
          </a:bodyPr>
          <a:lstStyle/>
          <a:p>
            <a:pPr algn="ctr" rtl="1"/>
            <a:r>
              <a:rPr lang="ar-SY" b="1" dirty="0" smtClean="0"/>
              <a:t>الأطراف المعنية </a:t>
            </a:r>
            <a:r>
              <a:rPr lang="ar-SA" b="1" dirty="0" smtClean="0"/>
              <a:t>في الدول المستفيدة</a:t>
            </a:r>
            <a:endParaRPr lang="en-US" dirty="0"/>
          </a:p>
        </p:txBody>
      </p:sp>
      <p:sp>
        <p:nvSpPr>
          <p:cNvPr id="3" name="Content Placeholder 2"/>
          <p:cNvSpPr>
            <a:spLocks noGrp="1"/>
          </p:cNvSpPr>
          <p:nvPr>
            <p:ph sz="quarter" idx="1"/>
          </p:nvPr>
        </p:nvSpPr>
        <p:spPr>
          <a:xfrm>
            <a:off x="304800" y="1340768"/>
            <a:ext cx="8659688" cy="5184576"/>
          </a:xfrm>
        </p:spPr>
        <p:txBody>
          <a:bodyPr>
            <a:normAutofit lnSpcReduction="10000"/>
          </a:bodyPr>
          <a:lstStyle/>
          <a:p>
            <a:pPr marL="0" indent="0" algn="just" rtl="1">
              <a:buNone/>
            </a:pPr>
            <a:r>
              <a:rPr lang="ar-SY" b="1" dirty="0" smtClean="0"/>
              <a:t>على المستوى الوطني</a:t>
            </a:r>
            <a:r>
              <a:rPr lang="ar-SA" b="1" dirty="0" smtClean="0"/>
              <a:t>:</a:t>
            </a:r>
            <a:endParaRPr lang="en-US" b="1" dirty="0"/>
          </a:p>
          <a:p>
            <a:pPr lvl="1" algn="just" rtl="1">
              <a:buFont typeface="Wingdings" panose="05000000000000000000" pitchFamily="2" charset="2"/>
              <a:buChar char="ü"/>
            </a:pPr>
            <a:r>
              <a:rPr lang="ar-SY" b="1" dirty="0" smtClean="0">
                <a:cs typeface="+mn-cs"/>
              </a:rPr>
              <a:t>الحكومات والمنظمات الحكومية</a:t>
            </a:r>
            <a:endParaRPr lang="en-US" b="1" dirty="0">
              <a:cs typeface="+mn-cs"/>
            </a:endParaRPr>
          </a:p>
          <a:p>
            <a:pPr marL="1257300" lvl="2" indent="-342900" algn="just" rtl="1">
              <a:buFont typeface="+mj-lt"/>
              <a:buAutoNum type="arabicPeriod"/>
            </a:pPr>
            <a:r>
              <a:rPr lang="ar-SY" sz="2000" i="1" dirty="0" smtClean="0"/>
              <a:t>الوزارات المختصة</a:t>
            </a:r>
            <a:endParaRPr lang="en-US" sz="2000" i="1" dirty="0" smtClean="0"/>
          </a:p>
          <a:p>
            <a:pPr marL="1257300" lvl="2" indent="-342900" algn="just" rtl="1">
              <a:buFont typeface="+mj-lt"/>
              <a:buAutoNum type="arabicPeriod"/>
            </a:pPr>
            <a:r>
              <a:rPr lang="ar-SY" sz="2000" i="1" dirty="0" smtClean="0"/>
              <a:t>الهيئات المختصة:</a:t>
            </a:r>
            <a:r>
              <a:rPr lang="ar-SY" sz="2000" dirty="0" smtClean="0"/>
              <a:t> هيئة الجمارك، هيئات ائتمان التصدير، هيئات الاستثمار</a:t>
            </a:r>
            <a:endParaRPr lang="en-US" sz="2000" dirty="0" smtClean="0"/>
          </a:p>
          <a:p>
            <a:pPr lvl="2" algn="just" rtl="1">
              <a:buNone/>
            </a:pPr>
            <a:endParaRPr lang="en-US" dirty="0" smtClean="0"/>
          </a:p>
          <a:p>
            <a:pPr lvl="1" algn="just" rtl="1">
              <a:buFont typeface="Wingdings" panose="05000000000000000000" pitchFamily="2" charset="2"/>
              <a:buChar char="ü"/>
            </a:pPr>
            <a:r>
              <a:rPr lang="ar-SY" b="1" dirty="0">
                <a:cs typeface="+mn-cs"/>
              </a:rPr>
              <a:t>هيئات تشجيع الاستثمار، المكتب الإحصائي الوطني، هيئات المعايير الوطنية، الهيئات الوطنية لسلامة الأغذية، البنك المركزي، هيئات وبنوك التنمية الوطنية والإقليمية، هيئة مكافحة الاحتكار، مؤسسات التدريب والتعليم الفنية والمهنية، مؤسسات التعليم العالي؛</a:t>
            </a:r>
            <a:endParaRPr lang="en-US" b="1" dirty="0">
              <a:cs typeface="+mn-cs"/>
            </a:endParaRPr>
          </a:p>
          <a:p>
            <a:pPr marL="1257300" lvl="2" indent="-342900" algn="just" rtl="1">
              <a:buFont typeface="+mj-lt"/>
              <a:buAutoNum type="arabicPeriod"/>
            </a:pPr>
            <a:r>
              <a:rPr lang="ar-SY" sz="2000" i="1" dirty="0"/>
              <a:t>لجان خاصة: لجنة تسهيل التجارة، لجنة مبادرة المعونة لصالح التجارة، لجنة المهارات </a:t>
            </a:r>
            <a:r>
              <a:rPr lang="ar-SY" sz="2000" i="1" dirty="0" smtClean="0"/>
              <a:t>وغيرها</a:t>
            </a:r>
            <a:endParaRPr lang="ar-SA" sz="2000" i="1" dirty="0" smtClean="0"/>
          </a:p>
          <a:p>
            <a:pPr marL="1257300" lvl="2" indent="-342900" algn="just" rtl="1">
              <a:buFont typeface="+mj-lt"/>
              <a:buAutoNum type="arabicPeriod"/>
            </a:pPr>
            <a:r>
              <a:rPr lang="ar-SY" sz="2000" i="1" dirty="0" smtClean="0"/>
              <a:t>منظمات </a:t>
            </a:r>
            <a:r>
              <a:rPr lang="ar-SY" sz="2000" i="1" dirty="0"/>
              <a:t>الأعمال وأصحاب العمل ونقابات العمال</a:t>
            </a:r>
            <a:endParaRPr lang="en-US" sz="2000" i="1" dirty="0"/>
          </a:p>
          <a:p>
            <a:pPr marL="0" indent="0" algn="r">
              <a:buNone/>
            </a:pPr>
            <a:endParaRPr lang="ar-SA" b="1" dirty="0" smtClean="0"/>
          </a:p>
          <a:p>
            <a:pPr marL="0" lvl="0" indent="0" algn="r" rtl="1">
              <a:buNone/>
            </a:pPr>
            <a:r>
              <a:rPr lang="ar-SY" b="1" dirty="0" smtClean="0"/>
              <a:t>على </a:t>
            </a:r>
            <a:r>
              <a:rPr lang="ar-SY" b="1" dirty="0"/>
              <a:t>المستوى </a:t>
            </a:r>
            <a:r>
              <a:rPr lang="ar-SA" b="1" dirty="0" smtClean="0"/>
              <a:t>الاقليمي : </a:t>
            </a:r>
          </a:p>
          <a:p>
            <a:pPr marL="0" lvl="0" indent="0" algn="r" rtl="1">
              <a:buNone/>
            </a:pPr>
            <a:r>
              <a:rPr lang="ar-SA" dirty="0" smtClean="0"/>
              <a:t>المتابعة مع الأمانة العامة لكل من </a:t>
            </a:r>
            <a:r>
              <a:rPr lang="ar-SY" sz="2000" dirty="0" smtClean="0"/>
              <a:t>جامعة </a:t>
            </a:r>
            <a:r>
              <a:rPr lang="ar-SY" sz="2000" dirty="0"/>
              <a:t>الدول </a:t>
            </a:r>
            <a:r>
              <a:rPr lang="ar-SY" sz="2000" dirty="0" smtClean="0"/>
              <a:t>العربية</a:t>
            </a:r>
            <a:r>
              <a:rPr lang="ar-SA" sz="2000" dirty="0" smtClean="0"/>
              <a:t>  و </a:t>
            </a:r>
            <a:r>
              <a:rPr lang="ar-SY" sz="2000" dirty="0" smtClean="0"/>
              <a:t>الوحدة </a:t>
            </a:r>
            <a:r>
              <a:rPr lang="ar-SY" sz="2000" dirty="0"/>
              <a:t>الفنية لاتفاقية </a:t>
            </a:r>
            <a:r>
              <a:rPr lang="ar-SY" sz="2000" dirty="0" smtClean="0"/>
              <a:t>أغادير</a:t>
            </a:r>
            <a:r>
              <a:rPr lang="ar-SA" sz="2000" dirty="0" smtClean="0"/>
              <a:t>و </a:t>
            </a:r>
            <a:r>
              <a:rPr lang="ar-SY" sz="2000" dirty="0" smtClean="0"/>
              <a:t>مجلس </a:t>
            </a:r>
            <a:r>
              <a:rPr lang="ar-SY" sz="2000" dirty="0"/>
              <a:t>التعاون </a:t>
            </a:r>
            <a:r>
              <a:rPr lang="ar-SY" sz="2000" dirty="0" smtClean="0"/>
              <a:t>الخليجي</a:t>
            </a:r>
            <a:r>
              <a:rPr lang="ar-SA" sz="2000" dirty="0" smtClean="0"/>
              <a:t> و</a:t>
            </a:r>
            <a:r>
              <a:rPr lang="ar-SY" sz="2000" dirty="0" smtClean="0"/>
              <a:t>اتحاد </a:t>
            </a:r>
            <a:r>
              <a:rPr lang="ar-SY" sz="2000" dirty="0"/>
              <a:t>المغرب </a:t>
            </a:r>
            <a:r>
              <a:rPr lang="ar-SY" sz="2000" dirty="0" smtClean="0"/>
              <a:t>العربي</a:t>
            </a:r>
            <a:r>
              <a:rPr lang="ar-SA" sz="2000" dirty="0" smtClean="0"/>
              <a:t>.</a:t>
            </a:r>
            <a:endParaRPr lang="en-US" sz="2000" dirty="0"/>
          </a:p>
          <a:p>
            <a:pPr marL="0" indent="0" algn="r" rtl="1">
              <a:buNone/>
            </a:pPr>
            <a:endParaRPr lang="en-US" b="1" dirty="0"/>
          </a:p>
          <a:p>
            <a:pPr algn="r"/>
            <a:endParaRPr lang="en-US" dirty="0"/>
          </a:p>
        </p:txBody>
      </p:sp>
    </p:spTree>
    <p:extLst>
      <p:ext uri="{BB962C8B-B14F-4D97-AF65-F5344CB8AC3E}">
        <p14:creationId xmlns:p14="http://schemas.microsoft.com/office/powerpoint/2010/main" val="3694151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مستطيل مستدير الزوايا 7"/>
          <p:cNvSpPr>
            <a:spLocks noChangeArrowheads="1"/>
          </p:cNvSpPr>
          <p:nvPr/>
        </p:nvSpPr>
        <p:spPr bwMode="auto">
          <a:xfrm>
            <a:off x="285750" y="6443663"/>
            <a:ext cx="8572500" cy="71437"/>
          </a:xfrm>
          <a:prstGeom prst="roundRect">
            <a:avLst>
              <a:gd name="adj" fmla="val 16667"/>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9" name="Slide Number Placeholder 8"/>
          <p:cNvSpPr>
            <a:spLocks noGrp="1"/>
          </p:cNvSpPr>
          <p:nvPr>
            <p:ph type="sldNum" sz="quarter" idx="11"/>
          </p:nvPr>
        </p:nvSpPr>
        <p:spPr/>
        <p:txBody>
          <a:bodyPr/>
          <a:lstStyle/>
          <a:p>
            <a:pPr>
              <a:defRPr/>
            </a:pPr>
            <a:fld id="{A9D9A553-DBBB-43AF-9A13-079866F76D37}" type="slidenum">
              <a:rPr lang="ar-SA" smtClean="0"/>
              <a:pPr>
                <a:defRPr/>
              </a:pPr>
              <a:t>11</a:t>
            </a:fld>
            <a:endParaRPr lang="en-US"/>
          </a:p>
        </p:txBody>
      </p:sp>
      <p:pic>
        <p:nvPicPr>
          <p:cNvPr id="34853" name="Picture 3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82519"/>
            <a:ext cx="7498080" cy="521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285750" y="210344"/>
            <a:ext cx="7670626"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ar-SA" sz="3600" b="0" i="0" u="none" strike="noStrike" cap="none" normalizeH="0" baseline="0" dirty="0" smtClean="0">
                <a:ln>
                  <a:noFill/>
                </a:ln>
                <a:solidFill>
                  <a:srgbClr val="C00000"/>
                </a:solidFill>
                <a:effectLst/>
                <a:latin typeface="Lucida Grande" pitchFamily="48" charset="0"/>
                <a:ea typeface="ＭＳ Ｐゴシック" pitchFamily="48" charset="-128"/>
              </a:rPr>
              <a:t>الهيكل التنظيمي لمشروع المبادرة</a:t>
            </a:r>
            <a:endParaRPr kumimoji="0" lang="en-US" sz="3600" b="0" i="0" u="none" strike="noStrike" cap="none" normalizeH="0" baseline="0" dirty="0" smtClean="0">
              <a:ln>
                <a:noFill/>
              </a:ln>
              <a:solidFill>
                <a:srgbClr val="C00000"/>
              </a:solidFill>
              <a:effectLst/>
              <a:latin typeface="Lucida Grande" pitchFamily="48" charset="0"/>
              <a:ea typeface="ＭＳ Ｐゴシック" pitchFamily="48" charset="-128"/>
            </a:endParaRPr>
          </a:p>
        </p:txBody>
      </p:sp>
    </p:spTree>
    <p:extLst>
      <p:ext uri="{BB962C8B-B14F-4D97-AF65-F5344CB8AC3E}">
        <p14:creationId xmlns:p14="http://schemas.microsoft.com/office/powerpoint/2010/main" val="82271543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ounded Rectangle 9"/>
          <p:cNvSpPr>
            <a:spLocks noChangeArrowheads="1"/>
          </p:cNvSpPr>
          <p:nvPr/>
        </p:nvSpPr>
        <p:spPr bwMode="auto">
          <a:xfrm>
            <a:off x="0" y="1052736"/>
            <a:ext cx="9144000" cy="5424264"/>
          </a:xfrm>
          <a:prstGeom prst="roundRect">
            <a:avLst>
              <a:gd name="adj" fmla="val 9079"/>
            </a:avLst>
          </a:prstGeom>
          <a:solidFill>
            <a:schemeClr val="accent3">
              <a:alpha val="30000"/>
            </a:schemeClr>
          </a:solidFill>
          <a:ln w="9525" algn="ctr">
            <a:solidFill>
              <a:schemeClr val="bg1"/>
            </a:solidFill>
            <a:round/>
            <a:headEnd/>
            <a:tailEnd/>
          </a:ln>
        </p:spPr>
        <p:txBody>
          <a:bodyPr/>
          <a:lstStyle/>
          <a:p>
            <a:pPr marL="342900" indent="-342900" algn="just" rtl="1">
              <a:buClr>
                <a:srgbClr val="FF0000"/>
              </a:buClr>
              <a:buFont typeface="Wingdings" pitchFamily="2" charset="2"/>
              <a:buChar char="q"/>
            </a:pPr>
            <a:r>
              <a:rPr lang="ar-SA" sz="2000" b="1" dirty="0" smtClean="0">
                <a:solidFill>
                  <a:srgbClr val="FF0000"/>
                </a:solidFill>
                <a:latin typeface="+mn-lt"/>
              </a:rPr>
              <a:t>الدورة </a:t>
            </a:r>
            <a:r>
              <a:rPr lang="ar-SA" sz="2000" b="1" dirty="0">
                <a:solidFill>
                  <a:srgbClr val="FF0000"/>
                </a:solidFill>
                <a:latin typeface="+mn-lt"/>
              </a:rPr>
              <a:t>الثالثة للقمة العربية التنموية الاقتصادية </a:t>
            </a:r>
            <a:r>
              <a:rPr lang="ar-SA" sz="2000" dirty="0">
                <a:latin typeface="+mn-lt"/>
              </a:rPr>
              <a:t>والاجتماعية التي انعقـــدت بالريـاض بالمملكة العربية السعودية يومي 21 و 22 يناير </a:t>
            </a:r>
            <a:r>
              <a:rPr lang="ar-SA" sz="2000" dirty="0" smtClean="0">
                <a:latin typeface="+mn-lt"/>
              </a:rPr>
              <a:t>2013م دعمت المبادرة </a:t>
            </a:r>
            <a:r>
              <a:rPr lang="ar-SA" sz="2000" dirty="0">
                <a:latin typeface="+mn-lt"/>
              </a:rPr>
              <a:t>. فإعلان الرياض قد وجه بوضع هذه المبادرة موضع التنفيذ بأسرع وقت ممكن. كما دعا البيان الختامي </a:t>
            </a:r>
            <a:r>
              <a:rPr lang="ar-SA" sz="2000" b="1" dirty="0">
                <a:solidFill>
                  <a:srgbClr val="FF0000"/>
                </a:solidFill>
                <a:latin typeface="+mn-lt"/>
              </a:rPr>
              <a:t>للدورة الثانية عشـــرة للقمة الإسلامية </a:t>
            </a:r>
            <a:r>
              <a:rPr lang="ar-SA" sz="2000" dirty="0">
                <a:latin typeface="+mn-lt"/>
              </a:rPr>
              <a:t>التي انعقدت في القاهــــرة يومي 6 و 7 فبراير 2013م، إلى البدء في تنفيذ المبادرة في أقرب الآجال</a:t>
            </a:r>
            <a:r>
              <a:rPr lang="ar-SA" sz="2000" dirty="0" smtClean="0">
                <a:latin typeface="+mn-lt"/>
              </a:rPr>
              <a:t>.</a:t>
            </a:r>
          </a:p>
          <a:p>
            <a:pPr marL="342900" indent="-342900" algn="just" rtl="1">
              <a:buClr>
                <a:srgbClr val="FF0000"/>
              </a:buClr>
              <a:buFont typeface="Wingdings" pitchFamily="2" charset="2"/>
              <a:buChar char="q"/>
            </a:pPr>
            <a:r>
              <a:rPr lang="ar-SA" sz="2000" dirty="0"/>
              <a:t>كما أولت </a:t>
            </a:r>
            <a:r>
              <a:rPr lang="ar-SA" sz="2000" b="1" dirty="0">
                <a:solidFill>
                  <a:srgbClr val="FF0000"/>
                </a:solidFill>
                <a:latin typeface="+mn-lt"/>
              </a:rPr>
              <a:t>الدورة الثانية عشـــرة للقمة الإسلامية </a:t>
            </a:r>
            <a:r>
              <a:rPr lang="ar-SA" sz="2000" dirty="0"/>
              <a:t>التي انعقدت في القاهــــرة في فبراير 2013م، أهمية بالغة للمبادرة ودعت من خلال البيان الختامي إلى البدء في تنفيذ المبادرة في أقرب </a:t>
            </a:r>
            <a:r>
              <a:rPr lang="ar-SA" sz="2000" dirty="0" smtClean="0"/>
              <a:t>الآجال.</a:t>
            </a:r>
          </a:p>
          <a:p>
            <a:pPr marL="342900" indent="-342900" algn="just" rtl="1">
              <a:buClr>
                <a:srgbClr val="FF0000"/>
              </a:buClr>
              <a:buFont typeface="Wingdings" pitchFamily="2" charset="2"/>
              <a:buChar char="q"/>
            </a:pPr>
            <a:r>
              <a:rPr lang="ar-SA" sz="2000" dirty="0" smtClean="0">
                <a:latin typeface="+mn-lt"/>
              </a:rPr>
              <a:t>الوزراء العرب المشاركون في اجتماع بالي دعموا بقوة المبادرة ودعوا الى تطويرها لكي تكون القاطرة التي من خلالها يتم مناقشة وحل عوائق التجارة في المنطقة العربية.</a:t>
            </a:r>
            <a:endParaRPr lang="en-US" sz="2000" b="1" dirty="0">
              <a:latin typeface="+mn-lt"/>
            </a:endParaRPr>
          </a:p>
          <a:p>
            <a:pPr marL="342900" indent="-342900" algn="just" rtl="1">
              <a:buFont typeface="Wingdings" pitchFamily="2" charset="2"/>
              <a:buChar char="q"/>
            </a:pPr>
            <a:r>
              <a:rPr lang="ar-SA" sz="2000" dirty="0" smtClean="0">
                <a:latin typeface="+mn-lt"/>
              </a:rPr>
              <a:t>وقد </a:t>
            </a:r>
            <a:r>
              <a:rPr lang="ar-SA" sz="2000" dirty="0">
                <a:latin typeface="+mn-lt"/>
              </a:rPr>
              <a:t>تمت تعبئة، حتى تاريخه، ولله الحمد، </a:t>
            </a:r>
            <a:r>
              <a:rPr lang="ar-SA" sz="2000" b="1" dirty="0" smtClean="0">
                <a:solidFill>
                  <a:srgbClr val="FF0000"/>
                </a:solidFill>
                <a:latin typeface="+mn-lt"/>
              </a:rPr>
              <a:t>10 </a:t>
            </a:r>
            <a:r>
              <a:rPr lang="ar-SA" sz="2000" b="1" dirty="0">
                <a:solidFill>
                  <a:srgbClr val="FF0000"/>
                </a:solidFill>
                <a:latin typeface="+mn-lt"/>
              </a:rPr>
              <a:t>مليون دولار أمريكي من الميزانية المخصصة للمرحلة الأولى لمشروع المبادرة والبالغ قدرها 11.5 مليون دولار أمريكي</a:t>
            </a:r>
            <a:r>
              <a:rPr lang="ar-SA" sz="2000" dirty="0">
                <a:latin typeface="+mn-lt"/>
              </a:rPr>
              <a:t> وذلك بدعم من كل من مجموعة البنك الإسلامي للتنمية بما في ذلك المؤسسة الدولية الإسلامية لتمويل التجارة (2 مليون دولار) والمملكة العربة السعودية (3 مليون دولار) ودولة الكويت (2 مليون دولار) ومملكة السويد (1.5 مليون دولار) وبرنامج الأمم المتحدة الإنمائي (1 مليون دولار</a:t>
            </a:r>
            <a:r>
              <a:rPr lang="ar-SA" sz="2000" dirty="0" smtClean="0">
                <a:latin typeface="+mn-lt"/>
              </a:rPr>
              <a:t>) وجمهورية مصر العربية  نصف مليون دولار.</a:t>
            </a:r>
          </a:p>
          <a:p>
            <a:pPr marL="342900" lvl="1" indent="-342900" algn="just" rtl="1">
              <a:buFont typeface="Wingdings" pitchFamily="2" charset="2"/>
              <a:buChar char="q"/>
            </a:pPr>
            <a:r>
              <a:rPr lang="ar-SA" sz="2000" b="1" dirty="0">
                <a:solidFill>
                  <a:srgbClr val="FF0000"/>
                </a:solidFill>
                <a:latin typeface="+mn-lt"/>
              </a:rPr>
              <a:t>المرحلة الأولى للمبادرة </a:t>
            </a:r>
            <a:r>
              <a:rPr lang="ar-SA" sz="2000" dirty="0">
                <a:latin typeface="+mn-lt"/>
              </a:rPr>
              <a:t>ستكون متبوعة بمرحلة ثانية بحول الله يكون هدفها الأساسي تعبئة الموارد وتنفيذ المشاريع المتفق عليها . ولإعداد هذه المرحلة سيكون هنالك تقييم بعد انقضاء السنة الأولى من بدء المشروع (استعراض منتصف المدة للمبادرة </a:t>
            </a:r>
            <a:r>
              <a:rPr lang="en-US" sz="2000" dirty="0">
                <a:latin typeface="+mn-lt"/>
              </a:rPr>
              <a:t>(MID-TERM REVIEW)  </a:t>
            </a:r>
            <a:r>
              <a:rPr lang="ar-SA" sz="2000" dirty="0">
                <a:latin typeface="+mn-lt"/>
              </a:rPr>
              <a:t>  ذلك لضمان الوفاء بنتائج المشروع والبدء في التخطيط للمرحلة الثانية .</a:t>
            </a:r>
          </a:p>
          <a:p>
            <a:pPr marL="342900" indent="-342900" algn="just" rtl="1">
              <a:buFont typeface="Wingdings" pitchFamily="2" charset="2"/>
              <a:buChar char="q"/>
            </a:pPr>
            <a:r>
              <a:rPr lang="ar-SA" sz="2000" dirty="0">
                <a:latin typeface="+mn-lt"/>
              </a:rPr>
              <a:t> </a:t>
            </a:r>
            <a:endParaRPr lang="ar-SA" sz="2050" dirty="0" smtClean="0">
              <a:latin typeface="Times New Roman" pitchFamily="18" charset="0"/>
              <a:cs typeface="Times New Roman" pitchFamily="18" charset="0"/>
            </a:endParaRPr>
          </a:p>
        </p:txBody>
      </p:sp>
      <p:pic>
        <p:nvPicPr>
          <p:cNvPr id="15" name="Picture 7" descr="ITFC_ENG_RGB_lge"/>
          <p:cNvPicPr>
            <a:picLocks noChangeAspect="1" noChangeArrowheads="1"/>
          </p:cNvPicPr>
          <p:nvPr/>
        </p:nvPicPr>
        <p:blipFill>
          <a:blip r:embed="rId2" cstate="print">
            <a:lum bright="-6000" contrast="10000"/>
          </a:blip>
          <a:srcRect l="4642" t="3436" r="23387" b="28049"/>
          <a:stretch>
            <a:fillRect/>
          </a:stretch>
        </p:blipFill>
        <p:spPr bwMode="auto">
          <a:xfrm>
            <a:off x="7772400" y="228600"/>
            <a:ext cx="962025" cy="955675"/>
          </a:xfrm>
          <a:prstGeom prst="rect">
            <a:avLst/>
          </a:prstGeom>
          <a:noFill/>
          <a:ln w="9525">
            <a:noFill/>
            <a:miter lim="800000"/>
            <a:headEnd/>
            <a:tailEnd/>
          </a:ln>
        </p:spPr>
      </p:pic>
      <p:sp>
        <p:nvSpPr>
          <p:cNvPr id="17" name="Rectangle 5"/>
          <p:cNvSpPr>
            <a:spLocks noChangeArrowheads="1"/>
          </p:cNvSpPr>
          <p:nvPr/>
        </p:nvSpPr>
        <p:spPr bwMode="auto">
          <a:xfrm>
            <a:off x="152400" y="1219200"/>
            <a:ext cx="8763000" cy="76200"/>
          </a:xfrm>
          <a:prstGeom prst="rect">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29704" name="Title 19"/>
          <p:cNvSpPr>
            <a:spLocks noGrp="1"/>
          </p:cNvSpPr>
          <p:nvPr>
            <p:ph type="title"/>
          </p:nvPr>
        </p:nvSpPr>
        <p:spPr>
          <a:xfrm>
            <a:off x="0" y="304800"/>
            <a:ext cx="7924800" cy="990600"/>
          </a:xfrm>
        </p:spPr>
        <p:txBody>
          <a:bodyPr/>
          <a:lstStyle/>
          <a:p>
            <a:pPr algn="ctr" rtl="1"/>
            <a:r>
              <a:rPr lang="ar-SA" sz="2800" b="1" dirty="0" smtClean="0"/>
              <a:t>دعم المبادرة و ميزانيتها</a:t>
            </a:r>
            <a:endParaRPr lang="en-US" sz="2800" b="1" dirty="0"/>
          </a:p>
        </p:txBody>
      </p:sp>
      <p:sp>
        <p:nvSpPr>
          <p:cNvPr id="9" name="Slide Number Placeholder 8"/>
          <p:cNvSpPr>
            <a:spLocks noGrp="1"/>
          </p:cNvSpPr>
          <p:nvPr>
            <p:ph type="sldNum" sz="quarter" idx="11"/>
          </p:nvPr>
        </p:nvSpPr>
        <p:spPr/>
        <p:txBody>
          <a:bodyPr/>
          <a:lstStyle/>
          <a:p>
            <a:pPr>
              <a:defRPr/>
            </a:pPr>
            <a:fld id="{A9D9A553-DBBB-43AF-9A13-079866F76D37}" type="slidenum">
              <a:rPr lang="ar-SA" smtClean="0"/>
              <a:pPr>
                <a:defRPr/>
              </a:pPr>
              <a:t>12</a:t>
            </a:fld>
            <a:endParaRPr lang="en-US" dirty="0"/>
          </a:p>
        </p:txBody>
      </p:sp>
    </p:spTree>
    <p:extLst>
      <p:ext uri="{BB962C8B-B14F-4D97-AF65-F5344CB8AC3E}">
        <p14:creationId xmlns:p14="http://schemas.microsoft.com/office/powerpoint/2010/main" val="71856228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ounded Rectangle 9"/>
          <p:cNvSpPr>
            <a:spLocks noChangeArrowheads="1"/>
          </p:cNvSpPr>
          <p:nvPr/>
        </p:nvSpPr>
        <p:spPr bwMode="auto">
          <a:xfrm>
            <a:off x="-107504" y="1124744"/>
            <a:ext cx="9144000" cy="5424264"/>
          </a:xfrm>
          <a:prstGeom prst="roundRect">
            <a:avLst>
              <a:gd name="adj" fmla="val 9079"/>
            </a:avLst>
          </a:prstGeom>
          <a:solidFill>
            <a:schemeClr val="accent3">
              <a:alpha val="30000"/>
            </a:schemeClr>
          </a:solidFill>
          <a:ln w="9525" algn="ctr">
            <a:solidFill>
              <a:schemeClr val="bg1"/>
            </a:solidFill>
            <a:round/>
            <a:headEnd/>
            <a:tailEnd/>
          </a:ln>
        </p:spPr>
        <p:txBody>
          <a:bodyPr/>
          <a:lstStyle/>
          <a:p>
            <a:pPr marL="342900" marR="0" lvl="0" indent="-342900" algn="just" rtl="1">
              <a:lnSpc>
                <a:spcPct val="115000"/>
              </a:lnSpc>
              <a:spcBef>
                <a:spcPts val="0"/>
              </a:spcBef>
              <a:spcAft>
                <a:spcPts val="0"/>
              </a:spcAft>
              <a:buFont typeface="+mj-lt"/>
              <a:buAutoNum type="arabicPeriod"/>
            </a:pPr>
            <a:r>
              <a:rPr lang="ar-SA" dirty="0">
                <a:latin typeface="+mn-lt"/>
                <a:ea typeface="Times New Roman"/>
                <a:cs typeface="Times New Roman"/>
              </a:rPr>
              <a:t>تم ، ولله الحمد ، إطلاق </a:t>
            </a:r>
            <a:r>
              <a:rPr lang="ar-SA" dirty="0" smtClean="0">
                <a:latin typeface="+mn-lt"/>
                <a:ea typeface="Times New Roman"/>
                <a:cs typeface="Times New Roman"/>
              </a:rPr>
              <a:t>المبادرة رسميا يوم </a:t>
            </a:r>
            <a:r>
              <a:rPr lang="ar-SA" dirty="0">
                <a:latin typeface="+mn-lt"/>
                <a:ea typeface="Times New Roman"/>
                <a:cs typeface="Times New Roman"/>
              </a:rPr>
              <a:t>6 نوفمبر</a:t>
            </a:r>
            <a:r>
              <a:rPr lang="en-US" dirty="0">
                <a:latin typeface="+mn-lt"/>
                <a:ea typeface="Times New Roman"/>
                <a:cs typeface="Arial"/>
              </a:rPr>
              <a:t> </a:t>
            </a:r>
            <a:r>
              <a:rPr lang="ar-SA" dirty="0" smtClean="0">
                <a:latin typeface="+mn-lt"/>
                <a:ea typeface="Times New Roman"/>
                <a:cs typeface="Arial"/>
              </a:rPr>
              <a:t> </a:t>
            </a:r>
            <a:r>
              <a:rPr lang="en-US" dirty="0" smtClean="0">
                <a:latin typeface="+mn-lt"/>
                <a:ea typeface="Times New Roman"/>
                <a:cs typeface="Arial"/>
              </a:rPr>
              <a:t>2013</a:t>
            </a:r>
            <a:r>
              <a:rPr lang="ar-SA" dirty="0" smtClean="0">
                <a:latin typeface="+mn-lt"/>
                <a:ea typeface="Times New Roman"/>
                <a:cs typeface="Arial"/>
              </a:rPr>
              <a:t> بجدة بمناسبة انعقاد الاجتماع الأول لمجلس ادارتها.</a:t>
            </a:r>
          </a:p>
          <a:p>
            <a:pPr marL="342900" marR="0" lvl="0" indent="-342900" algn="just" rtl="1">
              <a:lnSpc>
                <a:spcPct val="115000"/>
              </a:lnSpc>
              <a:spcBef>
                <a:spcPts val="0"/>
              </a:spcBef>
              <a:spcAft>
                <a:spcPts val="0"/>
              </a:spcAft>
              <a:buFont typeface="+mj-lt"/>
              <a:buAutoNum type="arabicPeriod"/>
            </a:pPr>
            <a:endParaRPr lang="en-US" dirty="0">
              <a:latin typeface="+mn-lt"/>
              <a:ea typeface="Calibri"/>
              <a:cs typeface="Arial"/>
            </a:endParaRPr>
          </a:p>
          <a:p>
            <a:pPr marL="342900" marR="0" lvl="0" indent="-342900" algn="just" rtl="1">
              <a:lnSpc>
                <a:spcPct val="115000"/>
              </a:lnSpc>
              <a:spcBef>
                <a:spcPts val="0"/>
              </a:spcBef>
              <a:spcAft>
                <a:spcPts val="0"/>
              </a:spcAft>
              <a:buFont typeface="+mj-lt"/>
              <a:buAutoNum type="arabicPeriod"/>
            </a:pPr>
            <a:r>
              <a:rPr lang="en-US" dirty="0" err="1">
                <a:solidFill>
                  <a:srgbClr val="222222"/>
                </a:solidFill>
                <a:latin typeface="+mn-lt"/>
                <a:ea typeface="Times New Roman"/>
                <a:cs typeface="Arial"/>
              </a:rPr>
              <a:t>وفي</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خاتمة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هذا</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الاجتماع</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طلب</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أعضاء</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مجلس</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ادارة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المبادرة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من</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وكالات</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الأمم</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المتحدة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المنفذة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لها</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مراجعة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خطة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العمل</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الموحدة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خلال</a:t>
            </a:r>
            <a:r>
              <a:rPr lang="en-US" dirty="0">
                <a:solidFill>
                  <a:srgbClr val="222222"/>
                </a:solidFill>
                <a:latin typeface="+mn-lt"/>
                <a:ea typeface="Times New Roman"/>
                <a:cs typeface="Arial"/>
              </a:rPr>
              <a:t> 6 </a:t>
            </a:r>
            <a:r>
              <a:rPr lang="en-US" dirty="0" err="1">
                <a:solidFill>
                  <a:srgbClr val="222222"/>
                </a:solidFill>
                <a:latin typeface="+mn-lt"/>
                <a:ea typeface="Times New Roman"/>
                <a:cs typeface="Arial"/>
              </a:rPr>
              <a:t>أشهر</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وذلك</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بتضمينها</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جميع</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التعليقات</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والملاحظات</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التي</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أبداها</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أعضاء</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المجلس</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والدول</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المستفيدة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والمنظمات</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العربية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الإقليمية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كما</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طلب</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المجس</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اعداد</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ميزانية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مفصلة</a:t>
            </a:r>
            <a:r>
              <a:rPr lang="en-US" dirty="0">
                <a:solidFill>
                  <a:srgbClr val="222222"/>
                </a:solidFill>
                <a:latin typeface="+mn-lt"/>
                <a:ea typeface="Times New Roman"/>
                <a:cs typeface="Arial"/>
              </a:rPr>
              <a:t> </a:t>
            </a:r>
            <a:r>
              <a:rPr lang="en-US" dirty="0" err="1">
                <a:solidFill>
                  <a:srgbClr val="222222"/>
                </a:solidFill>
                <a:latin typeface="+mn-lt"/>
                <a:ea typeface="Times New Roman"/>
                <a:cs typeface="Arial"/>
              </a:rPr>
              <a:t>لهذه</a:t>
            </a:r>
            <a:r>
              <a:rPr lang="en-US" dirty="0">
                <a:solidFill>
                  <a:srgbClr val="222222"/>
                </a:solidFill>
                <a:latin typeface="+mn-lt"/>
                <a:ea typeface="Times New Roman"/>
                <a:cs typeface="Arial"/>
              </a:rPr>
              <a:t> </a:t>
            </a:r>
            <a:r>
              <a:rPr lang="en-US" dirty="0" err="1" smtClean="0">
                <a:solidFill>
                  <a:srgbClr val="222222"/>
                </a:solidFill>
                <a:latin typeface="+mn-lt"/>
                <a:ea typeface="Times New Roman"/>
                <a:cs typeface="Arial"/>
              </a:rPr>
              <a:t>الخطة</a:t>
            </a:r>
            <a:r>
              <a:rPr lang="ar-SA" dirty="0" smtClean="0">
                <a:solidFill>
                  <a:srgbClr val="222222"/>
                </a:solidFill>
                <a:latin typeface="+mn-lt"/>
                <a:ea typeface="Times New Roman"/>
                <a:cs typeface="Arial"/>
              </a:rPr>
              <a:t>.</a:t>
            </a:r>
          </a:p>
          <a:p>
            <a:pPr marL="342900" marR="0" lvl="0" indent="-342900" algn="just" rtl="1">
              <a:lnSpc>
                <a:spcPct val="115000"/>
              </a:lnSpc>
              <a:spcBef>
                <a:spcPts val="0"/>
              </a:spcBef>
              <a:spcAft>
                <a:spcPts val="0"/>
              </a:spcAft>
              <a:buFont typeface="+mj-lt"/>
              <a:buAutoNum type="arabicPeriod"/>
            </a:pPr>
            <a:endParaRPr lang="ar-SA" dirty="0" smtClean="0">
              <a:solidFill>
                <a:srgbClr val="222222"/>
              </a:solidFill>
              <a:latin typeface="+mn-lt"/>
              <a:ea typeface="Times New Roman"/>
              <a:cs typeface="Arial"/>
            </a:endParaRPr>
          </a:p>
          <a:p>
            <a:pPr marL="342900" marR="0" lvl="0" indent="-342900" algn="just" rtl="1">
              <a:lnSpc>
                <a:spcPct val="115000"/>
              </a:lnSpc>
              <a:spcBef>
                <a:spcPts val="0"/>
              </a:spcBef>
              <a:spcAft>
                <a:spcPts val="0"/>
              </a:spcAft>
              <a:buFont typeface="+mj-lt"/>
              <a:buAutoNum type="arabicPeriod"/>
            </a:pPr>
            <a:r>
              <a:rPr lang="en-US" dirty="0" err="1" smtClean="0">
                <a:solidFill>
                  <a:srgbClr val="222222"/>
                </a:solidFill>
                <a:latin typeface="+mn-lt"/>
                <a:ea typeface="Times New Roman"/>
              </a:rPr>
              <a:t>وفي</a:t>
            </a:r>
            <a:r>
              <a:rPr lang="en-US" dirty="0" smtClean="0">
                <a:solidFill>
                  <a:srgbClr val="222222"/>
                </a:solidFill>
                <a:latin typeface="+mn-lt"/>
                <a:ea typeface="Times New Roman"/>
              </a:rPr>
              <a:t> </a:t>
            </a:r>
            <a:r>
              <a:rPr lang="en-US" dirty="0" err="1">
                <a:solidFill>
                  <a:srgbClr val="222222"/>
                </a:solidFill>
                <a:latin typeface="+mn-lt"/>
                <a:ea typeface="Times New Roman"/>
              </a:rPr>
              <a:t>انتظار</a:t>
            </a:r>
            <a:r>
              <a:rPr lang="en-US" dirty="0">
                <a:solidFill>
                  <a:srgbClr val="222222"/>
                </a:solidFill>
                <a:latin typeface="+mn-lt"/>
                <a:ea typeface="Times New Roman"/>
              </a:rPr>
              <a:t> </a:t>
            </a:r>
            <a:r>
              <a:rPr lang="en-US" dirty="0" err="1">
                <a:solidFill>
                  <a:srgbClr val="222222"/>
                </a:solidFill>
                <a:latin typeface="+mn-lt"/>
                <a:ea typeface="Times New Roman"/>
              </a:rPr>
              <a:t>مراجعة</a:t>
            </a:r>
            <a:r>
              <a:rPr lang="en-US" dirty="0">
                <a:solidFill>
                  <a:srgbClr val="222222"/>
                </a:solidFill>
                <a:latin typeface="+mn-lt"/>
                <a:ea typeface="Times New Roman"/>
              </a:rPr>
              <a:t> </a:t>
            </a:r>
            <a:r>
              <a:rPr lang="en-US" dirty="0" err="1">
                <a:solidFill>
                  <a:srgbClr val="222222"/>
                </a:solidFill>
                <a:latin typeface="+mn-lt"/>
                <a:ea typeface="Times New Roman"/>
              </a:rPr>
              <a:t>خطة</a:t>
            </a:r>
            <a:r>
              <a:rPr lang="en-US" dirty="0">
                <a:solidFill>
                  <a:srgbClr val="222222"/>
                </a:solidFill>
                <a:latin typeface="+mn-lt"/>
                <a:ea typeface="Times New Roman"/>
              </a:rPr>
              <a:t> </a:t>
            </a:r>
            <a:r>
              <a:rPr lang="en-US" dirty="0" err="1">
                <a:solidFill>
                  <a:srgbClr val="222222"/>
                </a:solidFill>
                <a:latin typeface="+mn-lt"/>
                <a:ea typeface="Times New Roman"/>
              </a:rPr>
              <a:t>العمل</a:t>
            </a:r>
            <a:r>
              <a:rPr lang="en-US" dirty="0">
                <a:solidFill>
                  <a:srgbClr val="222222"/>
                </a:solidFill>
                <a:latin typeface="+mn-lt"/>
                <a:ea typeface="Times New Roman"/>
              </a:rPr>
              <a:t> </a:t>
            </a:r>
            <a:r>
              <a:rPr lang="en-US" dirty="0" err="1">
                <a:solidFill>
                  <a:srgbClr val="222222"/>
                </a:solidFill>
                <a:latin typeface="+mn-lt"/>
                <a:ea typeface="Times New Roman"/>
              </a:rPr>
              <a:t>الموحدة</a:t>
            </a:r>
            <a:r>
              <a:rPr lang="en-US" dirty="0">
                <a:solidFill>
                  <a:srgbClr val="222222"/>
                </a:solidFill>
                <a:latin typeface="+mn-lt"/>
                <a:ea typeface="Times New Roman"/>
              </a:rPr>
              <a:t> </a:t>
            </a:r>
            <a:r>
              <a:rPr lang="en-US" dirty="0" err="1">
                <a:solidFill>
                  <a:srgbClr val="222222"/>
                </a:solidFill>
                <a:latin typeface="+mn-lt"/>
                <a:ea typeface="Times New Roman"/>
              </a:rPr>
              <a:t>خلال</a:t>
            </a:r>
            <a:r>
              <a:rPr lang="en-US" dirty="0">
                <a:solidFill>
                  <a:srgbClr val="222222"/>
                </a:solidFill>
                <a:latin typeface="+mn-lt"/>
                <a:ea typeface="Times New Roman"/>
              </a:rPr>
              <a:t> 6 </a:t>
            </a:r>
            <a:r>
              <a:rPr lang="ar-SA" dirty="0" smtClean="0">
                <a:solidFill>
                  <a:srgbClr val="222222"/>
                </a:solidFill>
                <a:latin typeface="+mn-lt"/>
                <a:ea typeface="Times New Roman"/>
              </a:rPr>
              <a:t> </a:t>
            </a:r>
            <a:r>
              <a:rPr lang="en-US" dirty="0" err="1" smtClean="0">
                <a:solidFill>
                  <a:srgbClr val="222222"/>
                </a:solidFill>
                <a:latin typeface="+mn-lt"/>
                <a:ea typeface="Times New Roman"/>
              </a:rPr>
              <a:t>أشهر</a:t>
            </a:r>
            <a:r>
              <a:rPr lang="en-US" dirty="0" smtClean="0">
                <a:solidFill>
                  <a:srgbClr val="222222"/>
                </a:solidFill>
                <a:latin typeface="+mn-lt"/>
                <a:ea typeface="Times New Roman"/>
              </a:rPr>
              <a:t> </a:t>
            </a:r>
            <a:r>
              <a:rPr lang="en-US" dirty="0" err="1">
                <a:solidFill>
                  <a:srgbClr val="222222"/>
                </a:solidFill>
                <a:latin typeface="+mn-lt"/>
                <a:ea typeface="Times New Roman"/>
              </a:rPr>
              <a:t>وتسريعا</a:t>
            </a:r>
            <a:r>
              <a:rPr lang="en-US" dirty="0">
                <a:solidFill>
                  <a:srgbClr val="222222"/>
                </a:solidFill>
                <a:latin typeface="+mn-lt"/>
                <a:ea typeface="Times New Roman"/>
              </a:rPr>
              <a:t> </a:t>
            </a:r>
            <a:r>
              <a:rPr lang="en-US" dirty="0" err="1">
                <a:solidFill>
                  <a:srgbClr val="222222"/>
                </a:solidFill>
                <a:latin typeface="+mn-lt"/>
                <a:ea typeface="Times New Roman"/>
              </a:rPr>
              <a:t>للشروع</a:t>
            </a:r>
            <a:r>
              <a:rPr lang="en-US" dirty="0">
                <a:solidFill>
                  <a:srgbClr val="222222"/>
                </a:solidFill>
                <a:latin typeface="+mn-lt"/>
                <a:ea typeface="Times New Roman"/>
              </a:rPr>
              <a:t> </a:t>
            </a:r>
            <a:r>
              <a:rPr lang="en-US" dirty="0" err="1">
                <a:solidFill>
                  <a:srgbClr val="222222"/>
                </a:solidFill>
                <a:latin typeface="+mn-lt"/>
                <a:ea typeface="Times New Roman"/>
              </a:rPr>
              <a:t>في</a:t>
            </a:r>
            <a:r>
              <a:rPr lang="en-US" dirty="0">
                <a:solidFill>
                  <a:srgbClr val="222222"/>
                </a:solidFill>
                <a:latin typeface="+mn-lt"/>
                <a:ea typeface="Times New Roman"/>
              </a:rPr>
              <a:t> </a:t>
            </a:r>
            <a:r>
              <a:rPr lang="en-US" dirty="0" err="1">
                <a:solidFill>
                  <a:srgbClr val="222222"/>
                </a:solidFill>
                <a:latin typeface="+mn-lt"/>
                <a:ea typeface="Times New Roman"/>
              </a:rPr>
              <a:t>تنفيذ</a:t>
            </a:r>
            <a:r>
              <a:rPr lang="en-US" dirty="0">
                <a:solidFill>
                  <a:srgbClr val="222222"/>
                </a:solidFill>
                <a:latin typeface="+mn-lt"/>
                <a:ea typeface="Times New Roman"/>
              </a:rPr>
              <a:t> </a:t>
            </a:r>
            <a:r>
              <a:rPr lang="en-US" dirty="0" err="1">
                <a:solidFill>
                  <a:srgbClr val="222222"/>
                </a:solidFill>
                <a:latin typeface="+mn-lt"/>
                <a:ea typeface="Times New Roman"/>
              </a:rPr>
              <a:t>المبادرة</a:t>
            </a:r>
            <a:r>
              <a:rPr lang="en-US" dirty="0">
                <a:solidFill>
                  <a:srgbClr val="222222"/>
                </a:solidFill>
                <a:latin typeface="+mn-lt"/>
                <a:ea typeface="Times New Roman"/>
              </a:rPr>
              <a:t>، </a:t>
            </a:r>
            <a:r>
              <a:rPr lang="en-US" dirty="0" err="1">
                <a:solidFill>
                  <a:srgbClr val="222222"/>
                </a:solidFill>
                <a:latin typeface="+mn-lt"/>
                <a:ea typeface="Times New Roman"/>
              </a:rPr>
              <a:t>فوض</a:t>
            </a:r>
            <a:r>
              <a:rPr lang="en-US" dirty="0">
                <a:solidFill>
                  <a:srgbClr val="222222"/>
                </a:solidFill>
                <a:latin typeface="+mn-lt"/>
                <a:ea typeface="Times New Roman"/>
              </a:rPr>
              <a:t> </a:t>
            </a:r>
            <a:r>
              <a:rPr lang="en-US" dirty="0" err="1">
                <a:solidFill>
                  <a:srgbClr val="222222"/>
                </a:solidFill>
                <a:latin typeface="+mn-lt"/>
                <a:ea typeface="Times New Roman"/>
              </a:rPr>
              <a:t>مجلس</a:t>
            </a:r>
            <a:r>
              <a:rPr lang="en-US" dirty="0">
                <a:solidFill>
                  <a:srgbClr val="222222"/>
                </a:solidFill>
                <a:latin typeface="+mn-lt"/>
                <a:ea typeface="Times New Roman"/>
              </a:rPr>
              <a:t> </a:t>
            </a:r>
            <a:r>
              <a:rPr lang="en-US" dirty="0" err="1">
                <a:solidFill>
                  <a:srgbClr val="222222"/>
                </a:solidFill>
                <a:latin typeface="+mn-lt"/>
                <a:ea typeface="Times New Roman"/>
              </a:rPr>
              <a:t>الإدارة</a:t>
            </a:r>
            <a:r>
              <a:rPr lang="en-US" dirty="0">
                <a:solidFill>
                  <a:srgbClr val="222222"/>
                </a:solidFill>
                <a:latin typeface="+mn-lt"/>
                <a:ea typeface="Times New Roman"/>
              </a:rPr>
              <a:t> </a:t>
            </a:r>
            <a:r>
              <a:rPr lang="en-US" dirty="0" err="1">
                <a:solidFill>
                  <a:srgbClr val="222222"/>
                </a:solidFill>
                <a:latin typeface="+mn-lt"/>
                <a:ea typeface="Times New Roman"/>
              </a:rPr>
              <a:t>رئيسه</a:t>
            </a:r>
            <a:r>
              <a:rPr lang="en-US" dirty="0">
                <a:solidFill>
                  <a:srgbClr val="222222"/>
                </a:solidFill>
                <a:latin typeface="+mn-lt"/>
                <a:ea typeface="Times New Roman"/>
              </a:rPr>
              <a:t> </a:t>
            </a:r>
            <a:r>
              <a:rPr lang="en-US" dirty="0" err="1">
                <a:solidFill>
                  <a:srgbClr val="222222"/>
                </a:solidFill>
                <a:latin typeface="+mn-lt"/>
                <a:ea typeface="Times New Roman"/>
              </a:rPr>
              <a:t>لقيادة</a:t>
            </a:r>
            <a:r>
              <a:rPr lang="en-US" dirty="0">
                <a:solidFill>
                  <a:srgbClr val="222222"/>
                </a:solidFill>
                <a:latin typeface="+mn-lt"/>
                <a:ea typeface="Times New Roman"/>
              </a:rPr>
              <a:t> </a:t>
            </a:r>
            <a:r>
              <a:rPr lang="en-US" dirty="0" err="1">
                <a:solidFill>
                  <a:srgbClr val="222222"/>
                </a:solidFill>
                <a:latin typeface="+mn-lt"/>
                <a:ea typeface="Times New Roman"/>
              </a:rPr>
              <a:t>عملية</a:t>
            </a:r>
            <a:r>
              <a:rPr lang="en-US" dirty="0">
                <a:solidFill>
                  <a:srgbClr val="222222"/>
                </a:solidFill>
                <a:latin typeface="+mn-lt"/>
                <a:ea typeface="Times New Roman"/>
              </a:rPr>
              <a:t> </a:t>
            </a:r>
            <a:r>
              <a:rPr lang="en-US" dirty="0" err="1">
                <a:solidFill>
                  <a:srgbClr val="222222"/>
                </a:solidFill>
                <a:latin typeface="+mn-lt"/>
                <a:ea typeface="Times New Roman"/>
              </a:rPr>
              <a:t>إعداد</a:t>
            </a:r>
            <a:r>
              <a:rPr lang="en-US" dirty="0">
                <a:solidFill>
                  <a:srgbClr val="222222"/>
                </a:solidFill>
                <a:latin typeface="+mn-lt"/>
                <a:ea typeface="Times New Roman"/>
              </a:rPr>
              <a:t> </a:t>
            </a:r>
            <a:r>
              <a:rPr lang="en-US" b="1" dirty="0">
                <a:solidFill>
                  <a:srgbClr val="222222"/>
                </a:solidFill>
                <a:latin typeface="+mn-lt"/>
                <a:ea typeface="Times New Roman"/>
              </a:rPr>
              <a:t>"</a:t>
            </a:r>
            <a:r>
              <a:rPr lang="en-US" b="1" dirty="0" err="1">
                <a:solidFill>
                  <a:srgbClr val="222222"/>
                </a:solidFill>
                <a:latin typeface="+mn-lt"/>
                <a:ea typeface="Times New Roman"/>
              </a:rPr>
              <a:t>خطة</a:t>
            </a:r>
            <a:r>
              <a:rPr lang="en-US" b="1" dirty="0">
                <a:solidFill>
                  <a:srgbClr val="222222"/>
                </a:solidFill>
                <a:latin typeface="+mn-lt"/>
                <a:ea typeface="Times New Roman"/>
              </a:rPr>
              <a:t> </a:t>
            </a:r>
            <a:r>
              <a:rPr lang="en-US" b="1" dirty="0" err="1">
                <a:solidFill>
                  <a:srgbClr val="222222"/>
                </a:solidFill>
                <a:latin typeface="+mn-lt"/>
                <a:ea typeface="Times New Roman"/>
              </a:rPr>
              <a:t>عمل</a:t>
            </a:r>
            <a:r>
              <a:rPr lang="en-US" b="1" dirty="0">
                <a:solidFill>
                  <a:srgbClr val="222222"/>
                </a:solidFill>
                <a:latin typeface="+mn-lt"/>
                <a:ea typeface="Times New Roman"/>
              </a:rPr>
              <a:t> </a:t>
            </a:r>
            <a:r>
              <a:rPr lang="en-US" b="1" dirty="0" err="1">
                <a:solidFill>
                  <a:srgbClr val="222222"/>
                </a:solidFill>
                <a:latin typeface="+mn-lt"/>
                <a:ea typeface="Times New Roman"/>
              </a:rPr>
              <a:t>المسار</a:t>
            </a:r>
            <a:r>
              <a:rPr lang="en-US" b="1" dirty="0">
                <a:solidFill>
                  <a:srgbClr val="222222"/>
                </a:solidFill>
                <a:latin typeface="+mn-lt"/>
                <a:ea typeface="Times New Roman"/>
              </a:rPr>
              <a:t> </a:t>
            </a:r>
            <a:r>
              <a:rPr lang="en-US" b="1" dirty="0" err="1">
                <a:solidFill>
                  <a:srgbClr val="222222"/>
                </a:solidFill>
                <a:latin typeface="+mn-lt"/>
                <a:ea typeface="Times New Roman"/>
              </a:rPr>
              <a:t>السريع</a:t>
            </a:r>
            <a:r>
              <a:rPr lang="en-US" b="1" dirty="0">
                <a:solidFill>
                  <a:srgbClr val="222222"/>
                </a:solidFill>
                <a:latin typeface="+mn-lt"/>
                <a:ea typeface="Times New Roman"/>
              </a:rPr>
              <a:t> (2014)" </a:t>
            </a:r>
            <a:r>
              <a:rPr lang="en-US" dirty="0" err="1">
                <a:solidFill>
                  <a:srgbClr val="222222"/>
                </a:solidFill>
                <a:latin typeface="+mn-lt"/>
                <a:ea typeface="Times New Roman"/>
              </a:rPr>
              <a:t>حتى</a:t>
            </a:r>
            <a:r>
              <a:rPr lang="en-US" dirty="0">
                <a:solidFill>
                  <a:srgbClr val="222222"/>
                </a:solidFill>
                <a:latin typeface="+mn-lt"/>
                <a:ea typeface="Times New Roman"/>
              </a:rPr>
              <a:t> </a:t>
            </a:r>
            <a:r>
              <a:rPr lang="en-US" dirty="0" err="1">
                <a:solidFill>
                  <a:srgbClr val="222222"/>
                </a:solidFill>
                <a:latin typeface="+mn-lt"/>
                <a:ea typeface="Times New Roman"/>
              </a:rPr>
              <a:t>تبدا</a:t>
            </a:r>
            <a:r>
              <a:rPr lang="en-US" dirty="0">
                <a:solidFill>
                  <a:srgbClr val="222222"/>
                </a:solidFill>
                <a:latin typeface="+mn-lt"/>
                <a:ea typeface="Times New Roman"/>
              </a:rPr>
              <a:t> </a:t>
            </a:r>
            <a:r>
              <a:rPr lang="en-US" dirty="0" err="1">
                <a:solidFill>
                  <a:srgbClr val="222222"/>
                </a:solidFill>
                <a:latin typeface="+mn-lt"/>
                <a:ea typeface="Times New Roman"/>
              </a:rPr>
              <a:t>المبادرة</a:t>
            </a:r>
            <a:r>
              <a:rPr lang="en-US" dirty="0">
                <a:solidFill>
                  <a:srgbClr val="222222"/>
                </a:solidFill>
                <a:latin typeface="+mn-lt"/>
                <a:ea typeface="Times New Roman"/>
              </a:rPr>
              <a:t> </a:t>
            </a:r>
            <a:r>
              <a:rPr lang="en-US" dirty="0" err="1">
                <a:solidFill>
                  <a:srgbClr val="222222"/>
                </a:solidFill>
                <a:latin typeface="+mn-lt"/>
                <a:ea typeface="Times New Roman"/>
              </a:rPr>
              <a:t>في</a:t>
            </a:r>
            <a:r>
              <a:rPr lang="en-US" dirty="0">
                <a:solidFill>
                  <a:srgbClr val="222222"/>
                </a:solidFill>
                <a:latin typeface="+mn-lt"/>
                <a:ea typeface="Times New Roman"/>
              </a:rPr>
              <a:t> </a:t>
            </a:r>
            <a:r>
              <a:rPr lang="en-US" dirty="0" err="1">
                <a:solidFill>
                  <a:srgbClr val="222222"/>
                </a:solidFill>
                <a:latin typeface="+mn-lt"/>
                <a:ea typeface="Times New Roman"/>
              </a:rPr>
              <a:t>تنفيذ</a:t>
            </a:r>
            <a:r>
              <a:rPr lang="en-US" dirty="0">
                <a:solidFill>
                  <a:srgbClr val="222222"/>
                </a:solidFill>
                <a:latin typeface="+mn-lt"/>
                <a:ea typeface="Times New Roman"/>
              </a:rPr>
              <a:t> </a:t>
            </a:r>
            <a:r>
              <a:rPr lang="en-US" dirty="0" err="1">
                <a:solidFill>
                  <a:srgbClr val="222222"/>
                </a:solidFill>
                <a:latin typeface="+mn-lt"/>
                <a:ea typeface="Times New Roman"/>
              </a:rPr>
              <a:t>انشطتها</a:t>
            </a:r>
            <a:r>
              <a:rPr lang="en-US" dirty="0">
                <a:solidFill>
                  <a:srgbClr val="222222"/>
                </a:solidFill>
                <a:latin typeface="+mn-lt"/>
                <a:ea typeface="Times New Roman"/>
              </a:rPr>
              <a:t> </a:t>
            </a:r>
            <a:r>
              <a:rPr lang="en-US" dirty="0" err="1">
                <a:solidFill>
                  <a:srgbClr val="222222"/>
                </a:solidFill>
                <a:latin typeface="+mn-lt"/>
                <a:ea typeface="Times New Roman"/>
              </a:rPr>
              <a:t>مع</a:t>
            </a:r>
            <a:r>
              <a:rPr lang="en-US" dirty="0">
                <a:solidFill>
                  <a:srgbClr val="222222"/>
                </a:solidFill>
                <a:latin typeface="+mn-lt"/>
                <a:ea typeface="Times New Roman"/>
              </a:rPr>
              <a:t> </a:t>
            </a:r>
            <a:r>
              <a:rPr lang="en-US" dirty="0" err="1">
                <a:solidFill>
                  <a:srgbClr val="222222"/>
                </a:solidFill>
                <a:latin typeface="+mn-lt"/>
                <a:ea typeface="Times New Roman"/>
              </a:rPr>
              <a:t>مطلع</a:t>
            </a:r>
            <a:r>
              <a:rPr lang="en-US" dirty="0">
                <a:solidFill>
                  <a:srgbClr val="222222"/>
                </a:solidFill>
                <a:latin typeface="+mn-lt"/>
                <a:ea typeface="Times New Roman"/>
              </a:rPr>
              <a:t> </a:t>
            </a:r>
            <a:r>
              <a:rPr lang="en-US" dirty="0" err="1">
                <a:solidFill>
                  <a:srgbClr val="222222"/>
                </a:solidFill>
                <a:latin typeface="+mn-lt"/>
                <a:ea typeface="Times New Roman"/>
              </a:rPr>
              <a:t>شهر</a:t>
            </a:r>
            <a:r>
              <a:rPr lang="en-US" dirty="0">
                <a:solidFill>
                  <a:srgbClr val="222222"/>
                </a:solidFill>
                <a:latin typeface="+mn-lt"/>
                <a:ea typeface="Times New Roman"/>
              </a:rPr>
              <a:t> </a:t>
            </a:r>
            <a:r>
              <a:rPr lang="en-US" dirty="0" err="1">
                <a:solidFill>
                  <a:srgbClr val="222222"/>
                </a:solidFill>
                <a:latin typeface="+mn-lt"/>
                <a:ea typeface="Times New Roman"/>
              </a:rPr>
              <a:t>يناير</a:t>
            </a:r>
            <a:r>
              <a:rPr lang="en-US" dirty="0">
                <a:solidFill>
                  <a:srgbClr val="222222"/>
                </a:solidFill>
                <a:latin typeface="+mn-lt"/>
                <a:ea typeface="Times New Roman"/>
              </a:rPr>
              <a:t> </a:t>
            </a:r>
            <a:r>
              <a:rPr lang="en-US" dirty="0" smtClean="0">
                <a:solidFill>
                  <a:srgbClr val="222222"/>
                </a:solidFill>
                <a:latin typeface="+mn-lt"/>
                <a:ea typeface="Times New Roman"/>
              </a:rPr>
              <a:t>2014</a:t>
            </a:r>
            <a:r>
              <a:rPr lang="ar-SA" dirty="0" smtClean="0">
                <a:solidFill>
                  <a:srgbClr val="222222"/>
                </a:solidFill>
                <a:latin typeface="+mn-lt"/>
                <a:ea typeface="Times New Roman"/>
              </a:rPr>
              <a:t>.</a:t>
            </a:r>
            <a:endParaRPr lang="ar-SA" dirty="0" smtClean="0">
              <a:latin typeface="+mn-lt"/>
              <a:cs typeface="Times New Roman" pitchFamily="18" charset="0"/>
            </a:endParaRPr>
          </a:p>
        </p:txBody>
      </p:sp>
      <p:pic>
        <p:nvPicPr>
          <p:cNvPr id="15" name="Picture 7" descr="ITFC_ENG_RGB_lge"/>
          <p:cNvPicPr>
            <a:picLocks noChangeAspect="1" noChangeArrowheads="1"/>
          </p:cNvPicPr>
          <p:nvPr/>
        </p:nvPicPr>
        <p:blipFill>
          <a:blip r:embed="rId2" cstate="print">
            <a:lum bright="-6000" contrast="10000"/>
          </a:blip>
          <a:srcRect l="4642" t="3436" r="23387" b="28049"/>
          <a:stretch>
            <a:fillRect/>
          </a:stretch>
        </p:blipFill>
        <p:spPr bwMode="auto">
          <a:xfrm>
            <a:off x="7772400" y="228600"/>
            <a:ext cx="962025" cy="955675"/>
          </a:xfrm>
          <a:prstGeom prst="rect">
            <a:avLst/>
          </a:prstGeom>
          <a:noFill/>
          <a:ln w="9525">
            <a:noFill/>
            <a:miter lim="800000"/>
            <a:headEnd/>
            <a:tailEnd/>
          </a:ln>
        </p:spPr>
      </p:pic>
      <p:sp>
        <p:nvSpPr>
          <p:cNvPr id="17" name="Rectangle 5"/>
          <p:cNvSpPr>
            <a:spLocks noChangeArrowheads="1"/>
          </p:cNvSpPr>
          <p:nvPr/>
        </p:nvSpPr>
        <p:spPr bwMode="auto">
          <a:xfrm>
            <a:off x="152400" y="1219200"/>
            <a:ext cx="8763000" cy="76200"/>
          </a:xfrm>
          <a:prstGeom prst="rect">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29704" name="Title 19"/>
          <p:cNvSpPr>
            <a:spLocks noGrp="1"/>
          </p:cNvSpPr>
          <p:nvPr>
            <p:ph type="title"/>
          </p:nvPr>
        </p:nvSpPr>
        <p:spPr>
          <a:xfrm>
            <a:off x="0" y="116632"/>
            <a:ext cx="7924800" cy="990600"/>
          </a:xfrm>
        </p:spPr>
        <p:txBody>
          <a:bodyPr/>
          <a:lstStyle/>
          <a:p>
            <a:pPr algn="ctr" rtl="1"/>
            <a:r>
              <a:rPr lang="ar-SA" sz="2800" b="1" dirty="0" smtClean="0"/>
              <a:t>آخر المستجدات والخطوات اللاحقة </a:t>
            </a:r>
            <a:endParaRPr lang="en-US" sz="2800" b="1" dirty="0"/>
          </a:p>
        </p:txBody>
      </p:sp>
      <p:sp>
        <p:nvSpPr>
          <p:cNvPr id="9" name="Slide Number Placeholder 8"/>
          <p:cNvSpPr>
            <a:spLocks noGrp="1"/>
          </p:cNvSpPr>
          <p:nvPr>
            <p:ph type="sldNum" sz="quarter" idx="11"/>
          </p:nvPr>
        </p:nvSpPr>
        <p:spPr/>
        <p:txBody>
          <a:bodyPr/>
          <a:lstStyle/>
          <a:p>
            <a:pPr>
              <a:defRPr/>
            </a:pPr>
            <a:fld id="{A9D9A553-DBBB-43AF-9A13-079866F76D37}" type="slidenum">
              <a:rPr lang="ar-SA" smtClean="0"/>
              <a:pPr>
                <a:defRPr/>
              </a:pPr>
              <a:t>13</a:t>
            </a:fld>
            <a:endParaRPr lang="en-US"/>
          </a:p>
        </p:txBody>
      </p:sp>
    </p:spTree>
    <p:extLst>
      <p:ext uri="{BB962C8B-B14F-4D97-AF65-F5344CB8AC3E}">
        <p14:creationId xmlns:p14="http://schemas.microsoft.com/office/powerpoint/2010/main" val="340727266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Line 5"/>
          <p:cNvSpPr>
            <a:spLocks noChangeShapeType="1"/>
          </p:cNvSpPr>
          <p:nvPr/>
        </p:nvSpPr>
        <p:spPr bwMode="auto">
          <a:xfrm>
            <a:off x="285750" y="6469063"/>
            <a:ext cx="8543925" cy="0"/>
          </a:xfrm>
          <a:prstGeom prst="line">
            <a:avLst/>
          </a:prstGeom>
          <a:noFill/>
          <a:ln w="9525">
            <a:solidFill>
              <a:srgbClr val="BBADA7"/>
            </a:solidFill>
            <a:round/>
            <a:headEnd/>
            <a:tailEnd/>
          </a:ln>
        </p:spPr>
        <p:txBody>
          <a:bodyPr wrap="none" anchor="ctr"/>
          <a:lstStyle/>
          <a:p>
            <a:endParaRPr lang="en-US"/>
          </a:p>
        </p:txBody>
      </p:sp>
      <p:pic>
        <p:nvPicPr>
          <p:cNvPr id="34824" name="Picture 30" descr="http://upload.wikimedia.org/wikipedia/commons/thumb/6/65/Logo_UNIDO.svg/596px-Logo_UNIDO.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7527" y="1248455"/>
            <a:ext cx="820737" cy="714375"/>
          </a:xfrm>
          <a:prstGeom prst="rect">
            <a:avLst/>
          </a:prstGeom>
          <a:noFill/>
          <a:extLst>
            <a:ext uri="{909E8E84-426E-40DD-AFC4-6F175D3DCCD1}">
              <a14:hiddenFill xmlns:a14="http://schemas.microsoft.com/office/drawing/2010/main">
                <a:solidFill>
                  <a:srgbClr val="FFFFFF"/>
                </a:solidFill>
              </a14:hiddenFill>
            </a:ext>
          </a:extLst>
        </p:spPr>
      </p:pic>
      <p:pic>
        <p:nvPicPr>
          <p:cNvPr id="34822" name="Picture 32" descr="http://graduateinstitute.ch/webdav/site/iheid/shared/carriere/Connexion/img/UNCTAD_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8534" y="1202644"/>
            <a:ext cx="679450" cy="742950"/>
          </a:xfrm>
          <a:prstGeom prst="rect">
            <a:avLst/>
          </a:prstGeom>
          <a:noFill/>
          <a:extLst>
            <a:ext uri="{909E8E84-426E-40DD-AFC4-6F175D3DCCD1}">
              <a14:hiddenFill xmlns:a14="http://schemas.microsoft.com/office/drawing/2010/main">
                <a:solidFill>
                  <a:srgbClr val="FFFFFF"/>
                </a:solidFill>
              </a14:hiddenFill>
            </a:ext>
          </a:extLst>
        </p:spPr>
      </p:pic>
      <p:pic>
        <p:nvPicPr>
          <p:cNvPr id="34820" name="Picture 31" descr="https://twimg0-a.akamaihd.net/profile_images/1914727188/imag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7265" y="1259210"/>
            <a:ext cx="765175" cy="742950"/>
          </a:xfrm>
          <a:prstGeom prst="rect">
            <a:avLst/>
          </a:prstGeom>
          <a:noFill/>
          <a:extLst>
            <a:ext uri="{909E8E84-426E-40DD-AFC4-6F175D3DCCD1}">
              <a14:hiddenFill xmlns:a14="http://schemas.microsoft.com/office/drawing/2010/main">
                <a:solidFill>
                  <a:srgbClr val="FFFFFF"/>
                </a:solidFill>
              </a14:hiddenFill>
            </a:ext>
          </a:extLst>
        </p:spPr>
      </p:pic>
      <p:pic>
        <p:nvPicPr>
          <p:cNvPr id="34823" name="Picture 45" descr="http://www.jposc.org/images/Startpage/Logo%20UNDP.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48461" y="1292774"/>
            <a:ext cx="447675" cy="742950"/>
          </a:xfrm>
          <a:prstGeom prst="rect">
            <a:avLst/>
          </a:prstGeom>
          <a:noFill/>
          <a:extLst>
            <a:ext uri="{909E8E84-426E-40DD-AFC4-6F175D3DCCD1}">
              <a14:hiddenFill xmlns:a14="http://schemas.microsoft.com/office/drawing/2010/main">
                <a:solidFill>
                  <a:srgbClr val="FFFFFF"/>
                </a:solidFill>
              </a14:hiddenFill>
            </a:ext>
          </a:extLst>
        </p:spPr>
      </p:pic>
      <p:pic>
        <p:nvPicPr>
          <p:cNvPr id="34821" name="Picture 44" descr="ITC_logo_EN_RGB"/>
          <p:cNvPicPr>
            <a:picLocks noChangeAspect="1" noChangeArrowheads="1"/>
          </p:cNvPicPr>
          <p:nvPr/>
        </p:nvPicPr>
        <p:blipFill>
          <a:blip r:embed="rId7">
            <a:extLst>
              <a:ext uri="{28A0092B-C50C-407E-A947-70E740481C1C}">
                <a14:useLocalDpi xmlns:a14="http://schemas.microsoft.com/office/drawing/2010/main" val="0"/>
              </a:ext>
            </a:extLst>
          </a:blip>
          <a:srcRect l="-21167"/>
          <a:stretch>
            <a:fillRect/>
          </a:stretch>
        </p:blipFill>
        <p:spPr bwMode="auto">
          <a:xfrm>
            <a:off x="1784623" y="1331232"/>
            <a:ext cx="1419225" cy="485775"/>
          </a:xfrm>
          <a:prstGeom prst="rect">
            <a:avLst/>
          </a:prstGeom>
          <a:noFill/>
          <a:extLst>
            <a:ext uri="{909E8E84-426E-40DD-AFC4-6F175D3DCCD1}">
              <a14:hiddenFill xmlns:a14="http://schemas.microsoft.com/office/drawing/2010/main">
                <a:solidFill>
                  <a:srgbClr val="FFFFFF"/>
                </a:solidFill>
              </a14:hiddenFill>
            </a:ext>
          </a:extLst>
        </p:spPr>
      </p:pic>
      <p:pic>
        <p:nvPicPr>
          <p:cNvPr id="34819" name="Picture 5" descr="IDB Logo - Larg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512" y="4839047"/>
            <a:ext cx="981075" cy="1038225"/>
          </a:xfrm>
          <a:prstGeom prst="rect">
            <a:avLst/>
          </a:prstGeom>
          <a:noFill/>
          <a:extLst>
            <a:ext uri="{909E8E84-426E-40DD-AFC4-6F175D3DCCD1}">
              <a14:hiddenFill xmlns:a14="http://schemas.microsoft.com/office/drawing/2010/main">
                <a:solidFill>
                  <a:srgbClr val="FFFFFF"/>
                </a:solidFill>
              </a14:hiddenFill>
            </a:ext>
          </a:extLst>
        </p:spPr>
      </p:pic>
      <p:pic>
        <p:nvPicPr>
          <p:cNvPr id="34817" name="Picture 9" descr="imagesCADC3099.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64821" y="4865340"/>
            <a:ext cx="1971675" cy="7239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9"/>
          <p:cNvSpPr>
            <a:spLocks noChangeArrowheads="1"/>
          </p:cNvSpPr>
          <p:nvPr/>
        </p:nvSpPr>
        <p:spPr bwMode="auto">
          <a:xfrm>
            <a:off x="670050" y="118374"/>
            <a:ext cx="617874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SA" sz="4000" b="1" dirty="0">
                <a:latin typeface="+mj-lt"/>
                <a:cs typeface="+mj-cs"/>
              </a:rPr>
              <a:t>شركاء المبادرة</a:t>
            </a:r>
            <a:endParaRPr lang="en-US" sz="4000" b="1" dirty="0">
              <a:latin typeface="+mj-lt"/>
              <a:cs typeface="+mj-cs"/>
            </a:endParaRPr>
          </a:p>
        </p:txBody>
      </p:sp>
      <p:sp>
        <p:nvSpPr>
          <p:cNvPr id="3" name="Rectangle 10"/>
          <p:cNvSpPr>
            <a:spLocks noChangeArrowheads="1"/>
          </p:cNvSpPr>
          <p:nvPr/>
        </p:nvSpPr>
        <p:spPr bwMode="auto">
          <a:xfrm>
            <a:off x="2135168" y="3326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11"/>
          <p:cNvSpPr>
            <a:spLocks noChangeArrowheads="1"/>
          </p:cNvSpPr>
          <p:nvPr/>
        </p:nvSpPr>
        <p:spPr bwMode="auto">
          <a:xfrm>
            <a:off x="1592062" y="3801234"/>
            <a:ext cx="57882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SA" sz="4000" b="1" dirty="0" smtClean="0">
                <a:latin typeface="+mj-lt"/>
                <a:cs typeface="+mj-cs"/>
              </a:rPr>
              <a:t>المانحين</a:t>
            </a:r>
            <a:endParaRPr lang="en-US" sz="4000" b="1" dirty="0">
              <a:latin typeface="+mj-lt"/>
              <a:cs typeface="+mj-cs"/>
            </a:endParaRPr>
          </a:p>
        </p:txBody>
      </p:sp>
      <p:sp>
        <p:nvSpPr>
          <p:cNvPr id="5" name="Rectangle 12"/>
          <p:cNvSpPr>
            <a:spLocks noChangeArrowheads="1"/>
          </p:cNvSpPr>
          <p:nvPr/>
        </p:nvSpPr>
        <p:spPr bwMode="auto">
          <a:xfrm>
            <a:off x="0" y="1981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smtClean="0">
                <a:ln>
                  <a:noFill/>
                </a:ln>
                <a:solidFill>
                  <a:srgbClr val="0093D3"/>
                </a:solidFill>
                <a:effectLst/>
                <a:latin typeface="Arial" pitchFamily="34" charset="0"/>
                <a:ea typeface="Times New Roman" pitchFamily="18" charset="0"/>
                <a:cs typeface="Arial" pitchFamily="34"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13"/>
          <p:cNvSpPr>
            <a:spLocks noChangeArrowheads="1"/>
          </p:cNvSpPr>
          <p:nvPr/>
        </p:nvSpPr>
        <p:spPr bwMode="auto">
          <a:xfrm>
            <a:off x="0" y="2867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smtClean="0">
                <a:ln>
                  <a:noFill/>
                </a:ln>
                <a:solidFill>
                  <a:srgbClr val="0093D3"/>
                </a:solidFill>
                <a:effectLst/>
                <a:latin typeface="Arial" pitchFamily="34" charset="0"/>
                <a:ea typeface="Times New Roman" pitchFamily="18" charset="0"/>
                <a:cs typeface="Arial" pitchFamily="34"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4"/>
          <p:cNvSpPr>
            <a:spLocks noChangeArrowheads="1"/>
          </p:cNvSpPr>
          <p:nvPr/>
        </p:nvSpPr>
        <p:spPr bwMode="auto">
          <a:xfrm>
            <a:off x="0" y="3590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smtClean="0">
                <a:ln>
                  <a:noFill/>
                </a:ln>
                <a:solidFill>
                  <a:srgbClr val="0093D3"/>
                </a:solidFill>
                <a:effectLst/>
                <a:latin typeface="Arial" pitchFamily="34" charset="0"/>
                <a:ea typeface="Times New Roman" pitchFamily="18" charset="0"/>
                <a:cs typeface="Arial" pitchFamily="34"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pic>
        <p:nvPicPr>
          <p:cNvPr id="23" name="Picture 22" descr="short logo.jpg"/>
          <p:cNvPicPr/>
          <p:nvPr/>
        </p:nvPicPr>
        <p:blipFill>
          <a:blip r:embed="rId10" cstate="print"/>
          <a:stretch>
            <a:fillRect/>
          </a:stretch>
        </p:blipFill>
        <p:spPr>
          <a:xfrm>
            <a:off x="285750" y="938444"/>
            <a:ext cx="1189906" cy="1097280"/>
          </a:xfrm>
          <a:prstGeom prst="rect">
            <a:avLst/>
          </a:prstGeom>
        </p:spPr>
      </p:pic>
      <p:pic>
        <p:nvPicPr>
          <p:cNvPr id="34832" name="Picture 16" descr="صورة معبرة عن الموضوع شعار الكويت">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82461" y="4581128"/>
            <a:ext cx="1413675" cy="164592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descr="short logo.jpg"/>
          <p:cNvPicPr/>
          <p:nvPr/>
        </p:nvPicPr>
        <p:blipFill>
          <a:blip r:embed="rId10" cstate="print"/>
          <a:stretch>
            <a:fillRect/>
          </a:stretch>
        </p:blipFill>
        <p:spPr>
          <a:xfrm>
            <a:off x="1403648" y="4839047"/>
            <a:ext cx="1463040" cy="1275972"/>
          </a:xfrm>
          <a:prstGeom prst="rect">
            <a:avLst/>
          </a:prstGeom>
        </p:spPr>
      </p:pic>
      <p:pic>
        <p:nvPicPr>
          <p:cNvPr id="26" name="Picture 45" descr="http://www.jposc.org/images/Startpage/Logo%20UNDP.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84565" y="4869160"/>
            <a:ext cx="447675" cy="742950"/>
          </a:xfrm>
          <a:prstGeom prst="rect">
            <a:avLst/>
          </a:prstGeom>
          <a:noFill/>
          <a:extLst>
            <a:ext uri="{909E8E84-426E-40DD-AFC4-6F175D3DCCD1}">
              <a14:hiddenFill xmlns:a14="http://schemas.microsoft.com/office/drawing/2010/main">
                <a:solidFill>
                  <a:srgbClr val="FFFFFF"/>
                </a:solidFill>
              </a14:hiddenFill>
            </a:ext>
          </a:extLst>
        </p:spPr>
      </p:pic>
      <p:pic>
        <p:nvPicPr>
          <p:cNvPr id="33794" name="Picture 2" descr="http://images.vector-images.com/121/arab_league_emb_n10352.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496" y="2417441"/>
            <a:ext cx="1097280" cy="1201523"/>
          </a:xfrm>
          <a:prstGeom prst="rect">
            <a:avLst/>
          </a:prstGeom>
          <a:noFill/>
          <a:extLst>
            <a:ext uri="{909E8E84-426E-40DD-AFC4-6F175D3DCCD1}">
              <a14:hiddenFill xmlns:a14="http://schemas.microsoft.com/office/drawing/2010/main">
                <a:solidFill>
                  <a:srgbClr val="FFFFFF"/>
                </a:solidFill>
              </a14:hiddenFill>
            </a:ext>
          </a:extLst>
        </p:spPr>
      </p:pic>
      <p:pic>
        <p:nvPicPr>
          <p:cNvPr id="33796" name="Picture 4" descr="http://www.la-kabylie.com/images/bc7-union-maghreb-arabe.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42472" y="2547744"/>
            <a:ext cx="1097280" cy="1097280"/>
          </a:xfrm>
          <a:prstGeom prst="rect">
            <a:avLst/>
          </a:prstGeom>
          <a:noFill/>
          <a:extLst>
            <a:ext uri="{909E8E84-426E-40DD-AFC4-6F175D3DCCD1}">
              <a14:hiddenFill xmlns:a14="http://schemas.microsoft.com/office/drawing/2010/main">
                <a:solidFill>
                  <a:srgbClr val="FFFFFF"/>
                </a:solidFill>
              </a14:hiddenFill>
            </a:ext>
          </a:extLst>
        </p:spPr>
      </p:pic>
      <p:pic>
        <p:nvPicPr>
          <p:cNvPr id="33798" name="Picture 6" descr="http://www.agadiragreement.org/App_Themes/Theme_AR/Images/logo.png">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83768" y="2643757"/>
            <a:ext cx="2857500" cy="857251"/>
          </a:xfrm>
          <a:prstGeom prst="rect">
            <a:avLst/>
          </a:prstGeom>
          <a:noFill/>
          <a:extLst>
            <a:ext uri="{909E8E84-426E-40DD-AFC4-6F175D3DCCD1}">
              <a14:hiddenFill xmlns:a14="http://schemas.microsoft.com/office/drawing/2010/main">
                <a:solidFill>
                  <a:srgbClr val="FFFFFF"/>
                </a:solidFill>
              </a14:hiddenFill>
            </a:ext>
          </a:extLst>
        </p:spPr>
      </p:pic>
      <p:pic>
        <p:nvPicPr>
          <p:cNvPr id="33800" name="Picture 8" descr="http://arabiangazette.com/wp-content/uploads/2012/04/GCC-logo-e1334076321793.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724128" y="2564904"/>
            <a:ext cx="1694050" cy="1005840"/>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10" descr="data:image/jpeg;base64,/9j/4AAQSkZJRgABAQAAAQABAAD/2wCEAAkGBhQSERUUEhQWFRQVGSIZFhcYGB0aHRwgHxwdISUbHh8aITIfGxwjHB0fIS8gIyctLC0sFyQxNTAqNSYtLCoBCQoKDgwOGg8PGisfHyU1NTM1KS8pKio0KSwxLDQpLykpKSwqLCk0LCwpLCwsKSwsKSwsMSwsLCwsLCwsLCwsKf/AABEIAIAAcwMBIgACEQEDEQH/xAAbAAACAwEBAQAAAAAAAAAAAAAFBgAEBwIDAf/EAEQQAAIBAgMGAwUFBQYEBwAAAAECAwQRABIhBQYTMUFRImFxBxQyQoEjM1KRoWJykqKxQ4KTssHRJFNj0hUWJTQ1VFX/xAAZAQACAwEAAAAAAAAAAAAAAAACBAABAwX/xAAtEQACAgIBAgQGAQUBAAAAAAABAgARAyExEkEEUWGBEyIycZGh8VKxwdHhFP/aAAwDAQACEQMRAD8A2/HxmAFzoBzOPuEPfjeIST09CjAJPZ53BH3WpIB7Mqm57euDRC5oQHcILMbtobahgh40sirFa4a+hvqLdyegGOdibUaoj4pjaNG1jDfEV6MR8t+YHa3pjLKqoNZUx1FSp4F8tDSDRpdbA5flQ82c9NOQw570b0st4YLrkt7zOq51p1brbq1tf2RqcaNiqh3mS5bs9oX2tvPHC4iRWmqCLrDHq3qxOiL5sR9cU1oa+o1lmSlQ/wBnCA8noZH0B/dXFimSk2fTmQMFRrM0pOZpGPIk83Zulu+mKwqa2r1jAo4TyaRc8zDuE+GP+9c+WBGuPzCJvmdHcKnb75p5+/Fndh/CCF/TChsvYlKJmiWimZzUSKssbNGqIrfjzDUDpzw4DciJvv5qic9eJMwH8KWX9MBd19zKd/eCyFctRIsZSSRGCqbWJDa68saq9A7MyZLI1DP/AJTkj1pqydD+GU8dPqH8X5Njk7xz0uldEOH/APYguyDzdD44/XUemK1Nu7XQRXiqy0gv9nLeWMi5sAWtIpta+p1wgUXtNqzWRGpkyQq+WWNVAFtQbjmbevTFpibJdUakfIMdXqbVT1KyKHRgysLhlNwR3BHPAii3pQ1DU0w4M4+FWOki9Gjb5ge3MWOmmAFfOtFUIaC8vGvJLSR+JSltZk6Rm/0bla+Ke/z09ZDA4YIH+4qr2VX/AOVJpdA1ufRl6YzXGL3wZo2Q1YmhiYFioIzAAkX1AN7G3Y2P5Y7xkc29U8McU8qkVVI4hqFP9rC9yG7HVdGGl9euNUoa5JVDIwIKhuetmFxcdLjAvjKbhY8oeWMTExMZTWK3tJ20aagkKmzyfZqRzGbmR6LfGb7W2j7vtSThRcVxEsVOlrgXjUDw/MAt9O5wf9ru0knoaWWJs0byEg8r+Bu/1wM2tMXqxT0utXULGksttYlEagopHI2BZmHkMdHAvStkc3Odnbqah6QnsPZT00XvLuJ9o1LcGG5zCNjcHXl4ACWtoAth5ugpIqCie7WCqWeRhmLu3NmHzFmPw9dBgbu9sxPfGVB9lQRiCMftuAzt62yj6nFvaI96r0gOsVMBNKOhck8NT6WL/lhZ26mjCL0rFrYmyZaPhVVZGGhANkF/+EzH4wlyAD81vg6aXwyybwy1LFKBVKqbPUvcxg9kA1lYeXhHc4+7wzNUTLRRsVDLnqXHNYr2yDs0huvkATgXtKt/8HsIxxKaS/DhzWaJgLnKf+T1a/w3v1tiX1/eT6PtCo3KV9aqeoqG6hpCifRI7AD1vgRu1uZSusxKOpWokVWSWRSAraahumCKbBedOLW1TFSM3DhcxQgHX4l8b/vFte2Au6u71JKJuFK6SLPIFaGoYMFzeE2zEMLdSDfEBNHchqxqX9r7sVsYDUlZI+T5Jcpex5hZCtvTODy54ybbVMHDSnMtTxGFRDl0S1vtNOQZjy5Ak26Y0F/aI1PIaZZo6st4Y5m8GRibWmsMrAc7rblY2wP3ljWjaR0Z3qEVfepT8E3GP3bKvw2UFlOgAAGt8N4GbGdjmLZlVxqefsj3njjkanlADykcOS2psPgYk6AAeEeuG3bWyY4piki3o65ssi9I5j8Lj8Oe1j+0AeuEqp3D94jjqtmFbgkume2VhYgpzy/uk3FxrjR44V2hsxQWJ40Q8RABD2+Kw0BDi/0xnnK9XWvfn0h4Q3T0tMs25HLRRz0kh94pm8EUgsTG6kMFJ+U9087jDBudtjgzbOBOlTTGN/Mq7cM+o8S/XFbb87rFDtAIHjmUQ10J+FmUlbnsbggN0IHc4G1jJ71srgOXjAQRm1j9+3hI/ENAfTGv1pR9f7TL6GsTb8fMAdpb8UlPK0UslnW1xlJ5gH+hGJjm9DeU6XWJlJmz7KqKVz9pQzZx5rnKn8mJ/MYM7l0zU9bTq5vU1QMs5IuUjykhPJmbxHsFAxR2zRJFtQOSfdK1irH4ebZXXyKyAH64t7kVufaMlbLfLLKYIv3m1A9FRQP7wx1HNoa4O/fynMXTi+Y+7jeKnklPOaeVye/jKj+VQPpj5uf4zVzHnJUuPpHaMD+U/ngJujunHNTBmkqFYSSKwSd0W6yMNFU2GOd2d1omimLy1C8KeVTlqJFFlcm5seeUgk9eeESBvccBOtS9s3bEcMdbXTfNOyC3MrF9mqL3JYN/FjLts7+1MtW1QrGIgZEWwOVb/Ccw1JPPvgxsOCkqGEfGlYRvNMymRxmVTeMoPx2OYka6G+Fra2wprzTcJxGr+LM2ZkzgMufrqGHi5XvjoeHxorHq59Yjndyo6Z9O1Z6gcIaRr4wgzcOLUFny6gLfU3BCgmwGPm0KWWE5zJG5DuPszqCDYvdQLKT8JB1tilQNlzHUsRlQKzBsx6+HmB2PPBKbZXApS0wIZ3ZAmfKVaO3iyjR1GbKQbEHlhwgKaH4iwJYWYDDnXU68/PDpubv1JCgp2QTRlvg4Zd3B+Qa9DqLg9RhJwZ3TqIUqVNRxcliAYSwcE8rZde4074vOqlDYg4WYNozXfZjIODUJkCMlQ5KjkuYK2XX8N8v93BDc3wCqh6Q1LhR2VsrgfznADdrdWOeSqbiVKqJQi/byKxyxpfNY3JBNteVrdMd7vboRSSVf2tSAlQUUieQE5US5JB8RuSLntbpjiOFJbc7CWANSptas93pa5cuaKOs8adDHKFZlHY3YkHobYWti7F4G0YQ75qaJWqon7x5b39bgXHceeGGSijWKvpczH3ipEETOxY5xErDMzakZgBfzwmNtK2zuGb+8JI1Oovrw2Icrbr41y/phrEDRA7/65iuXkEwTteWSrnkqLH7Vyw8hfQfQafTExpWxoqGkgjgqj9ugvJ4SbM3itcDpmt9MTG3/AKEGgpmfwnO7lXbEKe9VOzqiypO/GpJD8kj62v2Zrj1uOuKO36dqOj2VHlKOJTI4Ohzhl5/xYbvaXu0lWkYQgVQzGEHTOBYtHfv1HofPCDUbcatWhhnJ48NQI3BBDMrFLMf2hlKn6HrhfF8wBHuPbmbZB0kg+0fF3kTZrVizKxQTrIgUXOWYXvY9A6tf1wj1ntHDCuVIWC1ZuPF8Jy5S3LXMApt64YdtPHUvI9QucUkxhqQLqTAzZkk8Ov2Z526Bu+Bm+nsuMeWWgVpIyCWTMGK9QVvqykep/PF4RiB+fkyspyEfJxEzdqbLVwGwIMiqwNrFWOVgb6WKk41felvdZl9zUSSvBw5afKXBiUELI1tfDysdWBsMYsRjWvZ9vNBTxWmI8ds1TctrYAJLfxRFeQv4CNQeeN/GJw43MfCtyhl3Yu49JJTK9JORLlIaZba5hqjxtoF6ZLAgYynaPEknMeZXs5VSmkdyfl6BSdcar7S6WKOlNXTqBKzKpmiYrofmbhmz9vFfnjHxXPkEeY5ASQl/CCRYm3fE8GGYF7l+KKqQs9Np0IilaMOJMhsWQHLccwL87HS/ljV9y6yCk2YsvDXj5b6L4nZnYIt+5I5XuBrbGSwbQkT4JGX90kf0w6bouaOnSulHHhV2tEr6xObKJMp0JYC3cCxHM408WpKAE/8AZn4ZgH1/E0/ZUIoKEtMRmVWlmPd2uzW+psPpibqUxgolabwu+aaW/QuSxv6A2+mB71Y2nKkcetLHlknbo7WDLCO9jZm9AMWd8aniBKNDZqi/FP4IV+Nj2uPAPNvLHHo3RnVsVYmfbcqHRNnyG4aepepN9D4nTL/IQMEtvbNhoa6prpUuAV92jPJ5WW5b0U6k9Ce4wP3o2iKmKiqCQkQqnSPSwWJSoHromb62xzCG2rWGrqSUoonCoCD4rtZY1HVmNs1u9u2HQCFBOhu/zxEyRZA5jXuxugJqWOao1mlvI5I/Gxb+hGJh6VbCwxMJnM/YxwYFgHfbYz1FKeCSs8REkLA2IZegPmLj64QtmbRg2m8TOFg2lE6sD8KzZSDY+elrcx0uNMa5jLvaJuAjzCWnkSOaYn7JjlEjDUlDyD9bdeeDwMv0k16wM6n6hv0g+qrTSbfkDi8VQwRweRWQAC/ezf64OUO8r00Qhp7SRO/CppJDlELXsYZ76jJ8v4hYYz7eeeqKxCrhkWaEZRKwPiXmLnkWBv4gdQcHtuV/uVcZCgko65FkkjOquGAzEftqdR6+eGnxBgO5r81FVyEX5Rp2t7LEdA6txKkHNI0lwsxJuQ2XVOwK8h3wR2HtOjiPAkgSjmIytG6qA4H4ZPhlX638sShkqKaNXgvW0bAMgv8AbIp5ZS2kqgdDZh54JU22aOuUxkxufmhlWzD1RxcflhNmYim2I2qqNjRlSu9ntHKrBVaJX+IQuyK3qo8B/LCXB7M6d6aqdWkEkUkqRkm4sh0uALk2HTvh4O4sC/cPPT+UMzqv8JJX9MB9291uIs2aqqwFqJFss2W9m+I2Fyx6nB48rKNNBfGGO1mI40H2ebqT1MEyMojppivEdl8bBLnLGDoNT8Z5dPJ7Hs92dAyytGFya3eRstwb5mzGxOLD71mbwbPj455cU3WBfVub+iX9RhnN4z4i0o94vi8L0NbGD5ydksqwqZaeY5UpwbyJJa/gvqyMfiHyk35Xwq7z7cEdJOc4erqZOFM6/CihcxijPVUBykjmXOO9+NqGjJUSmavmW0k1rcJD8kS/Jm/O2pOowv71bN4C0NMylmWIySovxXke5HrZbcumBw4wSGbv+5eV6sLGel2FEdl0TVriOnjzSuLkM5YnKgA1Nwdba9u+PfdSrbaVYrLHwqGj1iiGgL/KTbQsBdvLTvcrlVsOrrpUkq7UkFwkQk0Cg2ASNPiZj3tr+mNi2FsSOkhWGEWVe/Mnqx7knAZWCrzZP6h4lLHigP3L+JiYmEI/JijtrY0VVC0Uy5lb8wejKejDvi9iYsGtyiL5mSbXi2rswkI7VVMORdeJYdmHxL9Db+mA20N/o6qD3erpVUL928PhKHyVtLdCL642raSSmM8BlWT5c4JU+RtqAe4/XGbbd2ztlCR7nGP+pFHxfyuT+ow/hyB+QL87qI5cZTgmvzPvsn3ndU92ljlMYN45cjFVvzVjawF9QeWtsO+1oKCo0qPd3I5FmXMPQ3uPocYxW021as2kSqf9kqyqPoLKMF9i+x+d/HVslPGBdhcM9v8AKvqSfTB5cKX1lq9BuBjyvXSFv7zQoN1IT/7arqUXosdQXUfRs2JDuRkDf8bVgMxdrSKty3MkheuE6h3Np6hsuzo3CLo1Y8jgXHPhKpGc+ei+uC+2fZ5LYPxpa0KLNDNKyE+aMpsG8mBHnhYgA11fqMAki+mGY93tnK2aRklcfNPNxT+TsQPywS2rvDHBAZI1M2XRUhGck9vD8I8zyxm49ndJWoxoZGhmTSSCbUqezfMPUXGFyq3F2hStdYZNOTwm/wCq6/pjVcKPy+/IzJsrrwvuJ8ot40Srkq6uF5Zy2ZEPhQN0Jvr4dABbpg0m/wDtCrkIpYEV35tHFmaw7u2mg6nHGy9t7ZUgcGWYDpLDm/mIB/XGjbsSbQks1VHBBH+BAS59dcqj8z6Y2zMF2QD7/wCJliUtqyPaVd09ypI3FTXSmept4cxzLH+70zeYA8sOOJiY5jMWNmdJVCihJiYmJgYUmJiYmJJJiYC73bwmipmnCcQhlGXNl+I252OAA3z2j/8AlP8A4o/2xouMkXM2yAGo84Abz7rmt4aNMyQA3liUW4nYFr3A8seW3t7jTQwfYM9TPYJADrmsCQTbkt+eKezN9ZxURwV1KadptInDZlY/hPY4tUYfMJTOp0Y10tKsaKiKFVRZVAsAB0x64XN5t7/dnSGGJqipkF1iXSw/Ex6D/bFXY2+kpqFpq2mNNK4vEc2ZHtzAPfFfDYi5fxFBqW9v7nieaOohkNPUofvFAOZfwsOTfXDCBgNuxvF72spKBGhlaJlvm+HkeQ5g3xS3V30FbNURcPJwT4TmvnXMy5uWmo/XFlWI32lAqDrvGfEwE2LvEaioqouHlSmcIHzXzEi50tpb164p7sb7LWVE8ITKI7mNr34ihipblp4h54HobcLrWM+JiYmAhyYmJiYkkmJiYmJJE72sH/01/wB9P8wxXXf2rt/8VU/xD/txa9qyk7OewJ8aaAX+Ydsea+1WjA+Go/wHw0ikppbirGn5qe292yqmRqarpFUzU9zwn0zK4FxfuLYoUu9sNVNDBtClennVw0Oe+UuORVhbXtfTHe8W2ZY3pNoQiaSlykTRC4IDcnKdxrz7DlgftveCPaslNBSRyMVmWR5WjKiNVNzqep5YtVJGxrz8pTMAdH284W3ZTPtXaMjfEnDjXyXKTp6kDDNX7HimaNpUDNC2eM6jK3fT+nLCjtmdtm7QarMbvTVKBZigLFHXkxA6Ef1P185d5n2lUwRUXGSCNxJPNZowQP7MX537f7YEoW+YcVzCVwPlPM6grfdKravQcNalf4CD/NbFTdyj9zqqC+gqKQq/myniX9fEfyxPaRQuauEICRVp7u5AOg4qNc28ieeL/tRjaOCCeIXaCSwAF9HRk6eowa7of1TM6v0lLYW1OBsqsrPmmllkQ9yWyJ/pjwoxFRNst0lRiB7vPldT974rmx6SdfPHrW7NvTbL2fYlZCrzCx+BFzEHtcm2L29Hs5pBSTNTU6pMqFkK3vddbDXra31xLW99/wCJKYix2j0MTA7d3aXvFLDLqC6AkEWN7a/rfBHChFGo4DYuTExMTFS5/9k="/>
          <p:cNvSpPr>
            <a:spLocks noChangeAspect="1" noChangeArrowheads="1"/>
          </p:cNvSpPr>
          <p:nvPr/>
        </p:nvSpPr>
        <p:spPr bwMode="auto">
          <a:xfrm>
            <a:off x="0" y="-579438"/>
            <a:ext cx="1095375" cy="1219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2" descr="data:image/jpeg;base64,/9j/4AAQSkZJRgABAQAAAQABAAD/2wCEAAkGBhQSERUUEhQWFRQVGSIZFhcYGB0aHRwgHxwdISUbHh8aITIfGxwjHB0fIS8gIyctLC0sFyQxNTAqNSYtLCoBCQoKDgwOGg8PGisfHyU1NTM1KS8pKio0KSwxLDQpLykpKSwqLCk0LCwpLCwsKSwsKSwsMSwsLCwsLCwsLCwsKf/AABEIAIAAcwMBIgACEQEDEQH/xAAbAAACAwEBAQAAAAAAAAAAAAAFBgAEBwIDAf/EAEQQAAIBAgMGAwUFBQYEBwAAAAECAwQRABIhBQYTMUFRImFxBxQyQoEjM1KRoWJykqKxQ4KTssHRJFNj0hUWJTQ1VFX/xAAZAQACAwEAAAAAAAAAAAAAAAACBAABAwX/xAAtEQACAgIBAgQGAQUBAAAAAAABAgARAyExEkEEUWGBEyIycZGh8VKxwdHhFP/aAAwDAQACEQMRAD8A2/HxmAFzoBzOPuEPfjeIST09CjAJPZ53BH3WpIB7Mqm57euDRC5oQHcILMbtobahgh40sirFa4a+hvqLdyegGOdibUaoj4pjaNG1jDfEV6MR8t+YHa3pjLKqoNZUx1FSp4F8tDSDRpdbA5flQ82c9NOQw570b0st4YLrkt7zOq51p1brbq1tf2RqcaNiqh3mS5bs9oX2tvPHC4iRWmqCLrDHq3qxOiL5sR9cU1oa+o1lmSlQ/wBnCA8noZH0B/dXFimSk2fTmQMFRrM0pOZpGPIk83Zulu+mKwqa2r1jAo4TyaRc8zDuE+GP+9c+WBGuPzCJvmdHcKnb75p5+/Fndh/CCF/TChsvYlKJmiWimZzUSKssbNGqIrfjzDUDpzw4DciJvv5qic9eJMwH8KWX9MBd19zKd/eCyFctRIsZSSRGCqbWJDa68saq9A7MyZLI1DP/AJTkj1pqydD+GU8dPqH8X5Njk7xz0uldEOH/APYguyDzdD44/XUemK1Nu7XQRXiqy0gv9nLeWMi5sAWtIpta+p1wgUXtNqzWRGpkyQq+WWNVAFtQbjmbevTFpibJdUakfIMdXqbVT1KyKHRgysLhlNwR3BHPAii3pQ1DU0w4M4+FWOki9Gjb5ge3MWOmmAFfOtFUIaC8vGvJLSR+JSltZk6Rm/0bla+Ke/z09ZDA4YIH+4qr2VX/AOVJpdA1ufRl6YzXGL3wZo2Q1YmhiYFioIzAAkX1AN7G3Y2P5Y7xkc29U8McU8qkVVI4hqFP9rC9yG7HVdGGl9euNUoa5JVDIwIKhuetmFxcdLjAvjKbhY8oeWMTExMZTWK3tJ20aagkKmzyfZqRzGbmR6LfGb7W2j7vtSThRcVxEsVOlrgXjUDw/MAt9O5wf9ru0knoaWWJs0byEg8r+Bu/1wM2tMXqxT0utXULGksttYlEagopHI2BZmHkMdHAvStkc3Odnbqah6QnsPZT00XvLuJ9o1LcGG5zCNjcHXl4ACWtoAth5ugpIqCie7WCqWeRhmLu3NmHzFmPw9dBgbu9sxPfGVB9lQRiCMftuAzt62yj6nFvaI96r0gOsVMBNKOhck8NT6WL/lhZ26mjCL0rFrYmyZaPhVVZGGhANkF/+EzH4wlyAD81vg6aXwyybwy1LFKBVKqbPUvcxg9kA1lYeXhHc4+7wzNUTLRRsVDLnqXHNYr2yDs0huvkATgXtKt/8HsIxxKaS/DhzWaJgLnKf+T1a/w3v1tiX1/eT6PtCo3KV9aqeoqG6hpCifRI7AD1vgRu1uZSusxKOpWokVWSWRSAraahumCKbBedOLW1TFSM3DhcxQgHX4l8b/vFte2Au6u71JKJuFK6SLPIFaGoYMFzeE2zEMLdSDfEBNHchqxqX9r7sVsYDUlZI+T5Jcpex5hZCtvTODy54ybbVMHDSnMtTxGFRDl0S1vtNOQZjy5Ak26Y0F/aI1PIaZZo6st4Y5m8GRibWmsMrAc7rblY2wP3ljWjaR0Z3qEVfepT8E3GP3bKvw2UFlOgAAGt8N4GbGdjmLZlVxqefsj3njjkanlADykcOS2psPgYk6AAeEeuG3bWyY4piki3o65ssi9I5j8Lj8Oe1j+0AeuEqp3D94jjqtmFbgkume2VhYgpzy/uk3FxrjR44V2hsxQWJ40Q8RABD2+Kw0BDi/0xnnK9XWvfn0h4Q3T0tMs25HLRRz0kh94pm8EUgsTG6kMFJ+U9087jDBudtjgzbOBOlTTGN/Mq7cM+o8S/XFbb87rFDtAIHjmUQ10J+FmUlbnsbggN0IHc4G1jJ71srgOXjAQRm1j9+3hI/ENAfTGv1pR9f7TL6GsTb8fMAdpb8UlPK0UslnW1xlJ5gH+hGJjm9DeU6XWJlJmz7KqKVz9pQzZx5rnKn8mJ/MYM7l0zU9bTq5vU1QMs5IuUjykhPJmbxHsFAxR2zRJFtQOSfdK1irH4ebZXXyKyAH64t7kVufaMlbLfLLKYIv3m1A9FRQP7wx1HNoa4O/fynMXTi+Y+7jeKnklPOaeVye/jKj+VQPpj5uf4zVzHnJUuPpHaMD+U/ngJujunHNTBmkqFYSSKwSd0W6yMNFU2GOd2d1omimLy1C8KeVTlqJFFlcm5seeUgk9eeESBvccBOtS9s3bEcMdbXTfNOyC3MrF9mqL3JYN/FjLts7+1MtW1QrGIgZEWwOVb/Ccw1JPPvgxsOCkqGEfGlYRvNMymRxmVTeMoPx2OYka6G+Fra2wprzTcJxGr+LM2ZkzgMufrqGHi5XvjoeHxorHq59Yjndyo6Z9O1Z6gcIaRr4wgzcOLUFny6gLfU3BCgmwGPm0KWWE5zJG5DuPszqCDYvdQLKT8JB1tilQNlzHUsRlQKzBsx6+HmB2PPBKbZXApS0wIZ3ZAmfKVaO3iyjR1GbKQbEHlhwgKaH4iwJYWYDDnXU68/PDpubv1JCgp2QTRlvg4Zd3B+Qa9DqLg9RhJwZ3TqIUqVNRxcliAYSwcE8rZde4074vOqlDYg4WYNozXfZjIODUJkCMlQ5KjkuYK2XX8N8v93BDc3wCqh6Q1LhR2VsrgfznADdrdWOeSqbiVKqJQi/byKxyxpfNY3JBNteVrdMd7vboRSSVf2tSAlQUUieQE5US5JB8RuSLntbpjiOFJbc7CWANSptas93pa5cuaKOs8adDHKFZlHY3YkHobYWti7F4G0YQ75qaJWqon7x5b39bgXHceeGGSijWKvpczH3ipEETOxY5xErDMzakZgBfzwmNtK2zuGb+8JI1Oovrw2Icrbr41y/phrEDRA7/65iuXkEwTteWSrnkqLH7Vyw8hfQfQafTExpWxoqGkgjgqj9ugvJ4SbM3itcDpmt9MTG3/AKEGgpmfwnO7lXbEKe9VOzqiypO/GpJD8kj62v2Zrj1uOuKO36dqOj2VHlKOJTI4Ohzhl5/xYbvaXu0lWkYQgVQzGEHTOBYtHfv1HofPCDUbcatWhhnJ48NQI3BBDMrFLMf2hlKn6HrhfF8wBHuPbmbZB0kg+0fF3kTZrVizKxQTrIgUXOWYXvY9A6tf1wj1ntHDCuVIWC1ZuPF8Jy5S3LXMApt64YdtPHUvI9QucUkxhqQLqTAzZkk8Ov2Z526Bu+Bm+nsuMeWWgVpIyCWTMGK9QVvqykep/PF4RiB+fkyspyEfJxEzdqbLVwGwIMiqwNrFWOVgb6WKk41felvdZl9zUSSvBw5afKXBiUELI1tfDysdWBsMYsRjWvZ9vNBTxWmI8ds1TctrYAJLfxRFeQv4CNQeeN/GJw43MfCtyhl3Yu49JJTK9JORLlIaZba5hqjxtoF6ZLAgYynaPEknMeZXs5VSmkdyfl6BSdcar7S6WKOlNXTqBKzKpmiYrofmbhmz9vFfnjHxXPkEeY5ASQl/CCRYm3fE8GGYF7l+KKqQs9Np0IilaMOJMhsWQHLccwL87HS/ljV9y6yCk2YsvDXj5b6L4nZnYIt+5I5XuBrbGSwbQkT4JGX90kf0w6bouaOnSulHHhV2tEr6xObKJMp0JYC3cCxHM408WpKAE/8AZn4ZgH1/E0/ZUIoKEtMRmVWlmPd2uzW+psPpibqUxgolabwu+aaW/QuSxv6A2+mB71Y2nKkcetLHlknbo7WDLCO9jZm9AMWd8aniBKNDZqi/FP4IV+Nj2uPAPNvLHHo3RnVsVYmfbcqHRNnyG4aepepN9D4nTL/IQMEtvbNhoa6prpUuAV92jPJ5WW5b0U6k9Ce4wP3o2iKmKiqCQkQqnSPSwWJSoHromb62xzCG2rWGrqSUoonCoCD4rtZY1HVmNs1u9u2HQCFBOhu/zxEyRZA5jXuxugJqWOao1mlvI5I/Gxb+hGJh6VbCwxMJnM/YxwYFgHfbYz1FKeCSs8REkLA2IZegPmLj64QtmbRg2m8TOFg2lE6sD8KzZSDY+elrcx0uNMa5jLvaJuAjzCWnkSOaYn7JjlEjDUlDyD9bdeeDwMv0k16wM6n6hv0g+qrTSbfkDi8VQwRweRWQAC/ezf64OUO8r00Qhp7SRO/CppJDlELXsYZ76jJ8v4hYYz7eeeqKxCrhkWaEZRKwPiXmLnkWBv4gdQcHtuV/uVcZCgko65FkkjOquGAzEftqdR6+eGnxBgO5r81FVyEX5Rp2t7LEdA6txKkHNI0lwsxJuQ2XVOwK8h3wR2HtOjiPAkgSjmIytG6qA4H4ZPhlX638sShkqKaNXgvW0bAMgv8AbIp5ZS2kqgdDZh54JU22aOuUxkxufmhlWzD1RxcflhNmYim2I2qqNjRlSu9ntHKrBVaJX+IQuyK3qo8B/LCXB7M6d6aqdWkEkUkqRkm4sh0uALk2HTvh4O4sC/cPPT+UMzqv8JJX9MB9291uIs2aqqwFqJFss2W9m+I2Fyx6nB48rKNNBfGGO1mI40H2ebqT1MEyMojppivEdl8bBLnLGDoNT8Z5dPJ7Hs92dAyytGFya3eRstwb5mzGxOLD71mbwbPj455cU3WBfVub+iX9RhnN4z4i0o94vi8L0NbGD5ydksqwqZaeY5UpwbyJJa/gvqyMfiHyk35Xwq7z7cEdJOc4erqZOFM6/CihcxijPVUBykjmXOO9+NqGjJUSmavmW0k1rcJD8kS/Jm/O2pOowv71bN4C0NMylmWIySovxXke5HrZbcumBw4wSGbv+5eV6sLGel2FEdl0TVriOnjzSuLkM5YnKgA1Nwdba9u+PfdSrbaVYrLHwqGj1iiGgL/KTbQsBdvLTvcrlVsOrrpUkq7UkFwkQk0Cg2ASNPiZj3tr+mNi2FsSOkhWGEWVe/Mnqx7knAZWCrzZP6h4lLHigP3L+JiYmEI/JijtrY0VVC0Uy5lb8wejKejDvi9iYsGtyiL5mSbXi2rswkI7VVMORdeJYdmHxL9Db+mA20N/o6qD3erpVUL928PhKHyVtLdCL642raSSmM8BlWT5c4JU+RtqAe4/XGbbd2ztlCR7nGP+pFHxfyuT+ow/hyB+QL87qI5cZTgmvzPvsn3ndU92ljlMYN45cjFVvzVjawF9QeWtsO+1oKCo0qPd3I5FmXMPQ3uPocYxW021as2kSqf9kqyqPoLKMF9i+x+d/HVslPGBdhcM9v8AKvqSfTB5cKX1lq9BuBjyvXSFv7zQoN1IT/7arqUXosdQXUfRs2JDuRkDf8bVgMxdrSKty3MkheuE6h3Np6hsuzo3CLo1Y8jgXHPhKpGc+ei+uC+2fZ5LYPxpa0KLNDNKyE+aMpsG8mBHnhYgA11fqMAki+mGY93tnK2aRklcfNPNxT+TsQPywS2rvDHBAZI1M2XRUhGck9vD8I8zyxm49ndJWoxoZGhmTSSCbUqezfMPUXGFyq3F2hStdYZNOTwm/wCq6/pjVcKPy+/IzJsrrwvuJ8ot40Srkq6uF5Zy2ZEPhQN0Jvr4dABbpg0m/wDtCrkIpYEV35tHFmaw7u2mg6nHGy9t7ZUgcGWYDpLDm/mIB/XGjbsSbQks1VHBBH+BAS59dcqj8z6Y2zMF2QD7/wCJliUtqyPaVd09ypI3FTXSmept4cxzLH+70zeYA8sOOJiY5jMWNmdJVCihJiYmJgYUmJiYmJJJiYC73bwmipmnCcQhlGXNl+I252OAA3z2j/8AlP8A4o/2xouMkXM2yAGo84Abz7rmt4aNMyQA3liUW4nYFr3A8seW3t7jTQwfYM9TPYJADrmsCQTbkt+eKezN9ZxURwV1KadptInDZlY/hPY4tUYfMJTOp0Y10tKsaKiKFVRZVAsAB0x64XN5t7/dnSGGJqipkF1iXSw/Ex6D/bFXY2+kpqFpq2mNNK4vEc2ZHtzAPfFfDYi5fxFBqW9v7nieaOohkNPUofvFAOZfwsOTfXDCBgNuxvF72spKBGhlaJlvm+HkeQ5g3xS3V30FbNURcPJwT4TmvnXMy5uWmo/XFlWI32lAqDrvGfEwE2LvEaioqouHlSmcIHzXzEi50tpb164p7sb7LWVE8ITKI7mNr34ihipblp4h54HobcLrWM+JiYmAhyYmJiYkkmJiYmJJE72sH/01/wB9P8wxXXf2rt/8VU/xD/txa9qyk7OewJ8aaAX+Ydsea+1WjA+Go/wHw0ikppbirGn5qe292yqmRqarpFUzU9zwn0zK4FxfuLYoUu9sNVNDBtClennVw0Oe+UuORVhbXtfTHe8W2ZY3pNoQiaSlykTRC4IDcnKdxrz7DlgftveCPaslNBSRyMVmWR5WjKiNVNzqep5YtVJGxrz8pTMAdH284W3ZTPtXaMjfEnDjXyXKTp6kDDNX7HimaNpUDNC2eM6jK3fT+nLCjtmdtm7QarMbvTVKBZigLFHXkxA6Ef1P185d5n2lUwRUXGSCNxJPNZowQP7MX537f7YEoW+YcVzCVwPlPM6grfdKravQcNalf4CD/NbFTdyj9zqqC+gqKQq/myniX9fEfyxPaRQuauEICRVp7u5AOg4qNc28ieeL/tRjaOCCeIXaCSwAF9HRk6eowa7of1TM6v0lLYW1OBsqsrPmmllkQ9yWyJ/pjwoxFRNst0lRiB7vPldT974rmx6SdfPHrW7NvTbL2fYlZCrzCx+BFzEHtcm2L29Hs5pBSTNTU6pMqFkK3vddbDXra31xLW99/wCJKYix2j0MTA7d3aXvFLDLqC6AkEWN7a/rfBHChFGo4DYuTExMTFS5/9k="/>
          <p:cNvSpPr>
            <a:spLocks noChangeAspect="1" noChangeArrowheads="1"/>
          </p:cNvSpPr>
          <p:nvPr/>
        </p:nvSpPr>
        <p:spPr bwMode="auto">
          <a:xfrm>
            <a:off x="152400" y="-427038"/>
            <a:ext cx="1095375" cy="1219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3806" name="Picture 14" descr="http://www.globalhand.org/system/images/5a5f0a98ec1497fc33d78f423d98d8b45c88bdbe/logo/ESCWA_small.jpg?131831932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524328" y="2348880"/>
            <a:ext cx="1371600" cy="1533526"/>
          </a:xfrm>
          <a:prstGeom prst="rect">
            <a:avLst/>
          </a:prstGeom>
          <a:noFill/>
          <a:extLst>
            <a:ext uri="{909E8E84-426E-40DD-AFC4-6F175D3DCCD1}">
              <a14:hiddenFill xmlns:a14="http://schemas.microsoft.com/office/drawing/2010/main">
                <a:solidFill>
                  <a:srgbClr val="FFFFFF"/>
                </a:solidFill>
              </a14:hiddenFill>
            </a:ext>
          </a:extLst>
        </p:spPr>
      </p:pic>
      <p:pic>
        <p:nvPicPr>
          <p:cNvPr id="33808" name="Picture 16" descr="http://upload.wikimedia.org/wikipedia/commons/thumb/2/26/Coat_of_arms_of_Saudi_Arabia.svg/280px-Coat_of_arms_of_Saudi_Arabia.svg.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080447" y="4630256"/>
            <a:ext cx="1347537" cy="14630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ounded Rectangle 9"/>
          <p:cNvSpPr>
            <a:spLocks noChangeArrowheads="1"/>
          </p:cNvSpPr>
          <p:nvPr/>
        </p:nvSpPr>
        <p:spPr bwMode="auto">
          <a:xfrm>
            <a:off x="304800" y="1219200"/>
            <a:ext cx="8610600" cy="5486400"/>
          </a:xfrm>
          <a:prstGeom prst="roundRect">
            <a:avLst>
              <a:gd name="adj" fmla="val 9079"/>
            </a:avLst>
          </a:prstGeom>
          <a:solidFill>
            <a:schemeClr val="accent3">
              <a:alpha val="30000"/>
            </a:schemeClr>
          </a:solidFill>
          <a:ln w="9525" algn="ctr">
            <a:solidFill>
              <a:schemeClr val="bg1"/>
            </a:solidFill>
            <a:round/>
            <a:headEnd/>
            <a:tailEnd/>
          </a:ln>
        </p:spPr>
        <p:txBody>
          <a:bodyPr/>
          <a:lstStyle/>
          <a:p>
            <a:pPr marL="682625" indent="-219075" algn="just" rtl="1">
              <a:buClr>
                <a:srgbClr val="FF0000"/>
              </a:buClr>
              <a:buFont typeface="+mj-lt"/>
              <a:buAutoNum type="arabicPeriod"/>
            </a:pPr>
            <a:r>
              <a:rPr lang="ar-SA" sz="2000" dirty="0"/>
              <a:t>تم تبني مبادرة المساعدة من أجل التجارة (</a:t>
            </a:r>
            <a:r>
              <a:rPr lang="en-CA" sz="2000" dirty="0" err="1"/>
              <a:t>AfT</a:t>
            </a:r>
            <a:r>
              <a:rPr lang="ar-SA" sz="2000" dirty="0"/>
              <a:t>) عام 2005م خلال المؤتمر الوزاري السادس لمنظمة التجارة العالمية </a:t>
            </a:r>
            <a:r>
              <a:rPr lang="en-US" sz="2000" dirty="0"/>
              <a:t>(WTO) </a:t>
            </a:r>
            <a:r>
              <a:rPr lang="ar-SA" sz="2000" dirty="0"/>
              <a:t>  بهونج كونج لمساعدة الدول النامية والأقل نمواً خاصة على </a:t>
            </a:r>
            <a:r>
              <a:rPr lang="ar-SA" sz="2000" b="1" dirty="0"/>
              <a:t>زيادة صادراتها</a:t>
            </a:r>
            <a:r>
              <a:rPr lang="ar-SA" sz="2000" dirty="0"/>
              <a:t> من السلع والخدمات، و</a:t>
            </a:r>
            <a:r>
              <a:rPr lang="ar-SA" sz="2000" b="1" dirty="0"/>
              <a:t>الاندماج في النظام التجاري المتعدد الأطراف</a:t>
            </a:r>
            <a:r>
              <a:rPr lang="ar-SA" sz="2000" dirty="0"/>
              <a:t> </a:t>
            </a:r>
            <a:r>
              <a:rPr lang="ar-SA" sz="2000" b="1" dirty="0"/>
              <a:t>والاستفادة من تحرير التجارة</a:t>
            </a:r>
            <a:r>
              <a:rPr lang="ar-SA" sz="2000" dirty="0"/>
              <a:t> </a:t>
            </a:r>
            <a:r>
              <a:rPr lang="ar-SA" sz="2000" b="1" dirty="0"/>
              <a:t>وزيادة فرص الوصول إلى </a:t>
            </a:r>
            <a:r>
              <a:rPr lang="ar-SA" sz="2000" b="1" dirty="0" smtClean="0"/>
              <a:t>الأسواق</a:t>
            </a:r>
            <a:r>
              <a:rPr lang="ar-SA" sz="2000" dirty="0" smtClean="0"/>
              <a:t>.</a:t>
            </a:r>
          </a:p>
          <a:p>
            <a:pPr marL="739775" indent="-274638" algn="just" rtl="1">
              <a:buClr>
                <a:srgbClr val="FF0000"/>
              </a:buClr>
              <a:buFont typeface="+mj-lt"/>
              <a:buAutoNum type="arabicPeriod"/>
            </a:pPr>
            <a:endParaRPr lang="ar-SA" sz="2000" dirty="0" smtClean="0"/>
          </a:p>
          <a:p>
            <a:pPr marL="739775" indent="-274638" algn="just" rtl="1">
              <a:buClr>
                <a:srgbClr val="FF0000"/>
              </a:buClr>
              <a:buFont typeface="+mj-lt"/>
              <a:buAutoNum type="arabicPeriod"/>
            </a:pPr>
            <a:r>
              <a:rPr lang="ar-SA" sz="2000" dirty="0" smtClean="0"/>
              <a:t>كما تهدف هذه الآلية الى تعزيز آفاق </a:t>
            </a:r>
            <a:r>
              <a:rPr lang="ar-SA" sz="2000" dirty="0"/>
              <a:t>النمو وتحد من الفقر في البلدان النامية، فضلا عن استكمال الإصلاحات التجارية ، وتوزيع المنافع العالمية بطريقة أكثر عدلا عبر البلدان النامية </a:t>
            </a:r>
            <a:r>
              <a:rPr lang="ar-SA" sz="2000" dirty="0" smtClean="0"/>
              <a:t>وداخلها.</a:t>
            </a:r>
          </a:p>
          <a:p>
            <a:pPr marL="739775" indent="-274638" algn="just" rtl="1">
              <a:buClr>
                <a:srgbClr val="FF0000"/>
              </a:buClr>
              <a:buFont typeface="+mj-lt"/>
              <a:buAutoNum type="arabicPeriod"/>
            </a:pPr>
            <a:endParaRPr lang="ar-SA" sz="2000" dirty="0" smtClean="0"/>
          </a:p>
          <a:p>
            <a:pPr marL="739775" indent="-274638" algn="just" rtl="1">
              <a:buClr>
                <a:srgbClr val="FF0000"/>
              </a:buClr>
              <a:buFont typeface="+mj-lt"/>
              <a:buAutoNum type="arabicPeriod"/>
            </a:pPr>
            <a:r>
              <a:rPr lang="ar-KW" sz="2000" b="1" dirty="0" smtClean="0"/>
              <a:t>مجالات  </a:t>
            </a:r>
            <a:r>
              <a:rPr lang="ar-KW" sz="2000" b="1" dirty="0"/>
              <a:t>المساعدة من أجل التجارة</a:t>
            </a:r>
            <a:r>
              <a:rPr lang="ar-SA" sz="2000" dirty="0"/>
              <a:t>:</a:t>
            </a:r>
            <a:r>
              <a:rPr lang="ar-SA" sz="2000" b="1" dirty="0">
                <a:solidFill>
                  <a:srgbClr val="FF0000"/>
                </a:solidFill>
              </a:rPr>
              <a:t> 1)- </a:t>
            </a:r>
            <a:r>
              <a:rPr lang="ar-SA" sz="2000" dirty="0"/>
              <a:t>السياسات والقواعد التجارية؛ </a:t>
            </a:r>
            <a:r>
              <a:rPr lang="ar-SA" sz="2000" b="1" dirty="0">
                <a:solidFill>
                  <a:srgbClr val="FF0000"/>
                </a:solidFill>
              </a:rPr>
              <a:t>2)-</a:t>
            </a:r>
            <a:r>
              <a:rPr lang="ar-SA" sz="2000" dirty="0"/>
              <a:t>تنمية التجارة؛ </a:t>
            </a:r>
            <a:r>
              <a:rPr lang="ar-SA" sz="2000" b="1" dirty="0">
                <a:solidFill>
                  <a:srgbClr val="FF0000"/>
                </a:solidFill>
              </a:rPr>
              <a:t>3)- </a:t>
            </a:r>
            <a:r>
              <a:rPr lang="ar-SA" sz="2000" dirty="0"/>
              <a:t>البنية الأساسية ذات الصلة بالتجارة؛</a:t>
            </a:r>
            <a:r>
              <a:rPr lang="ar-SA" sz="2000" b="1" dirty="0">
                <a:solidFill>
                  <a:srgbClr val="FF0000"/>
                </a:solidFill>
              </a:rPr>
              <a:t> 4)- </a:t>
            </a:r>
            <a:r>
              <a:rPr lang="ar-SA" sz="2000" dirty="0"/>
              <a:t>بناء قدرات إنتاجية؛</a:t>
            </a:r>
            <a:r>
              <a:rPr lang="ar-SA" sz="2000" b="1" dirty="0">
                <a:solidFill>
                  <a:srgbClr val="FF0000"/>
                </a:solidFill>
              </a:rPr>
              <a:t> 5)- </a:t>
            </a:r>
            <a:r>
              <a:rPr lang="ar-SA" sz="2000" dirty="0"/>
              <a:t>التعديلات ذات الصلة بالتجارة؛ </a:t>
            </a:r>
            <a:r>
              <a:rPr lang="ar-SA" sz="2000" b="1" dirty="0">
                <a:solidFill>
                  <a:srgbClr val="FF0000"/>
                </a:solidFill>
              </a:rPr>
              <a:t>6)- </a:t>
            </a:r>
            <a:r>
              <a:rPr lang="ar-SA" sz="2000" dirty="0"/>
              <a:t>الاحتياجات الأخرى ذات الصلة </a:t>
            </a:r>
            <a:r>
              <a:rPr lang="ar-SA" sz="2000" dirty="0" smtClean="0"/>
              <a:t>بالتجارة.</a:t>
            </a:r>
            <a:endParaRPr lang="en-US" sz="2000" dirty="0"/>
          </a:p>
          <a:p>
            <a:pPr lvl="0" algn="r" rtl="1"/>
            <a:endParaRPr lang="en-US" sz="2050" dirty="0" smtClean="0">
              <a:latin typeface="Times New Roman" pitchFamily="18" charset="0"/>
              <a:cs typeface="Times New Roman" pitchFamily="18" charset="0"/>
            </a:endParaRPr>
          </a:p>
          <a:p>
            <a:pPr algn="r" rtl="1"/>
            <a:r>
              <a:rPr lang="ar-SA" sz="2050" dirty="0" smtClean="0">
                <a:latin typeface="Times New Roman" pitchFamily="18" charset="0"/>
                <a:cs typeface="Times New Roman" pitchFamily="18" charset="0"/>
              </a:rPr>
              <a:t>  </a:t>
            </a:r>
          </a:p>
        </p:txBody>
      </p:sp>
      <p:sp>
        <p:nvSpPr>
          <p:cNvPr id="16" name="مستطيل مستدير الزوايا 7"/>
          <p:cNvSpPr>
            <a:spLocks noChangeArrowheads="1"/>
          </p:cNvSpPr>
          <p:nvPr/>
        </p:nvSpPr>
        <p:spPr bwMode="auto">
          <a:xfrm>
            <a:off x="285750" y="6443663"/>
            <a:ext cx="8572500" cy="71437"/>
          </a:xfrm>
          <a:prstGeom prst="roundRect">
            <a:avLst>
              <a:gd name="adj" fmla="val 16667"/>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17" name="Rectangle 5"/>
          <p:cNvSpPr>
            <a:spLocks noChangeArrowheads="1"/>
          </p:cNvSpPr>
          <p:nvPr/>
        </p:nvSpPr>
        <p:spPr bwMode="auto">
          <a:xfrm>
            <a:off x="152400" y="1219200"/>
            <a:ext cx="8763000" cy="76200"/>
          </a:xfrm>
          <a:prstGeom prst="rect">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pic>
        <p:nvPicPr>
          <p:cNvPr id="10" name="Picture 7" descr="ITFC_ENG_RGB_lge"/>
          <p:cNvPicPr>
            <a:picLocks noChangeAspect="1" noChangeArrowheads="1"/>
          </p:cNvPicPr>
          <p:nvPr/>
        </p:nvPicPr>
        <p:blipFill>
          <a:blip r:embed="rId2" cstate="print">
            <a:lum bright="-6000" contrast="10000"/>
          </a:blip>
          <a:srcRect l="4642" t="3436" r="23387" b="28049"/>
          <a:stretch>
            <a:fillRect/>
          </a:stretch>
        </p:blipFill>
        <p:spPr bwMode="auto">
          <a:xfrm>
            <a:off x="7714431" y="228600"/>
            <a:ext cx="962025" cy="955675"/>
          </a:xfrm>
          <a:prstGeom prst="rect">
            <a:avLst/>
          </a:prstGeom>
          <a:noFill/>
          <a:ln w="9525">
            <a:noFill/>
            <a:miter lim="800000"/>
            <a:headEnd/>
            <a:tailEnd/>
          </a:ln>
        </p:spPr>
      </p:pic>
      <p:sp>
        <p:nvSpPr>
          <p:cNvPr id="8" name="Title 19"/>
          <p:cNvSpPr>
            <a:spLocks noGrp="1"/>
          </p:cNvSpPr>
          <p:nvPr>
            <p:ph type="title"/>
          </p:nvPr>
        </p:nvSpPr>
        <p:spPr>
          <a:xfrm>
            <a:off x="520824" y="228600"/>
            <a:ext cx="6643464" cy="870248"/>
          </a:xfrm>
        </p:spPr>
        <p:txBody>
          <a:bodyPr/>
          <a:lstStyle/>
          <a:p>
            <a:pPr algn="ctr" rtl="1"/>
            <a:r>
              <a:rPr lang="ar-SA" sz="2400" b="1" dirty="0" smtClean="0"/>
              <a:t/>
            </a:r>
            <a:br>
              <a:rPr lang="ar-SA" sz="2400" b="1" dirty="0" smtClean="0"/>
            </a:br>
            <a:r>
              <a:rPr lang="fr-CH" sz="2400" b="1" dirty="0" smtClean="0"/>
              <a:t/>
            </a:r>
            <a:br>
              <a:rPr lang="fr-CH" sz="2400" b="1" dirty="0" smtClean="0"/>
            </a:br>
            <a:r>
              <a:rPr lang="fr-CH" sz="2400" b="1" dirty="0" smtClean="0"/>
              <a:t/>
            </a:r>
            <a:br>
              <a:rPr lang="fr-CH" sz="2400" b="1" dirty="0" smtClean="0"/>
            </a:br>
            <a:r>
              <a:rPr lang="fr-CH" sz="2400" b="1" dirty="0" smtClean="0"/>
              <a:t>   </a:t>
            </a:r>
            <a:r>
              <a:rPr lang="ar-SA" sz="2800" b="1" dirty="0" smtClean="0">
                <a:latin typeface="Times New Roman" pitchFamily="18" charset="0"/>
                <a:cs typeface="Times New Roman" pitchFamily="18" charset="0"/>
              </a:rPr>
              <a:t>نبذة عن </a:t>
            </a:r>
            <a:r>
              <a:rPr lang="ar-SA" sz="2600" b="1" dirty="0" smtClean="0">
                <a:latin typeface="Times New Roman" pitchFamily="18" charset="0"/>
                <a:cs typeface="Times New Roman" pitchFamily="18" charset="0"/>
              </a:rPr>
              <a:t>المساعدة من أجل التجارة</a:t>
            </a:r>
            <a:r>
              <a:rPr lang="en-US" sz="2600" b="1" dirty="0" smtClean="0">
                <a:latin typeface="Times New Roman" pitchFamily="18" charset="0"/>
                <a:cs typeface="Times New Roman" pitchFamily="18" charset="0"/>
              </a:rPr>
              <a:t>   </a:t>
            </a:r>
            <a:br>
              <a:rPr lang="en-US" sz="2600" b="1" dirty="0" smtClean="0">
                <a:latin typeface="Times New Roman" pitchFamily="18" charset="0"/>
                <a:cs typeface="Times New Roman" pitchFamily="18" charset="0"/>
              </a:rPr>
            </a:br>
            <a:r>
              <a:rPr lang="en-US" sz="2600" b="1" dirty="0" smtClean="0">
                <a:latin typeface="Times New Roman" pitchFamily="18" charset="0"/>
                <a:cs typeface="Times New Roman" pitchFamily="18" charset="0"/>
              </a:rPr>
              <a:t>Aid for Trade “</a:t>
            </a:r>
            <a:r>
              <a:rPr lang="en-US" sz="2600" b="1" dirty="0" err="1" smtClean="0">
                <a:latin typeface="Times New Roman" pitchFamily="18" charset="0"/>
                <a:cs typeface="Times New Roman" pitchFamily="18" charset="0"/>
              </a:rPr>
              <a:t>AfT</a:t>
            </a:r>
            <a:r>
              <a:rPr lang="en-US" sz="2600" b="1" dirty="0" smtClean="0">
                <a:latin typeface="Times New Roman" pitchFamily="18" charset="0"/>
                <a:cs typeface="Times New Roman" pitchFamily="18" charset="0"/>
              </a:rPr>
              <a:t>”  </a:t>
            </a:r>
            <a:r>
              <a:rPr lang="en-US" sz="2600" dirty="0" smtClean="0"/>
              <a:t/>
            </a:r>
            <a:br>
              <a:rPr lang="en-US" sz="2600" dirty="0" smtClean="0"/>
            </a:br>
            <a:r>
              <a:rPr lang="ar-SA" sz="2400" b="1" dirty="0" smtClean="0"/>
              <a:t/>
            </a:r>
            <a:br>
              <a:rPr lang="ar-SA" sz="2400" b="1" dirty="0" smtClean="0"/>
            </a:br>
            <a:r>
              <a:rPr lang="en-US" sz="2400" b="1" dirty="0" smtClean="0"/>
              <a:t/>
            </a:r>
            <a:br>
              <a:rPr lang="en-US" sz="2400" b="1" dirty="0" smtClean="0"/>
            </a:br>
            <a:endParaRPr lang="en-US" sz="2400" dirty="0" smtClean="0">
              <a:ea typeface="MS PGothic"/>
            </a:endParaRPr>
          </a:p>
        </p:txBody>
      </p:sp>
      <p:sp>
        <p:nvSpPr>
          <p:cNvPr id="9" name="Slide Number Placeholder 8"/>
          <p:cNvSpPr>
            <a:spLocks noGrp="1"/>
          </p:cNvSpPr>
          <p:nvPr>
            <p:ph type="sldNum" sz="quarter" idx="11"/>
          </p:nvPr>
        </p:nvSpPr>
        <p:spPr/>
        <p:txBody>
          <a:bodyPr/>
          <a:lstStyle/>
          <a:p>
            <a:pPr>
              <a:defRPr/>
            </a:pPr>
            <a:fld id="{A9D9A553-DBBB-43AF-9A13-079866F76D37}" type="slidenum">
              <a:rPr lang="ar-SA" smtClean="0"/>
              <a:pPr>
                <a:defRPr/>
              </a:pPr>
              <a:t>2</a:t>
            </a:fld>
            <a:endParaRPr lang="en-US"/>
          </a:p>
        </p:txBody>
      </p:sp>
      <p:sp>
        <p:nvSpPr>
          <p:cNvPr id="3" name="Rectangle 2"/>
          <p:cNvSpPr/>
          <p:nvPr/>
        </p:nvSpPr>
        <p:spPr bwMode="auto">
          <a:xfrm>
            <a:off x="285750" y="5142656"/>
            <a:ext cx="8572500" cy="152670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rtl="1"/>
            <a:r>
              <a:rPr lang="ar-SA" dirty="0" smtClean="0">
                <a:latin typeface="Times New Roman" pitchFamily="18" charset="0"/>
                <a:cs typeface="Times New Roman" pitchFamily="18" charset="0"/>
              </a:rPr>
              <a:t>في </a:t>
            </a:r>
            <a:r>
              <a:rPr lang="ar-SA" dirty="0">
                <a:latin typeface="Times New Roman" pitchFamily="18" charset="0"/>
                <a:cs typeface="Times New Roman" pitchFamily="18" charset="0"/>
              </a:rPr>
              <a:t>هذا الاطار انخرطت </a:t>
            </a:r>
            <a:r>
              <a:rPr lang="ar-SA" dirty="0" smtClean="0">
                <a:latin typeface="Times New Roman" pitchFamily="18" charset="0"/>
                <a:cs typeface="Times New Roman" pitchFamily="18" charset="0"/>
              </a:rPr>
              <a:t>المؤسسة الإسلامية الدولية لتمويل التجارة (</a:t>
            </a:r>
            <a:r>
              <a:rPr lang="en-US" dirty="0" smtClean="0">
                <a:latin typeface="Times New Roman" pitchFamily="18" charset="0"/>
                <a:cs typeface="Times New Roman" pitchFamily="18" charset="0"/>
              </a:rPr>
              <a:t>ITFC</a:t>
            </a:r>
            <a:r>
              <a:rPr lang="ar-SA" dirty="0" smtClean="0">
                <a:latin typeface="Times New Roman" pitchFamily="18" charset="0"/>
                <a:cs typeface="Times New Roman" pitchFamily="18" charset="0"/>
              </a:rPr>
              <a:t>)، </a:t>
            </a:r>
            <a:r>
              <a:rPr lang="ar-SA" dirty="0">
                <a:latin typeface="Times New Roman" pitchFamily="18" charset="0"/>
                <a:cs typeface="Times New Roman" pitchFamily="18" charset="0"/>
              </a:rPr>
              <a:t>نيابة عن مجموعة </a:t>
            </a:r>
            <a:r>
              <a:rPr lang="en-US" dirty="0" err="1">
                <a:latin typeface="Times New Roman" pitchFamily="18" charset="0"/>
                <a:cs typeface="Times New Roman" pitchFamily="18" charset="0"/>
              </a:rPr>
              <a:t>IsDB</a:t>
            </a:r>
            <a:r>
              <a:rPr lang="ar-SA" dirty="0">
                <a:latin typeface="Times New Roman" pitchFamily="18" charset="0"/>
                <a:cs typeface="Times New Roman" pitchFamily="18" charset="0"/>
              </a:rPr>
              <a:t>، في هذه الآلية للشراكة الدولية </a:t>
            </a:r>
            <a:r>
              <a:rPr lang="ar-SA" dirty="0" smtClean="0">
                <a:latin typeface="Times New Roman" pitchFamily="18" charset="0"/>
                <a:cs typeface="Times New Roman" pitchFamily="18" charset="0"/>
              </a:rPr>
              <a:t>لخدمة </a:t>
            </a:r>
            <a:r>
              <a:rPr lang="ar-SA" dirty="0">
                <a:latin typeface="Times New Roman" pitchFamily="18" charset="0"/>
                <a:cs typeface="Times New Roman" pitchFamily="18" charset="0"/>
              </a:rPr>
              <a:t>دولها </a:t>
            </a:r>
            <a:r>
              <a:rPr lang="ar-SA" dirty="0" smtClean="0">
                <a:latin typeface="Times New Roman" pitchFamily="18" charset="0"/>
                <a:cs typeface="Times New Roman" pitchFamily="18" charset="0"/>
              </a:rPr>
              <a:t>الأعضاء،</a:t>
            </a:r>
            <a:r>
              <a:rPr lang="en-US" dirty="0" smtClean="0">
                <a:latin typeface="Times New Roman" pitchFamily="18" charset="0"/>
                <a:cs typeface="Times New Roman" pitchFamily="18" charset="0"/>
              </a:rPr>
              <a:t> </a:t>
            </a:r>
            <a:r>
              <a:rPr lang="ar-SA" dirty="0">
                <a:latin typeface="Times New Roman" pitchFamily="18" charset="0"/>
                <a:cs typeface="Times New Roman" pitchFamily="18" charset="0"/>
              </a:rPr>
              <a:t>بما </a:t>
            </a:r>
            <a:r>
              <a:rPr lang="ar-SA" dirty="0" smtClean="0">
                <a:latin typeface="Times New Roman" pitchFamily="18" charset="0"/>
                <a:cs typeface="Times New Roman" pitchFamily="18" charset="0"/>
              </a:rPr>
              <a:t>في ذلك الدول العربية، </a:t>
            </a:r>
            <a:r>
              <a:rPr lang="ar-SA" dirty="0">
                <a:latin typeface="Times New Roman" pitchFamily="18" charset="0"/>
                <a:cs typeface="Times New Roman" pitchFamily="18" charset="0"/>
              </a:rPr>
              <a:t>التي لم </a:t>
            </a:r>
            <a:r>
              <a:rPr lang="ar-SA" dirty="0" smtClean="0">
                <a:latin typeface="Times New Roman" pitchFamily="18" charset="0"/>
                <a:cs typeface="Times New Roman" pitchFamily="18" charset="0"/>
              </a:rPr>
              <a:t>تتلق </a:t>
            </a:r>
            <a:r>
              <a:rPr lang="ar-SA" dirty="0">
                <a:latin typeface="Times New Roman" pitchFamily="18" charset="0"/>
                <a:cs typeface="Times New Roman" pitchFamily="18" charset="0"/>
              </a:rPr>
              <a:t>أي دعم من المؤسسات والمنظمات الدولية الأخرى للاستفادة من هذه المبادرة كما هو الشأن لعدة دول أخرى بآسيا </a:t>
            </a:r>
            <a:r>
              <a:rPr lang="ar-SA" dirty="0" smtClean="0">
                <a:latin typeface="Times New Roman" pitchFamily="18" charset="0"/>
                <a:cs typeface="Times New Roman" pitchFamily="18" charset="0"/>
              </a:rPr>
              <a:t>وأفريقيا </a:t>
            </a:r>
            <a:r>
              <a:rPr lang="ar-SA" dirty="0">
                <a:latin typeface="Times New Roman" pitchFamily="18" charset="0"/>
                <a:cs typeface="Times New Roman" pitchFamily="18" charset="0"/>
              </a:rPr>
              <a:t>وأمريكا الجنوبية.</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73906146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428625" y="1514475"/>
            <a:ext cx="8099425" cy="5114925"/>
          </a:xfrm>
          <a:prstGeom prst="rect">
            <a:avLst/>
          </a:prstGeom>
          <a:noFill/>
          <a:ln w="9525">
            <a:noFill/>
            <a:miter lim="800000"/>
            <a:headEnd/>
            <a:tailEnd/>
          </a:ln>
        </p:spPr>
        <p:txBody>
          <a:bodyPr tIns="91440" bIns="91440"/>
          <a:lstStyle/>
          <a:p>
            <a:pPr marL="360363" indent="-268288" algn="just" rtl="1">
              <a:buClr>
                <a:srgbClr val="C40063"/>
              </a:buClr>
              <a:buFont typeface="+mj-lt"/>
              <a:buAutoNum type="arabicPeriod"/>
            </a:pPr>
            <a:r>
              <a:rPr lang="ar-SA" sz="2200" dirty="0" smtClean="0">
                <a:latin typeface="Times New Roman" pitchFamily="18" charset="0"/>
                <a:cs typeface="Times New Roman" pitchFamily="18" charset="0"/>
              </a:rPr>
              <a:t>طلبت المندوبية الدائمة لدولة قطر وكذلك لجمهورية مصر العربية  </a:t>
            </a:r>
            <a:r>
              <a:rPr lang="ar-SA" sz="2200" dirty="0" err="1" smtClean="0">
                <a:latin typeface="Times New Roman" pitchFamily="18" charset="0"/>
                <a:cs typeface="Times New Roman" pitchFamily="18" charset="0"/>
              </a:rPr>
              <a:t>لدى </a:t>
            </a:r>
            <a:r>
              <a:rPr lang="ar-SA" sz="2200" dirty="0" smtClean="0">
                <a:latin typeface="Times New Roman" pitchFamily="18" charset="0"/>
                <a:cs typeface="Times New Roman" pitchFamily="18" charset="0"/>
              </a:rPr>
              <a:t>”منظمة التجارة العالمية </a:t>
            </a:r>
            <a:r>
              <a:rPr lang="en-US" sz="2200" dirty="0" smtClean="0">
                <a:latin typeface="Times New Roman" pitchFamily="18" charset="0"/>
                <a:cs typeface="Times New Roman" pitchFamily="18" charset="0"/>
              </a:rPr>
              <a:t>(WTO)</a:t>
            </a:r>
            <a:r>
              <a:rPr lang="ar-SA" sz="2200" dirty="0" smtClean="0">
                <a:latin typeface="Times New Roman" pitchFamily="18" charset="0"/>
                <a:cs typeface="Times New Roman" pitchFamily="18" charset="0"/>
              </a:rPr>
              <a:t> و مكتب الأمم المتحدة و الهيئات المختصة بجنيف“ من  معالي رئيس مجموعة البنـــك الإسلامي للتنميـــة تبنــي مبــادرة </a:t>
            </a:r>
            <a:r>
              <a:rPr lang="en-US" sz="2200" dirty="0" smtClean="0">
                <a:latin typeface="Times New Roman" pitchFamily="18" charset="0"/>
                <a:cs typeface="Times New Roman" pitchFamily="18" charset="0"/>
              </a:rPr>
              <a:t> (AFT) </a:t>
            </a:r>
            <a:r>
              <a:rPr lang="ar-SA" sz="2200" dirty="0" smtClean="0">
                <a:latin typeface="Times New Roman" pitchFamily="18" charset="0"/>
                <a:cs typeface="Times New Roman" pitchFamily="18" charset="0"/>
              </a:rPr>
              <a:t>للدول العربية التي لم تتلقى أي دعم من المنظمات الدولية و الإقليمية الأخرى .</a:t>
            </a:r>
          </a:p>
          <a:p>
            <a:pPr marL="360363" indent="-268288" algn="just" rtl="1">
              <a:buClr>
                <a:srgbClr val="C40063"/>
              </a:buClr>
              <a:buFont typeface="+mj-lt"/>
              <a:buAutoNum type="arabicPeriod"/>
            </a:pPr>
            <a:endParaRPr lang="ar-SA" sz="2200" dirty="0" smtClean="0">
              <a:latin typeface="Times New Roman" pitchFamily="18" charset="0"/>
              <a:cs typeface="Times New Roman" pitchFamily="18" charset="0"/>
            </a:endParaRPr>
          </a:p>
          <a:p>
            <a:pPr marL="360363" lvl="0" indent="-268288" algn="just" rtl="1">
              <a:buClr>
                <a:srgbClr val="C40063"/>
              </a:buClr>
              <a:buFont typeface="+mj-lt"/>
              <a:buAutoNum type="arabicPeriod"/>
            </a:pPr>
            <a:r>
              <a:rPr lang="ar-SA" sz="2200" dirty="0" smtClean="0">
                <a:latin typeface="Times New Roman" pitchFamily="18" charset="0"/>
                <a:cs typeface="Times New Roman" pitchFamily="18" charset="0"/>
              </a:rPr>
              <a:t>انطلاقاً من ذلك، قامـــت المؤسسة الإسلامية الدولية لتمويل التجارة (</a:t>
            </a:r>
            <a:r>
              <a:rPr lang="en-US" sz="2200" dirty="0" smtClean="0">
                <a:latin typeface="Times New Roman" pitchFamily="18" charset="0"/>
                <a:cs typeface="Times New Roman" pitchFamily="18" charset="0"/>
              </a:rPr>
              <a:t>ITFC</a:t>
            </a:r>
            <a:r>
              <a:rPr lang="ar-SA" sz="2200" dirty="0" smtClean="0">
                <a:latin typeface="Times New Roman" pitchFamily="18" charset="0"/>
                <a:cs typeface="Times New Roman" pitchFamily="18" charset="0"/>
              </a:rPr>
              <a:t>) منذ عام 2010م بتنظيم عدة اجتماعات تشاورية وتنسيقية وذلك لدراسة إمكانية إطلاق المبادرة للبلدان الأعضاء في جامعة الدول العربية (22) .</a:t>
            </a:r>
          </a:p>
          <a:p>
            <a:pPr marL="360363" indent="-268288" algn="r" rtl="1">
              <a:buClr>
                <a:srgbClr val="C40063"/>
              </a:buClr>
              <a:buFont typeface="+mj-lt"/>
              <a:buAutoNum type="arabicPeriod"/>
            </a:pPr>
            <a:endParaRPr lang="ar-SA" sz="2200" dirty="0" smtClean="0">
              <a:latin typeface="Times New Roman" pitchFamily="18" charset="0"/>
              <a:cs typeface="Times New Roman" pitchFamily="18" charset="0"/>
            </a:endParaRPr>
          </a:p>
          <a:p>
            <a:pPr marL="360363" indent="-268288" algn="just" rtl="1">
              <a:buClr>
                <a:srgbClr val="C40063"/>
              </a:buClr>
              <a:buFont typeface="+mj-lt"/>
              <a:buAutoNum type="arabicPeriod"/>
            </a:pPr>
            <a:r>
              <a:rPr lang="ar-SA" sz="2200" dirty="0" err="1" smtClean="0">
                <a:latin typeface="Times New Roman" pitchFamily="18" charset="0"/>
                <a:cs typeface="Times New Roman" pitchFamily="18" charset="0"/>
              </a:rPr>
              <a:t>وبناءاً</a:t>
            </a:r>
            <a:r>
              <a:rPr lang="ar-SA" sz="2200" dirty="0" smtClean="0">
                <a:latin typeface="Times New Roman" pitchFamily="18" charset="0"/>
                <a:cs typeface="Times New Roman" pitchFamily="18" charset="0"/>
              </a:rPr>
              <a:t> على نتائج هذه الاجتماعات، تعاونت المؤسسة الإسلامية لتمويل التجارة (</a:t>
            </a:r>
            <a:r>
              <a:rPr lang="en-US" sz="2200" dirty="0" smtClean="0">
                <a:latin typeface="Times New Roman" pitchFamily="18" charset="0"/>
                <a:cs typeface="Times New Roman" pitchFamily="18" charset="0"/>
              </a:rPr>
              <a:t>ITFC</a:t>
            </a:r>
            <a:r>
              <a:rPr lang="ar-SA" sz="2200" dirty="0" smtClean="0">
                <a:latin typeface="Times New Roman" pitchFamily="18" charset="0"/>
                <a:cs typeface="Times New Roman" pitchFamily="18" charset="0"/>
              </a:rPr>
              <a:t>) مع برنامج الأمم المتحـــدة الإنمائي </a:t>
            </a:r>
            <a:r>
              <a:rPr lang="en-GB" sz="2200" dirty="0" smtClean="0">
                <a:latin typeface="Times New Roman" pitchFamily="18" charset="0"/>
                <a:cs typeface="Times New Roman" pitchFamily="18" charset="0"/>
              </a:rPr>
              <a:t>(UNDP)</a:t>
            </a:r>
            <a:r>
              <a:rPr lang="ar-SA" sz="2200" dirty="0" smtClean="0">
                <a:latin typeface="Times New Roman" pitchFamily="18" charset="0"/>
                <a:cs typeface="Times New Roman" pitchFamily="18" charset="0"/>
              </a:rPr>
              <a:t> ومنظمة الأمم المتحدة للتنميـــة الصناعية </a:t>
            </a:r>
            <a:r>
              <a:rPr lang="en-GB" sz="2200" dirty="0" smtClean="0">
                <a:latin typeface="Times New Roman" pitchFamily="18" charset="0"/>
                <a:cs typeface="Times New Roman" pitchFamily="18" charset="0"/>
              </a:rPr>
              <a:t>(UNIDO)</a:t>
            </a:r>
            <a:r>
              <a:rPr lang="ar-SA" sz="2200" dirty="0" smtClean="0">
                <a:latin typeface="Times New Roman" pitchFamily="18" charset="0"/>
                <a:cs typeface="Times New Roman" pitchFamily="18" charset="0"/>
              </a:rPr>
              <a:t> ومركز التجارة الدولي </a:t>
            </a:r>
            <a:r>
              <a:rPr lang="en-GB" sz="2200" dirty="0" smtClean="0">
                <a:latin typeface="Times New Roman" pitchFamily="18" charset="0"/>
                <a:cs typeface="Times New Roman" pitchFamily="18" charset="0"/>
              </a:rPr>
              <a:t>(ITC)</a:t>
            </a:r>
            <a:r>
              <a:rPr lang="ar-SA" sz="2200" dirty="0" smtClean="0">
                <a:latin typeface="Times New Roman" pitchFamily="18" charset="0"/>
                <a:cs typeface="Times New Roman" pitchFamily="18" charset="0"/>
              </a:rPr>
              <a:t> ومؤتمر الأمم المتحدة للتنمية </a:t>
            </a:r>
            <a:r>
              <a:rPr lang="ar-SA" sz="2200" dirty="0" err="1" smtClean="0">
                <a:latin typeface="Times New Roman" pitchFamily="18" charset="0"/>
                <a:cs typeface="Times New Roman" pitchFamily="18" charset="0"/>
              </a:rPr>
              <a:t>والتجارة (</a:t>
            </a:r>
            <a:r>
              <a:rPr lang="en-US" sz="2200" dirty="0" smtClean="0">
                <a:latin typeface="Times New Roman" pitchFamily="18" charset="0"/>
                <a:cs typeface="Times New Roman" pitchFamily="18" charset="0"/>
              </a:rPr>
              <a:t>UNCTAD</a:t>
            </a:r>
            <a:r>
              <a:rPr lang="ar-SA" sz="2200" dirty="0" smtClean="0">
                <a:latin typeface="Times New Roman" pitchFamily="18" charset="0"/>
                <a:cs typeface="Times New Roman" pitchFamily="18" charset="0"/>
              </a:rPr>
              <a:t>) ومنظمة العمل الدولية </a:t>
            </a:r>
            <a:r>
              <a:rPr lang="en-US" sz="2200" dirty="0" smtClean="0">
                <a:latin typeface="Times New Roman" pitchFamily="18" charset="0"/>
                <a:cs typeface="Times New Roman" pitchFamily="18" charset="0"/>
              </a:rPr>
              <a:t>(ILO)</a:t>
            </a:r>
            <a:r>
              <a:rPr lang="ar-SA" sz="2200" dirty="0" smtClean="0">
                <a:latin typeface="Times New Roman" pitchFamily="18" charset="0"/>
                <a:cs typeface="Times New Roman" pitchFamily="18" charset="0"/>
              </a:rPr>
              <a:t> في إعداد واعتماد وثيقة المشروع الخاص بالمبادرة  .</a:t>
            </a:r>
            <a:endParaRPr lang="en-US" sz="2200" dirty="0" smtClean="0">
              <a:latin typeface="Times New Roman" pitchFamily="18" charset="0"/>
              <a:cs typeface="Times New Roman" pitchFamily="18" charset="0"/>
            </a:endParaRPr>
          </a:p>
          <a:p>
            <a:pPr algn="r" rtl="1"/>
            <a:endParaRPr lang="en-US" sz="1400" dirty="0" smtClean="0"/>
          </a:p>
          <a:p>
            <a:pPr algn="r" rtl="1"/>
            <a:endParaRPr lang="en-US" sz="1400" dirty="0" smtClean="0"/>
          </a:p>
        </p:txBody>
      </p:sp>
      <p:sp>
        <p:nvSpPr>
          <p:cNvPr id="23556" name="مستطيل مستدير الزوايا 7"/>
          <p:cNvSpPr>
            <a:spLocks noChangeArrowheads="1"/>
          </p:cNvSpPr>
          <p:nvPr/>
        </p:nvSpPr>
        <p:spPr bwMode="auto">
          <a:xfrm>
            <a:off x="285750" y="6443663"/>
            <a:ext cx="8572500" cy="71437"/>
          </a:xfrm>
          <a:prstGeom prst="roundRect">
            <a:avLst>
              <a:gd name="adj" fmla="val 16667"/>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23557" name="مستطيل مستدير الزوايا 8"/>
          <p:cNvSpPr>
            <a:spLocks noChangeArrowheads="1"/>
          </p:cNvSpPr>
          <p:nvPr/>
        </p:nvSpPr>
        <p:spPr bwMode="auto">
          <a:xfrm>
            <a:off x="214313" y="1214438"/>
            <a:ext cx="8572500" cy="142875"/>
          </a:xfrm>
          <a:prstGeom prst="roundRect">
            <a:avLst>
              <a:gd name="adj" fmla="val 16667"/>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10" name="Rectangle 2"/>
          <p:cNvSpPr>
            <a:spLocks noGrp="1" noChangeArrowheads="1"/>
          </p:cNvSpPr>
          <p:nvPr>
            <p:ph type="title" idx="4294967295"/>
          </p:nvPr>
        </p:nvSpPr>
        <p:spPr>
          <a:xfrm>
            <a:off x="323528" y="548680"/>
            <a:ext cx="7924800" cy="641350"/>
          </a:xfrm>
        </p:spPr>
        <p:txBody>
          <a:bodyPr/>
          <a:lstStyle/>
          <a:p>
            <a:pPr algn="ctr" rtl="1" eaLnBrk="1" hangingPunct="1">
              <a:defRPr/>
            </a:pPr>
            <a:r>
              <a:rPr lang="ar-SA" b="1" kern="1200" dirty="0" smtClean="0"/>
              <a:t/>
            </a:r>
            <a:br>
              <a:rPr lang="ar-SA" b="1" kern="1200" dirty="0" smtClean="0"/>
            </a:br>
            <a:r>
              <a:rPr lang="ar-SA" b="1" kern="1200" dirty="0" smtClean="0"/>
              <a:t>خلفية </a:t>
            </a:r>
            <a:r>
              <a:rPr lang="ar-SA" altLang="ja-JP" b="1" kern="1200" dirty="0" smtClean="0"/>
              <a:t>مبادرة</a:t>
            </a:r>
            <a:r>
              <a:rPr lang="en-US" altLang="ja-JP" b="1" kern="1200" dirty="0" smtClean="0"/>
              <a:t> </a:t>
            </a:r>
            <a:r>
              <a:rPr lang="ar-SA" b="1" dirty="0"/>
              <a:t>المساعدة من أجل التجارة </a:t>
            </a:r>
            <a:r>
              <a:rPr lang="ar-SA" altLang="ja-JP" b="1" kern="1200" dirty="0" smtClean="0"/>
              <a:t>للدول العربية </a:t>
            </a:r>
            <a:r>
              <a:rPr lang="ar-SA" b="1" kern="1200" dirty="0" smtClean="0"/>
              <a:t/>
            </a:r>
            <a:br>
              <a:rPr lang="ar-SA" b="1" kern="1200" dirty="0" smtClean="0"/>
            </a:br>
            <a:r>
              <a:rPr lang="ar-SA" b="1" kern="1200" dirty="0" smtClean="0"/>
              <a:t> </a:t>
            </a:r>
            <a:endParaRPr lang="en-US" b="1" kern="1200" dirty="0" smtClean="0"/>
          </a:p>
        </p:txBody>
      </p:sp>
      <p:pic>
        <p:nvPicPr>
          <p:cNvPr id="8" name="Picture 7" descr="ITFC_ENG_RGB_lge"/>
          <p:cNvPicPr>
            <a:picLocks noChangeAspect="1" noChangeArrowheads="1"/>
          </p:cNvPicPr>
          <p:nvPr/>
        </p:nvPicPr>
        <p:blipFill>
          <a:blip r:embed="rId2" cstate="print">
            <a:lum bright="-6000" contrast="10000"/>
          </a:blip>
          <a:srcRect l="4642" t="3436" r="23387" b="28049"/>
          <a:stretch>
            <a:fillRect/>
          </a:stretch>
        </p:blipFill>
        <p:spPr bwMode="auto">
          <a:xfrm>
            <a:off x="7858447" y="228600"/>
            <a:ext cx="962025" cy="955675"/>
          </a:xfrm>
          <a:prstGeom prst="rect">
            <a:avLst/>
          </a:prstGeom>
          <a:noFill/>
          <a:ln w="9525">
            <a:noFill/>
            <a:miter lim="800000"/>
            <a:headEnd/>
            <a:tailEnd/>
          </a:ln>
        </p:spPr>
      </p:pic>
      <p:sp>
        <p:nvSpPr>
          <p:cNvPr id="11" name="Slide Number Placeholder 10"/>
          <p:cNvSpPr>
            <a:spLocks noGrp="1"/>
          </p:cNvSpPr>
          <p:nvPr>
            <p:ph type="sldNum" sz="quarter" idx="11"/>
          </p:nvPr>
        </p:nvSpPr>
        <p:spPr/>
        <p:txBody>
          <a:bodyPr/>
          <a:lstStyle/>
          <a:p>
            <a:pPr>
              <a:defRPr/>
            </a:pPr>
            <a:fld id="{07B993F3-DB8E-4BD4-9FBB-EA3CF1C747D8}" type="slidenum">
              <a:rPr lang="ar-SA" smtClean="0"/>
              <a:pPr>
                <a:defRPr/>
              </a:pPr>
              <a:t>3</a:t>
            </a:fld>
            <a:endParaRPr lang="en-US"/>
          </a:p>
        </p:txBody>
      </p:sp>
    </p:spTree>
    <p:extLst>
      <p:ext uri="{BB962C8B-B14F-4D97-AF65-F5344CB8AC3E}">
        <p14:creationId xmlns:p14="http://schemas.microsoft.com/office/powerpoint/2010/main" val="184823058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ounded Rectangle 9"/>
          <p:cNvSpPr>
            <a:spLocks noChangeArrowheads="1"/>
          </p:cNvSpPr>
          <p:nvPr/>
        </p:nvSpPr>
        <p:spPr bwMode="auto">
          <a:xfrm>
            <a:off x="228600" y="1371600"/>
            <a:ext cx="8686800" cy="5181600"/>
          </a:xfrm>
          <a:prstGeom prst="roundRect">
            <a:avLst>
              <a:gd name="adj" fmla="val 9079"/>
            </a:avLst>
          </a:prstGeom>
          <a:solidFill>
            <a:schemeClr val="accent3">
              <a:alpha val="30000"/>
            </a:schemeClr>
          </a:solidFill>
          <a:ln w="9525" algn="ctr">
            <a:solidFill>
              <a:schemeClr val="bg1"/>
            </a:solidFill>
            <a:round/>
            <a:headEnd/>
            <a:tailEnd/>
          </a:ln>
        </p:spPr>
        <p:txBody>
          <a:bodyPr/>
          <a:lstStyle/>
          <a:p>
            <a:pPr algn="just" rtl="1"/>
            <a:r>
              <a:rPr lang="ar-SA" sz="2000" dirty="0" smtClean="0"/>
              <a:t>تعد </a:t>
            </a:r>
            <a:r>
              <a:rPr lang="ar-SA" sz="2000" dirty="0"/>
              <a:t>مبادرة المساعدة من أجل التجارة للدول العربية  نوعاً فريداً من الشراكة الدولية بين:</a:t>
            </a:r>
            <a:endParaRPr lang="en-US" sz="2000" b="1" dirty="0"/>
          </a:p>
          <a:p>
            <a:pPr marL="849313" lvl="0" indent="-457200" algn="just" rtl="1">
              <a:buFont typeface="+mj-lt"/>
              <a:buAutoNum type="arabicParenR"/>
            </a:pPr>
            <a:r>
              <a:rPr lang="ar-SA" sz="2000" b="1" dirty="0">
                <a:solidFill>
                  <a:srgbClr val="C00000"/>
                </a:solidFill>
              </a:rPr>
              <a:t>22 دولة عربية</a:t>
            </a:r>
            <a:r>
              <a:rPr lang="ar-SA" sz="2000" dirty="0">
                <a:solidFill>
                  <a:srgbClr val="C00000"/>
                </a:solidFill>
              </a:rPr>
              <a:t>: </a:t>
            </a:r>
            <a:r>
              <a:rPr lang="ar-SA" sz="2000" dirty="0"/>
              <a:t>الأعضاء بجامعة الدول العربية </a:t>
            </a:r>
            <a:r>
              <a:rPr lang="ar-SA" sz="2000" b="1" dirty="0"/>
              <a:t>و</a:t>
            </a:r>
            <a:endParaRPr lang="en-US" sz="2000" b="1" dirty="0"/>
          </a:p>
          <a:p>
            <a:pPr marL="849313" lvl="0" indent="-457200" algn="just" rtl="1">
              <a:buFont typeface="+mj-lt"/>
              <a:buAutoNum type="arabicParenR"/>
            </a:pPr>
            <a:r>
              <a:rPr lang="ar-SA" sz="2000" b="1" dirty="0">
                <a:solidFill>
                  <a:srgbClr val="C00000"/>
                </a:solidFill>
              </a:rPr>
              <a:t>5 منظمات دولية : </a:t>
            </a:r>
            <a:r>
              <a:rPr lang="ar-SA" sz="2000" dirty="0"/>
              <a:t>الـ</a:t>
            </a:r>
            <a:r>
              <a:rPr lang="en-GB" sz="2000" dirty="0"/>
              <a:t>UNDP </a:t>
            </a:r>
            <a:r>
              <a:rPr lang="ar-SA" sz="2000" dirty="0"/>
              <a:t>والـ</a:t>
            </a:r>
            <a:r>
              <a:rPr lang="en-GB" sz="2000" dirty="0"/>
              <a:t>UNCTAD </a:t>
            </a:r>
            <a:r>
              <a:rPr lang="ar-SA" sz="2000" dirty="0"/>
              <a:t>والـ</a:t>
            </a:r>
            <a:r>
              <a:rPr lang="en-GB" sz="2000" dirty="0"/>
              <a:t>ITC </a:t>
            </a:r>
            <a:r>
              <a:rPr lang="ar-SA" sz="2000" dirty="0"/>
              <a:t>و </a:t>
            </a:r>
            <a:r>
              <a:rPr lang="en-GB" sz="2000" dirty="0"/>
              <a:t>(UNIDO) </a:t>
            </a:r>
            <a:r>
              <a:rPr lang="ar-SA" sz="2000" dirty="0"/>
              <a:t>و الـ</a:t>
            </a:r>
            <a:r>
              <a:rPr lang="en-GB" sz="2000" dirty="0"/>
              <a:t>ILO </a:t>
            </a:r>
            <a:r>
              <a:rPr lang="ar-SA" sz="2000" b="1" dirty="0"/>
              <a:t>و</a:t>
            </a:r>
            <a:endParaRPr lang="en-US" sz="2000" b="1" dirty="0"/>
          </a:p>
          <a:p>
            <a:pPr marL="849313" lvl="0" indent="-457200" algn="just" rtl="1">
              <a:buFont typeface="+mj-lt"/>
              <a:buAutoNum type="arabicParenR"/>
            </a:pPr>
            <a:r>
              <a:rPr lang="ar-SA" sz="2000" b="1" dirty="0">
                <a:solidFill>
                  <a:srgbClr val="C00000"/>
                </a:solidFill>
              </a:rPr>
              <a:t>4 منظمات اقليمية: </a:t>
            </a:r>
            <a:r>
              <a:rPr lang="ar-SA" sz="2000" dirty="0"/>
              <a:t>وهي جامعة الدول العربية واتحاد المغرب العربي ومجلس التعاون لدول الخليج العربية ووحدة اتفاقية أغادير </a:t>
            </a:r>
            <a:r>
              <a:rPr lang="ar-SA" sz="2000" b="1" dirty="0"/>
              <a:t>و</a:t>
            </a:r>
            <a:endParaRPr lang="en-US" sz="2000" b="1" dirty="0"/>
          </a:p>
          <a:p>
            <a:pPr marL="849313" lvl="0" indent="-457200" algn="just" rtl="1">
              <a:buFont typeface="+mj-lt"/>
              <a:buAutoNum type="arabicParenR"/>
            </a:pPr>
            <a:r>
              <a:rPr lang="ar-SA" sz="2000" b="1" dirty="0">
                <a:solidFill>
                  <a:srgbClr val="C00000"/>
                </a:solidFill>
              </a:rPr>
              <a:t>7 جهات مانحة هي : </a:t>
            </a:r>
            <a:r>
              <a:rPr lang="ar-SA" sz="2000" dirty="0"/>
              <a:t>المملكة العربية السعودية و دولة الكويت وجمهورية مصر العربية ومملكة السويد و برنامج الأمم المتحدة الإنمائي </a:t>
            </a:r>
            <a:r>
              <a:rPr lang="en-GB" sz="2000" dirty="0"/>
              <a:t>UNDP </a:t>
            </a:r>
            <a:r>
              <a:rPr lang="ar-SA" sz="2000" dirty="0"/>
              <a:t>والبنك الإسلامي للتنمية و المؤسسة الدولية الإسلامية لتمويل التجارة </a:t>
            </a:r>
            <a:r>
              <a:rPr lang="en-GB" sz="2000" dirty="0"/>
              <a:t> ITFC</a:t>
            </a:r>
            <a:r>
              <a:rPr lang="ar-SA" sz="2000" dirty="0"/>
              <a:t>.</a:t>
            </a:r>
            <a:endParaRPr lang="en-US" sz="2000" b="1" dirty="0"/>
          </a:p>
          <a:p>
            <a:pPr algn="just" rtl="1"/>
            <a:r>
              <a:rPr lang="ar-SA" sz="2000" dirty="0"/>
              <a:t> </a:t>
            </a:r>
            <a:endParaRPr lang="en-US" sz="2000" b="1" dirty="0"/>
          </a:p>
          <a:p>
            <a:pPr algn="just" rtl="1"/>
            <a:r>
              <a:rPr lang="ar-SA" sz="2000" dirty="0"/>
              <a:t>ويعمل كل هؤلاء الشركاء سويا لبلوغ الهدف المنشود المرسوم للمبادرة المذكورة وهو </a:t>
            </a:r>
            <a:r>
              <a:rPr lang="ar-SA" sz="2000" b="1" u="sng" dirty="0"/>
              <a:t>تنمية التجارة وتعزيز القدرة التنافسية للدول العربية بما فيها الدول العربية الاقل نموا مع الأخذ بعين الاعتبار التباين الاقتصادي فيما بينها</a:t>
            </a:r>
            <a:r>
              <a:rPr lang="en-GB" sz="2000" dirty="0"/>
              <a:t>. </a:t>
            </a:r>
            <a:endParaRPr lang="en-US" sz="2000" b="1" dirty="0"/>
          </a:p>
          <a:p>
            <a:pPr marL="625475" indent="-260350" algn="just" rtl="1">
              <a:spcBef>
                <a:spcPts val="600"/>
              </a:spcBef>
              <a:buClr>
                <a:srgbClr val="C40063"/>
              </a:buClr>
              <a:buSzPct val="116000"/>
            </a:pPr>
            <a:endParaRPr lang="ar-SA" sz="2050" dirty="0" smtClean="0">
              <a:latin typeface="Times New Roman" pitchFamily="18" charset="0"/>
              <a:cs typeface="Times New Roman" pitchFamily="18" charset="0"/>
            </a:endParaRPr>
          </a:p>
          <a:p>
            <a:pPr marL="625475" indent="-260350" algn="just" rtl="1">
              <a:spcBef>
                <a:spcPts val="600"/>
              </a:spcBef>
              <a:buClr>
                <a:srgbClr val="C40063"/>
              </a:buClr>
              <a:buSzPct val="116000"/>
            </a:pPr>
            <a:endParaRPr lang="ar-SA" sz="2050" dirty="0" smtClean="0">
              <a:latin typeface="Times New Roman" pitchFamily="18" charset="0"/>
              <a:cs typeface="Times New Roman" pitchFamily="18" charset="0"/>
            </a:endParaRPr>
          </a:p>
          <a:p>
            <a:pPr marL="625475" indent="-260350" algn="just" rtl="1">
              <a:spcBef>
                <a:spcPts val="600"/>
              </a:spcBef>
              <a:buClr>
                <a:srgbClr val="C40063"/>
              </a:buClr>
              <a:buSzPct val="116000"/>
              <a:buFont typeface="Wingdings 2" pitchFamily="18" charset="2"/>
              <a:buChar char=""/>
            </a:pPr>
            <a:endParaRPr lang="ar-SA" sz="2050" dirty="0" smtClean="0">
              <a:latin typeface="Times New Roman" pitchFamily="18" charset="0"/>
              <a:cs typeface="Times New Roman" pitchFamily="18" charset="0"/>
            </a:endParaRPr>
          </a:p>
          <a:p>
            <a:pPr marL="625475" indent="-260350" algn="just" rtl="1">
              <a:buClr>
                <a:srgbClr val="C40063"/>
              </a:buClr>
              <a:buSzPct val="116000"/>
              <a:buFont typeface="Wingdings 2" pitchFamily="18" charset="2"/>
              <a:buChar char=""/>
            </a:pPr>
            <a:endParaRPr lang="ar-SA" sz="2200" dirty="0" smtClean="0">
              <a:latin typeface="Times New Roman" pitchFamily="18" charset="0"/>
              <a:cs typeface="Times New Roman" pitchFamily="18" charset="0"/>
            </a:endParaRPr>
          </a:p>
          <a:p>
            <a:pPr marL="625475" indent="-260350" algn="just" rtl="1">
              <a:buClr>
                <a:srgbClr val="C40063"/>
              </a:buClr>
              <a:buSzPct val="116000"/>
              <a:buFont typeface="Wingdings 2" pitchFamily="18" charset="2"/>
              <a:buChar char=""/>
            </a:pPr>
            <a:endParaRPr lang="ar-SA" sz="2200" dirty="0" smtClean="0">
              <a:latin typeface="Times New Roman" pitchFamily="18" charset="0"/>
              <a:cs typeface="Times New Roman" pitchFamily="18" charset="0"/>
            </a:endParaRPr>
          </a:p>
          <a:p>
            <a:pPr marL="625475" indent="-260350" algn="just" rtl="1">
              <a:buClr>
                <a:srgbClr val="C40063"/>
              </a:buClr>
              <a:buSzPct val="116000"/>
              <a:buFont typeface="Wingdings 2" pitchFamily="18" charset="2"/>
              <a:buChar char=""/>
            </a:pPr>
            <a:endParaRPr lang="ar-SA" sz="2200" dirty="0" smtClean="0">
              <a:latin typeface="Times New Roman" pitchFamily="18" charset="0"/>
              <a:cs typeface="Times New Roman" pitchFamily="18" charset="0"/>
            </a:endParaRPr>
          </a:p>
          <a:p>
            <a:pPr marL="1706563" lvl="2" indent="-365125" algn="just" rtl="1">
              <a:buClr>
                <a:srgbClr val="C40063"/>
              </a:buClr>
            </a:pPr>
            <a:endParaRPr lang="ar-SA" sz="1800" kern="0" dirty="0" smtClean="0">
              <a:latin typeface="Verdana"/>
              <a:ea typeface="MS PGothic" pitchFamily="34" charset="-128"/>
              <a:cs typeface="Verdana"/>
            </a:endParaRPr>
          </a:p>
        </p:txBody>
      </p:sp>
      <p:pic>
        <p:nvPicPr>
          <p:cNvPr id="15" name="Picture 7" descr="ITFC_ENG_RGB_lge"/>
          <p:cNvPicPr>
            <a:picLocks noChangeAspect="1" noChangeArrowheads="1"/>
          </p:cNvPicPr>
          <p:nvPr/>
        </p:nvPicPr>
        <p:blipFill>
          <a:blip r:embed="rId2" cstate="print">
            <a:lum bright="-6000" contrast="10000"/>
          </a:blip>
          <a:srcRect l="4642" t="3436" r="23387" b="28049"/>
          <a:stretch>
            <a:fillRect/>
          </a:stretch>
        </p:blipFill>
        <p:spPr bwMode="auto">
          <a:xfrm>
            <a:off x="7858447" y="228600"/>
            <a:ext cx="962025" cy="955675"/>
          </a:xfrm>
          <a:prstGeom prst="rect">
            <a:avLst/>
          </a:prstGeom>
          <a:noFill/>
          <a:ln w="9525">
            <a:noFill/>
            <a:miter lim="800000"/>
            <a:headEnd/>
            <a:tailEnd/>
          </a:ln>
        </p:spPr>
      </p:pic>
      <p:sp>
        <p:nvSpPr>
          <p:cNvPr id="17" name="Rectangle 5"/>
          <p:cNvSpPr>
            <a:spLocks noChangeArrowheads="1"/>
          </p:cNvSpPr>
          <p:nvPr/>
        </p:nvSpPr>
        <p:spPr bwMode="auto">
          <a:xfrm>
            <a:off x="152400" y="1219200"/>
            <a:ext cx="8763000" cy="76200"/>
          </a:xfrm>
          <a:prstGeom prst="rect">
            <a:avLst/>
          </a:prstGeom>
          <a:solidFill>
            <a:schemeClr val="bg1"/>
          </a:solidFill>
          <a:ln w="9525" algn="ctr">
            <a:solidFill>
              <a:schemeClr val="bg1"/>
            </a:solidFill>
            <a:round/>
            <a:headEnd/>
            <a:tailEnd/>
          </a:ln>
        </p:spPr>
        <p:txBody>
          <a:bodyPr/>
          <a:lstStyle/>
          <a:p>
            <a:pPr algn="r"/>
            <a:endParaRPr lang="en-US" b="0">
              <a:ea typeface="ＭＳ Ｐゴシック" pitchFamily="48" charset="-128"/>
            </a:endParaRPr>
          </a:p>
        </p:txBody>
      </p:sp>
      <p:sp>
        <p:nvSpPr>
          <p:cNvPr id="29704" name="Title 19"/>
          <p:cNvSpPr>
            <a:spLocks noGrp="1"/>
          </p:cNvSpPr>
          <p:nvPr>
            <p:ph type="title"/>
          </p:nvPr>
        </p:nvSpPr>
        <p:spPr>
          <a:xfrm>
            <a:off x="179512" y="574576"/>
            <a:ext cx="8458200" cy="838200"/>
          </a:xfrm>
        </p:spPr>
        <p:txBody>
          <a:bodyPr/>
          <a:lstStyle/>
          <a:p>
            <a:pPr algn="ctr" rtl="1"/>
            <a:r>
              <a:rPr lang="ar-SA" sz="2400" b="1" dirty="0" smtClean="0"/>
              <a:t/>
            </a:r>
            <a:br>
              <a:rPr lang="ar-SA" sz="2400" b="1" dirty="0" smtClean="0"/>
            </a:br>
            <a:r>
              <a:rPr lang="en-US" sz="2600" b="1" dirty="0" smtClean="0"/>
              <a:t/>
            </a:r>
            <a:br>
              <a:rPr lang="en-US" sz="2600" b="1" dirty="0" smtClean="0"/>
            </a:br>
            <a:r>
              <a:rPr lang="ar-SA" sz="2800" b="1" dirty="0" smtClean="0"/>
              <a:t> شركاء </a:t>
            </a:r>
            <a:r>
              <a:rPr lang="ar-SA" sz="2800" b="1" dirty="0"/>
              <a:t>المساعدة من أجل التجارة </a:t>
            </a:r>
            <a:r>
              <a:rPr lang="ar-SA" sz="2800" b="1" dirty="0" smtClean="0"/>
              <a:t>للدول </a:t>
            </a:r>
            <a:r>
              <a:rPr lang="ar-SA" sz="2800" b="1" dirty="0"/>
              <a:t>العربية </a:t>
            </a:r>
            <a:r>
              <a:rPr lang="en-US" sz="2800" dirty="0" smtClean="0"/>
              <a:t/>
            </a:r>
            <a:br>
              <a:rPr lang="en-US" sz="2800" dirty="0" smtClean="0"/>
            </a:br>
            <a:r>
              <a:rPr lang="en-US" sz="2600" dirty="0" smtClean="0"/>
              <a:t/>
            </a:r>
            <a:br>
              <a:rPr lang="en-US" sz="2600" dirty="0" smtClean="0"/>
            </a:br>
            <a:r>
              <a:rPr lang="ar-SA" sz="2400" b="1" dirty="0" smtClean="0"/>
              <a:t/>
            </a:r>
            <a:br>
              <a:rPr lang="ar-SA" sz="2400" b="1" dirty="0" smtClean="0"/>
            </a:br>
            <a:endParaRPr lang="en-US" sz="2400" dirty="0" smtClean="0">
              <a:ea typeface="MS PGothic"/>
            </a:endParaRPr>
          </a:p>
        </p:txBody>
      </p:sp>
      <p:sp>
        <p:nvSpPr>
          <p:cNvPr id="9" name="Slide Number Placeholder 8"/>
          <p:cNvSpPr>
            <a:spLocks noGrp="1"/>
          </p:cNvSpPr>
          <p:nvPr>
            <p:ph type="sldNum" sz="quarter" idx="11"/>
          </p:nvPr>
        </p:nvSpPr>
        <p:spPr/>
        <p:txBody>
          <a:bodyPr/>
          <a:lstStyle/>
          <a:p>
            <a:pPr>
              <a:defRPr/>
            </a:pPr>
            <a:fld id="{A9D9A553-DBBB-43AF-9A13-079866F76D37}" type="slidenum">
              <a:rPr lang="ar-SA" smtClean="0"/>
              <a:pPr>
                <a:defRPr/>
              </a:pPr>
              <a:t>4</a:t>
            </a:fld>
            <a:endParaRPr lang="en-US"/>
          </a:p>
        </p:txBody>
      </p:sp>
      <p:sp>
        <p:nvSpPr>
          <p:cNvPr id="7" name="Rectangle 6"/>
          <p:cNvSpPr/>
          <p:nvPr/>
        </p:nvSpPr>
        <p:spPr bwMode="auto">
          <a:xfrm>
            <a:off x="152400" y="5373216"/>
            <a:ext cx="8668072" cy="1008112"/>
          </a:xfrm>
          <a:prstGeom prst="rect">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sz="2000" b="1" dirty="0" smtClean="0">
              <a:solidFill>
                <a:srgbClr val="0070C0"/>
              </a:solidFill>
              <a:latin typeface="+mj-lt"/>
              <a:ea typeface="+mj-ea"/>
              <a:cs typeface="+mj-cs"/>
            </a:endParaRPr>
          </a:p>
          <a:p>
            <a:pPr marL="0" marR="0" indent="0" algn="ctr" defTabSz="914400" rtl="1" eaLnBrk="1" fontAlgn="auto" latinLnBrk="0" hangingPunct="1">
              <a:lnSpc>
                <a:spcPct val="100000"/>
              </a:lnSpc>
              <a:spcBef>
                <a:spcPts val="0"/>
              </a:spcBef>
              <a:spcAft>
                <a:spcPts val="0"/>
              </a:spcAft>
              <a:buClrTx/>
              <a:buSzTx/>
              <a:buFontTx/>
              <a:buNone/>
              <a:tabLst/>
              <a:defRPr/>
            </a:pPr>
            <a:r>
              <a:rPr lang="ar-SA" b="1" dirty="0" smtClean="0">
                <a:solidFill>
                  <a:srgbClr val="0070C0"/>
                </a:solidFill>
                <a:latin typeface="+mj-lt"/>
                <a:ea typeface="+mj-ea"/>
                <a:cs typeface="+mj-cs"/>
              </a:rPr>
              <a:t>اعتبرت المبادرة  مثال عالمياً للشراكـــة العالمية من أجل التنمية   (</a:t>
            </a:r>
            <a:r>
              <a:rPr lang="en-US" b="1" dirty="0" smtClean="0">
                <a:solidFill>
                  <a:srgbClr val="0070C0"/>
                </a:solidFill>
                <a:latin typeface="+mj-lt"/>
                <a:ea typeface="+mj-ea"/>
                <a:cs typeface="+mj-cs"/>
              </a:rPr>
              <a:t>WTO-CTD </a:t>
            </a:r>
            <a:r>
              <a:rPr lang="ar-SA" b="1" dirty="0" err="1" smtClean="0">
                <a:solidFill>
                  <a:srgbClr val="0070C0"/>
                </a:solidFill>
                <a:latin typeface="+mj-lt"/>
                <a:ea typeface="+mj-ea"/>
                <a:cs typeface="+mj-cs"/>
              </a:rPr>
              <a:t>).</a:t>
            </a:r>
            <a:endParaRPr lang="en-US" b="1" dirty="0" smtClean="0">
              <a:solidFill>
                <a:srgbClr val="0070C0"/>
              </a:solidFill>
              <a:latin typeface="+mj-lt"/>
              <a:ea typeface="+mj-ea"/>
              <a:cs typeface="+mj-cs"/>
            </a:endParaRPr>
          </a:p>
        </p:txBody>
      </p:sp>
    </p:spTree>
    <p:extLst>
      <p:ext uri="{BB962C8B-B14F-4D97-AF65-F5344CB8AC3E}">
        <p14:creationId xmlns:p14="http://schemas.microsoft.com/office/powerpoint/2010/main" val="114918244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928992" cy="1067643"/>
          </a:xfrm>
        </p:spPr>
        <p:txBody>
          <a:bodyPr anchor="t">
            <a:normAutofit fontScale="90000"/>
          </a:bodyPr>
          <a:lstStyle/>
          <a:p>
            <a:pPr algn="just" rtl="1"/>
            <a:r>
              <a:rPr lang="ar-SA" sz="2000" b="1" dirty="0" smtClean="0"/>
              <a:t>هدف</a:t>
            </a:r>
            <a:r>
              <a:rPr lang="ar-SY" sz="2000" b="1" dirty="0" smtClean="0">
                <a:solidFill>
                  <a:schemeClr val="tx2"/>
                </a:solidFill>
              </a:rPr>
              <a:t> </a:t>
            </a:r>
            <a:r>
              <a:rPr lang="ar-SA" sz="2000" b="1" dirty="0" smtClean="0">
                <a:solidFill>
                  <a:schemeClr val="tx2"/>
                </a:solidFill>
              </a:rPr>
              <a:t>ال</a:t>
            </a:r>
            <a:r>
              <a:rPr lang="ar-SY" sz="2000" b="1" dirty="0" smtClean="0">
                <a:solidFill>
                  <a:schemeClr val="tx2"/>
                </a:solidFill>
              </a:rPr>
              <a:t>مبادرة</a:t>
            </a:r>
            <a:r>
              <a:rPr lang="ar-SA" sz="2000" b="1" dirty="0" smtClean="0">
                <a:solidFill>
                  <a:schemeClr val="tx2"/>
                </a:solidFill>
              </a:rPr>
              <a:t> : </a:t>
            </a:r>
            <a:r>
              <a:rPr lang="ar-SY" sz="1900" b="1" dirty="0" smtClean="0">
                <a:solidFill>
                  <a:schemeClr val="tx1"/>
                </a:solidFill>
              </a:rPr>
              <a:t>مساعدة </a:t>
            </a:r>
            <a:r>
              <a:rPr lang="ar-SY" sz="1900" b="1" dirty="0">
                <a:solidFill>
                  <a:schemeClr val="tx1"/>
                </a:solidFill>
              </a:rPr>
              <a:t>الدول </a:t>
            </a:r>
            <a:r>
              <a:rPr lang="ar-SA" sz="1900" b="1" dirty="0">
                <a:solidFill>
                  <a:schemeClr val="tx1"/>
                </a:solidFill>
              </a:rPr>
              <a:t>العربية </a:t>
            </a:r>
            <a:r>
              <a:rPr lang="ar-SY" sz="1900" b="1" dirty="0">
                <a:solidFill>
                  <a:schemeClr val="tx1"/>
                </a:solidFill>
              </a:rPr>
              <a:t>و</a:t>
            </a:r>
            <a:r>
              <a:rPr lang="ar-SA" sz="1900" b="1" dirty="0">
                <a:solidFill>
                  <a:schemeClr val="tx1"/>
                </a:solidFill>
              </a:rPr>
              <a:t>التجمعات الاقليمية  العربية  وشبه </a:t>
            </a:r>
            <a:r>
              <a:rPr lang="ar-SY" sz="1900" b="1" dirty="0">
                <a:solidFill>
                  <a:schemeClr val="tx1"/>
                </a:solidFill>
              </a:rPr>
              <a:t>الإقليمية </a:t>
            </a:r>
            <a:r>
              <a:rPr lang="ar-SA" sz="1900" b="1" dirty="0">
                <a:solidFill>
                  <a:schemeClr val="tx1"/>
                </a:solidFill>
              </a:rPr>
              <a:t>على </a:t>
            </a:r>
            <a:r>
              <a:rPr lang="ar-SY" sz="1900" b="1" dirty="0">
                <a:solidFill>
                  <a:schemeClr val="tx1"/>
                </a:solidFill>
              </a:rPr>
              <a:t>تسريع وتيرة الاصلاحات التجارية والتكامل الاقتصادي من أجل </a:t>
            </a:r>
            <a:r>
              <a:rPr lang="ar-SA" sz="1900" b="1" dirty="0">
                <a:solidFill>
                  <a:schemeClr val="tx1"/>
                </a:solidFill>
              </a:rPr>
              <a:t>توسيع نطاق التجارة العربية حتى تتجاوز مستوياتها الراهنة وتدعم قطاعها الخاص والصناعي على وجه الخصوص وبالتالي تحقيق نتائج أعلى في النمو الاقتصادي ولا سيما توفير فرص عمل للشباب. </a:t>
            </a:r>
            <a:r>
              <a:rPr lang="en-US" sz="2000" dirty="0"/>
              <a:t/>
            </a:r>
            <a:br>
              <a:rPr lang="en-US" sz="2000" dirty="0"/>
            </a:br>
            <a:endParaRPr lang="en-US" sz="2000" b="1" dirty="0">
              <a:solidFill>
                <a:schemeClr val="tx2"/>
              </a:solidFill>
            </a:endParaRPr>
          </a:p>
        </p:txBody>
      </p:sp>
      <p:graphicFrame>
        <p:nvGraphicFramePr>
          <p:cNvPr id="12" name="Content Placeholder 11"/>
          <p:cNvGraphicFramePr>
            <a:graphicFrameLocks noGrp="1"/>
          </p:cNvGraphicFramePr>
          <p:nvPr>
            <p:ph idx="1"/>
            <p:extLst>
              <p:ext uri="{D42A27DB-BD31-4B8C-83A1-F6EECF244321}">
                <p14:modId xmlns:p14="http://schemas.microsoft.com/office/powerpoint/2010/main" val="2162649390"/>
              </p:ext>
            </p:extLst>
          </p:nvPr>
        </p:nvGraphicFramePr>
        <p:xfrm>
          <a:off x="80618" y="1268635"/>
          <a:ext cx="8883869" cy="5337671"/>
        </p:xfrm>
        <a:graphic>
          <a:graphicData uri="http://schemas.openxmlformats.org/drawingml/2006/table">
            <a:tbl>
              <a:tblPr rtl="1" firstRow="1" firstCol="1" bandRow="1">
                <a:tableStyleId>{5C22544A-7EE6-4342-B048-85BDC9FD1C3A}</a:tableStyleId>
              </a:tblPr>
              <a:tblGrid>
                <a:gridCol w="2593145"/>
                <a:gridCol w="2619741"/>
                <a:gridCol w="3670983"/>
              </a:tblGrid>
              <a:tr h="1368277">
                <a:tc>
                  <a:txBody>
                    <a:bodyPr/>
                    <a:lstStyle/>
                    <a:p>
                      <a:pPr marL="0" marR="0" algn="ctr" rtl="1">
                        <a:lnSpc>
                          <a:spcPct val="115000"/>
                        </a:lnSpc>
                        <a:spcBef>
                          <a:spcPts val="0"/>
                        </a:spcBef>
                        <a:spcAft>
                          <a:spcPts val="0"/>
                        </a:spcAft>
                      </a:pPr>
                      <a:r>
                        <a:rPr lang="ar-SY" sz="1600" b="1" kern="1200" dirty="0" smtClean="0">
                          <a:solidFill>
                            <a:srgbClr val="FF0000"/>
                          </a:solidFill>
                          <a:effectLst/>
                          <a:latin typeface="+mn-lt"/>
                          <a:ea typeface="+mn-ea"/>
                          <a:cs typeface="+mn-cs"/>
                        </a:rPr>
                        <a:t>تعزيز</a:t>
                      </a:r>
                      <a:r>
                        <a:rPr lang="ar-SY" sz="1600" b="1" kern="1200" dirty="0" smtClean="0">
                          <a:solidFill>
                            <a:schemeClr val="lt1"/>
                          </a:solidFill>
                          <a:effectLst/>
                          <a:latin typeface="+mn-lt"/>
                          <a:ea typeface="+mn-ea"/>
                          <a:cs typeface="+mn-cs"/>
                        </a:rPr>
                        <a:t> </a:t>
                      </a:r>
                      <a:r>
                        <a:rPr lang="ar-SY" sz="1600" b="1" kern="1200" dirty="0" smtClean="0">
                          <a:solidFill>
                            <a:srgbClr val="FF0000"/>
                          </a:solidFill>
                          <a:effectLst/>
                          <a:latin typeface="+mn-lt"/>
                          <a:ea typeface="+mn-ea"/>
                          <a:cs typeface="+mn-cs"/>
                        </a:rPr>
                        <a:t>قدرة المنظمات الإقليمية دون الإقليمية على رعاية التكامل التجاري. </a:t>
                      </a:r>
                      <a:endParaRPr lang="en-US" sz="1600" b="1" kern="1200" dirty="0" smtClean="0">
                        <a:solidFill>
                          <a:srgbClr val="FF0000"/>
                        </a:solidFill>
                        <a:effectLst/>
                        <a:latin typeface="+mn-lt"/>
                        <a:ea typeface="+mn-ea"/>
                        <a:cs typeface="+mn-cs"/>
                      </a:endParaRPr>
                    </a:p>
                    <a:p>
                      <a:pPr marL="0" marR="0" algn="l" rtl="1">
                        <a:lnSpc>
                          <a:spcPct val="115000"/>
                        </a:lnSpc>
                        <a:spcBef>
                          <a:spcPts val="0"/>
                        </a:spcBef>
                        <a:spcAft>
                          <a:spcPts val="0"/>
                        </a:spcAft>
                      </a:pPr>
                      <a:r>
                        <a:rPr lang="ar-SY" sz="1400" b="1" kern="1200" dirty="0" smtClean="0">
                          <a:solidFill>
                            <a:schemeClr val="lt1"/>
                          </a:solidFill>
                          <a:effectLst/>
                          <a:latin typeface="+mn-lt"/>
                          <a:ea typeface="+mn-ea"/>
                          <a:cs typeface="+mn-cs"/>
                        </a:rPr>
                        <a:t> </a:t>
                      </a:r>
                      <a:r>
                        <a:rPr lang="en-US" sz="1400" b="1" kern="1200" dirty="0" smtClean="0">
                          <a:solidFill>
                            <a:schemeClr val="lt1"/>
                          </a:solidFill>
                          <a:effectLst/>
                          <a:latin typeface="+mn-lt"/>
                          <a:ea typeface="+mn-ea"/>
                          <a:cs typeface="+mn-cs"/>
                        </a:rPr>
                        <a:t>(Strengthen regional and sub-regional organizations’ capacity to foster trade </a:t>
                      </a:r>
                      <a:endParaRPr lang="ar-SA" sz="1400" b="1" kern="1200" dirty="0" smtClean="0">
                        <a:solidFill>
                          <a:schemeClr val="lt1"/>
                        </a:solidFill>
                        <a:effectLst/>
                        <a:latin typeface="+mn-lt"/>
                        <a:ea typeface="+mn-ea"/>
                        <a:cs typeface="+mn-cs"/>
                      </a:endParaRPr>
                    </a:p>
                    <a:p>
                      <a:pPr marL="0" marR="0" algn="l" rtl="1">
                        <a:lnSpc>
                          <a:spcPct val="115000"/>
                        </a:lnSpc>
                        <a:spcBef>
                          <a:spcPts val="0"/>
                        </a:spcBef>
                        <a:spcAft>
                          <a:spcPts val="0"/>
                        </a:spcAft>
                      </a:pPr>
                      <a:r>
                        <a:rPr lang="ar-SA" sz="1400" b="1" kern="1200" dirty="0" smtClean="0">
                          <a:solidFill>
                            <a:schemeClr val="lt1"/>
                          </a:solidFill>
                          <a:effectLst/>
                          <a:latin typeface="+mn-lt"/>
                          <a:ea typeface="+mn-ea"/>
                          <a:cs typeface="+mn-cs"/>
                        </a:rPr>
                        <a:t>       ( </a:t>
                      </a:r>
                      <a:r>
                        <a:rPr lang="en-US" sz="1400" b="1" kern="1200" dirty="0" smtClean="0">
                          <a:solidFill>
                            <a:schemeClr val="lt1"/>
                          </a:solidFill>
                          <a:effectLst/>
                          <a:latin typeface="+mn-lt"/>
                          <a:ea typeface="+mn-ea"/>
                          <a:cs typeface="+mn-cs"/>
                        </a:rPr>
                        <a:t>integration</a:t>
                      </a:r>
                      <a:endParaRPr lang="en-US" sz="1400" dirty="0">
                        <a:effectLst/>
                        <a:latin typeface="Calibri"/>
                        <a:ea typeface="Calibri"/>
                        <a:cs typeface="+mj-cs"/>
                      </a:endParaRPr>
                    </a:p>
                  </a:txBody>
                  <a:tcPr marL="65549" marR="65549" marT="0" marB="0"/>
                </a:tc>
                <a:tc>
                  <a:txBody>
                    <a:bodyPr/>
                    <a:lstStyle/>
                    <a:p>
                      <a:pPr marL="0" marR="0" algn="ctr" rtl="1">
                        <a:lnSpc>
                          <a:spcPct val="115000"/>
                        </a:lnSpc>
                        <a:spcBef>
                          <a:spcPts val="0"/>
                        </a:spcBef>
                        <a:spcAft>
                          <a:spcPts val="0"/>
                        </a:spcAft>
                      </a:pPr>
                      <a:r>
                        <a:rPr lang="ar-SY" sz="1600" b="1" kern="1200" dirty="0">
                          <a:solidFill>
                            <a:srgbClr val="FF0000"/>
                          </a:solidFill>
                          <a:effectLst/>
                          <a:latin typeface="+mn-lt"/>
                          <a:ea typeface="+mn-ea"/>
                          <a:cs typeface="+mj-cs"/>
                        </a:rPr>
                        <a:t>تعزيز جانب العرض في التجارة وتكامل سلسلة القيمة</a:t>
                      </a:r>
                      <a:endParaRPr lang="en-US" sz="1600" b="1" kern="1200" dirty="0">
                        <a:solidFill>
                          <a:srgbClr val="FF0000"/>
                        </a:solidFill>
                        <a:effectLst/>
                        <a:latin typeface="+mn-lt"/>
                        <a:ea typeface="+mn-ea"/>
                        <a:cs typeface="+mj-cs"/>
                      </a:endParaRPr>
                    </a:p>
                    <a:p>
                      <a:pPr marL="0" marR="0" algn="l" rtl="1">
                        <a:lnSpc>
                          <a:spcPct val="115000"/>
                        </a:lnSpc>
                        <a:spcBef>
                          <a:spcPts val="0"/>
                        </a:spcBef>
                        <a:spcAft>
                          <a:spcPts val="0"/>
                        </a:spcAft>
                      </a:pPr>
                      <a:r>
                        <a:rPr lang="en-US" sz="1400" dirty="0">
                          <a:effectLst/>
                          <a:cs typeface="+mj-cs"/>
                        </a:rPr>
                        <a:t>(</a:t>
                      </a:r>
                      <a:r>
                        <a:rPr lang="en-US" sz="1400" b="1" kern="1200" dirty="0">
                          <a:solidFill>
                            <a:schemeClr val="lt1"/>
                          </a:solidFill>
                          <a:effectLst/>
                          <a:latin typeface="+mn-lt"/>
                          <a:ea typeface="+mn-ea"/>
                          <a:cs typeface="+mj-cs"/>
                        </a:rPr>
                        <a:t>Strengthen trade supply side and value chain integration  )</a:t>
                      </a:r>
                    </a:p>
                    <a:p>
                      <a:pPr marL="0" marR="0" algn="r" rtl="1">
                        <a:lnSpc>
                          <a:spcPct val="115000"/>
                        </a:lnSpc>
                        <a:spcBef>
                          <a:spcPts val="0"/>
                        </a:spcBef>
                        <a:spcAft>
                          <a:spcPts val="0"/>
                        </a:spcAft>
                      </a:pPr>
                      <a:r>
                        <a:rPr lang="ar-SA" sz="1400" b="1" kern="1200" dirty="0">
                          <a:solidFill>
                            <a:schemeClr val="lt1"/>
                          </a:solidFill>
                          <a:effectLst/>
                          <a:latin typeface="+mn-lt"/>
                          <a:ea typeface="+mn-ea"/>
                          <a:cs typeface="+mj-cs"/>
                        </a:rPr>
                        <a:t> </a:t>
                      </a:r>
                      <a:endParaRPr lang="en-US" sz="1400" b="1" kern="1200" dirty="0">
                        <a:solidFill>
                          <a:schemeClr val="lt1"/>
                        </a:solidFill>
                        <a:effectLst/>
                        <a:latin typeface="+mn-lt"/>
                        <a:ea typeface="+mn-ea"/>
                        <a:cs typeface="+mj-cs"/>
                      </a:endParaRPr>
                    </a:p>
                  </a:txBody>
                  <a:tcPr marL="65549" marR="65549" marT="0" marB="0"/>
                </a:tc>
                <a:tc>
                  <a:txBody>
                    <a:bodyPr/>
                    <a:lstStyle/>
                    <a:p>
                      <a:pPr marL="0" marR="0" algn="ctr" rtl="1">
                        <a:lnSpc>
                          <a:spcPct val="115000"/>
                        </a:lnSpc>
                        <a:spcBef>
                          <a:spcPts val="0"/>
                        </a:spcBef>
                        <a:spcAft>
                          <a:spcPts val="0"/>
                        </a:spcAft>
                      </a:pPr>
                      <a:r>
                        <a:rPr lang="ar-SY" sz="1800" b="1" kern="1200" dirty="0" smtClean="0">
                          <a:solidFill>
                            <a:srgbClr val="FF0000"/>
                          </a:solidFill>
                          <a:effectLst/>
                          <a:latin typeface="+mn-lt"/>
                          <a:ea typeface="+mn-ea"/>
                          <a:cs typeface="+mn-cs"/>
                        </a:rPr>
                        <a:t>تعزيز التنافسية الإقليمية من خلال الإصلاحات التجارية</a:t>
                      </a:r>
                      <a:r>
                        <a:rPr lang="ar-SY" sz="1600" b="1" kern="1200" dirty="0" smtClean="0">
                          <a:solidFill>
                            <a:schemeClr val="lt1"/>
                          </a:solidFill>
                          <a:effectLst/>
                          <a:latin typeface="+mn-lt"/>
                          <a:ea typeface="+mn-ea"/>
                          <a:cs typeface="+mn-cs"/>
                        </a:rPr>
                        <a:t>.</a:t>
                      </a:r>
                      <a:endParaRPr lang="en-US" sz="1600" b="1" kern="1200" dirty="0" smtClean="0">
                        <a:solidFill>
                          <a:schemeClr val="lt1"/>
                        </a:solidFill>
                        <a:effectLst/>
                        <a:latin typeface="+mn-lt"/>
                        <a:ea typeface="+mn-ea"/>
                        <a:cs typeface="+mn-cs"/>
                      </a:endParaRPr>
                    </a:p>
                    <a:p>
                      <a:pPr marL="0" marR="0" algn="l" rtl="1">
                        <a:lnSpc>
                          <a:spcPct val="115000"/>
                        </a:lnSpc>
                        <a:spcBef>
                          <a:spcPts val="0"/>
                        </a:spcBef>
                        <a:spcAft>
                          <a:spcPts val="0"/>
                        </a:spcAft>
                      </a:pPr>
                      <a:r>
                        <a:rPr lang="en-US" sz="1600" b="1" kern="1200" dirty="0" smtClean="0">
                          <a:solidFill>
                            <a:schemeClr val="lt1"/>
                          </a:solidFill>
                          <a:effectLst/>
                          <a:latin typeface="+mn-lt"/>
                          <a:ea typeface="+mn-ea"/>
                          <a:cs typeface="+mn-cs"/>
                        </a:rPr>
                        <a:t>(Enhance regional competitiveness through trade reforms)</a:t>
                      </a:r>
                    </a:p>
                    <a:p>
                      <a:pPr marL="0" marR="0" algn="r" rtl="1">
                        <a:lnSpc>
                          <a:spcPct val="115000"/>
                        </a:lnSpc>
                        <a:spcBef>
                          <a:spcPts val="0"/>
                        </a:spcBef>
                        <a:spcAft>
                          <a:spcPts val="0"/>
                        </a:spcAft>
                      </a:pPr>
                      <a:r>
                        <a:rPr lang="ar-SA" sz="1600" b="1" kern="1200" dirty="0" smtClean="0">
                          <a:solidFill>
                            <a:schemeClr val="lt1"/>
                          </a:solidFill>
                          <a:effectLst/>
                          <a:latin typeface="+mn-lt"/>
                          <a:ea typeface="+mn-ea"/>
                          <a:cs typeface="+mn-cs"/>
                        </a:rPr>
                        <a:t> </a:t>
                      </a:r>
                      <a:endParaRPr lang="en-US" sz="1600" b="1" kern="1200" dirty="0" smtClean="0">
                        <a:solidFill>
                          <a:schemeClr val="lt1"/>
                        </a:solidFill>
                        <a:effectLst/>
                        <a:latin typeface="Calibri"/>
                        <a:ea typeface="Calibri"/>
                        <a:cs typeface="+mn-cs"/>
                      </a:endParaRPr>
                    </a:p>
                  </a:txBody>
                  <a:tcPr marL="65549" marR="65549" marT="0" marB="0"/>
                </a:tc>
              </a:tr>
              <a:tr h="1116289">
                <a:tc>
                  <a:txBody>
                    <a:bodyPr/>
                    <a:lstStyle/>
                    <a:p>
                      <a:pPr marL="0" marR="0" algn="just" rtl="1">
                        <a:lnSpc>
                          <a:spcPct val="115000"/>
                        </a:lnSpc>
                        <a:spcBef>
                          <a:spcPts val="0"/>
                        </a:spcBef>
                        <a:spcAft>
                          <a:spcPts val="0"/>
                        </a:spcAft>
                        <a:tabLst>
                          <a:tab pos="45720" algn="r"/>
                        </a:tabLst>
                      </a:pPr>
                      <a:r>
                        <a:rPr lang="ar-SY" sz="1400" dirty="0">
                          <a:effectLst/>
                          <a:cs typeface="+mj-cs"/>
                        </a:rPr>
                        <a:t>ال</a:t>
                      </a:r>
                      <a:r>
                        <a:rPr lang="ar-SY" sz="1400" b="1" kern="1200" dirty="0">
                          <a:solidFill>
                            <a:schemeClr val="dk1"/>
                          </a:solidFill>
                          <a:effectLst/>
                          <a:latin typeface="+mn-lt"/>
                          <a:ea typeface="+mn-ea"/>
                          <a:cs typeface="+mj-cs"/>
                        </a:rPr>
                        <a:t>مخرج رقم 7</a:t>
                      </a:r>
                      <a:r>
                        <a:rPr lang="ar-SY" sz="1400" b="0" kern="1200" dirty="0">
                          <a:solidFill>
                            <a:schemeClr val="dk1"/>
                          </a:solidFill>
                          <a:effectLst/>
                          <a:latin typeface="+mn-lt"/>
                          <a:ea typeface="+mn-ea"/>
                          <a:cs typeface="+mj-cs"/>
                        </a:rPr>
                        <a:t>: وضع استراتيجية لتطوير التجارة العربية البينية والمصادقة عليها.</a:t>
                      </a:r>
                      <a:endParaRPr lang="en-US" sz="1400" b="0" kern="1200" dirty="0">
                        <a:solidFill>
                          <a:schemeClr val="dk1"/>
                        </a:solidFill>
                        <a:effectLst/>
                        <a:latin typeface="+mn-lt"/>
                        <a:ea typeface="+mn-ea"/>
                        <a:cs typeface="+mj-cs"/>
                      </a:endParaRPr>
                    </a:p>
                    <a:p>
                      <a:pPr marL="0" marR="0" algn="r" rtl="1">
                        <a:lnSpc>
                          <a:spcPct val="115000"/>
                        </a:lnSpc>
                        <a:spcBef>
                          <a:spcPts val="0"/>
                        </a:spcBef>
                        <a:spcAft>
                          <a:spcPts val="0"/>
                        </a:spcAft>
                      </a:pPr>
                      <a:r>
                        <a:rPr lang="en-US" sz="1400" dirty="0">
                          <a:effectLst/>
                          <a:cs typeface="+mj-cs"/>
                        </a:rPr>
                        <a:t> </a:t>
                      </a:r>
                    </a:p>
                    <a:p>
                      <a:pPr marL="0" marR="0" algn="r" rtl="1">
                        <a:lnSpc>
                          <a:spcPct val="115000"/>
                        </a:lnSpc>
                        <a:spcBef>
                          <a:spcPts val="0"/>
                        </a:spcBef>
                        <a:spcAft>
                          <a:spcPts val="0"/>
                        </a:spcAft>
                      </a:pPr>
                      <a:r>
                        <a:rPr lang="ar-SA" sz="1400" dirty="0">
                          <a:effectLst/>
                          <a:cs typeface="+mj-cs"/>
                        </a:rPr>
                        <a:t> </a:t>
                      </a:r>
                      <a:endParaRPr lang="en-US" sz="1400" dirty="0">
                        <a:effectLst/>
                        <a:latin typeface="Calibri"/>
                        <a:ea typeface="Calibri"/>
                        <a:cs typeface="+mj-cs"/>
                      </a:endParaRPr>
                    </a:p>
                  </a:txBody>
                  <a:tcPr marL="65549" marR="65549" marT="0" marB="0"/>
                </a:tc>
                <a:tc>
                  <a:txBody>
                    <a:bodyPr/>
                    <a:lstStyle/>
                    <a:p>
                      <a:pPr marL="0" marR="0" algn="just" rtl="1">
                        <a:lnSpc>
                          <a:spcPct val="115000"/>
                        </a:lnSpc>
                        <a:spcBef>
                          <a:spcPts val="0"/>
                        </a:spcBef>
                        <a:spcAft>
                          <a:spcPts val="0"/>
                        </a:spcAft>
                        <a:tabLst>
                          <a:tab pos="45720" algn="r"/>
                        </a:tabLst>
                      </a:pPr>
                      <a:r>
                        <a:rPr lang="ar-SY" sz="1400" b="1" dirty="0">
                          <a:effectLst/>
                          <a:cs typeface="+mj-cs"/>
                        </a:rPr>
                        <a:t>المخرج رقم 4: </a:t>
                      </a:r>
                      <a:r>
                        <a:rPr lang="ar-SY" sz="1400" dirty="0">
                          <a:effectLst/>
                          <a:cs typeface="+mj-cs"/>
                        </a:rPr>
                        <a:t>تحديد مشاريع قابلة للتمويل تساعد على تعزيز القدرة الإنتاجية والتجارية للمؤسسات الصغيرة والمتوسطة في قطاعات التصدير ذات الأولوية</a:t>
                      </a:r>
                      <a:r>
                        <a:rPr lang="ar-SY" sz="1400" dirty="0" smtClean="0">
                          <a:effectLst/>
                          <a:cs typeface="+mj-cs"/>
                        </a:rPr>
                        <a:t>.</a:t>
                      </a:r>
                      <a:endParaRPr lang="en-US" sz="1400" dirty="0">
                        <a:effectLst/>
                        <a:cs typeface="+mj-cs"/>
                      </a:endParaRPr>
                    </a:p>
                  </a:txBody>
                  <a:tcPr marL="65549" marR="65549" marT="0" marB="0"/>
                </a:tc>
                <a:tc>
                  <a:txBody>
                    <a:bodyPr/>
                    <a:lstStyle/>
                    <a:p>
                      <a:pPr marL="0" marR="0" algn="r" rtl="1">
                        <a:lnSpc>
                          <a:spcPct val="115000"/>
                        </a:lnSpc>
                        <a:spcBef>
                          <a:spcPts val="0"/>
                        </a:spcBef>
                        <a:spcAft>
                          <a:spcPts val="0"/>
                        </a:spcAft>
                        <a:tabLst>
                          <a:tab pos="45720" algn="r"/>
                        </a:tabLst>
                      </a:pPr>
                      <a:r>
                        <a:rPr lang="ar-SY" sz="1400" b="1" dirty="0">
                          <a:effectLst/>
                          <a:cs typeface="+mj-cs"/>
                        </a:rPr>
                        <a:t>المخرج رقم 1: </a:t>
                      </a:r>
                      <a:r>
                        <a:rPr lang="ar-SA" sz="1400" b="0" dirty="0" smtClean="0">
                          <a:effectLst/>
                          <a:cs typeface="+mj-cs"/>
                        </a:rPr>
                        <a:t>العمل</a:t>
                      </a:r>
                      <a:r>
                        <a:rPr lang="ar-SA" sz="1400" b="1" dirty="0" smtClean="0">
                          <a:effectLst/>
                          <a:cs typeface="+mj-cs"/>
                        </a:rPr>
                        <a:t> </a:t>
                      </a:r>
                      <a:r>
                        <a:rPr lang="ar-SA" sz="1400" b="0" dirty="0" smtClean="0">
                          <a:effectLst/>
                          <a:cs typeface="+mj-cs"/>
                        </a:rPr>
                        <a:t>على تحسين أداء </a:t>
                      </a:r>
                      <a:r>
                        <a:rPr lang="ar-SY" sz="1400" dirty="0" smtClean="0">
                          <a:effectLst/>
                          <a:cs typeface="+mj-cs"/>
                        </a:rPr>
                        <a:t>مؤسسات </a:t>
                      </a:r>
                      <a:r>
                        <a:rPr lang="ar-SY" sz="1400" dirty="0">
                          <a:effectLst/>
                          <a:cs typeface="+mj-cs"/>
                        </a:rPr>
                        <a:t>دعم التجارة في الدول العربية </a:t>
                      </a:r>
                      <a:r>
                        <a:rPr lang="ar-SA" sz="1400" dirty="0" smtClean="0">
                          <a:effectLst/>
                          <a:cs typeface="+mj-cs"/>
                        </a:rPr>
                        <a:t>لكي تصبح </a:t>
                      </a:r>
                      <a:r>
                        <a:rPr lang="ar-SY" sz="1400" dirty="0" smtClean="0">
                          <a:effectLst/>
                          <a:cs typeface="+mj-cs"/>
                        </a:rPr>
                        <a:t>أكثر </a:t>
                      </a:r>
                      <a:r>
                        <a:rPr lang="ar-SY" sz="1400" dirty="0">
                          <a:effectLst/>
                          <a:cs typeface="+mj-cs"/>
                        </a:rPr>
                        <a:t>فاعلية في تعزيز بيئة التجارة الإقليمية وتكاملها.</a:t>
                      </a:r>
                      <a:endParaRPr lang="en-US" sz="1400" dirty="0">
                        <a:effectLst/>
                        <a:cs typeface="+mj-cs"/>
                      </a:endParaRPr>
                    </a:p>
                    <a:p>
                      <a:pPr marL="0" marR="0" algn="r" rtl="1">
                        <a:lnSpc>
                          <a:spcPct val="115000"/>
                        </a:lnSpc>
                        <a:spcBef>
                          <a:spcPts val="0"/>
                        </a:spcBef>
                        <a:spcAft>
                          <a:spcPts val="0"/>
                        </a:spcAft>
                      </a:pPr>
                      <a:r>
                        <a:rPr lang="ar-SA" sz="1400" dirty="0">
                          <a:effectLst/>
                          <a:cs typeface="+mj-cs"/>
                        </a:rPr>
                        <a:t> </a:t>
                      </a:r>
                      <a:endParaRPr lang="en-US" sz="1400" dirty="0">
                        <a:effectLst/>
                        <a:latin typeface="Calibri"/>
                        <a:ea typeface="Calibri"/>
                        <a:cs typeface="+mj-cs"/>
                      </a:endParaRPr>
                    </a:p>
                  </a:txBody>
                  <a:tcPr marL="65549" marR="65549" marT="0" marB="0"/>
                </a:tc>
              </a:tr>
              <a:tr h="1562805">
                <a:tc>
                  <a:txBody>
                    <a:bodyPr/>
                    <a:lstStyle/>
                    <a:p>
                      <a:pPr marL="0" marR="0" algn="just" defTabSz="914400" rtl="1" eaLnBrk="1" latinLnBrk="0" hangingPunct="1">
                        <a:lnSpc>
                          <a:spcPct val="115000"/>
                        </a:lnSpc>
                        <a:spcBef>
                          <a:spcPts val="0"/>
                        </a:spcBef>
                        <a:spcAft>
                          <a:spcPts val="0"/>
                        </a:spcAft>
                        <a:tabLst>
                          <a:tab pos="45720" algn="r"/>
                        </a:tabLst>
                      </a:pPr>
                      <a:r>
                        <a:rPr lang="ar-SY" sz="1400" kern="1200" dirty="0">
                          <a:solidFill>
                            <a:schemeClr val="dk1"/>
                          </a:solidFill>
                          <a:effectLst/>
                          <a:latin typeface="+mn-lt"/>
                          <a:ea typeface="+mn-ea"/>
                          <a:cs typeface="+mj-cs"/>
                        </a:rPr>
                        <a:t>المخرج رقم 8</a:t>
                      </a:r>
                      <a:r>
                        <a:rPr lang="ar-SY" sz="1400" b="0" kern="1200" dirty="0">
                          <a:solidFill>
                            <a:schemeClr val="dk1"/>
                          </a:solidFill>
                          <a:effectLst/>
                          <a:latin typeface="+mn-lt"/>
                          <a:ea typeface="+mn-ea"/>
                          <a:cs typeface="+mj-cs"/>
                        </a:rPr>
                        <a:t>:  تعزيز قدرات جامعة الدول العربية ومجلس التعاون الخليجي والوحدة الفنية لاتفاقية أغادير واتحاد المغرب العربي فيما يخص تطبيق عمليات التكامل الإقليمية واتفاقية منطقة التجارة العربية الحرة. </a:t>
                      </a:r>
                      <a:endParaRPr lang="en-US" sz="1400" b="0" kern="1200" dirty="0">
                        <a:solidFill>
                          <a:schemeClr val="dk1"/>
                        </a:solidFill>
                        <a:effectLst/>
                        <a:latin typeface="+mn-lt"/>
                        <a:ea typeface="+mn-ea"/>
                        <a:cs typeface="+mj-cs"/>
                      </a:endParaRPr>
                    </a:p>
                    <a:p>
                      <a:pPr marL="0" marR="0" algn="r" rtl="1">
                        <a:lnSpc>
                          <a:spcPct val="115000"/>
                        </a:lnSpc>
                        <a:spcBef>
                          <a:spcPts val="0"/>
                        </a:spcBef>
                        <a:spcAft>
                          <a:spcPts val="0"/>
                        </a:spcAft>
                      </a:pPr>
                      <a:r>
                        <a:rPr lang="ar-SA" sz="1400" dirty="0">
                          <a:effectLst/>
                          <a:cs typeface="+mj-cs"/>
                        </a:rPr>
                        <a:t> </a:t>
                      </a:r>
                      <a:endParaRPr lang="en-US" sz="1400" dirty="0">
                        <a:effectLst/>
                        <a:latin typeface="Calibri"/>
                        <a:ea typeface="Calibri"/>
                        <a:cs typeface="+mj-cs"/>
                      </a:endParaRPr>
                    </a:p>
                  </a:txBody>
                  <a:tcPr marL="65549" marR="65549" marT="0" marB="0"/>
                </a:tc>
                <a:tc>
                  <a:txBody>
                    <a:bodyPr/>
                    <a:lstStyle/>
                    <a:p>
                      <a:pPr marL="0" marR="0" algn="just" rtl="1">
                        <a:lnSpc>
                          <a:spcPct val="115000"/>
                        </a:lnSpc>
                        <a:spcBef>
                          <a:spcPts val="0"/>
                        </a:spcBef>
                        <a:spcAft>
                          <a:spcPts val="0"/>
                        </a:spcAft>
                        <a:tabLst>
                          <a:tab pos="45720" algn="r"/>
                        </a:tabLst>
                      </a:pPr>
                      <a:r>
                        <a:rPr lang="ar-SY" sz="1400" b="1" dirty="0">
                          <a:effectLst/>
                          <a:cs typeface="+mj-cs"/>
                        </a:rPr>
                        <a:t>المخرج رقم 5: </a:t>
                      </a:r>
                      <a:r>
                        <a:rPr lang="ar-SY" sz="1400" dirty="0">
                          <a:effectLst/>
                          <a:cs typeface="+mj-cs"/>
                        </a:rPr>
                        <a:t>تحديد مشاريع قابلة للتمويل تساعد على تعزيز القدرة الإنتاجية والتجارية للمؤسسات الصغيرة والمتوسطة في قطاعات التصدير ذات الأولوية من خلال تكامل سلاسل القيمة على المستوى  الإقليمي ودون الإقليمي.  </a:t>
                      </a:r>
                      <a:endParaRPr lang="en-US" sz="1400" dirty="0">
                        <a:effectLst/>
                        <a:latin typeface="Calibri"/>
                        <a:ea typeface="Calibri"/>
                        <a:cs typeface="+mj-cs"/>
                      </a:endParaRPr>
                    </a:p>
                  </a:txBody>
                  <a:tcPr marL="65549" marR="65549" marT="0" marB="0"/>
                </a:tc>
                <a:tc>
                  <a:txBody>
                    <a:bodyPr/>
                    <a:lstStyle/>
                    <a:p>
                      <a:pPr marL="57150" marR="0" algn="just" rtl="1">
                        <a:lnSpc>
                          <a:spcPct val="115000"/>
                        </a:lnSpc>
                        <a:spcBef>
                          <a:spcPts val="0"/>
                        </a:spcBef>
                        <a:spcAft>
                          <a:spcPts val="0"/>
                        </a:spcAft>
                      </a:pPr>
                      <a:r>
                        <a:rPr lang="ar-SY" sz="1400" b="1" dirty="0">
                          <a:effectLst/>
                          <a:cs typeface="+mj-cs"/>
                        </a:rPr>
                        <a:t>المخرج رقم 2: </a:t>
                      </a:r>
                      <a:r>
                        <a:rPr lang="ar-SY" sz="1400" dirty="0">
                          <a:effectLst/>
                          <a:cs typeface="+mj-cs"/>
                        </a:rPr>
                        <a:t>اعتماد </a:t>
                      </a:r>
                      <a:r>
                        <a:rPr lang="ar-SY" sz="1400" dirty="0" err="1">
                          <a:effectLst/>
                          <a:cs typeface="+mj-cs"/>
                        </a:rPr>
                        <a:t>إستراتيجية</a:t>
                      </a:r>
                      <a:r>
                        <a:rPr lang="ar-SY" sz="1400" dirty="0">
                          <a:effectLst/>
                          <a:cs typeface="+mj-cs"/>
                        </a:rPr>
                        <a:t> جودة البنية التحتية الإقليمية وتنفيذها (مصادقة  الدول الأعضاء في المنظمة العربية للتعدين والتنمية الصناعية على استراتيجية جودة البنية التحتية الإقليمية وخطة عملها)</a:t>
                      </a:r>
                      <a:endParaRPr lang="en-US" sz="1400" dirty="0">
                        <a:effectLst/>
                        <a:latin typeface="Calibri"/>
                        <a:ea typeface="Calibri"/>
                        <a:cs typeface="+mj-cs"/>
                      </a:endParaRPr>
                    </a:p>
                  </a:txBody>
                  <a:tcPr marL="65549" marR="65549" marT="0" marB="0"/>
                </a:tc>
              </a:tr>
              <a:tr h="1116289">
                <a:tc>
                  <a:txBody>
                    <a:bodyPr/>
                    <a:lstStyle/>
                    <a:p>
                      <a:pPr marL="0" marR="0" algn="r" rtl="1">
                        <a:lnSpc>
                          <a:spcPct val="115000"/>
                        </a:lnSpc>
                        <a:spcBef>
                          <a:spcPts val="0"/>
                        </a:spcBef>
                        <a:spcAft>
                          <a:spcPts val="0"/>
                        </a:spcAft>
                      </a:pPr>
                      <a:r>
                        <a:rPr lang="ar-SA" sz="1400" dirty="0">
                          <a:effectLst/>
                          <a:cs typeface="+mj-cs"/>
                        </a:rPr>
                        <a:t> </a:t>
                      </a:r>
                      <a:endParaRPr lang="en-US" sz="1400" dirty="0">
                        <a:effectLst/>
                        <a:latin typeface="Calibri"/>
                        <a:ea typeface="Calibri"/>
                        <a:cs typeface="+mj-cs"/>
                      </a:endParaRPr>
                    </a:p>
                  </a:txBody>
                  <a:tcPr marL="65549" marR="65549" marT="0" marB="0"/>
                </a:tc>
                <a:tc>
                  <a:txBody>
                    <a:bodyPr/>
                    <a:lstStyle/>
                    <a:p>
                      <a:pPr marL="0" marR="0" algn="just" rtl="1">
                        <a:lnSpc>
                          <a:spcPct val="115000"/>
                        </a:lnSpc>
                        <a:spcBef>
                          <a:spcPts val="0"/>
                        </a:spcBef>
                        <a:spcAft>
                          <a:spcPts val="0"/>
                        </a:spcAft>
                      </a:pPr>
                      <a:r>
                        <a:rPr lang="ar-SY" sz="1400" b="1" dirty="0">
                          <a:effectLst/>
                          <a:cs typeface="+mj-cs"/>
                        </a:rPr>
                        <a:t>المخرج رقم 6:</a:t>
                      </a:r>
                      <a:r>
                        <a:rPr lang="ar-SY" sz="1400" dirty="0">
                          <a:effectLst/>
                          <a:cs typeface="+mj-cs"/>
                        </a:rPr>
                        <a:t> دعم تكامل استراتيجيات تنمية المهارات مع السياسات العامة القطاعية لدعم النمو وزيادة فرص إيجاد وظائف في قطاعات التصدير ذات الأولوية.</a:t>
                      </a:r>
                      <a:endParaRPr lang="en-US" sz="1400" dirty="0">
                        <a:effectLst/>
                        <a:latin typeface="Calibri"/>
                        <a:ea typeface="Calibri"/>
                        <a:cs typeface="+mj-cs"/>
                      </a:endParaRPr>
                    </a:p>
                  </a:txBody>
                  <a:tcPr marL="65549" marR="65549" marT="0" marB="0"/>
                </a:tc>
                <a:tc>
                  <a:txBody>
                    <a:bodyPr/>
                    <a:lstStyle/>
                    <a:p>
                      <a:pPr marL="0" marR="0" algn="r" rtl="1">
                        <a:lnSpc>
                          <a:spcPct val="115000"/>
                        </a:lnSpc>
                        <a:spcBef>
                          <a:spcPts val="0"/>
                        </a:spcBef>
                        <a:spcAft>
                          <a:spcPts val="0"/>
                        </a:spcAft>
                        <a:tabLst>
                          <a:tab pos="45720" algn="r"/>
                        </a:tabLst>
                      </a:pPr>
                      <a:r>
                        <a:rPr lang="ar-SY" sz="1400" b="1" dirty="0">
                          <a:effectLst/>
                          <a:cs typeface="+mj-cs"/>
                        </a:rPr>
                        <a:t>المخرج رقم 3:</a:t>
                      </a:r>
                      <a:r>
                        <a:rPr lang="ar-SY" sz="1400" dirty="0">
                          <a:effectLst/>
                          <a:cs typeface="+mj-cs"/>
                        </a:rPr>
                        <a:t> تحديد مشاريع قابلة للتمويل تساعد على تحسين بيئة العمل الإقليمية من خلال الحد من عوائق التجارة الإقليمية ودعم الإصلاح التشريعي.</a:t>
                      </a:r>
                      <a:endParaRPr lang="en-US" sz="1400" dirty="0">
                        <a:effectLst/>
                        <a:cs typeface="+mj-cs"/>
                      </a:endParaRPr>
                    </a:p>
                    <a:p>
                      <a:pPr marL="0" marR="0" algn="r" rtl="1">
                        <a:lnSpc>
                          <a:spcPct val="115000"/>
                        </a:lnSpc>
                        <a:spcBef>
                          <a:spcPts val="0"/>
                        </a:spcBef>
                        <a:spcAft>
                          <a:spcPts val="0"/>
                        </a:spcAft>
                      </a:pPr>
                      <a:r>
                        <a:rPr lang="ar-SA" sz="1400" dirty="0">
                          <a:effectLst/>
                          <a:cs typeface="+mj-cs"/>
                        </a:rPr>
                        <a:t> </a:t>
                      </a:r>
                      <a:endParaRPr lang="en-US" sz="1400" dirty="0">
                        <a:effectLst/>
                        <a:latin typeface="Calibri"/>
                        <a:ea typeface="Calibri"/>
                        <a:cs typeface="+mj-cs"/>
                      </a:endParaRPr>
                    </a:p>
                  </a:txBody>
                  <a:tcPr marL="65549" marR="65549" marT="0" marB="0"/>
                </a:tc>
              </a:tr>
            </a:tbl>
          </a:graphicData>
        </a:graphic>
      </p:graphicFrame>
    </p:spTree>
    <p:extLst>
      <p:ext uri="{BB962C8B-B14F-4D97-AF65-F5344CB8AC3E}">
        <p14:creationId xmlns:p14="http://schemas.microsoft.com/office/powerpoint/2010/main" val="1728599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ctr" rtl="1"/>
            <a:r>
              <a:rPr lang="ar-SA" b="1" dirty="0" err="1" smtClean="0"/>
              <a:t>الأ</a:t>
            </a:r>
            <a:r>
              <a:rPr lang="ar-SY" b="1" dirty="0" smtClean="0"/>
              <a:t>سلوب </a:t>
            </a:r>
            <a:r>
              <a:rPr lang="ar-SA" b="1" dirty="0" smtClean="0"/>
              <a:t>المعتمد لتنفيذ المبادرة</a:t>
            </a:r>
            <a:endParaRPr lang="en-US" b="1" dirty="0"/>
          </a:p>
        </p:txBody>
      </p:sp>
      <p:sp>
        <p:nvSpPr>
          <p:cNvPr id="3" name="Content Placeholder 2"/>
          <p:cNvSpPr>
            <a:spLocks noGrp="1"/>
          </p:cNvSpPr>
          <p:nvPr>
            <p:ph sz="quarter" idx="1"/>
          </p:nvPr>
        </p:nvSpPr>
        <p:spPr>
          <a:xfrm>
            <a:off x="107504" y="1268760"/>
            <a:ext cx="8928992" cy="5472608"/>
          </a:xfrm>
        </p:spPr>
        <p:txBody>
          <a:bodyPr>
            <a:noAutofit/>
          </a:bodyPr>
          <a:lstStyle/>
          <a:p>
            <a:pPr algn="r" rtl="1"/>
            <a:r>
              <a:rPr lang="ar-SY" sz="2400" b="1" dirty="0"/>
              <a:t>على المستوى الوطني </a:t>
            </a:r>
            <a:r>
              <a:rPr lang="ar-SA" sz="2400" dirty="0" smtClean="0"/>
              <a:t>تم تقسيم الدول العربية على </a:t>
            </a:r>
            <a:r>
              <a:rPr lang="ar-SY" sz="2400" dirty="0" smtClean="0"/>
              <a:t>4 </a:t>
            </a:r>
            <a:r>
              <a:rPr lang="ar-SY" sz="2400" dirty="0"/>
              <a:t>مجموعات </a:t>
            </a:r>
            <a:r>
              <a:rPr lang="ar-SY" sz="2400" dirty="0" smtClean="0"/>
              <a:t>متجانسة</a:t>
            </a:r>
            <a:r>
              <a:rPr lang="ar-SA" sz="2400" dirty="0" smtClean="0"/>
              <a:t>:</a:t>
            </a:r>
            <a:endParaRPr lang="en-US" sz="2400" dirty="0"/>
          </a:p>
          <a:p>
            <a:pPr marL="1204913" lvl="0" indent="-290513" algn="r" rtl="1">
              <a:buFont typeface="+mj-lt"/>
              <a:buAutoNum type="arabicPeriod"/>
            </a:pPr>
            <a:r>
              <a:rPr lang="ar-SY" sz="2400" dirty="0"/>
              <a:t>البلدان </a:t>
            </a:r>
            <a:r>
              <a:rPr lang="ar-SA" sz="2400" dirty="0"/>
              <a:t>ال</a:t>
            </a:r>
            <a:r>
              <a:rPr lang="ar-SY" sz="2400" dirty="0"/>
              <a:t>أقل </a:t>
            </a:r>
            <a:r>
              <a:rPr lang="ar-SY" sz="2400" dirty="0" smtClean="0"/>
              <a:t>نمواً</a:t>
            </a:r>
            <a:r>
              <a:rPr lang="ar-SA" sz="2400" dirty="0" smtClean="0"/>
              <a:t> (السودان واليمن و جزر القمر </a:t>
            </a:r>
            <a:r>
              <a:rPr lang="ar-SA" sz="2400" dirty="0" err="1" smtClean="0"/>
              <a:t>ودجيبوتي</a:t>
            </a:r>
            <a:r>
              <a:rPr lang="ar-SA" sz="2400" dirty="0" smtClean="0"/>
              <a:t> والصومال)</a:t>
            </a:r>
            <a:endParaRPr lang="en-US" sz="2400" dirty="0"/>
          </a:p>
          <a:p>
            <a:pPr marL="1204913" lvl="0" indent="-290513" algn="r" rtl="1">
              <a:buFont typeface="+mj-lt"/>
              <a:buAutoNum type="arabicPeriod"/>
            </a:pPr>
            <a:r>
              <a:rPr lang="ar-SY" sz="2400" dirty="0"/>
              <a:t>الدول متوسطة الدخل المنضمة لاتفاقية </a:t>
            </a:r>
            <a:r>
              <a:rPr lang="ar-SY" sz="2400" dirty="0" smtClean="0"/>
              <a:t>أغادير</a:t>
            </a:r>
            <a:r>
              <a:rPr lang="ar-SA" sz="2400" dirty="0" smtClean="0"/>
              <a:t> (الأردن وتونس ومصر والمغرب)</a:t>
            </a:r>
            <a:endParaRPr lang="en-US" sz="2400" dirty="0"/>
          </a:p>
          <a:p>
            <a:pPr marL="1204913" lvl="0" indent="-290513" algn="r" rtl="1">
              <a:buFont typeface="+mj-lt"/>
              <a:buAutoNum type="arabicPeriod"/>
            </a:pPr>
            <a:r>
              <a:rPr lang="ar-SY" sz="2400" dirty="0"/>
              <a:t>دول أخرى متوسطة الدخل </a:t>
            </a:r>
            <a:r>
              <a:rPr lang="ar-SA" sz="2400" dirty="0" smtClean="0"/>
              <a:t>(الجزائر ولبنان </a:t>
            </a:r>
            <a:r>
              <a:rPr lang="ar-SA" sz="2400" dirty="0"/>
              <a:t>والعراق وفلسطين </a:t>
            </a:r>
            <a:r>
              <a:rPr lang="ar-SA" sz="2400" dirty="0" smtClean="0"/>
              <a:t>وليبيا) </a:t>
            </a:r>
            <a:endParaRPr lang="en-US" sz="2400" dirty="0"/>
          </a:p>
          <a:p>
            <a:pPr marL="1204913" lvl="0" indent="-290513" algn="r" rtl="1">
              <a:buFont typeface="+mj-lt"/>
              <a:buAutoNum type="arabicPeriod"/>
            </a:pPr>
            <a:r>
              <a:rPr lang="ar-SY" sz="2400" dirty="0"/>
              <a:t>دول مجلس التعاون </a:t>
            </a:r>
            <a:r>
              <a:rPr lang="ar-SY" sz="2400" dirty="0" smtClean="0"/>
              <a:t>الخليجي</a:t>
            </a:r>
            <a:r>
              <a:rPr lang="ar-SA" sz="2400" dirty="0" smtClean="0"/>
              <a:t> (السعودية والكويت والامارات والبحرين وعمان وقطر)</a:t>
            </a:r>
            <a:endParaRPr lang="en-US" sz="2200" dirty="0"/>
          </a:p>
          <a:p>
            <a:pPr algn="r" rtl="1"/>
            <a:r>
              <a:rPr lang="ar-SY" sz="2400" b="1" dirty="0"/>
              <a:t>على المستوى الإقليمي</a:t>
            </a:r>
            <a:r>
              <a:rPr lang="ar-SY" sz="2400" dirty="0"/>
              <a:t>  </a:t>
            </a:r>
            <a:r>
              <a:rPr lang="ar-SA" sz="2400" dirty="0" smtClean="0"/>
              <a:t>تستهدف المبادر </a:t>
            </a:r>
            <a:r>
              <a:rPr lang="ar-SY" sz="2400" dirty="0" smtClean="0"/>
              <a:t>4 </a:t>
            </a:r>
            <a:r>
              <a:rPr lang="ar-SY" sz="2400" dirty="0"/>
              <a:t>مجموعات</a:t>
            </a:r>
            <a:r>
              <a:rPr lang="ar-SY" sz="2400" b="1" dirty="0"/>
              <a:t> : </a:t>
            </a:r>
            <a:endParaRPr lang="en-US" sz="2400" dirty="0"/>
          </a:p>
          <a:p>
            <a:pPr marL="1146175" lvl="0" indent="-231775" algn="r" rtl="1">
              <a:buFont typeface="+mj-lt"/>
              <a:buAutoNum type="arabicPeriod"/>
            </a:pPr>
            <a:r>
              <a:rPr lang="ar-SY" sz="2400" dirty="0"/>
              <a:t>جامعة الدول </a:t>
            </a:r>
            <a:r>
              <a:rPr lang="ar-SY" sz="2400" dirty="0" smtClean="0"/>
              <a:t>العربية</a:t>
            </a:r>
            <a:endParaRPr lang="en-US" sz="2400" dirty="0"/>
          </a:p>
          <a:p>
            <a:pPr marL="1146175" lvl="0" indent="-231775" algn="r" rtl="1">
              <a:buFont typeface="+mj-lt"/>
              <a:buAutoNum type="arabicPeriod"/>
            </a:pPr>
            <a:r>
              <a:rPr lang="ar-SY" sz="2400" dirty="0"/>
              <a:t>الوحدة الفنية لاتفاقية أغادير</a:t>
            </a:r>
            <a:endParaRPr lang="en-US" sz="2400" dirty="0"/>
          </a:p>
          <a:p>
            <a:pPr marL="1146175" lvl="0" indent="-231775" algn="r" rtl="1">
              <a:buFont typeface="+mj-lt"/>
              <a:buAutoNum type="arabicPeriod"/>
            </a:pPr>
            <a:r>
              <a:rPr lang="ar-SY" sz="2400" dirty="0"/>
              <a:t>مجلس التعاون الخليجي</a:t>
            </a:r>
            <a:endParaRPr lang="en-US" sz="2400" dirty="0"/>
          </a:p>
          <a:p>
            <a:pPr marL="1146175" lvl="0" indent="-231775" algn="r" rtl="1">
              <a:buFont typeface="+mj-lt"/>
              <a:buAutoNum type="arabicPeriod"/>
            </a:pPr>
            <a:r>
              <a:rPr lang="ar-SY" sz="2400" dirty="0"/>
              <a:t>اتحاد المغرب العربي</a:t>
            </a:r>
            <a:endParaRPr lang="en-US" sz="2400" dirty="0"/>
          </a:p>
          <a:p>
            <a:pPr marL="0" indent="0" algn="r">
              <a:buNone/>
            </a:pPr>
            <a:endParaRPr lang="en-US" sz="2300" dirty="0" smtClean="0">
              <a:latin typeface="Times New Roman" pitchFamily="18" charset="0"/>
              <a:cs typeface="Times New Roman" pitchFamily="18" charset="0"/>
            </a:endParaRPr>
          </a:p>
        </p:txBody>
      </p:sp>
      <p:pic>
        <p:nvPicPr>
          <p:cNvPr id="4" name="Picture 7" descr="ITFC_ENG_RGB_lge"/>
          <p:cNvPicPr>
            <a:picLocks noChangeAspect="1" noChangeArrowheads="1"/>
          </p:cNvPicPr>
          <p:nvPr/>
        </p:nvPicPr>
        <p:blipFill>
          <a:blip r:embed="rId3" cstate="print">
            <a:lum bright="-6000" contrast="10000"/>
          </a:blip>
          <a:srcRect l="4642" t="3436" r="23387" b="28049"/>
          <a:stretch>
            <a:fillRect/>
          </a:stretch>
        </p:blipFill>
        <p:spPr bwMode="auto">
          <a:xfrm>
            <a:off x="7714431" y="228600"/>
            <a:ext cx="962025" cy="955675"/>
          </a:xfrm>
          <a:prstGeom prst="rect">
            <a:avLst/>
          </a:prstGeom>
          <a:noFill/>
          <a:ln w="9525">
            <a:noFill/>
            <a:miter lim="800000"/>
            <a:headEnd/>
            <a:tailEnd/>
          </a:ln>
        </p:spPr>
      </p:pic>
    </p:spTree>
    <p:extLst>
      <p:ext uri="{BB962C8B-B14F-4D97-AF65-F5344CB8AC3E}">
        <p14:creationId xmlns:p14="http://schemas.microsoft.com/office/powerpoint/2010/main" val="794678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066" y="116632"/>
            <a:ext cx="8815421" cy="432048"/>
          </a:xfrm>
        </p:spPr>
        <p:txBody>
          <a:bodyPr vert="horz" lIns="68580" tIns="34290" rIns="68580" bIns="34290" rtlCol="0" anchor="t">
            <a:normAutofit/>
          </a:bodyPr>
          <a:lstStyle/>
          <a:p>
            <a:pPr algn="ctr" rtl="1"/>
            <a:r>
              <a:rPr lang="ar-SY" sz="2000" b="1" dirty="0" smtClean="0"/>
              <a:t>نموذج </a:t>
            </a:r>
            <a:r>
              <a:rPr lang="ar-SY" sz="2000" b="1" dirty="0"/>
              <a:t>عمل المشروع: نمو اقتصادي شامل من خلال إصلاح السياسات العامة التجارية</a:t>
            </a:r>
            <a:endParaRPr lang="en-US" sz="2000" b="1"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09429788"/>
              </p:ext>
            </p:extLst>
          </p:nvPr>
        </p:nvGraphicFramePr>
        <p:xfrm>
          <a:off x="408795" y="1256004"/>
          <a:ext cx="7914440" cy="44245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Arrow Connector 9"/>
          <p:cNvCxnSpPr/>
          <p:nvPr/>
        </p:nvCxnSpPr>
        <p:spPr>
          <a:xfrm>
            <a:off x="381000" y="6517342"/>
            <a:ext cx="8077200" cy="30996"/>
          </a:xfrm>
          <a:prstGeom prst="straightConnector1">
            <a:avLst/>
          </a:prstGeom>
          <a:ln w="76200">
            <a:solidFill>
              <a:srgbClr val="09BFFF"/>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81000" y="1295400"/>
            <a:ext cx="15498" cy="5252938"/>
          </a:xfrm>
          <a:prstGeom prst="straightConnector1">
            <a:avLst/>
          </a:prstGeom>
          <a:ln w="76200">
            <a:solidFill>
              <a:srgbClr val="09BFFF"/>
            </a:solidFill>
            <a:tailEnd type="triangle"/>
          </a:ln>
        </p:spPr>
        <p:style>
          <a:lnRef idx="1">
            <a:schemeClr val="accent1"/>
          </a:lnRef>
          <a:fillRef idx="0">
            <a:schemeClr val="accent1"/>
          </a:fillRef>
          <a:effectRef idx="0">
            <a:schemeClr val="accent1"/>
          </a:effectRef>
          <a:fontRef idx="minor">
            <a:schemeClr val="tx1"/>
          </a:fontRef>
        </p:style>
      </p:cxnSp>
      <p:sp>
        <p:nvSpPr>
          <p:cNvPr id="14" name="Pentagon 13"/>
          <p:cNvSpPr/>
          <p:nvPr/>
        </p:nvSpPr>
        <p:spPr>
          <a:xfrm rot="16200000">
            <a:off x="2009870" y="5026773"/>
            <a:ext cx="1927771" cy="816920"/>
          </a:xfrm>
          <a:prstGeom prst="homePlate">
            <a:avLst/>
          </a:prstGeom>
          <a:solidFill>
            <a:srgbClr val="09BFFF"/>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SY" sz="1600" dirty="0" smtClean="0">
                <a:ln>
                  <a:solidFill>
                    <a:schemeClr val="tx1"/>
                  </a:solidFill>
                </a:ln>
                <a:solidFill>
                  <a:schemeClr val="tx1"/>
                </a:solidFill>
              </a:rPr>
              <a:t>تسهيل التجارة</a:t>
            </a:r>
            <a:endParaRPr lang="en-US" sz="1600" dirty="0">
              <a:ln>
                <a:solidFill>
                  <a:schemeClr val="tx1"/>
                </a:solidFill>
              </a:ln>
              <a:solidFill>
                <a:schemeClr val="tx1"/>
              </a:solidFill>
            </a:endParaRPr>
          </a:p>
        </p:txBody>
      </p:sp>
      <p:sp>
        <p:nvSpPr>
          <p:cNvPr id="15" name="Pentagon 14"/>
          <p:cNvSpPr/>
          <p:nvPr/>
        </p:nvSpPr>
        <p:spPr>
          <a:xfrm rot="16200000">
            <a:off x="2991915" y="4705849"/>
            <a:ext cx="2547504" cy="865652"/>
          </a:xfrm>
          <a:prstGeom prst="homePlate">
            <a:avLst/>
          </a:prstGeom>
          <a:solidFill>
            <a:srgbClr val="09BFFF"/>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SY" sz="1600" b="1" dirty="0" smtClean="0"/>
              <a:t>الإصلاح القانوني</a:t>
            </a:r>
            <a:endParaRPr lang="en-US" sz="1600" b="1" dirty="0"/>
          </a:p>
        </p:txBody>
      </p:sp>
      <p:sp>
        <p:nvSpPr>
          <p:cNvPr id="16" name="Pentagon 15"/>
          <p:cNvSpPr/>
          <p:nvPr/>
        </p:nvSpPr>
        <p:spPr>
          <a:xfrm rot="16200000">
            <a:off x="4025482" y="4490734"/>
            <a:ext cx="2897042" cy="946343"/>
          </a:xfrm>
          <a:prstGeom prst="homePlate">
            <a:avLst/>
          </a:prstGeom>
          <a:solidFill>
            <a:srgbClr val="09BFFF"/>
          </a:solidFill>
          <a:ln>
            <a:solidFill>
              <a:srgbClr val="FF0000"/>
            </a:solidFill>
          </a:ln>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SY" sz="1600" b="1" dirty="0" smtClean="0"/>
              <a:t>تشجيع الاستثمار</a:t>
            </a:r>
            <a:endParaRPr lang="en-US" sz="1600" b="1" dirty="0"/>
          </a:p>
        </p:txBody>
      </p:sp>
      <p:sp>
        <p:nvSpPr>
          <p:cNvPr id="17" name="Pentagon 16"/>
          <p:cNvSpPr/>
          <p:nvPr/>
        </p:nvSpPr>
        <p:spPr>
          <a:xfrm rot="16200000">
            <a:off x="1171894" y="5469651"/>
            <a:ext cx="1236725" cy="648826"/>
          </a:xfrm>
          <a:prstGeom prst="homePlate">
            <a:avLst/>
          </a:prstGeom>
          <a:solidFill>
            <a:srgbClr val="09BFFF"/>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r"/>
            <a:r>
              <a:rPr lang="ar-SY" sz="1600" b="1" dirty="0" smtClean="0"/>
              <a:t>الإجراءات غير الجمركية</a:t>
            </a:r>
            <a:endParaRPr lang="en-US" sz="1600" b="1" dirty="0"/>
          </a:p>
        </p:txBody>
      </p:sp>
      <p:sp>
        <p:nvSpPr>
          <p:cNvPr id="18" name="TextBox 17"/>
          <p:cNvSpPr txBox="1"/>
          <p:nvPr/>
        </p:nvSpPr>
        <p:spPr>
          <a:xfrm>
            <a:off x="7459330" y="6148009"/>
            <a:ext cx="1505158" cy="338554"/>
          </a:xfrm>
          <a:prstGeom prst="rect">
            <a:avLst/>
          </a:prstGeom>
          <a:noFill/>
        </p:spPr>
        <p:txBody>
          <a:bodyPr wrap="square" rtlCol="0">
            <a:spAutoFit/>
          </a:bodyPr>
          <a:lstStyle/>
          <a:p>
            <a:pPr algn="ctr" rtl="1"/>
            <a:r>
              <a:rPr lang="ar-SY" sz="1600" b="1" dirty="0" smtClean="0">
                <a:solidFill>
                  <a:schemeClr val="accent1">
                    <a:lumMod val="75000"/>
                  </a:schemeClr>
                </a:solidFill>
              </a:rPr>
              <a:t>التنمية المستدامة</a:t>
            </a:r>
            <a:endParaRPr lang="en-US" sz="1600" b="1" dirty="0">
              <a:solidFill>
                <a:schemeClr val="accent1">
                  <a:lumMod val="75000"/>
                </a:schemeClr>
              </a:solidFill>
            </a:endParaRPr>
          </a:p>
        </p:txBody>
      </p:sp>
      <p:sp>
        <p:nvSpPr>
          <p:cNvPr id="19" name="TextBox 18"/>
          <p:cNvSpPr txBox="1"/>
          <p:nvPr/>
        </p:nvSpPr>
        <p:spPr>
          <a:xfrm>
            <a:off x="226948" y="980728"/>
            <a:ext cx="1238895" cy="338554"/>
          </a:xfrm>
          <a:prstGeom prst="rect">
            <a:avLst/>
          </a:prstGeom>
          <a:noFill/>
        </p:spPr>
        <p:txBody>
          <a:bodyPr wrap="square" rtlCol="0">
            <a:spAutoFit/>
          </a:bodyPr>
          <a:lstStyle/>
          <a:p>
            <a:pPr algn="r" rtl="1"/>
            <a:r>
              <a:rPr lang="ar-SY" sz="1600" b="1" dirty="0" smtClean="0">
                <a:solidFill>
                  <a:schemeClr val="accent1">
                    <a:lumMod val="75000"/>
                  </a:schemeClr>
                </a:solidFill>
              </a:rPr>
              <a:t>التكامل التجاري</a:t>
            </a:r>
            <a:endParaRPr lang="en-US" sz="1600" b="1" dirty="0">
              <a:solidFill>
                <a:schemeClr val="accent1">
                  <a:lumMod val="75000"/>
                </a:schemeClr>
              </a:solidFill>
            </a:endParaRPr>
          </a:p>
        </p:txBody>
      </p:sp>
      <p:sp>
        <p:nvSpPr>
          <p:cNvPr id="13" name="Pentagon 12"/>
          <p:cNvSpPr/>
          <p:nvPr/>
        </p:nvSpPr>
        <p:spPr>
          <a:xfrm rot="16200000">
            <a:off x="4936708" y="4132204"/>
            <a:ext cx="3571952" cy="946343"/>
          </a:xfrm>
          <a:prstGeom prst="homePlate">
            <a:avLst/>
          </a:prstGeom>
          <a:solidFill>
            <a:srgbClr val="09BFFF"/>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SY" sz="1600" b="1" dirty="0" smtClean="0"/>
              <a:t>كفاءة التكامل الإقليمي</a:t>
            </a:r>
            <a:endParaRPr lang="en-US" sz="1600" b="1" dirty="0"/>
          </a:p>
        </p:txBody>
      </p:sp>
    </p:spTree>
    <p:extLst>
      <p:ext uri="{BB962C8B-B14F-4D97-AF65-F5344CB8AC3E}">
        <p14:creationId xmlns:p14="http://schemas.microsoft.com/office/powerpoint/2010/main" val="3187596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2090775385"/>
              </p:ext>
            </p:extLst>
          </p:nvPr>
        </p:nvGraphicFramePr>
        <p:xfrm>
          <a:off x="457200" y="685800"/>
          <a:ext cx="76962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p:cNvSpPr/>
          <p:nvPr/>
        </p:nvSpPr>
        <p:spPr>
          <a:xfrm>
            <a:off x="685800" y="3268518"/>
            <a:ext cx="7239000" cy="22860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Y" b="1" dirty="0" smtClean="0">
                <a:solidFill>
                  <a:schemeClr val="tx1"/>
                </a:solidFill>
              </a:rPr>
              <a:t>مكاسب سريعة ومشاريع قابلة للتمويل</a:t>
            </a:r>
            <a:endParaRPr lang="en-US" b="1" dirty="0">
              <a:solidFill>
                <a:schemeClr val="tx1"/>
              </a:solidFill>
            </a:endParaRPr>
          </a:p>
        </p:txBody>
      </p:sp>
      <p:sp>
        <p:nvSpPr>
          <p:cNvPr id="6" name="TextBox 5"/>
          <p:cNvSpPr txBox="1"/>
          <p:nvPr/>
        </p:nvSpPr>
        <p:spPr>
          <a:xfrm>
            <a:off x="3075296" y="44624"/>
            <a:ext cx="2720840" cy="830997"/>
          </a:xfrm>
          <a:prstGeom prst="rect">
            <a:avLst/>
          </a:prstGeom>
          <a:noFill/>
        </p:spPr>
        <p:txBody>
          <a:bodyPr wrap="square" rtlCol="0">
            <a:spAutoFit/>
          </a:bodyPr>
          <a:lstStyle/>
          <a:p>
            <a:pPr algn="ctr" rtl="1"/>
            <a:r>
              <a:rPr lang="ar-SY" b="1" dirty="0" smtClean="0">
                <a:solidFill>
                  <a:srgbClr val="FF0000"/>
                </a:solidFill>
              </a:rPr>
              <a:t>المؤسسة الإسلامية</a:t>
            </a:r>
          </a:p>
          <a:p>
            <a:pPr algn="ctr" rtl="1"/>
            <a:r>
              <a:rPr lang="ar-SY" b="1" dirty="0" smtClean="0">
                <a:solidFill>
                  <a:srgbClr val="FF0000"/>
                </a:solidFill>
              </a:rPr>
              <a:t> الدولية لتمويل التجار</a:t>
            </a:r>
            <a:r>
              <a:rPr lang="en-US" b="1" dirty="0" smtClean="0">
                <a:solidFill>
                  <a:srgbClr val="FF0000"/>
                </a:solidFill>
              </a:rPr>
              <a:t>ة</a:t>
            </a:r>
            <a:endParaRPr lang="en-US" b="1" dirty="0">
              <a:solidFill>
                <a:srgbClr val="FF0000"/>
              </a:solidFill>
            </a:endParaRPr>
          </a:p>
        </p:txBody>
      </p:sp>
    </p:spTree>
    <p:extLst>
      <p:ext uri="{BB962C8B-B14F-4D97-AF65-F5344CB8AC3E}">
        <p14:creationId xmlns:p14="http://schemas.microsoft.com/office/powerpoint/2010/main" val="2956111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467600" cy="868362"/>
          </a:xfrm>
        </p:spPr>
        <p:txBody>
          <a:bodyPr>
            <a:normAutofit/>
          </a:bodyPr>
          <a:lstStyle/>
          <a:p>
            <a:pPr algn="ctr" rtl="1"/>
            <a:r>
              <a:rPr lang="ar-SA" sz="2800" b="1" dirty="0" err="1" smtClean="0">
                <a:latin typeface="Times New Roman" pitchFamily="18" charset="0"/>
                <a:cs typeface="Times New Roman" pitchFamily="18" charset="0"/>
              </a:rPr>
              <a:t>تطويرال</a:t>
            </a:r>
            <a:r>
              <a:rPr lang="ar-SY" sz="2800" b="1" dirty="0" smtClean="0">
                <a:latin typeface="Times New Roman" pitchFamily="18" charset="0"/>
                <a:cs typeface="Times New Roman" pitchFamily="18" charset="0"/>
              </a:rPr>
              <a:t>مشاريع</a:t>
            </a:r>
            <a:r>
              <a:rPr lang="ar-SA" sz="2800" b="1" dirty="0" smtClean="0">
                <a:latin typeface="Times New Roman" pitchFamily="18" charset="0"/>
                <a:cs typeface="Times New Roman" pitchFamily="18" charset="0"/>
              </a:rPr>
              <a:t> القابلة </a:t>
            </a:r>
            <a:r>
              <a:rPr lang="ar-SY" sz="2800" b="1" dirty="0" smtClean="0">
                <a:latin typeface="Times New Roman" pitchFamily="18" charset="0"/>
                <a:cs typeface="Times New Roman" pitchFamily="18" charset="0"/>
              </a:rPr>
              <a:t> </a:t>
            </a:r>
            <a:r>
              <a:rPr lang="ar-SA" sz="2800" b="1" dirty="0">
                <a:latin typeface="Times New Roman" pitchFamily="18" charset="0"/>
                <a:cs typeface="Times New Roman" pitchFamily="18" charset="0"/>
              </a:rPr>
              <a:t>لتعبئة الموارد المالية لها</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61821886"/>
              </p:ext>
            </p:extLst>
          </p:nvPr>
        </p:nvGraphicFramePr>
        <p:xfrm>
          <a:off x="152400" y="1340769"/>
          <a:ext cx="8610600"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81000" y="1340768"/>
            <a:ext cx="8511480" cy="830997"/>
          </a:xfrm>
          <a:prstGeom prst="rect">
            <a:avLst/>
          </a:prstGeom>
          <a:noFill/>
        </p:spPr>
        <p:txBody>
          <a:bodyPr wrap="square" rtlCol="0">
            <a:spAutoFit/>
          </a:bodyPr>
          <a:lstStyle/>
          <a:p>
            <a:pPr algn="r" rtl="1"/>
            <a:r>
              <a:rPr lang="ar-SY" b="1" dirty="0" smtClean="0"/>
              <a:t>تهدف الميزانية </a:t>
            </a:r>
            <a:r>
              <a:rPr lang="ar-SA" b="1" dirty="0" smtClean="0"/>
              <a:t>المقترحة </a:t>
            </a:r>
            <a:r>
              <a:rPr lang="ar-SY" b="1" dirty="0" smtClean="0"/>
              <a:t>إلى تغطية تكلفة تقييم الاحتياجات، وصياغة المشاريع، وجهود </a:t>
            </a:r>
            <a:r>
              <a:rPr lang="ar-SA" b="1" dirty="0" smtClean="0"/>
              <a:t>تعبئة </a:t>
            </a:r>
            <a:r>
              <a:rPr lang="ar-SY" b="1" dirty="0" smtClean="0"/>
              <a:t>الموارد</a:t>
            </a:r>
            <a:r>
              <a:rPr lang="ar-SA" b="1" dirty="0" smtClean="0"/>
              <a:t> لتنفيذ المشاريع التي سيتم اعتمادها</a:t>
            </a:r>
            <a:endParaRPr lang="en-US" b="1" dirty="0"/>
          </a:p>
        </p:txBody>
      </p:sp>
      <p:sp>
        <p:nvSpPr>
          <p:cNvPr id="6" name="مربع نص 5"/>
          <p:cNvSpPr txBox="1"/>
          <p:nvPr/>
        </p:nvSpPr>
        <p:spPr>
          <a:xfrm>
            <a:off x="6588224" y="3429000"/>
            <a:ext cx="1828800" cy="830997"/>
          </a:xfrm>
          <a:prstGeom prst="rect">
            <a:avLst/>
          </a:prstGeom>
          <a:noFill/>
        </p:spPr>
        <p:txBody>
          <a:bodyPr wrap="square" rtlCol="1">
            <a:spAutoFit/>
          </a:bodyPr>
          <a:lstStyle/>
          <a:p>
            <a:pPr algn="ctr" rtl="1"/>
            <a:r>
              <a:rPr lang="ar-SY" sz="1600" b="1" dirty="0" smtClean="0">
                <a:solidFill>
                  <a:srgbClr val="C00000"/>
                </a:solidFill>
              </a:rPr>
              <a:t>دراسة النطاق - تناقش الوكالات الأولويات</a:t>
            </a:r>
          </a:p>
          <a:p>
            <a:pPr algn="ctr" rtl="1"/>
            <a:r>
              <a:rPr lang="ar-SY" sz="1600" b="1" dirty="0" smtClean="0">
                <a:solidFill>
                  <a:srgbClr val="C00000"/>
                </a:solidFill>
              </a:rPr>
              <a:t>مع الشركاء</a:t>
            </a:r>
          </a:p>
        </p:txBody>
      </p:sp>
      <p:sp>
        <p:nvSpPr>
          <p:cNvPr id="7" name="مربع نص 6"/>
          <p:cNvSpPr txBox="1"/>
          <p:nvPr/>
        </p:nvSpPr>
        <p:spPr>
          <a:xfrm>
            <a:off x="4495800" y="3462099"/>
            <a:ext cx="1828800" cy="830997"/>
          </a:xfrm>
          <a:prstGeom prst="rect">
            <a:avLst/>
          </a:prstGeom>
          <a:noFill/>
        </p:spPr>
        <p:txBody>
          <a:bodyPr wrap="square" rtlCol="1">
            <a:spAutoFit/>
          </a:bodyPr>
          <a:lstStyle/>
          <a:p>
            <a:pPr lvl="0" algn="ctr" rtl="1"/>
            <a:r>
              <a:rPr lang="ar-SY" sz="1600" b="1" dirty="0" smtClean="0">
                <a:solidFill>
                  <a:srgbClr val="C00000"/>
                </a:solidFill>
              </a:rPr>
              <a:t>التقييم الذاتي للدولة واستعراض حالة الدول النظيرة</a:t>
            </a:r>
          </a:p>
        </p:txBody>
      </p:sp>
      <p:sp>
        <p:nvSpPr>
          <p:cNvPr id="8" name="مربع نص 7"/>
          <p:cNvSpPr txBox="1"/>
          <p:nvPr/>
        </p:nvSpPr>
        <p:spPr>
          <a:xfrm>
            <a:off x="2411760" y="3429000"/>
            <a:ext cx="1828800" cy="584775"/>
          </a:xfrm>
          <a:prstGeom prst="rect">
            <a:avLst/>
          </a:prstGeom>
          <a:noFill/>
        </p:spPr>
        <p:txBody>
          <a:bodyPr wrap="square" rtlCol="1">
            <a:spAutoFit/>
          </a:bodyPr>
          <a:lstStyle/>
          <a:p>
            <a:pPr algn="ctr" rtl="1"/>
            <a:r>
              <a:rPr lang="ar-SY" sz="1600" b="1" dirty="0" smtClean="0">
                <a:solidFill>
                  <a:srgbClr val="C00000"/>
                </a:solidFill>
              </a:rPr>
              <a:t>دراسة الجدوى </a:t>
            </a:r>
          </a:p>
          <a:p>
            <a:pPr algn="ctr" rtl="1"/>
            <a:r>
              <a:rPr lang="ar-SY" sz="1600" b="1" dirty="0" smtClean="0">
                <a:solidFill>
                  <a:srgbClr val="C00000"/>
                </a:solidFill>
              </a:rPr>
              <a:t>وتحليل التكاليف والمنافع</a:t>
            </a:r>
          </a:p>
        </p:txBody>
      </p:sp>
      <p:sp>
        <p:nvSpPr>
          <p:cNvPr id="9" name="مربع نص 8"/>
          <p:cNvSpPr txBox="1"/>
          <p:nvPr/>
        </p:nvSpPr>
        <p:spPr>
          <a:xfrm>
            <a:off x="381000" y="3501008"/>
            <a:ext cx="1828800" cy="584775"/>
          </a:xfrm>
          <a:prstGeom prst="rect">
            <a:avLst/>
          </a:prstGeom>
          <a:noFill/>
        </p:spPr>
        <p:txBody>
          <a:bodyPr wrap="square" rtlCol="1">
            <a:spAutoFit/>
          </a:bodyPr>
          <a:lstStyle/>
          <a:p>
            <a:pPr lvl="0" algn="ctr" rtl="1"/>
            <a:r>
              <a:rPr lang="ar-SY" sz="1600" b="1" dirty="0" smtClean="0">
                <a:solidFill>
                  <a:srgbClr val="C00000"/>
                </a:solidFill>
              </a:rPr>
              <a:t>صياغة المشروع</a:t>
            </a:r>
          </a:p>
          <a:p>
            <a:pPr lvl="0" algn="ctr" rtl="1"/>
            <a:r>
              <a:rPr lang="ar-SY" sz="1600" b="1" dirty="0" smtClean="0">
                <a:solidFill>
                  <a:srgbClr val="C00000"/>
                </a:solidFill>
              </a:rPr>
              <a:t>وحشد الموارد</a:t>
            </a:r>
          </a:p>
        </p:txBody>
      </p:sp>
    </p:spTree>
    <p:extLst>
      <p:ext uri="{BB962C8B-B14F-4D97-AF65-F5344CB8AC3E}">
        <p14:creationId xmlns:p14="http://schemas.microsoft.com/office/powerpoint/2010/main" val="643644781"/>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000000"/>
      </a:dk1>
      <a:lt1>
        <a:srgbClr val="FFFFFF"/>
      </a:lt1>
      <a:dk2>
        <a:srgbClr val="C40063"/>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48"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48"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13760</TotalTime>
  <Words>1689</Words>
  <Application>Microsoft Office PowerPoint</Application>
  <PresentationFormat>On-screen Show (4:3)</PresentationFormat>
  <Paragraphs>176</Paragraphs>
  <Slides>14</Slides>
  <Notes>7</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Blank Presentation</vt:lpstr>
      <vt:lpstr>PowerPoint Presentation</vt:lpstr>
      <vt:lpstr>      نبذة عن المساعدة من أجل التجارة    Aid for Trade “AfT”     </vt:lpstr>
      <vt:lpstr> خلفية مبادرة المساعدة من أجل التجارة للدول العربية   </vt:lpstr>
      <vt:lpstr>   شركاء المساعدة من أجل التجارة للدول العربية    </vt:lpstr>
      <vt:lpstr>هدف المبادرة : مساعدة الدول العربية والتجمعات الاقليمية  العربية  وشبه الإقليمية على تسريع وتيرة الاصلاحات التجارية والتكامل الاقتصادي من أجل توسيع نطاق التجارة العربية حتى تتجاوز مستوياتها الراهنة وتدعم قطاعها الخاص والصناعي على وجه الخصوص وبالتالي تحقيق نتائج أعلى في النمو الاقتصادي ولا سيما توفير فرص عمل للشباب.  </vt:lpstr>
      <vt:lpstr>الأسلوب المعتمد لتنفيذ المبادرة</vt:lpstr>
      <vt:lpstr>نموذج عمل المشروع: نمو اقتصادي شامل من خلال إصلاح السياسات العامة التجارية</vt:lpstr>
      <vt:lpstr>PowerPoint Presentation</vt:lpstr>
      <vt:lpstr>تطويرالمشاريع القابلة  لتعبئة الموارد المالية لها</vt:lpstr>
      <vt:lpstr>الأطراف المعنية في الدول المستفيدة</vt:lpstr>
      <vt:lpstr>PowerPoint Presentation</vt:lpstr>
      <vt:lpstr>دعم المبادرة و ميزانيتها</vt:lpstr>
      <vt:lpstr>آخر المستجدات والخطوات اللاحقة </vt:lpstr>
      <vt:lpstr>PowerPoint Presentation</vt:lpstr>
    </vt:vector>
  </TitlesOfParts>
  <Company>Karakter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Clive Rohald</dc:creator>
  <cp:lastModifiedBy>Lassad Ben Hassine</cp:lastModifiedBy>
  <cp:revision>793</cp:revision>
  <cp:lastPrinted>2013-01-10T22:58:48Z</cp:lastPrinted>
  <dcterms:created xsi:type="dcterms:W3CDTF">2008-02-11T14:07:26Z</dcterms:created>
  <dcterms:modified xsi:type="dcterms:W3CDTF">2013-12-13T13:07:43Z</dcterms:modified>
</cp:coreProperties>
</file>