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2" r:id="rId4"/>
    <p:sldId id="261" r:id="rId5"/>
    <p:sldId id="263" r:id="rId6"/>
    <p:sldId id="273" r:id="rId7"/>
    <p:sldId id="258" r:id="rId8"/>
    <p:sldId id="262" r:id="rId9"/>
    <p:sldId id="269" r:id="rId10"/>
    <p:sldId id="270" r:id="rId11"/>
    <p:sldId id="268" r:id="rId12"/>
    <p:sldId id="264" r:id="rId13"/>
    <p:sldId id="271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B632C2-3DC2-4498-8251-526FF4410061}" type="datetimeFigureOut">
              <a:rPr lang="fr-CH" smtClean="0"/>
              <a:t>13.12.2013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51452-95E6-42D1-9748-CE6F53BC4F88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7375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51452-95E6-42D1-9748-CE6F53BC4F88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8702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B0845-25F0-493C-871A-4FB8B326CA30}" type="datetimeFigureOut">
              <a:rPr lang="fr-CH" smtClean="0"/>
              <a:t>13.12.2013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BBDA-1C75-48FE-B7E8-5DCB438458FF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1309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B0845-25F0-493C-871A-4FB8B326CA30}" type="datetimeFigureOut">
              <a:rPr lang="fr-CH" smtClean="0"/>
              <a:t>13.12.2013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BBDA-1C75-48FE-B7E8-5DCB438458FF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19406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B0845-25F0-493C-871A-4FB8B326CA30}" type="datetimeFigureOut">
              <a:rPr lang="fr-CH" smtClean="0"/>
              <a:t>13.12.2013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BBDA-1C75-48FE-B7E8-5DCB438458FF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22407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B0845-25F0-493C-871A-4FB8B326CA30}" type="datetimeFigureOut">
              <a:rPr lang="fr-CH" smtClean="0"/>
              <a:t>13.12.2013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BBDA-1C75-48FE-B7E8-5DCB438458FF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0973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B0845-25F0-493C-871A-4FB8B326CA30}" type="datetimeFigureOut">
              <a:rPr lang="fr-CH" smtClean="0"/>
              <a:t>13.12.2013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BBDA-1C75-48FE-B7E8-5DCB438458FF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17434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B0845-25F0-493C-871A-4FB8B326CA30}" type="datetimeFigureOut">
              <a:rPr lang="fr-CH" smtClean="0"/>
              <a:t>13.12.2013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BBDA-1C75-48FE-B7E8-5DCB438458FF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6266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B0845-25F0-493C-871A-4FB8B326CA30}" type="datetimeFigureOut">
              <a:rPr lang="fr-CH" smtClean="0"/>
              <a:t>13.12.2013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BBDA-1C75-48FE-B7E8-5DCB438458FF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6142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B0845-25F0-493C-871A-4FB8B326CA30}" type="datetimeFigureOut">
              <a:rPr lang="fr-CH" smtClean="0"/>
              <a:t>13.12.2013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BBDA-1C75-48FE-B7E8-5DCB438458FF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0038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B0845-25F0-493C-871A-4FB8B326CA30}" type="datetimeFigureOut">
              <a:rPr lang="fr-CH" smtClean="0"/>
              <a:t>13.12.2013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BBDA-1C75-48FE-B7E8-5DCB438458FF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0992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B0845-25F0-493C-871A-4FB8B326CA30}" type="datetimeFigureOut">
              <a:rPr lang="fr-CH" smtClean="0"/>
              <a:t>13.12.2013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BBDA-1C75-48FE-B7E8-5DCB438458FF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60431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B0845-25F0-493C-871A-4FB8B326CA30}" type="datetimeFigureOut">
              <a:rPr lang="fr-CH" smtClean="0"/>
              <a:t>13.12.2013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BBDA-1C75-48FE-B7E8-5DCB438458FF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0733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B0845-25F0-493C-871A-4FB8B326CA30}" type="datetimeFigureOut">
              <a:rPr lang="fr-CH" smtClean="0"/>
              <a:t>13.12.2013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BBBDA-1C75-48FE-B7E8-5DCB438458FF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1571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2852936"/>
            <a:ext cx="7488832" cy="1368152"/>
          </a:xfrm>
        </p:spPr>
        <p:txBody>
          <a:bodyPr>
            <a:normAutofit fontScale="90000"/>
          </a:bodyPr>
          <a:lstStyle/>
          <a:p>
            <a:r>
              <a:rPr lang="ar-TN" sz="2900" dirty="0" smtClean="0"/>
              <a:t>مبادرة المساعدة من اجل التجارة للدول العربية</a:t>
            </a:r>
            <a:br>
              <a:rPr lang="ar-TN" sz="2900" dirty="0" smtClean="0"/>
            </a:br>
            <a:r>
              <a:rPr lang="fr-CH" sz="2800" dirty="0" err="1" smtClean="0"/>
              <a:t>Aid</a:t>
            </a:r>
            <a:r>
              <a:rPr lang="fr-CH" sz="2800" dirty="0" smtClean="0"/>
              <a:t> for Trade Initiative for </a:t>
            </a:r>
            <a:r>
              <a:rPr lang="fr-CH" sz="2800" dirty="0" err="1" smtClean="0"/>
              <a:t>Arab</a:t>
            </a:r>
            <a:r>
              <a:rPr lang="fr-CH" sz="2800" dirty="0" smtClean="0"/>
              <a:t> States</a:t>
            </a:r>
            <a:r>
              <a:rPr lang="ar-TN" sz="2800" dirty="0" smtClean="0"/>
              <a:t/>
            </a:r>
            <a:br>
              <a:rPr lang="ar-TN" sz="2800" dirty="0" smtClean="0"/>
            </a:br>
            <a:r>
              <a:rPr lang="fr-CH" sz="2800" dirty="0" smtClean="0"/>
              <a:t>AfTIAS</a:t>
            </a:r>
            <a:endParaRPr lang="fr-CH" sz="2800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945" y="332656"/>
            <a:ext cx="966787" cy="105727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112600" y="4847856"/>
            <a:ext cx="7246625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CH" altLang="fr-FR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Abdelkrim Ben Fadhl, Head</a:t>
            </a:r>
            <a:r>
              <a:rPr lang="fr-CH" altLang="fr-FR" sz="1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ITFC Monitoring </a:t>
            </a:r>
            <a:r>
              <a:rPr lang="fr-CH" altLang="fr-FR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Unit</a:t>
            </a:r>
          </a:p>
          <a:p>
            <a:pPr algn="ctr" eaLnBrk="1" hangingPunct="1"/>
            <a:r>
              <a:rPr lang="fr-CH" altLang="fr-FR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UNESCWA Expert Meeting, Hammamet, 12-13 </a:t>
            </a:r>
            <a:r>
              <a:rPr lang="fr-CH" altLang="fr-FR" sz="18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December</a:t>
            </a:r>
            <a:r>
              <a:rPr lang="fr-CH" altLang="fr-FR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2013</a:t>
            </a:r>
          </a:p>
        </p:txBody>
      </p:sp>
    </p:spTree>
    <p:extLst>
      <p:ext uri="{BB962C8B-B14F-4D97-AF65-F5344CB8AC3E}">
        <p14:creationId xmlns:p14="http://schemas.microsoft.com/office/powerpoint/2010/main" val="271959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43"/>
          <p:cNvSpPr>
            <a:spLocks noChangeArrowheads="1"/>
          </p:cNvSpPr>
          <p:nvPr/>
        </p:nvSpPr>
        <p:spPr bwMode="auto">
          <a:xfrm>
            <a:off x="2267744" y="2564904"/>
            <a:ext cx="6096000" cy="2957513"/>
          </a:xfrm>
          <a:prstGeom prst="ellipse">
            <a:avLst/>
          </a:prstGeom>
          <a:gradFill rotWithShape="0">
            <a:gsLst>
              <a:gs pos="0">
                <a:srgbClr val="DAEEF3">
                  <a:alpha val="20999"/>
                </a:srgbClr>
              </a:gs>
              <a:gs pos="50000">
                <a:srgbClr val="92CDDC"/>
              </a:gs>
              <a:gs pos="100000">
                <a:srgbClr val="DAEEF3">
                  <a:alpha val="20999"/>
                </a:srgbClr>
              </a:gs>
            </a:gsLst>
            <a:lin ang="8100000" scaled="1"/>
          </a:gradFill>
          <a:ln>
            <a:noFill/>
          </a:ln>
          <a:effectLst>
            <a:outerShdw dist="25631" dir="3633274" algn="ctr" rotWithShape="0">
              <a:srgbClr val="205867">
                <a:alpha val="1004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9" name="Text Box 40"/>
          <p:cNvSpPr txBox="1">
            <a:spLocks noChangeArrowheads="1"/>
          </p:cNvSpPr>
          <p:nvPr/>
        </p:nvSpPr>
        <p:spPr bwMode="auto">
          <a:xfrm>
            <a:off x="1798960" y="6030044"/>
            <a:ext cx="7072213" cy="495300"/>
          </a:xfrm>
          <a:prstGeom prst="rect">
            <a:avLst/>
          </a:prstGeom>
          <a:solidFill>
            <a:srgbClr val="F79646"/>
          </a:solidFill>
          <a:ln w="31750">
            <a:solidFill>
              <a:srgbClr val="F2F2F2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powder"/>
        </p:spPr>
        <p:txBody>
          <a:bodyPr vert="horz" wrap="square" lIns="97790" tIns="52070" rIns="97790" bIns="5207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National AFTIAS Focal Points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(up to 20 depending on number of countries endorsing the project)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36"/>
          <p:cNvSpPr txBox="1">
            <a:spLocks noChangeArrowheads="1"/>
          </p:cNvSpPr>
          <p:nvPr/>
        </p:nvSpPr>
        <p:spPr bwMode="auto">
          <a:xfrm>
            <a:off x="1780407" y="3688134"/>
            <a:ext cx="991393" cy="60496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Focal Point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ITC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 Box 32"/>
          <p:cNvSpPr txBox="1">
            <a:spLocks noChangeArrowheads="1"/>
          </p:cNvSpPr>
          <p:nvPr/>
        </p:nvSpPr>
        <p:spPr bwMode="auto">
          <a:xfrm>
            <a:off x="1619672" y="975089"/>
            <a:ext cx="7251501" cy="334955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solidFill>
              <a:srgbClr val="95B3D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Project Board: ITFC, UNDP, KSA, Kuwait, Egypt, SIDA, Observers </a:t>
            </a:r>
            <a:r>
              <a:rPr lang="en-GB" sz="1200" b="1" i="1" dirty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(ITC, ILO, UNCTAD, </a:t>
            </a:r>
            <a:r>
              <a:rPr lang="en-GB" sz="1200" b="1" i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UNIDO, LAS</a:t>
            </a:r>
            <a:r>
              <a:rPr kumimoji="0" lang="en-GB" sz="1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, AMU, GCC, ATU)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28"/>
          <p:cNvSpPr txBox="1">
            <a:spLocks noChangeArrowheads="1"/>
          </p:cNvSpPr>
          <p:nvPr/>
        </p:nvSpPr>
        <p:spPr bwMode="auto">
          <a:xfrm rot="5400000">
            <a:off x="4404177" y="4241922"/>
            <a:ext cx="2178844" cy="30470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175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7790" tIns="52070" rIns="97790" bIns="5207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Activities / Outcome 1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AutoShape 21"/>
          <p:cNvSpPr>
            <a:spLocks noChangeShapeType="1"/>
          </p:cNvSpPr>
          <p:nvPr/>
        </p:nvSpPr>
        <p:spPr bwMode="auto">
          <a:xfrm>
            <a:off x="7236296" y="3356992"/>
            <a:ext cx="1574999" cy="331142"/>
          </a:xfrm>
          <a:prstGeom prst="straightConnector1">
            <a:avLst/>
          </a:prstGeom>
          <a:ln>
            <a:solidFill>
              <a:srgbClr val="FF0000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45" name="Text Box 47"/>
          <p:cNvSpPr txBox="1">
            <a:spLocks noChangeArrowheads="1"/>
          </p:cNvSpPr>
          <p:nvPr/>
        </p:nvSpPr>
        <p:spPr bwMode="auto">
          <a:xfrm>
            <a:off x="495300" y="476672"/>
            <a:ext cx="8181156" cy="365125"/>
          </a:xfrm>
          <a:prstGeom prst="rect">
            <a:avLst/>
          </a:prstGeom>
          <a:solidFill>
            <a:srgbClr val="F2F2F2"/>
          </a:solidFill>
          <a:ln w="31750">
            <a:solidFill>
              <a:srgbClr val="F2F2F2"/>
            </a:solidFill>
            <a:miter lim="800000"/>
            <a:headEnd/>
            <a:tailEnd/>
          </a:ln>
        </p:spPr>
        <p:txBody>
          <a:bodyPr vert="horz" wrap="square" lIns="97790" tIns="52070" rIns="97790" bIns="5207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A442A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Aid for Trade Initiative for Arab States (Management, Delivery  &amp; Monitoring setting)</a:t>
            </a:r>
            <a:endParaRPr kumimoji="0" lang="fr-CH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 Box 46"/>
          <p:cNvSpPr txBox="1">
            <a:spLocks noChangeArrowheads="1"/>
          </p:cNvSpPr>
          <p:nvPr/>
        </p:nvSpPr>
        <p:spPr bwMode="auto">
          <a:xfrm>
            <a:off x="1737996" y="2638177"/>
            <a:ext cx="7082476" cy="358775"/>
          </a:xfrm>
          <a:prstGeom prst="rect">
            <a:avLst/>
          </a:prstGeom>
          <a:solidFill>
            <a:srgbClr val="EAF1DD"/>
          </a:solidFill>
          <a:ln w="3175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vert="horz" wrap="square" lIns="97790" tIns="52070" rIns="97790" bIns="52070" numCol="1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CH" sz="1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Core</a:t>
            </a:r>
            <a:r>
              <a:rPr kumimoji="0" lang="fr-CH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Support Group:</a:t>
            </a:r>
            <a:r>
              <a:rPr kumimoji="0" lang="fr-CH" sz="16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fr-CH" sz="16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Quality</a:t>
            </a:r>
            <a:r>
              <a:rPr kumimoji="0" lang="fr-CH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Assurance, </a:t>
            </a:r>
            <a:r>
              <a:rPr kumimoji="0" lang="fr-CH" sz="16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Integration</a:t>
            </a:r>
            <a:endParaRPr kumimoji="0" lang="fr-CH" sz="16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4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H"/>
          </a:p>
        </p:txBody>
      </p:sp>
      <p:sp>
        <p:nvSpPr>
          <p:cNvPr id="52" name="Rectangle 6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fr-CH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7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788032"/>
              </p:ext>
            </p:extLst>
          </p:nvPr>
        </p:nvGraphicFramePr>
        <p:xfrm>
          <a:off x="333023" y="975088"/>
          <a:ext cx="1286649" cy="58615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86649"/>
              </a:tblGrid>
              <a:tr h="365680">
                <a:tc>
                  <a:txBody>
                    <a:bodyPr/>
                    <a:lstStyle/>
                    <a:p>
                      <a:pPr algn="ctr"/>
                      <a:endParaRPr lang="fr-CH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13739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Programme </a:t>
                      </a:r>
                      <a:r>
                        <a:rPr lang="fr-CH" sz="1400" dirty="0" err="1" smtClean="0"/>
                        <a:t>level</a:t>
                      </a:r>
                      <a:endParaRPr lang="fr-CH" sz="1400" dirty="0" smtClean="0"/>
                    </a:p>
                    <a:p>
                      <a:pPr algn="ctr"/>
                      <a:endParaRPr lang="fr-CH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373975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Agency </a:t>
                      </a:r>
                      <a:r>
                        <a:rPr lang="fr-CH" sz="1400" dirty="0" err="1" smtClean="0"/>
                        <a:t>level</a:t>
                      </a:r>
                      <a:endParaRPr lang="fr-CH" sz="1400" dirty="0" smtClean="0"/>
                    </a:p>
                    <a:p>
                      <a:pPr algn="ctr"/>
                      <a:r>
                        <a:rPr lang="fr-CH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UNDP, ITC, ILO, UNCTAD, UNIDO</a:t>
                      </a:r>
                      <a:endParaRPr lang="fr-CH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373975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 smtClean="0"/>
                        <a:t>Regional</a:t>
                      </a:r>
                      <a:r>
                        <a:rPr lang="fr-CH" sz="1400" dirty="0" smtClean="0"/>
                        <a:t> </a:t>
                      </a:r>
                      <a:r>
                        <a:rPr lang="fr-CH" sz="1400" dirty="0" err="1" smtClean="0"/>
                        <a:t>Level</a:t>
                      </a:r>
                      <a:endParaRPr lang="fr-CH" sz="1400" dirty="0" smtClean="0"/>
                    </a:p>
                    <a:p>
                      <a:pPr algn="ctr"/>
                      <a:r>
                        <a:rPr lang="fr-CH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fr-CH" sz="14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Cooperating</a:t>
                      </a:r>
                      <a:r>
                        <a:rPr lang="fr-CH" sz="14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CH" sz="140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agencies</a:t>
                      </a:r>
                      <a:r>
                        <a:rPr lang="fr-CH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fr-CH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373975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Country </a:t>
                      </a:r>
                      <a:r>
                        <a:rPr lang="fr-CH" sz="1400" dirty="0" err="1" smtClean="0"/>
                        <a:t>Level</a:t>
                      </a:r>
                      <a:endParaRPr lang="fr-CH" sz="1400" dirty="0" smtClean="0"/>
                    </a:p>
                    <a:p>
                      <a:pPr algn="ctr"/>
                      <a:r>
                        <a:rPr lang="fr-CH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(Line </a:t>
                      </a:r>
                      <a:r>
                        <a:rPr lang="fr-CH" sz="14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ministries</a:t>
                      </a:r>
                      <a:r>
                        <a:rPr lang="fr-CH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fr-CH" sz="14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TSIs</a:t>
                      </a:r>
                      <a:r>
                        <a:rPr lang="fr-CH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fr-CH" sz="14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Develp</a:t>
                      </a:r>
                      <a:r>
                        <a:rPr lang="fr-CH" sz="1400" baseline="300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t</a:t>
                      </a:r>
                      <a:r>
                        <a:rPr lang="fr-CH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CH" sz="14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org</a:t>
                      </a:r>
                      <a:r>
                        <a:rPr lang="fr-CH" sz="1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.)</a:t>
                      </a:r>
                      <a:endParaRPr lang="fr-CH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431133"/>
              </p:ext>
            </p:extLst>
          </p:nvPr>
        </p:nvGraphicFramePr>
        <p:xfrm>
          <a:off x="1649443" y="1700808"/>
          <a:ext cx="7315044" cy="788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174"/>
                <a:gridCol w="1219174"/>
                <a:gridCol w="1219174"/>
                <a:gridCol w="1219174"/>
                <a:gridCol w="1219174"/>
                <a:gridCol w="1219174"/>
              </a:tblGrid>
              <a:tr h="788998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/>
                        <a:t>Strategic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decisions</a:t>
                      </a:r>
                      <a:endParaRPr lang="fr-CH" sz="1200" baseline="0" dirty="0" smtClean="0"/>
                    </a:p>
                    <a:p>
                      <a:pPr algn="ctr"/>
                      <a:r>
                        <a:rPr lang="fr-CH" sz="1200" baseline="0" dirty="0" smtClean="0"/>
                        <a:t>Project </a:t>
                      </a:r>
                      <a:r>
                        <a:rPr lang="fr-CH" sz="1200" baseline="0" dirty="0" err="1" smtClean="0"/>
                        <a:t>Board</a:t>
                      </a:r>
                      <a:endParaRPr lang="fr-CH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Management</a:t>
                      </a:r>
                    </a:p>
                    <a:p>
                      <a:pPr algn="ctr"/>
                      <a:r>
                        <a:rPr lang="fr-CH" sz="1200" dirty="0" smtClean="0"/>
                        <a:t>UNDP, </a:t>
                      </a:r>
                      <a:r>
                        <a:rPr lang="fr-CH" sz="1200" dirty="0" err="1" smtClean="0"/>
                        <a:t>Agencies</a:t>
                      </a:r>
                      <a:endParaRPr lang="fr-CH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/>
                        <a:t>Fund</a:t>
                      </a:r>
                      <a:r>
                        <a:rPr lang="fr-CH" sz="1200" dirty="0" smtClean="0"/>
                        <a:t> Administration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UNDP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/>
                        <a:t>Realization</a:t>
                      </a:r>
                      <a:endParaRPr lang="fr-CH" sz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/>
                        <a:t>Agencies</a:t>
                      </a:r>
                      <a:r>
                        <a:rPr lang="fr-CH" sz="1200" dirty="0" smtClean="0"/>
                        <a:t>, CTA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>
                          <a:solidFill>
                            <a:schemeClr val="tx1"/>
                          </a:solidFill>
                        </a:rPr>
                        <a:t>Board</a:t>
                      </a:r>
                      <a:r>
                        <a:rPr lang="fr-CH" sz="1200" dirty="0" smtClean="0">
                          <a:solidFill>
                            <a:schemeClr val="tx1"/>
                          </a:solidFill>
                        </a:rPr>
                        <a:t> Secretariat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>
                          <a:solidFill>
                            <a:schemeClr val="tx1"/>
                          </a:solidFill>
                        </a:rPr>
                        <a:t>ITFC -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(P…)</a:t>
                      </a:r>
                      <a:endParaRPr lang="fr-CH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>
                          <a:solidFill>
                            <a:schemeClr val="tx1"/>
                          </a:solidFill>
                        </a:rPr>
                        <a:t>Monitoring</a:t>
                      </a:r>
                    </a:p>
                    <a:p>
                      <a:pPr algn="ctr"/>
                      <a:r>
                        <a:rPr lang="fr-CH" sz="1200" dirty="0" err="1" smtClean="0">
                          <a:solidFill>
                            <a:srgbClr val="FF0000"/>
                          </a:solidFill>
                        </a:rPr>
                        <a:t>Reporting</a:t>
                      </a:r>
                      <a:endParaRPr lang="fr-CH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1" name="Text Box 28"/>
          <p:cNvSpPr txBox="1">
            <a:spLocks noChangeArrowheads="1"/>
          </p:cNvSpPr>
          <p:nvPr/>
        </p:nvSpPr>
        <p:spPr bwMode="auto">
          <a:xfrm rot="5400000">
            <a:off x="4630408" y="4404529"/>
            <a:ext cx="2178844" cy="2842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7790" tIns="52070" rIns="97790" bIns="5207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Activities / Outcome 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 Box 28"/>
          <p:cNvSpPr txBox="1">
            <a:spLocks noChangeArrowheads="1"/>
          </p:cNvSpPr>
          <p:nvPr/>
        </p:nvSpPr>
        <p:spPr bwMode="auto">
          <a:xfrm rot="5400000">
            <a:off x="4823303" y="4599253"/>
            <a:ext cx="2178844" cy="2331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0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7790" tIns="52070" rIns="97790" bIns="5207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Activities / Outcome 3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 Box 14"/>
          <p:cNvSpPr txBox="1">
            <a:spLocks noChangeArrowheads="1"/>
          </p:cNvSpPr>
          <p:nvPr/>
        </p:nvSpPr>
        <p:spPr bwMode="auto">
          <a:xfrm>
            <a:off x="4126072" y="1340768"/>
            <a:ext cx="1310024" cy="22417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0">
            <a:solidFill>
              <a:srgbClr val="F2F2F2"/>
            </a:solidFill>
            <a:miter lim="800000"/>
            <a:headEnd/>
            <a:tailEnd/>
          </a:ln>
        </p:spPr>
        <p:txBody>
          <a:bodyPr vert="horz" wrap="square" lIns="97790" tIns="52070" rIns="97790" bIns="5207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UNDP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 Box 36"/>
          <p:cNvSpPr txBox="1">
            <a:spLocks noChangeArrowheads="1"/>
          </p:cNvSpPr>
          <p:nvPr/>
        </p:nvSpPr>
        <p:spPr bwMode="auto">
          <a:xfrm>
            <a:off x="2915816" y="3688134"/>
            <a:ext cx="991393" cy="60496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Skills Adviser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ILO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 Box 36"/>
          <p:cNvSpPr txBox="1">
            <a:spLocks noChangeArrowheads="1"/>
          </p:cNvSpPr>
          <p:nvPr/>
        </p:nvSpPr>
        <p:spPr bwMode="auto">
          <a:xfrm>
            <a:off x="4067944" y="3688134"/>
            <a:ext cx="1135409" cy="60496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Trade Adviser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UNCTAD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 Box 36"/>
          <p:cNvSpPr txBox="1">
            <a:spLocks noChangeArrowheads="1"/>
          </p:cNvSpPr>
          <p:nvPr/>
        </p:nvSpPr>
        <p:spPr bwMode="auto">
          <a:xfrm>
            <a:off x="6100887" y="3688134"/>
            <a:ext cx="1351433" cy="60496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Programme Manager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UNDP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 Box 36"/>
          <p:cNvSpPr txBox="1">
            <a:spLocks noChangeArrowheads="1"/>
          </p:cNvSpPr>
          <p:nvPr/>
        </p:nvSpPr>
        <p:spPr bwMode="auto">
          <a:xfrm>
            <a:off x="7541047" y="3688134"/>
            <a:ext cx="1351433" cy="60496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rgbClr val="FFFF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Focal Point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UNIDO</a:t>
            </a:r>
          </a:p>
        </p:txBody>
      </p:sp>
      <p:sp>
        <p:nvSpPr>
          <p:cNvPr id="70" name="Text Box 14"/>
          <p:cNvSpPr txBox="1">
            <a:spLocks noChangeArrowheads="1"/>
          </p:cNvSpPr>
          <p:nvPr/>
        </p:nvSpPr>
        <p:spPr bwMode="auto">
          <a:xfrm>
            <a:off x="6790368" y="1340768"/>
            <a:ext cx="1310024" cy="22417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0">
            <a:solidFill>
              <a:srgbClr val="F2F2F2"/>
            </a:solidFill>
            <a:miter lim="800000"/>
            <a:headEnd/>
            <a:tailEnd/>
          </a:ln>
        </p:spPr>
        <p:txBody>
          <a:bodyPr vert="horz" wrap="square" lIns="97790" tIns="52070" rIns="97790" bIns="5207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ITFC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 Box 36"/>
          <p:cNvSpPr txBox="1">
            <a:spLocks noChangeArrowheads="1"/>
          </p:cNvSpPr>
          <p:nvPr/>
        </p:nvSpPr>
        <p:spPr bwMode="auto">
          <a:xfrm>
            <a:off x="1763688" y="4696246"/>
            <a:ext cx="720080" cy="604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rgbClr val="95B3D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Focal Point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LAS</a:t>
            </a:r>
          </a:p>
        </p:txBody>
      </p:sp>
      <p:sp>
        <p:nvSpPr>
          <p:cNvPr id="72" name="Text Box 36"/>
          <p:cNvSpPr txBox="1">
            <a:spLocks noChangeArrowheads="1"/>
          </p:cNvSpPr>
          <p:nvPr/>
        </p:nvSpPr>
        <p:spPr bwMode="auto">
          <a:xfrm>
            <a:off x="2582064" y="4696246"/>
            <a:ext cx="736799" cy="604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rgbClr val="95B3D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Focal Point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AMU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 Box 36"/>
          <p:cNvSpPr txBox="1">
            <a:spLocks noChangeArrowheads="1"/>
          </p:cNvSpPr>
          <p:nvPr/>
        </p:nvSpPr>
        <p:spPr bwMode="auto">
          <a:xfrm>
            <a:off x="3419872" y="4725144"/>
            <a:ext cx="736799" cy="604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rgbClr val="95B3D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Focal Point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GCC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 Box 36"/>
          <p:cNvSpPr txBox="1">
            <a:spLocks noChangeArrowheads="1"/>
          </p:cNvSpPr>
          <p:nvPr/>
        </p:nvSpPr>
        <p:spPr bwMode="auto">
          <a:xfrm>
            <a:off x="6516216" y="4739356"/>
            <a:ext cx="720080" cy="604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rgbClr val="95B3D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Focal Point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ESCWA</a:t>
            </a:r>
          </a:p>
        </p:txBody>
      </p:sp>
      <p:sp>
        <p:nvSpPr>
          <p:cNvPr id="78" name="Text Box 36"/>
          <p:cNvSpPr txBox="1">
            <a:spLocks noChangeArrowheads="1"/>
          </p:cNvSpPr>
          <p:nvPr/>
        </p:nvSpPr>
        <p:spPr bwMode="auto">
          <a:xfrm>
            <a:off x="7308304" y="4739356"/>
            <a:ext cx="736799" cy="604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rgbClr val="95B3D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Focal Point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…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 Box 36"/>
          <p:cNvSpPr txBox="1">
            <a:spLocks noChangeArrowheads="1"/>
          </p:cNvSpPr>
          <p:nvPr/>
        </p:nvSpPr>
        <p:spPr bwMode="auto">
          <a:xfrm>
            <a:off x="8100392" y="4753014"/>
            <a:ext cx="736799" cy="604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rgbClr val="95B3D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A4TIAS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Focal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…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 Box 36"/>
          <p:cNvSpPr txBox="1">
            <a:spLocks noChangeArrowheads="1"/>
          </p:cNvSpPr>
          <p:nvPr/>
        </p:nvSpPr>
        <p:spPr bwMode="auto">
          <a:xfrm>
            <a:off x="4242440" y="4725144"/>
            <a:ext cx="720080" cy="604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rgbClr val="95B3D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Focal Point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Arial" pitchFamily="34" charset="0"/>
              </a:rPr>
              <a:t>ATU</a:t>
            </a:r>
          </a:p>
        </p:txBody>
      </p:sp>
      <p:sp>
        <p:nvSpPr>
          <p:cNvPr id="83" name="Flèche vers le bas 82"/>
          <p:cNvSpPr/>
          <p:nvPr/>
        </p:nvSpPr>
        <p:spPr>
          <a:xfrm>
            <a:off x="2123728" y="1358770"/>
            <a:ext cx="360040" cy="414046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4" name="Flèche vers le bas 83"/>
          <p:cNvSpPr/>
          <p:nvPr/>
        </p:nvSpPr>
        <p:spPr>
          <a:xfrm>
            <a:off x="4529137" y="1554362"/>
            <a:ext cx="360040" cy="36004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5" name="Flèche vers le bas 84"/>
          <p:cNvSpPr/>
          <p:nvPr/>
        </p:nvSpPr>
        <p:spPr>
          <a:xfrm>
            <a:off x="7041816" y="1556792"/>
            <a:ext cx="266488" cy="324036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0" name="Flèche à trois pointes 89"/>
          <p:cNvSpPr/>
          <p:nvPr/>
        </p:nvSpPr>
        <p:spPr>
          <a:xfrm>
            <a:off x="2123728" y="3284984"/>
            <a:ext cx="6240016" cy="354258"/>
          </a:xfrm>
          <a:prstGeom prst="leftRight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1" name="AutoShape 21"/>
          <p:cNvSpPr>
            <a:spLocks noChangeShapeType="1"/>
          </p:cNvSpPr>
          <p:nvPr/>
        </p:nvSpPr>
        <p:spPr bwMode="auto">
          <a:xfrm>
            <a:off x="6242561" y="3356992"/>
            <a:ext cx="799255" cy="331142"/>
          </a:xfrm>
          <a:prstGeom prst="straightConnector1">
            <a:avLst/>
          </a:prstGeom>
          <a:ln>
            <a:solidFill>
              <a:srgbClr val="FF0000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92" name="AutoShape 21"/>
          <p:cNvSpPr>
            <a:spLocks noChangeShapeType="1"/>
          </p:cNvSpPr>
          <p:nvPr/>
        </p:nvSpPr>
        <p:spPr bwMode="auto">
          <a:xfrm flipH="1">
            <a:off x="4242438" y="3356992"/>
            <a:ext cx="888703" cy="331142"/>
          </a:xfrm>
          <a:prstGeom prst="straightConnector1">
            <a:avLst/>
          </a:prstGeom>
          <a:ln>
            <a:solidFill>
              <a:srgbClr val="FF0000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93" name="AutoShape 21"/>
          <p:cNvSpPr>
            <a:spLocks noChangeShapeType="1"/>
          </p:cNvSpPr>
          <p:nvPr/>
        </p:nvSpPr>
        <p:spPr bwMode="auto">
          <a:xfrm flipH="1">
            <a:off x="3318862" y="3356992"/>
            <a:ext cx="837809" cy="331142"/>
          </a:xfrm>
          <a:prstGeom prst="straightConnector1">
            <a:avLst/>
          </a:prstGeom>
          <a:ln>
            <a:solidFill>
              <a:srgbClr val="FF0000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94" name="AutoShape 21"/>
          <p:cNvSpPr>
            <a:spLocks noChangeShapeType="1"/>
          </p:cNvSpPr>
          <p:nvPr/>
        </p:nvSpPr>
        <p:spPr bwMode="auto">
          <a:xfrm flipH="1">
            <a:off x="2276102" y="3356992"/>
            <a:ext cx="838816" cy="331142"/>
          </a:xfrm>
          <a:prstGeom prst="straightConnector1">
            <a:avLst/>
          </a:prstGeom>
          <a:ln>
            <a:solidFill>
              <a:srgbClr val="FF0000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95" name="Cadre 94"/>
          <p:cNvSpPr/>
          <p:nvPr/>
        </p:nvSpPr>
        <p:spPr>
          <a:xfrm>
            <a:off x="1619672" y="2580670"/>
            <a:ext cx="7344815" cy="1784433"/>
          </a:xfrm>
          <a:prstGeom prst="frame">
            <a:avLst>
              <a:gd name="adj1" fmla="val 4090"/>
            </a:avLst>
          </a:prstGeom>
          <a:solidFill>
            <a:srgbClr val="FFCC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tx1"/>
              </a:solidFill>
            </a:endParaRPr>
          </a:p>
        </p:txBody>
      </p:sp>
      <p:sp>
        <p:nvSpPr>
          <p:cNvPr id="96" name="Flèche vers le bas 95"/>
          <p:cNvSpPr/>
          <p:nvPr/>
        </p:nvSpPr>
        <p:spPr>
          <a:xfrm>
            <a:off x="3275856" y="2279302"/>
            <a:ext cx="360040" cy="301368"/>
          </a:xfrm>
          <a:prstGeom prst="downArrow">
            <a:avLst/>
          </a:prstGeom>
          <a:solidFill>
            <a:srgbClr val="FFCC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8" name="Flèche vers le haut 97"/>
          <p:cNvSpPr/>
          <p:nvPr/>
        </p:nvSpPr>
        <p:spPr>
          <a:xfrm>
            <a:off x="8299697" y="2279302"/>
            <a:ext cx="263278" cy="301368"/>
          </a:xfrm>
          <a:prstGeom prst="upArrow">
            <a:avLst/>
          </a:prstGeom>
          <a:solidFill>
            <a:srgbClr val="D339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04" name="Connecteur en angle 103"/>
          <p:cNvCxnSpPr/>
          <p:nvPr/>
        </p:nvCxnSpPr>
        <p:spPr>
          <a:xfrm>
            <a:off x="3465687" y="1592796"/>
            <a:ext cx="5097288" cy="252028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droit avec flèche 108"/>
          <p:cNvCxnSpPr/>
          <p:nvPr/>
        </p:nvCxnSpPr>
        <p:spPr>
          <a:xfrm flipH="1" flipV="1">
            <a:off x="2787040" y="1340768"/>
            <a:ext cx="693888" cy="2455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Cadre 116"/>
          <p:cNvSpPr/>
          <p:nvPr/>
        </p:nvSpPr>
        <p:spPr>
          <a:xfrm>
            <a:off x="1691682" y="5940470"/>
            <a:ext cx="7272806" cy="758059"/>
          </a:xfrm>
          <a:prstGeom prst="frame">
            <a:avLst>
              <a:gd name="adj1" fmla="val 4090"/>
            </a:avLst>
          </a:prstGeom>
          <a:solidFill>
            <a:schemeClr val="accent6">
              <a:lumMod val="75000"/>
            </a:schemeClr>
          </a:solidFill>
          <a:ln>
            <a:solidFill>
              <a:srgbClr val="D1630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tx1"/>
              </a:solidFill>
            </a:endParaRPr>
          </a:p>
        </p:txBody>
      </p:sp>
      <p:cxnSp>
        <p:nvCxnSpPr>
          <p:cNvPr id="119" name="Connecteur droit avec flèche 118"/>
          <p:cNvCxnSpPr/>
          <p:nvPr/>
        </p:nvCxnSpPr>
        <p:spPr>
          <a:xfrm>
            <a:off x="1691680" y="4394273"/>
            <a:ext cx="0" cy="1546197"/>
          </a:xfrm>
          <a:prstGeom prst="straightConnector1">
            <a:avLst/>
          </a:prstGeom>
          <a:ln>
            <a:solidFill>
              <a:srgbClr val="D16309"/>
            </a:solidFill>
            <a:prstDash val="sysDash"/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0" name="Connecteur droit avec flèche 119"/>
          <p:cNvCxnSpPr/>
          <p:nvPr/>
        </p:nvCxnSpPr>
        <p:spPr>
          <a:xfrm>
            <a:off x="5148064" y="4365104"/>
            <a:ext cx="0" cy="1546197"/>
          </a:xfrm>
          <a:prstGeom prst="straightConnector1">
            <a:avLst/>
          </a:prstGeom>
          <a:ln>
            <a:solidFill>
              <a:srgbClr val="D16309"/>
            </a:solidFill>
            <a:prstDash val="sysDash"/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1" name="Connecteur droit avec flèche 120"/>
          <p:cNvCxnSpPr/>
          <p:nvPr/>
        </p:nvCxnSpPr>
        <p:spPr>
          <a:xfrm>
            <a:off x="8922960" y="4365103"/>
            <a:ext cx="0" cy="1546197"/>
          </a:xfrm>
          <a:prstGeom prst="straightConnector1">
            <a:avLst/>
          </a:prstGeom>
          <a:ln>
            <a:solidFill>
              <a:srgbClr val="D16309"/>
            </a:solidFill>
            <a:prstDash val="sysDash"/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/>
          <p:nvPr/>
        </p:nvCxnSpPr>
        <p:spPr>
          <a:xfrm flipV="1">
            <a:off x="5980629" y="1340768"/>
            <a:ext cx="779255" cy="2539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 Box 37"/>
          <p:cNvSpPr txBox="1">
            <a:spLocks noChangeArrowheads="1"/>
          </p:cNvSpPr>
          <p:nvPr/>
        </p:nvSpPr>
        <p:spPr bwMode="auto">
          <a:xfrm>
            <a:off x="1979712" y="3068960"/>
            <a:ext cx="6583263" cy="288032"/>
          </a:xfrm>
          <a:prstGeom prst="rect">
            <a:avLst/>
          </a:prstGeom>
          <a:solidFill>
            <a:srgbClr val="FFFF00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Chief Technical Adviser: Management &amp; Coordination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80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488832" cy="1008112"/>
          </a:xfrm>
        </p:spPr>
        <p:txBody>
          <a:bodyPr>
            <a:normAutofit fontScale="90000"/>
          </a:bodyPr>
          <a:lstStyle/>
          <a:p>
            <a:r>
              <a:rPr lang="ar-TN" sz="2900" dirty="0" smtClean="0"/>
              <a:t>مبادرة المساعدة من اجل التجارة للدول العربية</a:t>
            </a:r>
            <a:br>
              <a:rPr lang="ar-TN" sz="2900" dirty="0" smtClean="0"/>
            </a:br>
            <a:r>
              <a:rPr lang="fr-CH" sz="2800" dirty="0" err="1" smtClean="0"/>
              <a:t>Aid</a:t>
            </a:r>
            <a:r>
              <a:rPr lang="fr-CH" sz="2800" dirty="0" smtClean="0"/>
              <a:t> for Trade Initiative for </a:t>
            </a:r>
            <a:r>
              <a:rPr lang="fr-CH" sz="2800" dirty="0" err="1" smtClean="0"/>
              <a:t>Arab</a:t>
            </a:r>
            <a:r>
              <a:rPr lang="fr-CH" sz="2800" dirty="0" smtClean="0"/>
              <a:t> States</a:t>
            </a:r>
            <a:r>
              <a:rPr lang="ar-TN" sz="2800" dirty="0" smtClean="0"/>
              <a:t/>
            </a:r>
            <a:br>
              <a:rPr lang="ar-TN" sz="2800" dirty="0" smtClean="0"/>
            </a:br>
            <a:r>
              <a:rPr lang="fr-CH" sz="2800" dirty="0" smtClean="0"/>
              <a:t>AfTIAS</a:t>
            </a:r>
            <a:endParaRPr lang="fr-CH" sz="2800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945" y="332656"/>
            <a:ext cx="966787" cy="105727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97712" y="1604481"/>
            <a:ext cx="7246625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marL="514350" indent="-514350" algn="ctr" eaLnBrk="1" hangingPunct="1">
              <a:buFont typeface="+mj-lt"/>
              <a:buAutoNum type="romanUcPeriod" startAt="7"/>
            </a:pP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Main </a:t>
            </a:r>
            <a:r>
              <a:rPr lang="fr-CH" altLang="fr-FR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Tasks</a:t>
            </a: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of the AfTIAS Monitoring Unit (ITFC) (I)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8280920" cy="4248472"/>
          </a:xfrm>
        </p:spPr>
        <p:txBody>
          <a:bodyPr>
            <a:noAutofit/>
          </a:bodyPr>
          <a:lstStyle/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Support the assessment of priorities of the Initiative, incl. the selection of countries to benefit from AfTIAS, based on criteria of: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Responsiveness,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Absorptive capacity,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Setting of an effective monitoring mechanism at the country level;</a:t>
            </a:r>
            <a:endParaRPr lang="fr-CH" sz="2400" dirty="0">
              <a:solidFill>
                <a:schemeClr val="tx1"/>
              </a:solidFill>
            </a:endParaRP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Follow-up on the quality assurance aspects of the project, incl. the appropriate sequencing and the necessary dependencies and complementarities in the interventions; </a:t>
            </a:r>
          </a:p>
        </p:txBody>
      </p:sp>
    </p:spTree>
    <p:extLst>
      <p:ext uri="{BB962C8B-B14F-4D97-AF65-F5344CB8AC3E}">
        <p14:creationId xmlns:p14="http://schemas.microsoft.com/office/powerpoint/2010/main" val="265145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488832" cy="1008112"/>
          </a:xfrm>
        </p:spPr>
        <p:txBody>
          <a:bodyPr>
            <a:normAutofit fontScale="90000"/>
          </a:bodyPr>
          <a:lstStyle/>
          <a:p>
            <a:r>
              <a:rPr lang="ar-TN" sz="2900" dirty="0" smtClean="0"/>
              <a:t>مبادرة المساعدة من اجل التجارة للدول العربية</a:t>
            </a:r>
            <a:br>
              <a:rPr lang="ar-TN" sz="2900" dirty="0" smtClean="0"/>
            </a:br>
            <a:r>
              <a:rPr lang="fr-CH" sz="2800" dirty="0" err="1" smtClean="0"/>
              <a:t>Aid</a:t>
            </a:r>
            <a:r>
              <a:rPr lang="fr-CH" sz="2800" dirty="0" smtClean="0"/>
              <a:t> for Trade Initiative for </a:t>
            </a:r>
            <a:r>
              <a:rPr lang="fr-CH" sz="2800" dirty="0" err="1" smtClean="0"/>
              <a:t>Arab</a:t>
            </a:r>
            <a:r>
              <a:rPr lang="fr-CH" sz="2800" dirty="0" smtClean="0"/>
              <a:t> States</a:t>
            </a:r>
            <a:r>
              <a:rPr lang="ar-TN" sz="2800" dirty="0" smtClean="0"/>
              <a:t/>
            </a:r>
            <a:br>
              <a:rPr lang="ar-TN" sz="2800" dirty="0" smtClean="0"/>
            </a:br>
            <a:r>
              <a:rPr lang="fr-CH" sz="2800" dirty="0" smtClean="0"/>
              <a:t>AfTIAS</a:t>
            </a:r>
            <a:endParaRPr lang="fr-CH" sz="2800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945" y="332656"/>
            <a:ext cx="966787" cy="105727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611560" y="2060848"/>
            <a:ext cx="8280920" cy="4248472"/>
          </a:xfrm>
        </p:spPr>
        <p:txBody>
          <a:bodyPr>
            <a:noAutofit/>
          </a:bodyPr>
          <a:lstStyle/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Assist in providing strategic guidance by ITFC to the project within the agreed time frame and resource allocations;</a:t>
            </a:r>
            <a:endParaRPr lang="fr-CH" sz="2400" dirty="0">
              <a:solidFill>
                <a:schemeClr val="tx1"/>
              </a:solidFill>
            </a:endParaRP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Participate in the Core Support Group (CSG);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Contribute to resource mobilization;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Maintain regular contacts with the relevant Government officials and representatives, in view of maximizing synergies of the Aid for Trade with other TRTA-initiatives in the beneficiary countries;</a:t>
            </a:r>
            <a:endParaRPr lang="fr-CH" sz="2400" dirty="0">
              <a:solidFill>
                <a:schemeClr val="tx1"/>
              </a:solidFill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097712" y="1604481"/>
            <a:ext cx="7246625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marL="514350" indent="-514350" algn="ctr" eaLnBrk="1" hangingPunct="1">
              <a:buFont typeface="+mj-lt"/>
              <a:buAutoNum type="romanUcPeriod" startAt="7"/>
            </a:pP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Main </a:t>
            </a:r>
            <a:r>
              <a:rPr lang="fr-CH" altLang="fr-FR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Tasks</a:t>
            </a: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of the AfTIAS Monitoring Unit (ITFC) (II)</a:t>
            </a:r>
          </a:p>
        </p:txBody>
      </p:sp>
    </p:spTree>
    <p:extLst>
      <p:ext uri="{BB962C8B-B14F-4D97-AF65-F5344CB8AC3E}">
        <p14:creationId xmlns:p14="http://schemas.microsoft.com/office/powerpoint/2010/main" val="360184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2852936"/>
            <a:ext cx="7488832" cy="1368152"/>
          </a:xfrm>
        </p:spPr>
        <p:txBody>
          <a:bodyPr>
            <a:normAutofit fontScale="90000"/>
          </a:bodyPr>
          <a:lstStyle/>
          <a:p>
            <a:r>
              <a:rPr lang="ar-TN" sz="2900" dirty="0" smtClean="0"/>
              <a:t>مبادرة المساعدة من اجل التجارة للدول العربية</a:t>
            </a:r>
            <a:br>
              <a:rPr lang="ar-TN" sz="2900" dirty="0" smtClean="0"/>
            </a:br>
            <a:r>
              <a:rPr lang="fr-CH" sz="2800" dirty="0" err="1" smtClean="0"/>
              <a:t>Aid</a:t>
            </a:r>
            <a:r>
              <a:rPr lang="fr-CH" sz="2800" dirty="0" smtClean="0"/>
              <a:t> for Trade Initiative for </a:t>
            </a:r>
            <a:r>
              <a:rPr lang="fr-CH" sz="2800" dirty="0" err="1" smtClean="0"/>
              <a:t>Arab</a:t>
            </a:r>
            <a:r>
              <a:rPr lang="fr-CH" sz="2800" dirty="0" smtClean="0"/>
              <a:t> States</a:t>
            </a:r>
            <a:r>
              <a:rPr lang="ar-TN" sz="2800" dirty="0" smtClean="0"/>
              <a:t/>
            </a:r>
            <a:br>
              <a:rPr lang="ar-TN" sz="2800" dirty="0" smtClean="0"/>
            </a:br>
            <a:r>
              <a:rPr lang="fr-CH" sz="2800" dirty="0" smtClean="0"/>
              <a:t>AfTIAS</a:t>
            </a:r>
            <a:endParaRPr lang="fr-CH" sz="2800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945" y="332656"/>
            <a:ext cx="966787" cy="1057274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38116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488832" cy="1008112"/>
          </a:xfrm>
        </p:spPr>
        <p:txBody>
          <a:bodyPr>
            <a:normAutofit fontScale="90000"/>
          </a:bodyPr>
          <a:lstStyle/>
          <a:p>
            <a:r>
              <a:rPr lang="ar-TN" sz="2900" dirty="0" smtClean="0"/>
              <a:t>مبادرة المساعدة من اجل التجارة للدول العربية</a:t>
            </a:r>
            <a:br>
              <a:rPr lang="ar-TN" sz="2900" dirty="0" smtClean="0"/>
            </a:br>
            <a:r>
              <a:rPr lang="fr-CH" sz="2800" dirty="0" err="1" smtClean="0"/>
              <a:t>Aid</a:t>
            </a:r>
            <a:r>
              <a:rPr lang="fr-CH" sz="2800" dirty="0" smtClean="0"/>
              <a:t> for Trade Initiative for </a:t>
            </a:r>
            <a:r>
              <a:rPr lang="fr-CH" sz="2800" dirty="0" err="1" smtClean="0"/>
              <a:t>Arab</a:t>
            </a:r>
            <a:r>
              <a:rPr lang="fr-CH" sz="2800" dirty="0" smtClean="0"/>
              <a:t> States</a:t>
            </a:r>
            <a:r>
              <a:rPr lang="ar-TN" sz="2800" dirty="0" smtClean="0"/>
              <a:t/>
            </a:r>
            <a:br>
              <a:rPr lang="ar-TN" sz="2800" dirty="0" smtClean="0"/>
            </a:br>
            <a:r>
              <a:rPr lang="fr-CH" sz="2800" dirty="0" smtClean="0"/>
              <a:t>AfTIAS</a:t>
            </a:r>
            <a:endParaRPr lang="fr-CH" sz="2800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945" y="332656"/>
            <a:ext cx="966787" cy="105727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97713" y="2204864"/>
            <a:ext cx="6763232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marL="514350" indent="-514350" eaLnBrk="1" hangingPunct="1">
              <a:buAutoNum type="romanUcPeriod"/>
            </a:pP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Project Content</a:t>
            </a:r>
          </a:p>
          <a:p>
            <a:pPr marL="514350" indent="-514350" eaLnBrk="1" hangingPunct="1">
              <a:buAutoNum type="romanUcPeriod"/>
            </a:pPr>
            <a:endParaRPr lang="fr-CH" altLang="fr-FR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112600" y="4847856"/>
            <a:ext cx="7246625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marL="514350" indent="-514350" eaLnBrk="1" hangingPunct="1">
              <a:buFont typeface="+mj-lt"/>
              <a:buAutoNum type="romanUcPeriod" startAt="7"/>
            </a:pP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Main </a:t>
            </a:r>
            <a:r>
              <a:rPr lang="fr-CH" altLang="fr-FR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Tasks</a:t>
            </a: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of the AfTIAS Monitoring Unit (ITFC) (II)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100376" y="2639927"/>
            <a:ext cx="6763232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marL="514350" indent="-514350" eaLnBrk="1" hangingPunct="1">
              <a:buFont typeface="+mj-lt"/>
              <a:buAutoNum type="romanUcPeriod" startAt="2"/>
            </a:pP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AfTIAS Update</a:t>
            </a:r>
          </a:p>
          <a:p>
            <a:pPr marL="514350" indent="-514350" eaLnBrk="1" hangingPunct="1">
              <a:buAutoNum type="romanUcPeriod" startAt="2"/>
            </a:pPr>
            <a:endParaRPr lang="fr-CH" altLang="fr-FR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fr-CH" altLang="fr-FR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090656" y="3071975"/>
            <a:ext cx="6763232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marL="514350" indent="-514350" eaLnBrk="1" hangingPunct="1">
              <a:buFont typeface="+mj-lt"/>
              <a:buAutoNum type="romanUcPeriod" startAt="3"/>
            </a:pPr>
            <a:r>
              <a:rPr lang="fr-CH" altLang="fr-FR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Definition</a:t>
            </a: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of Project Monitoring 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090656" y="3551712"/>
            <a:ext cx="6763232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marL="514350" indent="-514350" eaLnBrk="1" hangingPunct="1">
              <a:buFont typeface="+mj-lt"/>
              <a:buAutoNum type="romanUcPeriod" startAt="4"/>
            </a:pPr>
            <a:r>
              <a:rPr lang="fr-CH" altLang="fr-FR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Roles</a:t>
            </a: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fr-CH" altLang="fr-FR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Responsibilities</a:t>
            </a: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for Monitoring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1090656" y="4005064"/>
            <a:ext cx="6763232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marL="514350" indent="-514350" eaLnBrk="1" hangingPunct="1">
              <a:buFont typeface="+mj-lt"/>
              <a:buAutoNum type="romanUcPeriod" startAt="5"/>
            </a:pP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Monitoring Tools</a:t>
            </a: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097712" y="4415808"/>
            <a:ext cx="7246625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marL="514350" indent="-514350" eaLnBrk="1" hangingPunct="1">
              <a:buFont typeface="+mj-lt"/>
              <a:buAutoNum type="romanUcPeriod" startAt="6"/>
            </a:pP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Settings of the AfTIAS Management &amp; Monitoring</a:t>
            </a:r>
          </a:p>
          <a:p>
            <a:pPr marL="457200" indent="-457200" eaLnBrk="1" hangingPunct="1">
              <a:buFont typeface="+mj-lt"/>
              <a:buAutoNum type="arabicPeriod" startAt="7"/>
            </a:pPr>
            <a:endParaRPr lang="fr-CH" altLang="fr-FR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56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488832" cy="1008112"/>
          </a:xfrm>
        </p:spPr>
        <p:txBody>
          <a:bodyPr>
            <a:normAutofit fontScale="90000"/>
          </a:bodyPr>
          <a:lstStyle/>
          <a:p>
            <a:r>
              <a:rPr lang="ar-TN" sz="2900" dirty="0" smtClean="0"/>
              <a:t>مبادرة المساعدة من اجل التجارة للدول العربية</a:t>
            </a:r>
            <a:br>
              <a:rPr lang="ar-TN" sz="2900" dirty="0" smtClean="0"/>
            </a:br>
            <a:r>
              <a:rPr lang="fr-CH" sz="2800" dirty="0" err="1" smtClean="0"/>
              <a:t>Aid</a:t>
            </a:r>
            <a:r>
              <a:rPr lang="fr-CH" sz="2800" dirty="0" smtClean="0"/>
              <a:t> for Trade Initiative for </a:t>
            </a:r>
            <a:r>
              <a:rPr lang="fr-CH" sz="2800" dirty="0" err="1" smtClean="0"/>
              <a:t>Arab</a:t>
            </a:r>
            <a:r>
              <a:rPr lang="fr-CH" sz="2800" dirty="0" smtClean="0"/>
              <a:t> States</a:t>
            </a:r>
            <a:r>
              <a:rPr lang="ar-TN" sz="2800" dirty="0" smtClean="0"/>
              <a:t/>
            </a:r>
            <a:br>
              <a:rPr lang="ar-TN" sz="2800" dirty="0" smtClean="0"/>
            </a:br>
            <a:r>
              <a:rPr lang="fr-CH" sz="2800" dirty="0" smtClean="0"/>
              <a:t>AfTIAS</a:t>
            </a:r>
            <a:endParaRPr lang="fr-CH" sz="2800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945" y="332656"/>
            <a:ext cx="966787" cy="105727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97713" y="1604481"/>
            <a:ext cx="6763232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marL="514350" indent="-514350" algn="ctr" eaLnBrk="1" hangingPunct="1">
              <a:buAutoNum type="romanUcPeriod"/>
            </a:pP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Project Content</a:t>
            </a:r>
          </a:p>
          <a:p>
            <a:pPr marL="514350" indent="-514350" eaLnBrk="1" hangingPunct="1">
              <a:buAutoNum type="romanUcPeriod"/>
            </a:pPr>
            <a:endParaRPr lang="fr-CH" altLang="fr-FR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611560" y="2276872"/>
            <a:ext cx="8280920" cy="4248472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Outcome #1: Enhance regional competitiveness through trade policy reform and TSI </a:t>
            </a:r>
            <a:r>
              <a:rPr lang="en-US" sz="2000" b="1" dirty="0" smtClean="0"/>
              <a:t>efficiency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600" b="1" dirty="0" smtClean="0"/>
              <a:t>Enhancing regional competitiveness through addressing selected Non-Tariff Measures (NTMs)</a:t>
            </a:r>
            <a:endParaRPr lang="fr-CH" sz="1600" dirty="0" smtClean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600" b="1" dirty="0" smtClean="0"/>
              <a:t>Enhancing Trade Support Institutions’ (TSI) efficiency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600" b="1" dirty="0" smtClean="0"/>
              <a:t>Support to AIDMO for Regional Quality Infrastructure Strategy implementation</a:t>
            </a:r>
            <a:endParaRPr lang="fr-CH" sz="1600" dirty="0" smtClean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600" b="1" dirty="0" smtClean="0"/>
              <a:t>Trade and transport corridors performance</a:t>
            </a:r>
            <a:endParaRPr lang="fr-CH" sz="16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 smtClean="0"/>
              <a:t>Outcome </a:t>
            </a:r>
            <a:r>
              <a:rPr lang="en-US" sz="2000" b="1" dirty="0"/>
              <a:t>#2: Strengthen trade supply side and value chain </a:t>
            </a:r>
            <a:r>
              <a:rPr lang="en-US" sz="2000" b="1" dirty="0" smtClean="0"/>
              <a:t>integration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600" b="1" dirty="0" smtClean="0"/>
              <a:t>Skills for Trade and Economic Diversification (STED)</a:t>
            </a:r>
            <a:endParaRPr lang="fr-CH" sz="16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 smtClean="0"/>
              <a:t>Outcome </a:t>
            </a:r>
            <a:r>
              <a:rPr lang="en-US" sz="2000" b="1" dirty="0"/>
              <a:t>#3: Strengthen regional and sub-regional organizations’ capacity to foster trade </a:t>
            </a:r>
            <a:r>
              <a:rPr lang="en-US" sz="2000" b="1" dirty="0" smtClean="0"/>
              <a:t>integration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600" b="1" dirty="0" smtClean="0"/>
              <a:t>Support LAS to promote regional trade integration</a:t>
            </a:r>
            <a:endParaRPr lang="fr-CH" sz="1600" dirty="0" smtClean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600" b="1" dirty="0" smtClean="0"/>
              <a:t>Support to WTO accession processes in Sudan and Comoros</a:t>
            </a:r>
            <a:endParaRPr lang="fr-CH" sz="16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10435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488832" cy="1008112"/>
          </a:xfrm>
        </p:spPr>
        <p:txBody>
          <a:bodyPr>
            <a:normAutofit fontScale="90000"/>
          </a:bodyPr>
          <a:lstStyle/>
          <a:p>
            <a:r>
              <a:rPr lang="ar-TN" sz="2900" dirty="0" smtClean="0"/>
              <a:t>مبادرة المساعدة من اجل التجارة للدول العربية</a:t>
            </a:r>
            <a:br>
              <a:rPr lang="ar-TN" sz="2900" dirty="0" smtClean="0"/>
            </a:br>
            <a:r>
              <a:rPr lang="fr-CH" sz="2800" dirty="0" err="1" smtClean="0"/>
              <a:t>Aid</a:t>
            </a:r>
            <a:r>
              <a:rPr lang="fr-CH" sz="2800" dirty="0" smtClean="0"/>
              <a:t> for Trade Initiative for </a:t>
            </a:r>
            <a:r>
              <a:rPr lang="fr-CH" sz="2800" dirty="0" err="1" smtClean="0"/>
              <a:t>Arab</a:t>
            </a:r>
            <a:r>
              <a:rPr lang="fr-CH" sz="2800" dirty="0" smtClean="0"/>
              <a:t> States</a:t>
            </a:r>
            <a:r>
              <a:rPr lang="ar-TN" sz="2800" dirty="0" smtClean="0"/>
              <a:t/>
            </a:r>
            <a:br>
              <a:rPr lang="ar-TN" sz="2800" dirty="0" smtClean="0"/>
            </a:br>
            <a:r>
              <a:rPr lang="fr-CH" sz="2800" dirty="0" smtClean="0"/>
              <a:t>AfTIAS</a:t>
            </a:r>
            <a:endParaRPr lang="fr-CH" sz="2800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945" y="332656"/>
            <a:ext cx="966787" cy="105727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97713" y="1604481"/>
            <a:ext cx="6763232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marL="514350" indent="-514350" algn="ctr" eaLnBrk="1" hangingPunct="1">
              <a:buFont typeface="+mj-lt"/>
              <a:buAutoNum type="romanUcPeriod" startAt="2"/>
            </a:pP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AfTIAS Update</a:t>
            </a:r>
          </a:p>
          <a:p>
            <a:pPr marL="514350" indent="-514350" eaLnBrk="1" hangingPunct="1">
              <a:buAutoNum type="romanUcPeriod" startAt="2"/>
            </a:pPr>
            <a:endParaRPr lang="fr-CH" altLang="fr-FR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fr-CH" altLang="fr-FR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611560" y="2276872"/>
            <a:ext cx="8280920" cy="4248472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Tx/>
              <a:buChar char="-"/>
            </a:pPr>
            <a:r>
              <a:rPr lang="en-GB" dirty="0" smtClean="0">
                <a:solidFill>
                  <a:schemeClr val="tx1"/>
                </a:solidFill>
              </a:rPr>
              <a:t>AfTIAS just launched after &gt; 2years of preparation (First Project Board meeting took place in Jeddah, 6-7 November 2013).</a:t>
            </a:r>
          </a:p>
          <a:p>
            <a:pPr marL="457200" indent="-457200" algn="l">
              <a:buFontTx/>
              <a:buChar char="-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Fast-track Work Plan </a:t>
            </a:r>
            <a:r>
              <a:rPr lang="en-GB" dirty="0" smtClean="0">
                <a:solidFill>
                  <a:schemeClr val="tx1"/>
                </a:solidFill>
              </a:rPr>
              <a:t>being fine-tuned.</a:t>
            </a:r>
          </a:p>
          <a:p>
            <a:pPr marL="457200" indent="-457200" algn="l">
              <a:buFontTx/>
              <a:buChar char="-"/>
            </a:pPr>
            <a:r>
              <a:rPr lang="en-GB" dirty="0" smtClean="0">
                <a:solidFill>
                  <a:schemeClr val="tx1"/>
                </a:solidFill>
              </a:rPr>
              <a:t>Monitoring responsibility at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outcome and higher result levels </a:t>
            </a:r>
            <a:r>
              <a:rPr lang="en-GB" b="1" dirty="0" smtClean="0">
                <a:solidFill>
                  <a:schemeClr val="tx1"/>
                </a:solidFill>
              </a:rPr>
              <a:t>entrusted to ITFC</a:t>
            </a:r>
            <a:r>
              <a:rPr lang="en-GB" dirty="0" smtClean="0">
                <a:solidFill>
                  <a:schemeClr val="tx1"/>
                </a:solidFill>
              </a:rPr>
              <a:t>: </a:t>
            </a:r>
          </a:p>
          <a:p>
            <a:pPr marL="914400" lvl="1" indent="-457200" algn="l">
              <a:buFontTx/>
              <a:buChar char="-"/>
            </a:pPr>
            <a:r>
              <a:rPr lang="en-GB" dirty="0" smtClean="0">
                <a:solidFill>
                  <a:schemeClr val="tx1"/>
                </a:solidFill>
              </a:rPr>
              <a:t>Setting up of a Monitoring Unit, to cooperate with the executing agencies, and the partner country Focal Points.</a:t>
            </a:r>
          </a:p>
          <a:p>
            <a:pPr marL="457200" indent="-457200" algn="l">
              <a:buFontTx/>
              <a:buChar char="-"/>
            </a:pPr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82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488832" cy="1008112"/>
          </a:xfrm>
        </p:spPr>
        <p:txBody>
          <a:bodyPr>
            <a:normAutofit fontScale="90000"/>
          </a:bodyPr>
          <a:lstStyle/>
          <a:p>
            <a:r>
              <a:rPr lang="ar-TN" sz="2900" dirty="0" smtClean="0"/>
              <a:t>مبادرة المساعدة من اجل التجارة للدول العربية</a:t>
            </a:r>
            <a:br>
              <a:rPr lang="ar-TN" sz="2900" dirty="0" smtClean="0"/>
            </a:br>
            <a:r>
              <a:rPr lang="fr-CH" sz="2800" dirty="0" err="1" smtClean="0"/>
              <a:t>Aid</a:t>
            </a:r>
            <a:r>
              <a:rPr lang="fr-CH" sz="2800" dirty="0" smtClean="0"/>
              <a:t> for Trade Initiative for </a:t>
            </a:r>
            <a:r>
              <a:rPr lang="fr-CH" sz="2800" dirty="0" err="1" smtClean="0"/>
              <a:t>Arab</a:t>
            </a:r>
            <a:r>
              <a:rPr lang="fr-CH" sz="2800" dirty="0" smtClean="0"/>
              <a:t> States</a:t>
            </a:r>
            <a:r>
              <a:rPr lang="ar-TN" sz="2800" dirty="0" smtClean="0"/>
              <a:t/>
            </a:r>
            <a:br>
              <a:rPr lang="ar-TN" sz="2800" dirty="0" smtClean="0"/>
            </a:br>
            <a:r>
              <a:rPr lang="fr-CH" sz="2800" dirty="0" smtClean="0"/>
              <a:t>AfTIAS</a:t>
            </a:r>
            <a:endParaRPr lang="fr-CH" sz="2800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945" y="332656"/>
            <a:ext cx="966787" cy="105727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97713" y="1604481"/>
            <a:ext cx="6763232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marL="514350" indent="-514350" algn="ctr" eaLnBrk="1" hangingPunct="1">
              <a:buFont typeface="+mj-lt"/>
              <a:buAutoNum type="romanUcPeriod" startAt="3"/>
            </a:pPr>
            <a:r>
              <a:rPr lang="fr-CH" altLang="fr-FR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Definition</a:t>
            </a: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of Project Monitoring </a:t>
            </a:r>
          </a:p>
          <a:p>
            <a:pPr algn="ctr" eaLnBrk="1" hangingPunct="1"/>
            <a:r>
              <a:rPr lang="fr-CH" altLang="fr-FR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fr-FR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UNDP’s Handbook on Monitoring and Evaluation</a:t>
            </a:r>
            <a:r>
              <a:rPr lang="fr-CH" altLang="fr-FR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fr-FR" altLang="fr-FR" sz="1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611560" y="2276872"/>
            <a:ext cx="8280920" cy="424847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dirty="0" smtClean="0">
                <a:solidFill>
                  <a:schemeClr val="tx1"/>
                </a:solidFill>
              </a:rPr>
              <a:t>Monitoring </a:t>
            </a:r>
            <a:r>
              <a:rPr lang="en-GB" dirty="0">
                <a:solidFill>
                  <a:schemeClr val="tx1"/>
                </a:solidFill>
              </a:rPr>
              <a:t>should not be regarded as merely a management or reporting requirement. Rather, it should be </a:t>
            </a:r>
            <a:r>
              <a:rPr lang="en-GB" dirty="0" smtClean="0">
                <a:solidFill>
                  <a:schemeClr val="tx1"/>
                </a:solidFill>
              </a:rPr>
              <a:t>an </a:t>
            </a:r>
            <a:r>
              <a:rPr lang="en-GB" dirty="0">
                <a:solidFill>
                  <a:schemeClr val="tx1"/>
                </a:solidFill>
              </a:rPr>
              <a:t>opportunity to:</a:t>
            </a:r>
            <a:endParaRPr lang="fr-CH" dirty="0">
              <a:solidFill>
                <a:schemeClr val="tx1"/>
              </a:solidFill>
            </a:endParaRPr>
          </a:p>
          <a:p>
            <a:pPr marL="457200" lvl="0" indent="-457200" algn="l">
              <a:buFontTx/>
              <a:buChar char="-"/>
            </a:pPr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</a:rPr>
              <a:t>Engage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beneficiaries </a:t>
            </a:r>
            <a:r>
              <a:rPr lang="en-GB" dirty="0">
                <a:solidFill>
                  <a:schemeClr val="tx1"/>
                </a:solidFill>
              </a:rPr>
              <a:t>so that they feel ownership of results being achieved and are motivated to sustain </a:t>
            </a:r>
            <a:r>
              <a:rPr lang="en-GB" dirty="0" smtClean="0">
                <a:solidFill>
                  <a:schemeClr val="tx1"/>
                </a:solidFill>
              </a:rPr>
              <a:t>them =&gt; </a:t>
            </a:r>
            <a:r>
              <a:rPr lang="en-GB" dirty="0" smtClean="0">
                <a:solidFill>
                  <a:srgbClr val="C00000"/>
                </a:solidFill>
              </a:rPr>
              <a:t>Role of the AfTIAS Country Focal Points</a:t>
            </a:r>
          </a:p>
          <a:p>
            <a:pPr marL="457200" lvl="0" indent="-457200" algn="l">
              <a:buFontTx/>
              <a:buChar char="-"/>
            </a:pPr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</a:rPr>
              <a:t>Demonstrate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achievement </a:t>
            </a:r>
            <a:r>
              <a:rPr lang="en-GB" dirty="0">
                <a:solidFill>
                  <a:schemeClr val="tx1"/>
                </a:solidFill>
              </a:rPr>
              <a:t>of development results, </a:t>
            </a:r>
            <a:r>
              <a:rPr lang="en-GB" dirty="0" smtClean="0">
                <a:solidFill>
                  <a:schemeClr val="tx1"/>
                </a:solidFill>
              </a:rPr>
              <a:t>and </a:t>
            </a:r>
            <a:r>
              <a:rPr lang="en-GB" dirty="0">
                <a:solidFill>
                  <a:schemeClr val="tx1"/>
                </a:solidFill>
              </a:rPr>
              <a:t>leverage </a:t>
            </a:r>
            <a:r>
              <a:rPr lang="en-GB" dirty="0" smtClean="0">
                <a:solidFill>
                  <a:schemeClr val="tx1"/>
                </a:solidFill>
              </a:rPr>
              <a:t>for stakeholders =&gt; </a:t>
            </a:r>
            <a:r>
              <a:rPr lang="en-GB" dirty="0" smtClean="0">
                <a:solidFill>
                  <a:srgbClr val="C00000"/>
                </a:solidFill>
              </a:rPr>
              <a:t>Project accountability</a:t>
            </a:r>
            <a:r>
              <a:rPr lang="en-GB" dirty="0" smtClean="0">
                <a:solidFill>
                  <a:schemeClr val="tx1"/>
                </a:solidFill>
              </a:rPr>
              <a:t>.</a:t>
            </a:r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66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488832" cy="1008112"/>
          </a:xfrm>
        </p:spPr>
        <p:txBody>
          <a:bodyPr>
            <a:normAutofit fontScale="90000"/>
          </a:bodyPr>
          <a:lstStyle/>
          <a:p>
            <a:r>
              <a:rPr lang="ar-TN" sz="2900" dirty="0" smtClean="0"/>
              <a:t>مبادرة المساعدة من اجل التجارة للدول العربية</a:t>
            </a:r>
            <a:br>
              <a:rPr lang="ar-TN" sz="2900" dirty="0" smtClean="0"/>
            </a:br>
            <a:r>
              <a:rPr lang="fr-CH" sz="2800" dirty="0" err="1" smtClean="0"/>
              <a:t>Aid</a:t>
            </a:r>
            <a:r>
              <a:rPr lang="fr-CH" sz="2800" dirty="0" smtClean="0"/>
              <a:t> for Trade Initiative for </a:t>
            </a:r>
            <a:r>
              <a:rPr lang="fr-CH" sz="2800" dirty="0" err="1" smtClean="0"/>
              <a:t>Arab</a:t>
            </a:r>
            <a:r>
              <a:rPr lang="fr-CH" sz="2800" dirty="0" smtClean="0"/>
              <a:t> States</a:t>
            </a:r>
            <a:r>
              <a:rPr lang="ar-TN" sz="2800" dirty="0" smtClean="0"/>
              <a:t/>
            </a:r>
            <a:br>
              <a:rPr lang="ar-TN" sz="2800" dirty="0" smtClean="0"/>
            </a:br>
            <a:r>
              <a:rPr lang="fr-CH" sz="2800" dirty="0" smtClean="0"/>
              <a:t>AfTIAS</a:t>
            </a:r>
            <a:endParaRPr lang="fr-CH" sz="2800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945" y="332656"/>
            <a:ext cx="966787" cy="105727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97712" y="1604481"/>
            <a:ext cx="7246625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marL="514350" indent="-514350" algn="ctr" eaLnBrk="1" hangingPunct="1">
              <a:buFont typeface="+mj-lt"/>
              <a:buAutoNum type="romanUcPeriod" startAt="3"/>
            </a:pPr>
            <a:r>
              <a:rPr lang="fr-CH" altLang="fr-FR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Definition</a:t>
            </a: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of Project Monitoring  [Place in Project Cycle]</a:t>
            </a:r>
          </a:p>
          <a:p>
            <a:pPr algn="ctr" eaLnBrk="1" hangingPunct="1"/>
            <a:r>
              <a:rPr lang="fr-CH" altLang="fr-FR" sz="1200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(</a:t>
            </a:r>
            <a:r>
              <a:rPr lang="fr-CH" altLang="fr-FR" sz="12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</a:rPr>
              <a:t>Courtesy</a:t>
            </a:r>
            <a:r>
              <a:rPr lang="fr-CH" altLang="fr-FR" sz="12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lang="fr-CH" altLang="fr-FR" sz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</a:rPr>
              <a:t>of 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Ricardo </a:t>
            </a:r>
            <a:r>
              <a:rPr lang="en-GB" sz="1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Wilson-</a:t>
            </a:r>
            <a:r>
              <a:rPr lang="en-GB" sz="12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Grau</a:t>
            </a:r>
            <a:r>
              <a:rPr lang="en-GB" sz="1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, with variation</a:t>
            </a:r>
            <a:r>
              <a:rPr lang="en-GB" sz="12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)</a:t>
            </a:r>
            <a:endParaRPr lang="en-GB" sz="12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514350" indent="-514350" algn="ctr" eaLnBrk="1" hangingPunct="1">
              <a:buFont typeface="+mj-lt"/>
              <a:buAutoNum type="romanUcPeriod" startAt="3"/>
            </a:pPr>
            <a:endParaRPr lang="fr-CH" altLang="fr-FR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2"/>
          <p:cNvGrpSpPr>
            <a:grpSpLocks noChangeAspect="1"/>
          </p:cNvGrpSpPr>
          <p:nvPr/>
        </p:nvGrpSpPr>
        <p:grpSpPr bwMode="auto">
          <a:xfrm>
            <a:off x="799662" y="2298810"/>
            <a:ext cx="7732778" cy="4376431"/>
            <a:chOff x="815975" y="959049"/>
            <a:chExt cx="7909232" cy="5265446"/>
          </a:xfrm>
        </p:grpSpPr>
        <p:cxnSp>
          <p:nvCxnSpPr>
            <p:cNvPr id="9" name="Elbow Connector 14"/>
            <p:cNvCxnSpPr/>
            <p:nvPr/>
          </p:nvCxnSpPr>
          <p:spPr>
            <a:xfrm rot="5400000">
              <a:off x="1216855" y="2536149"/>
              <a:ext cx="1885878" cy="1081088"/>
            </a:xfrm>
            <a:prstGeom prst="bentConnector3">
              <a:avLst>
                <a:gd name="adj1" fmla="val -50939"/>
              </a:avLst>
            </a:prstGeom>
            <a:ln w="28575">
              <a:solidFill>
                <a:srgbClr val="993300"/>
              </a:solidFill>
              <a:prstDash val="sysDot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 bwMode="auto">
            <a:xfrm>
              <a:off x="2411413" y="981272"/>
              <a:ext cx="4105275" cy="2663723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GB" sz="2000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INTENTIONAL DESIGN</a:t>
              </a:r>
            </a:p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GB" sz="1100" b="1" cap="small" dirty="0" smtClean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STEP</a:t>
              </a:r>
              <a:r>
                <a:rPr lang="en-GB" sz="1100" b="1" dirty="0" smtClean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  </a:t>
              </a:r>
              <a:r>
                <a:rPr lang="en-GB" sz="11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1:  </a:t>
              </a:r>
              <a:r>
                <a:rPr lang="en-GB" sz="12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Vision</a:t>
              </a:r>
            </a:p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GB" sz="1100" b="1" cap="small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STEP</a:t>
              </a:r>
              <a:r>
                <a:rPr lang="en-GB" sz="11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  2:  </a:t>
              </a:r>
              <a:r>
                <a:rPr lang="en-GB" sz="12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Mission</a:t>
              </a:r>
            </a:p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GB" sz="11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STEP  3:  </a:t>
              </a:r>
              <a:r>
                <a:rPr lang="en-GB" sz="12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Boundary Partners  </a:t>
              </a:r>
            </a:p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GB" sz="11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STEP  4:  </a:t>
              </a:r>
              <a:r>
                <a:rPr lang="en-GB" sz="12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Outcome Challenges</a:t>
              </a:r>
            </a:p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GB" sz="11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STEP  5</a:t>
              </a:r>
              <a:r>
                <a:rPr lang="en-GB" sz="12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:  Progress Markers</a:t>
              </a:r>
            </a:p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GB" sz="11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STEP  6</a:t>
              </a:r>
              <a:r>
                <a:rPr lang="en-GB" sz="12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:  Strategy Maps</a:t>
              </a:r>
              <a:endParaRPr lang="en-GB" sz="1200" b="1" dirty="0">
                <a:solidFill>
                  <a:srgbClr val="FF0000"/>
                </a:solidFill>
                <a:latin typeface="Franklin Gothic Medium" pitchFamily="34" charset="0"/>
                <a:cs typeface="+mn-cs"/>
              </a:endParaRPr>
            </a:p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GB" sz="11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STEP  7:  </a:t>
              </a:r>
              <a:r>
                <a:rPr lang="en-GB" sz="12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Organizational Practices</a:t>
              </a:r>
            </a:p>
          </p:txBody>
        </p:sp>
        <p:cxnSp>
          <p:nvCxnSpPr>
            <p:cNvPr id="11" name="Elbow Connector 27"/>
            <p:cNvCxnSpPr/>
            <p:nvPr/>
          </p:nvCxnSpPr>
          <p:spPr>
            <a:xfrm rot="16200000" flipV="1">
              <a:off x="5635683" y="2365504"/>
              <a:ext cx="3024072" cy="830262"/>
            </a:xfrm>
            <a:prstGeom prst="bentConnector3">
              <a:avLst>
                <a:gd name="adj1" fmla="val 100126"/>
              </a:avLst>
            </a:prstGeom>
            <a:ln w="28575">
              <a:solidFill>
                <a:srgbClr val="993300"/>
              </a:solidFill>
              <a:prstDash val="sysDot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Elbow Connector 20"/>
            <p:cNvCxnSpPr/>
            <p:nvPr/>
          </p:nvCxnSpPr>
          <p:spPr>
            <a:xfrm flipV="1">
              <a:off x="4572000" y="4659369"/>
              <a:ext cx="3024188" cy="1017549"/>
            </a:xfrm>
            <a:prstGeom prst="bentConnector3">
              <a:avLst>
                <a:gd name="adj1" fmla="val 100126"/>
              </a:avLst>
            </a:prstGeom>
            <a:ln w="28575">
              <a:solidFill>
                <a:srgbClr val="993300"/>
              </a:solidFill>
              <a:prstDash val="sysDot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 bwMode="auto">
            <a:xfrm>
              <a:off x="815975" y="4066438"/>
              <a:ext cx="4431226" cy="2158057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GB" sz="1100" b="1" cap="small" dirty="0">
                <a:solidFill>
                  <a:prstClr val="black"/>
                </a:solidFill>
                <a:latin typeface="Franklin Gothic Medium" pitchFamily="34" charset="0"/>
                <a:cs typeface="+mn-cs"/>
              </a:endParaRPr>
            </a:p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GB" sz="1100" b="1" cap="small" dirty="0">
                <a:solidFill>
                  <a:prstClr val="black"/>
                </a:solidFill>
                <a:latin typeface="Franklin Gothic Medium" pitchFamily="34" charset="0"/>
                <a:cs typeface="+mn-cs"/>
              </a:endParaRPr>
            </a:p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GB" sz="1100" b="1" cap="small" dirty="0">
                <a:solidFill>
                  <a:prstClr val="black"/>
                </a:solidFill>
                <a:latin typeface="Franklin Gothic Medium" pitchFamily="34" charset="0"/>
                <a:cs typeface="+mn-cs"/>
              </a:endParaRPr>
            </a:p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GB" sz="1100" b="1" cap="small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STEP</a:t>
              </a:r>
              <a:r>
                <a:rPr lang="en-GB" sz="11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 8:      </a:t>
              </a:r>
              <a:r>
                <a:rPr lang="en-GB" sz="12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Monitoring Priorities</a:t>
              </a:r>
            </a:p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GB" sz="11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STEP 9:      </a:t>
              </a:r>
              <a:r>
                <a:rPr lang="en-GB" sz="12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Outcome Journals</a:t>
              </a:r>
            </a:p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GB" sz="11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STEP 10:    </a:t>
              </a:r>
              <a:r>
                <a:rPr lang="en-GB" sz="12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Strategy Journal</a:t>
              </a:r>
            </a:p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GB" sz="11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STEP 11:    </a:t>
              </a:r>
              <a:r>
                <a:rPr lang="en-GB" sz="12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Performance Journal</a:t>
              </a:r>
            </a:p>
            <a:p>
              <a:pPr eaLnBrk="0" fontAlgn="auto" hangingPunct="0">
                <a:spcBef>
                  <a:spcPts val="300"/>
                </a:spcBef>
                <a:spcAft>
                  <a:spcPts val="600"/>
                </a:spcAft>
                <a:defRPr/>
              </a:pPr>
              <a:endParaRPr lang="en-GB" sz="2000" dirty="0">
                <a:solidFill>
                  <a:prstClr val="black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815975" y="4051532"/>
              <a:ext cx="4431226" cy="715961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Aft>
                  <a:spcPts val="300"/>
                </a:spcAft>
              </a:pPr>
              <a:r>
                <a:rPr lang="en-GB" altLang="fr-FR" sz="2000" smtClean="0">
                  <a:solidFill>
                    <a:srgbClr val="FFFFFF"/>
                  </a:solidFill>
                  <a:latin typeface="Franklin Gothic Medium" pitchFamily="34" charset="0"/>
                </a:rPr>
                <a:t>RESULTS &amp; </a:t>
              </a:r>
              <a:r>
                <a:rPr lang="en-GB" altLang="fr-FR" sz="2000" dirty="0" smtClean="0">
                  <a:solidFill>
                    <a:srgbClr val="FFFFFF"/>
                  </a:solidFill>
                  <a:latin typeface="Franklin Gothic Medium" pitchFamily="34" charset="0"/>
                </a:rPr>
                <a:t>PERFORMANCE </a:t>
              </a:r>
              <a:r>
                <a:rPr lang="en-GB" altLang="fr-FR" sz="2000" dirty="0">
                  <a:solidFill>
                    <a:srgbClr val="FFFFFF"/>
                  </a:solidFill>
                  <a:latin typeface="Franklin Gothic Medium" pitchFamily="34" charset="0"/>
                </a:rPr>
                <a:t>MONITORING</a:t>
              </a:r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2417763" y="959049"/>
              <a:ext cx="4105275" cy="496888"/>
            </a:xfrm>
            <a:prstGeom prst="rect">
              <a:avLst/>
            </a:prstGeom>
            <a:solidFill>
              <a:srgbClr val="9966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Aft>
                  <a:spcPts val="300"/>
                </a:spcAft>
              </a:pPr>
              <a:r>
                <a:rPr lang="en-GB" altLang="fr-FR" sz="2000" dirty="0" smtClean="0">
                  <a:solidFill>
                    <a:srgbClr val="FFFFFF"/>
                  </a:solidFill>
                  <a:latin typeface="Franklin Gothic Medium" pitchFamily="34" charset="0"/>
                </a:rPr>
                <a:t>PROJECT DESIGN</a:t>
              </a:r>
              <a:endParaRPr lang="en-GB" altLang="fr-FR" sz="2000" dirty="0">
                <a:solidFill>
                  <a:srgbClr val="FFFFFF"/>
                </a:solidFill>
                <a:latin typeface="Franklin Gothic Medium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5605769" y="3730243"/>
              <a:ext cx="3119438" cy="1014373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GB" sz="1100" b="1" cap="small" dirty="0">
                <a:solidFill>
                  <a:prstClr val="black"/>
                </a:solidFill>
                <a:latin typeface="Franklin Gothic Medium" pitchFamily="34" charset="0"/>
                <a:cs typeface="+mn-cs"/>
              </a:endParaRPr>
            </a:p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GB" sz="1100" b="1" cap="small" dirty="0">
                <a:solidFill>
                  <a:prstClr val="black"/>
                </a:solidFill>
                <a:latin typeface="Franklin Gothic Medium" pitchFamily="34" charset="0"/>
                <a:cs typeface="+mn-cs"/>
              </a:endParaRPr>
            </a:p>
            <a:p>
              <a:pPr fontAlgn="auto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GB" sz="1100" b="1" cap="small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STEP</a:t>
              </a:r>
              <a:r>
                <a:rPr lang="en-GB" sz="11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 12:   </a:t>
              </a:r>
              <a:r>
                <a:rPr lang="en-GB" sz="1200" b="1" dirty="0">
                  <a:solidFill>
                    <a:prstClr val="black"/>
                  </a:solidFill>
                  <a:latin typeface="Franklin Gothic Medium" pitchFamily="34" charset="0"/>
                  <a:cs typeface="+mn-cs"/>
                </a:rPr>
                <a:t>Evaluation Plan</a:t>
              </a:r>
              <a:endParaRPr lang="en-GB" sz="1200" dirty="0">
                <a:solidFill>
                  <a:prstClr val="black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5605769" y="3736618"/>
              <a:ext cx="3119438" cy="379412"/>
            </a:xfrm>
            <a:prstGeom prst="rect">
              <a:avLst/>
            </a:prstGeom>
            <a:solidFill>
              <a:srgbClr val="9966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Aft>
                  <a:spcPts val="300"/>
                </a:spcAft>
              </a:pPr>
              <a:r>
                <a:rPr lang="en-GB" altLang="fr-FR" sz="2000" dirty="0" smtClean="0">
                  <a:solidFill>
                    <a:srgbClr val="FFFFFF"/>
                  </a:solidFill>
                  <a:latin typeface="Franklin Gothic Medium" pitchFamily="34" charset="0"/>
                </a:rPr>
                <a:t>EVALUATION</a:t>
              </a:r>
              <a:endParaRPr lang="en-GB" altLang="fr-FR" sz="2000" dirty="0">
                <a:solidFill>
                  <a:srgbClr val="FFFFFF"/>
                </a:solidFill>
                <a:latin typeface="Franklin Gothic Medium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586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488832" cy="1008112"/>
          </a:xfrm>
        </p:spPr>
        <p:txBody>
          <a:bodyPr>
            <a:normAutofit fontScale="90000"/>
          </a:bodyPr>
          <a:lstStyle/>
          <a:p>
            <a:r>
              <a:rPr lang="ar-TN" sz="2900" dirty="0" smtClean="0"/>
              <a:t>مبادرة المساعدة من اجل التجارة للدول العربية</a:t>
            </a:r>
            <a:br>
              <a:rPr lang="ar-TN" sz="2900" dirty="0" smtClean="0"/>
            </a:br>
            <a:r>
              <a:rPr lang="fr-CH" sz="2800" dirty="0" err="1" smtClean="0"/>
              <a:t>Aid</a:t>
            </a:r>
            <a:r>
              <a:rPr lang="fr-CH" sz="2800" dirty="0" smtClean="0"/>
              <a:t> for Trade Initiative for </a:t>
            </a:r>
            <a:r>
              <a:rPr lang="fr-CH" sz="2800" dirty="0" err="1" smtClean="0"/>
              <a:t>Arab</a:t>
            </a:r>
            <a:r>
              <a:rPr lang="fr-CH" sz="2800" dirty="0" smtClean="0"/>
              <a:t> States</a:t>
            </a:r>
            <a:r>
              <a:rPr lang="ar-TN" sz="2800" dirty="0" smtClean="0"/>
              <a:t/>
            </a:r>
            <a:br>
              <a:rPr lang="ar-TN" sz="2800" dirty="0" smtClean="0"/>
            </a:br>
            <a:r>
              <a:rPr lang="fr-CH" sz="2800" dirty="0" smtClean="0"/>
              <a:t>AfTIAS</a:t>
            </a:r>
            <a:endParaRPr lang="fr-CH" sz="2800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945" y="332656"/>
            <a:ext cx="966787" cy="105727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97713" y="1604481"/>
            <a:ext cx="6763232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marL="514350" indent="-514350" algn="ctr" eaLnBrk="1" hangingPunct="1">
              <a:buFont typeface="+mj-lt"/>
              <a:buAutoNum type="romanUcPeriod" startAt="4"/>
            </a:pPr>
            <a:r>
              <a:rPr lang="fr-CH" altLang="fr-FR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Roles</a:t>
            </a: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fr-CH" altLang="fr-FR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Responsibilities</a:t>
            </a: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for Monitoring</a:t>
            </a:r>
          </a:p>
          <a:p>
            <a:pPr algn="ctr" eaLnBrk="1" hangingPunct="1"/>
            <a:r>
              <a:rPr lang="fr-CH" altLang="fr-FR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fr-FR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UNDP’s Handbook on Monitoring and Evaluation</a:t>
            </a:r>
            <a:r>
              <a:rPr lang="fr-CH" altLang="fr-FR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fr-FR" altLang="fr-FR" sz="1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611560" y="2276872"/>
            <a:ext cx="8280920" cy="4248472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GB" dirty="0" smtClean="0">
                <a:solidFill>
                  <a:schemeClr val="tx1"/>
                </a:solidFill>
              </a:rPr>
              <a:t>Monitoring </a:t>
            </a:r>
            <a:r>
              <a:rPr lang="en-GB" dirty="0">
                <a:solidFill>
                  <a:schemeClr val="tx1"/>
                </a:solidFill>
              </a:rPr>
              <a:t>of development results takes place at different levels—typically the </a:t>
            </a:r>
            <a:r>
              <a:rPr lang="en-GB" b="1" dirty="0" smtClean="0">
                <a:solidFill>
                  <a:schemeClr val="tx1"/>
                </a:solidFill>
              </a:rPr>
              <a:t>national &amp; programme levels</a:t>
            </a:r>
            <a:r>
              <a:rPr lang="en-GB" dirty="0" smtClean="0">
                <a:solidFill>
                  <a:schemeClr val="tx1"/>
                </a:solidFill>
              </a:rPr>
              <a:t>:</a:t>
            </a:r>
            <a:endParaRPr lang="fr-CH" dirty="0">
              <a:solidFill>
                <a:schemeClr val="tx1"/>
              </a:solidFill>
            </a:endParaRPr>
          </a:p>
          <a:p>
            <a:pPr marL="457200" indent="-457200" algn="l">
              <a:buFontTx/>
              <a:buChar char="-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Regular monitoring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functions </a:t>
            </a:r>
            <a:r>
              <a:rPr lang="en-GB" dirty="0" smtClean="0">
                <a:solidFill>
                  <a:schemeClr val="tx1"/>
                </a:solidFill>
              </a:rPr>
              <a:t>assigned </a:t>
            </a:r>
            <a:r>
              <a:rPr lang="en-GB" dirty="0">
                <a:solidFill>
                  <a:schemeClr val="tx1"/>
                </a:solidFill>
              </a:rPr>
              <a:t>to </a:t>
            </a:r>
            <a:r>
              <a:rPr lang="en-GB" dirty="0" smtClean="0">
                <a:solidFill>
                  <a:schemeClr val="tx1"/>
                </a:solidFill>
              </a:rPr>
              <a:t>project </a:t>
            </a:r>
            <a:r>
              <a:rPr lang="en-GB" dirty="0">
                <a:solidFill>
                  <a:schemeClr val="tx1"/>
                </a:solidFill>
              </a:rPr>
              <a:t>managers at the </a:t>
            </a:r>
            <a:r>
              <a:rPr lang="en-GB" dirty="0" smtClean="0">
                <a:solidFill>
                  <a:schemeClr val="tx1"/>
                </a:solidFill>
              </a:rPr>
              <a:t>output level:</a:t>
            </a:r>
          </a:p>
          <a:p>
            <a:pPr marL="914400" lvl="1" indent="-457200" algn="l">
              <a:buFontTx/>
              <a:buChar char="-"/>
            </a:pPr>
            <a:r>
              <a:rPr lang="en-GB" dirty="0" smtClean="0">
                <a:solidFill>
                  <a:schemeClr val="tx1"/>
                </a:solidFill>
              </a:rPr>
              <a:t>ILO, ITC, UNDP, UNCTAD, UNIDO.</a:t>
            </a:r>
          </a:p>
          <a:p>
            <a:pPr marL="457200" indent="-457200" algn="l">
              <a:buFontTx/>
              <a:buChar char="-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Outcome monitoring at higher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result 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level [</a:t>
            </a:r>
            <a:r>
              <a:rPr lang="en-GB" b="1" dirty="0" smtClean="0">
                <a:solidFill>
                  <a:schemeClr val="tx1"/>
                </a:solidFill>
              </a:rPr>
              <a:t>collective effort]</a:t>
            </a:r>
            <a:r>
              <a:rPr lang="en-GB" dirty="0" smtClean="0">
                <a:solidFill>
                  <a:schemeClr val="tx1"/>
                </a:solidFill>
              </a:rPr>
              <a:t>: Each beneficiary being responsible for their </a:t>
            </a:r>
            <a:r>
              <a:rPr lang="en-GB" dirty="0">
                <a:solidFill>
                  <a:schemeClr val="tx1"/>
                </a:solidFill>
              </a:rPr>
              <a:t>individual and shared </a:t>
            </a:r>
            <a:r>
              <a:rPr lang="en-GB" dirty="0" smtClean="0">
                <a:solidFill>
                  <a:schemeClr val="tx1"/>
                </a:solidFill>
              </a:rPr>
              <a:t>roles; </a:t>
            </a:r>
            <a:r>
              <a:rPr lang="en-GB" b="1" dirty="0" smtClean="0">
                <a:solidFill>
                  <a:schemeClr val="tx1"/>
                </a:solidFill>
              </a:rPr>
              <a:t>ITFC</a:t>
            </a:r>
            <a:r>
              <a:rPr lang="en-GB" dirty="0" smtClean="0">
                <a:solidFill>
                  <a:schemeClr val="tx1"/>
                </a:solidFill>
              </a:rPr>
              <a:t>: data integration &amp; overall feed-back to the Project Board. </a:t>
            </a:r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83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488832" cy="1008112"/>
          </a:xfrm>
        </p:spPr>
        <p:txBody>
          <a:bodyPr>
            <a:normAutofit fontScale="90000"/>
          </a:bodyPr>
          <a:lstStyle/>
          <a:p>
            <a:r>
              <a:rPr lang="ar-TN" sz="2900" dirty="0" smtClean="0"/>
              <a:t>مبادرة المساعدة من اجل التجارة للدول العربية</a:t>
            </a:r>
            <a:br>
              <a:rPr lang="ar-TN" sz="2900" dirty="0" smtClean="0"/>
            </a:br>
            <a:r>
              <a:rPr lang="fr-CH" sz="2800" dirty="0" err="1" smtClean="0"/>
              <a:t>Aid</a:t>
            </a:r>
            <a:r>
              <a:rPr lang="fr-CH" sz="2800" dirty="0" smtClean="0"/>
              <a:t> for Trade Initiative for </a:t>
            </a:r>
            <a:r>
              <a:rPr lang="fr-CH" sz="2800" dirty="0" err="1" smtClean="0"/>
              <a:t>Arab</a:t>
            </a:r>
            <a:r>
              <a:rPr lang="fr-CH" sz="2800" dirty="0" smtClean="0"/>
              <a:t> States</a:t>
            </a:r>
            <a:r>
              <a:rPr lang="ar-TN" sz="2800" dirty="0" smtClean="0"/>
              <a:t/>
            </a:r>
            <a:br>
              <a:rPr lang="ar-TN" sz="2800" dirty="0" smtClean="0"/>
            </a:br>
            <a:r>
              <a:rPr lang="fr-CH" sz="2800" dirty="0" smtClean="0"/>
              <a:t>AfTIAS</a:t>
            </a:r>
            <a:endParaRPr lang="fr-CH" sz="2800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945" y="332656"/>
            <a:ext cx="966787" cy="105727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97713" y="1604481"/>
            <a:ext cx="6763232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marL="514350" indent="-514350" algn="ctr" eaLnBrk="1" hangingPunct="1">
              <a:buFont typeface="+mj-lt"/>
              <a:buAutoNum type="romanUcPeriod" startAt="5"/>
            </a:pP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Monitoring Tools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611560" y="2276872"/>
            <a:ext cx="8280920" cy="4248472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chemeClr val="tx1"/>
                </a:solidFill>
              </a:rPr>
              <a:t>As soon as 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Fast-track Work Plan </a:t>
            </a:r>
            <a:r>
              <a:rPr lang="en-GB" dirty="0" smtClean="0">
                <a:solidFill>
                  <a:schemeClr val="tx1"/>
                </a:solidFill>
              </a:rPr>
              <a:t>is adopted:</a:t>
            </a:r>
          </a:p>
          <a:p>
            <a:pPr marL="457200" indent="-457200" algn="l">
              <a:buFontTx/>
              <a:buChar char="-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Monitoring methodology </a:t>
            </a:r>
            <a:r>
              <a:rPr lang="en-GB" dirty="0" smtClean="0">
                <a:solidFill>
                  <a:schemeClr val="tx1"/>
                </a:solidFill>
              </a:rPr>
              <a:t>will be proposed, using Key Performance Indicators to be defined (KPIs);</a:t>
            </a:r>
          </a:p>
          <a:p>
            <a:pPr marL="457200" indent="-457200" algn="l">
              <a:buFontTx/>
              <a:buChar char="-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Reporting </a:t>
            </a:r>
            <a:r>
              <a:rPr lang="en-GB" dirty="0" smtClean="0">
                <a:solidFill>
                  <a:schemeClr val="tx1"/>
                </a:solidFill>
              </a:rPr>
              <a:t>requirements to support the monitoring responsibilities will be set in place, in collaboration with Focal Points and executing agencies.</a:t>
            </a:r>
          </a:p>
          <a:p>
            <a:pPr marL="914400" lvl="1" indent="-457200" algn="l">
              <a:buFontTx/>
              <a:buChar char="-"/>
            </a:pPr>
            <a:endParaRPr lang="en-GB" dirty="0" smtClean="0">
              <a:solidFill>
                <a:schemeClr val="tx1"/>
              </a:solidFill>
            </a:endParaRPr>
          </a:p>
          <a:p>
            <a:pPr marL="457200" indent="-457200" algn="l">
              <a:buFontTx/>
              <a:buChar char="-"/>
            </a:pPr>
            <a:endParaRPr lang="fr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94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488832" cy="1008112"/>
          </a:xfrm>
        </p:spPr>
        <p:txBody>
          <a:bodyPr>
            <a:normAutofit fontScale="90000"/>
          </a:bodyPr>
          <a:lstStyle/>
          <a:p>
            <a:r>
              <a:rPr lang="ar-TN" sz="2900" dirty="0" smtClean="0"/>
              <a:t>مبادرة المساعدة من اجل التجارة للدول العربية</a:t>
            </a:r>
            <a:br>
              <a:rPr lang="ar-TN" sz="2900" dirty="0" smtClean="0"/>
            </a:br>
            <a:r>
              <a:rPr lang="fr-CH" sz="2800" dirty="0" err="1" smtClean="0"/>
              <a:t>Aid</a:t>
            </a:r>
            <a:r>
              <a:rPr lang="fr-CH" sz="2800" dirty="0" smtClean="0"/>
              <a:t> for Trade Initiative for </a:t>
            </a:r>
            <a:r>
              <a:rPr lang="fr-CH" sz="2800" dirty="0" err="1" smtClean="0"/>
              <a:t>Arab</a:t>
            </a:r>
            <a:r>
              <a:rPr lang="fr-CH" sz="2800" dirty="0" smtClean="0"/>
              <a:t> States</a:t>
            </a:r>
            <a:r>
              <a:rPr lang="ar-TN" sz="2800" dirty="0" smtClean="0"/>
              <a:t/>
            </a:r>
            <a:br>
              <a:rPr lang="ar-TN" sz="2800" dirty="0" smtClean="0"/>
            </a:br>
            <a:r>
              <a:rPr lang="fr-CH" sz="2800" dirty="0" smtClean="0"/>
              <a:t>AfTIAS</a:t>
            </a:r>
            <a:endParaRPr lang="fr-CH" sz="2800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945" y="332656"/>
            <a:ext cx="966787" cy="105727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97712" y="1604481"/>
            <a:ext cx="7246625" cy="38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Lucida Grande" pitchFamily="-111" charset="0"/>
                <a:ea typeface="MS PGothic" pitchFamily="34" charset="-128"/>
              </a:defRPr>
            </a:lvl9pPr>
          </a:lstStyle>
          <a:p>
            <a:pPr marL="514350" indent="-514350" algn="ctr" eaLnBrk="1" hangingPunct="1">
              <a:buFont typeface="+mj-lt"/>
              <a:buAutoNum type="romanUcPeriod" startAt="6"/>
            </a:pPr>
            <a:r>
              <a:rPr lang="fr-CH" altLang="fr-FR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Settings of the AfTIAS Management &amp; Monitoring</a:t>
            </a:r>
          </a:p>
          <a:p>
            <a:pPr marL="457200" indent="-457200" algn="ctr" eaLnBrk="1" hangingPunct="1">
              <a:buFont typeface="+mj-lt"/>
              <a:buAutoNum type="arabicPeriod" startAt="7"/>
            </a:pPr>
            <a:endParaRPr lang="fr-CH" altLang="fr-FR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41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939</Words>
  <Application>Microsoft Office PowerPoint</Application>
  <PresentationFormat>Affichage à l'écran (4:3)</PresentationFormat>
  <Paragraphs>140</Paragraphs>
  <Slides>13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مبادرة المساعدة من اجل التجارة للدول العربية Aid for Trade Initiative for Arab States AfTIAS</vt:lpstr>
      <vt:lpstr>مبادرة المساعدة من اجل التجارة للدول العربية Aid for Trade Initiative for Arab States AfTIAS</vt:lpstr>
      <vt:lpstr>مبادرة المساعدة من اجل التجارة للدول العربية Aid for Trade Initiative for Arab States AfTIAS</vt:lpstr>
      <vt:lpstr>مبادرة المساعدة من اجل التجارة للدول العربية Aid for Trade Initiative for Arab States AfTIAS</vt:lpstr>
      <vt:lpstr>مبادرة المساعدة من اجل التجارة للدول العربية Aid for Trade Initiative for Arab States AfTIAS</vt:lpstr>
      <vt:lpstr>مبادرة المساعدة من اجل التجارة للدول العربية Aid for Trade Initiative for Arab States AfTIAS</vt:lpstr>
      <vt:lpstr>مبادرة المساعدة من اجل التجارة للدول العربية Aid for Trade Initiative for Arab States AfTIAS</vt:lpstr>
      <vt:lpstr>مبادرة المساعدة من اجل التجارة للدول العربية Aid for Trade Initiative for Arab States AfTIAS</vt:lpstr>
      <vt:lpstr>مبادرة المساعدة من اجل التجارة للدول العربية Aid for Trade Initiative for Arab States AfTIAS</vt:lpstr>
      <vt:lpstr>Présentation PowerPoint</vt:lpstr>
      <vt:lpstr>مبادرة المساعدة من اجل التجارة للدول العربية Aid for Trade Initiative for Arab States AfTIAS</vt:lpstr>
      <vt:lpstr>مبادرة المساعدة من اجل التجارة للدول العربية Aid for Trade Initiative for Arab States AfTIAS</vt:lpstr>
      <vt:lpstr>مبادرة المساعدة من اجل التجارة للدول العربية Aid for Trade Initiative for Arab States AfTIAS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مبادرة المساعدة من اجل التجارة للدول العربية Aid for Trade Initiative for Arab States AfTIAS</dc:title>
  <dc:creator>Abdelkrim Ben Fadhl</dc:creator>
  <cp:lastModifiedBy>Abdelkrim Ben Fadhl</cp:lastModifiedBy>
  <cp:revision>19</cp:revision>
  <dcterms:created xsi:type="dcterms:W3CDTF">2013-12-13T05:38:59Z</dcterms:created>
  <dcterms:modified xsi:type="dcterms:W3CDTF">2013-12-13T09:38:54Z</dcterms:modified>
</cp:coreProperties>
</file>