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2" r:id="rId5"/>
    <p:sldId id="275" r:id="rId6"/>
    <p:sldId id="276" r:id="rId7"/>
    <p:sldId id="277" r:id="rId8"/>
    <p:sldId id="294" r:id="rId9"/>
    <p:sldId id="295" r:id="rId10"/>
    <p:sldId id="296" r:id="rId11"/>
    <p:sldId id="278" r:id="rId12"/>
    <p:sldId id="279" r:id="rId13"/>
    <p:sldId id="281" r:id="rId14"/>
    <p:sldId id="280" r:id="rId15"/>
    <p:sldId id="282" r:id="rId16"/>
    <p:sldId id="283" r:id="rId17"/>
    <p:sldId id="285" r:id="rId18"/>
    <p:sldId id="284" r:id="rId19"/>
    <p:sldId id="287" r:id="rId20"/>
    <p:sldId id="288" r:id="rId21"/>
    <p:sldId id="289" r:id="rId22"/>
    <p:sldId id="290" r:id="rId23"/>
    <p:sldId id="291" r:id="rId24"/>
    <p:sldId id="292" r:id="rId25"/>
    <p:sldId id="293" r:id="rId26"/>
    <p:sldId id="297"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2" d="100"/>
          <a:sy n="32" d="100"/>
        </p:scale>
        <p:origin x="-9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E75B84-9432-42E7-AE56-EC2E7034A33B}" type="doc">
      <dgm:prSet loTypeId="urn:microsoft.com/office/officeart/2005/8/layout/radial4" loCatId="relationship" qsTypeId="urn:microsoft.com/office/officeart/2005/8/quickstyle/simple1#1" qsCatId="simple" csTypeId="urn:microsoft.com/office/officeart/2005/8/colors/accent1_2#1" csCatId="accent1" phldr="1"/>
      <dgm:spPr/>
      <dgm:t>
        <a:bodyPr/>
        <a:lstStyle/>
        <a:p>
          <a:endParaRPr lang="en-GB"/>
        </a:p>
      </dgm:t>
    </dgm:pt>
    <dgm:pt modelId="{47AC66BF-8B56-44C5-BF4A-AA5A0A501B57}">
      <dgm:prSet phldrT="[Text]" custT="1"/>
      <dgm:spPr/>
      <dgm:t>
        <a:bodyPr/>
        <a:lstStyle/>
        <a:p>
          <a:r>
            <a:rPr lang="en-GB" sz="1600" b="1" dirty="0">
              <a:latin typeface="Helvetica" panose="020B0604020202020204" pitchFamily="34" charset="0"/>
              <a:cs typeface="Helvetica" panose="020B0604020202020204" pitchFamily="34" charset="0"/>
            </a:rPr>
            <a:t>Bankable project or programme</a:t>
          </a:r>
        </a:p>
      </dgm:t>
    </dgm:pt>
    <dgm:pt modelId="{BDD24E60-D897-419A-AED5-98112B8FBC45}" type="parTrans" cxnId="{889CB583-6D75-4419-8FFC-B3E518427A14}">
      <dgm:prSet/>
      <dgm:spPr/>
      <dgm:t>
        <a:bodyPr/>
        <a:lstStyle/>
        <a:p>
          <a:endParaRPr lang="en-GB"/>
        </a:p>
      </dgm:t>
    </dgm:pt>
    <dgm:pt modelId="{57D287C7-E087-4E4C-9953-E0CF546042F3}" type="sibTrans" cxnId="{889CB583-6D75-4419-8FFC-B3E518427A14}">
      <dgm:prSet/>
      <dgm:spPr/>
      <dgm:t>
        <a:bodyPr/>
        <a:lstStyle/>
        <a:p>
          <a:endParaRPr lang="en-GB"/>
        </a:p>
      </dgm:t>
    </dgm:pt>
    <dgm:pt modelId="{9A1F118A-AB6D-43DA-A972-AD34CEA6FD24}">
      <dgm:prSet phldrT="[Text]" custT="1"/>
      <dgm:spPr/>
      <dgm:t>
        <a:bodyPr/>
        <a:lstStyle/>
        <a:p>
          <a:r>
            <a:rPr lang="en-GB" sz="1600" b="1" dirty="0">
              <a:latin typeface="Helvetica" panose="020B0604020202020204" pitchFamily="34" charset="0"/>
              <a:cs typeface="Helvetica" panose="020B0604020202020204" pitchFamily="34" charset="0"/>
            </a:rPr>
            <a:t>Identification and preparation</a:t>
          </a:r>
        </a:p>
      </dgm:t>
    </dgm:pt>
    <dgm:pt modelId="{09141C8A-A595-4F4D-A486-20C23479D717}" type="parTrans" cxnId="{05B20623-D0B9-44FA-8FF8-C26094CFBA4D}">
      <dgm:prSet/>
      <dgm:spPr/>
      <dgm:t>
        <a:bodyPr/>
        <a:lstStyle/>
        <a:p>
          <a:endParaRPr lang="en-GB" sz="1600" b="1">
            <a:latin typeface="Helvetica" panose="020B0604020202020204" pitchFamily="34" charset="0"/>
            <a:cs typeface="Helvetica" panose="020B0604020202020204" pitchFamily="34" charset="0"/>
          </a:endParaRPr>
        </a:p>
      </dgm:t>
    </dgm:pt>
    <dgm:pt modelId="{15F27D00-E52C-4265-9A2B-EE1EC6E84A9D}" type="sibTrans" cxnId="{05B20623-D0B9-44FA-8FF8-C26094CFBA4D}">
      <dgm:prSet/>
      <dgm:spPr/>
      <dgm:t>
        <a:bodyPr/>
        <a:lstStyle/>
        <a:p>
          <a:endParaRPr lang="en-GB"/>
        </a:p>
      </dgm:t>
    </dgm:pt>
    <dgm:pt modelId="{FDF18D5D-BC82-47E7-9521-A7BC6F96D890}">
      <dgm:prSet phldrT="[Text]" custT="1"/>
      <dgm:spPr/>
      <dgm:t>
        <a:bodyPr/>
        <a:lstStyle/>
        <a:p>
          <a:r>
            <a:rPr lang="en-GB" sz="1600" b="1" dirty="0">
              <a:latin typeface="Helvetica" panose="020B0604020202020204" pitchFamily="34" charset="0"/>
              <a:cs typeface="Helvetica" panose="020B0604020202020204" pitchFamily="34" charset="0"/>
            </a:rPr>
            <a:t>Design and appraisal</a:t>
          </a:r>
        </a:p>
      </dgm:t>
    </dgm:pt>
    <dgm:pt modelId="{B698B468-D4A5-4DBB-82A4-63EBAC34AC39}" type="parTrans" cxnId="{4E11598D-C237-4C12-AFC7-B332190D1C19}">
      <dgm:prSet/>
      <dgm:spPr/>
      <dgm:t>
        <a:bodyPr/>
        <a:lstStyle/>
        <a:p>
          <a:endParaRPr lang="en-GB" sz="1600" b="1">
            <a:latin typeface="Helvetica" panose="020B0604020202020204" pitchFamily="34" charset="0"/>
            <a:cs typeface="Helvetica" panose="020B0604020202020204" pitchFamily="34" charset="0"/>
          </a:endParaRPr>
        </a:p>
      </dgm:t>
    </dgm:pt>
    <dgm:pt modelId="{F33DB8BA-DFD6-4910-BB06-782E3334A584}" type="sibTrans" cxnId="{4E11598D-C237-4C12-AFC7-B332190D1C19}">
      <dgm:prSet/>
      <dgm:spPr/>
      <dgm:t>
        <a:bodyPr/>
        <a:lstStyle/>
        <a:p>
          <a:endParaRPr lang="en-GB"/>
        </a:p>
      </dgm:t>
    </dgm:pt>
    <dgm:pt modelId="{422624F2-6EDB-415A-8E6D-C512C110A518}">
      <dgm:prSet custT="1"/>
      <dgm:spPr/>
      <dgm:t>
        <a:bodyPr/>
        <a:lstStyle/>
        <a:p>
          <a:r>
            <a:rPr lang="en-GB" sz="1600" b="1" dirty="0">
              <a:latin typeface="Helvetica" panose="020B0604020202020204" pitchFamily="34" charset="0"/>
              <a:cs typeface="Helvetica" panose="020B0604020202020204" pitchFamily="34" charset="0"/>
            </a:rPr>
            <a:t>M&amp;E</a:t>
          </a:r>
        </a:p>
      </dgm:t>
    </dgm:pt>
    <dgm:pt modelId="{201980A7-A008-438B-B9B0-3436128A97E5}" type="sibTrans" cxnId="{8F5D768B-E2B7-446B-9A0E-A25CDE5EF9E1}">
      <dgm:prSet/>
      <dgm:spPr/>
      <dgm:t>
        <a:bodyPr/>
        <a:lstStyle/>
        <a:p>
          <a:endParaRPr lang="en-GB"/>
        </a:p>
      </dgm:t>
    </dgm:pt>
    <dgm:pt modelId="{5A8F304A-3241-4C20-B056-6B0B0129EC39}" type="parTrans" cxnId="{8F5D768B-E2B7-446B-9A0E-A25CDE5EF9E1}">
      <dgm:prSet/>
      <dgm:spPr/>
      <dgm:t>
        <a:bodyPr/>
        <a:lstStyle/>
        <a:p>
          <a:endParaRPr lang="en-GB" sz="1600" b="1">
            <a:latin typeface="Helvetica" panose="020B0604020202020204" pitchFamily="34" charset="0"/>
            <a:cs typeface="Helvetica" panose="020B0604020202020204" pitchFamily="34" charset="0"/>
          </a:endParaRPr>
        </a:p>
      </dgm:t>
    </dgm:pt>
    <dgm:pt modelId="{8D7CF82F-A120-42AB-BC99-5217EA4F80AC}" type="pres">
      <dgm:prSet presAssocID="{E9E75B84-9432-42E7-AE56-EC2E7034A33B}" presName="cycle" presStyleCnt="0">
        <dgm:presLayoutVars>
          <dgm:chMax val="1"/>
          <dgm:dir/>
          <dgm:animLvl val="ctr"/>
          <dgm:resizeHandles val="exact"/>
        </dgm:presLayoutVars>
      </dgm:prSet>
      <dgm:spPr/>
      <dgm:t>
        <a:bodyPr/>
        <a:lstStyle/>
        <a:p>
          <a:endParaRPr lang="en-GB"/>
        </a:p>
      </dgm:t>
    </dgm:pt>
    <dgm:pt modelId="{15E1778B-04D6-4728-8EE4-A6295F44F7E5}" type="pres">
      <dgm:prSet presAssocID="{47AC66BF-8B56-44C5-BF4A-AA5A0A501B57}" presName="centerShape" presStyleLbl="node0" presStyleIdx="0" presStyleCnt="1"/>
      <dgm:spPr/>
      <dgm:t>
        <a:bodyPr/>
        <a:lstStyle/>
        <a:p>
          <a:endParaRPr lang="en-GB"/>
        </a:p>
      </dgm:t>
    </dgm:pt>
    <dgm:pt modelId="{52413C77-724D-483B-B2BD-797CFB6489EC}" type="pres">
      <dgm:prSet presAssocID="{09141C8A-A595-4F4D-A486-20C23479D717}" presName="parTrans" presStyleLbl="bgSibTrans2D1" presStyleIdx="0" presStyleCnt="3"/>
      <dgm:spPr/>
      <dgm:t>
        <a:bodyPr/>
        <a:lstStyle/>
        <a:p>
          <a:endParaRPr lang="en-GB"/>
        </a:p>
      </dgm:t>
    </dgm:pt>
    <dgm:pt modelId="{ADBDFEE9-D494-4303-851C-6A628E5E8CF3}" type="pres">
      <dgm:prSet presAssocID="{9A1F118A-AB6D-43DA-A972-AD34CEA6FD24}" presName="node" presStyleLbl="node1" presStyleIdx="0" presStyleCnt="3">
        <dgm:presLayoutVars>
          <dgm:bulletEnabled val="1"/>
        </dgm:presLayoutVars>
      </dgm:prSet>
      <dgm:spPr/>
      <dgm:t>
        <a:bodyPr/>
        <a:lstStyle/>
        <a:p>
          <a:endParaRPr lang="en-GB"/>
        </a:p>
      </dgm:t>
    </dgm:pt>
    <dgm:pt modelId="{C85C6070-2D32-4BD6-B7E8-FB83C0140BDD}" type="pres">
      <dgm:prSet presAssocID="{B698B468-D4A5-4DBB-82A4-63EBAC34AC39}" presName="parTrans" presStyleLbl="bgSibTrans2D1" presStyleIdx="1" presStyleCnt="3"/>
      <dgm:spPr/>
      <dgm:t>
        <a:bodyPr/>
        <a:lstStyle/>
        <a:p>
          <a:endParaRPr lang="en-GB"/>
        </a:p>
      </dgm:t>
    </dgm:pt>
    <dgm:pt modelId="{E135D3BC-D88D-4B52-BBAC-67F418633BAD}" type="pres">
      <dgm:prSet presAssocID="{FDF18D5D-BC82-47E7-9521-A7BC6F96D890}" presName="node" presStyleLbl="node1" presStyleIdx="1" presStyleCnt="3">
        <dgm:presLayoutVars>
          <dgm:bulletEnabled val="1"/>
        </dgm:presLayoutVars>
      </dgm:prSet>
      <dgm:spPr/>
      <dgm:t>
        <a:bodyPr/>
        <a:lstStyle/>
        <a:p>
          <a:endParaRPr lang="en-GB"/>
        </a:p>
      </dgm:t>
    </dgm:pt>
    <dgm:pt modelId="{819F6845-C63C-46E0-A813-1070AC7F7A93}" type="pres">
      <dgm:prSet presAssocID="{5A8F304A-3241-4C20-B056-6B0B0129EC39}" presName="parTrans" presStyleLbl="bgSibTrans2D1" presStyleIdx="2" presStyleCnt="3"/>
      <dgm:spPr/>
      <dgm:t>
        <a:bodyPr/>
        <a:lstStyle/>
        <a:p>
          <a:endParaRPr lang="en-GB"/>
        </a:p>
      </dgm:t>
    </dgm:pt>
    <dgm:pt modelId="{DF90A7DC-59B1-4E16-A901-06D72698CB7B}" type="pres">
      <dgm:prSet presAssocID="{422624F2-6EDB-415A-8E6D-C512C110A518}" presName="node" presStyleLbl="node1" presStyleIdx="2" presStyleCnt="3">
        <dgm:presLayoutVars>
          <dgm:bulletEnabled val="1"/>
        </dgm:presLayoutVars>
      </dgm:prSet>
      <dgm:spPr/>
      <dgm:t>
        <a:bodyPr/>
        <a:lstStyle/>
        <a:p>
          <a:endParaRPr lang="en-GB"/>
        </a:p>
      </dgm:t>
    </dgm:pt>
  </dgm:ptLst>
  <dgm:cxnLst>
    <dgm:cxn modelId="{889CB583-6D75-4419-8FFC-B3E518427A14}" srcId="{E9E75B84-9432-42E7-AE56-EC2E7034A33B}" destId="{47AC66BF-8B56-44C5-BF4A-AA5A0A501B57}" srcOrd="0" destOrd="0" parTransId="{BDD24E60-D897-419A-AED5-98112B8FBC45}" sibTransId="{57D287C7-E087-4E4C-9953-E0CF546042F3}"/>
    <dgm:cxn modelId="{FC8D8BA1-61C3-48A0-A3DA-797C1220C6E9}" type="presOf" srcId="{09141C8A-A595-4F4D-A486-20C23479D717}" destId="{52413C77-724D-483B-B2BD-797CFB6489EC}" srcOrd="0" destOrd="0" presId="urn:microsoft.com/office/officeart/2005/8/layout/radial4"/>
    <dgm:cxn modelId="{D3C32A54-7805-4785-887E-194526D4ABC8}" type="presOf" srcId="{47AC66BF-8B56-44C5-BF4A-AA5A0A501B57}" destId="{15E1778B-04D6-4728-8EE4-A6295F44F7E5}" srcOrd="0" destOrd="0" presId="urn:microsoft.com/office/officeart/2005/8/layout/radial4"/>
    <dgm:cxn modelId="{ED395F0C-B34B-493F-BE11-A00B519DB3B9}" type="presOf" srcId="{9A1F118A-AB6D-43DA-A972-AD34CEA6FD24}" destId="{ADBDFEE9-D494-4303-851C-6A628E5E8CF3}" srcOrd="0" destOrd="0" presId="urn:microsoft.com/office/officeart/2005/8/layout/radial4"/>
    <dgm:cxn modelId="{25989E88-43D5-4EE3-852E-7818C7444992}" type="presOf" srcId="{5A8F304A-3241-4C20-B056-6B0B0129EC39}" destId="{819F6845-C63C-46E0-A813-1070AC7F7A93}" srcOrd="0" destOrd="0" presId="urn:microsoft.com/office/officeart/2005/8/layout/radial4"/>
    <dgm:cxn modelId="{27B2BEAA-8A51-4EC5-93C4-758215C7D5D7}" type="presOf" srcId="{E9E75B84-9432-42E7-AE56-EC2E7034A33B}" destId="{8D7CF82F-A120-42AB-BC99-5217EA4F80AC}" srcOrd="0" destOrd="0" presId="urn:microsoft.com/office/officeart/2005/8/layout/radial4"/>
    <dgm:cxn modelId="{1112A2F2-55B6-4786-932F-F78BE56900D2}" type="presOf" srcId="{FDF18D5D-BC82-47E7-9521-A7BC6F96D890}" destId="{E135D3BC-D88D-4B52-BBAC-67F418633BAD}" srcOrd="0" destOrd="0" presId="urn:microsoft.com/office/officeart/2005/8/layout/radial4"/>
    <dgm:cxn modelId="{8F5D768B-E2B7-446B-9A0E-A25CDE5EF9E1}" srcId="{47AC66BF-8B56-44C5-BF4A-AA5A0A501B57}" destId="{422624F2-6EDB-415A-8E6D-C512C110A518}" srcOrd="2" destOrd="0" parTransId="{5A8F304A-3241-4C20-B056-6B0B0129EC39}" sibTransId="{201980A7-A008-438B-B9B0-3436128A97E5}"/>
    <dgm:cxn modelId="{105EF5A5-5100-40DA-98C6-50C2DD322AF2}" type="presOf" srcId="{422624F2-6EDB-415A-8E6D-C512C110A518}" destId="{DF90A7DC-59B1-4E16-A901-06D72698CB7B}" srcOrd="0" destOrd="0" presId="urn:microsoft.com/office/officeart/2005/8/layout/radial4"/>
    <dgm:cxn modelId="{05B20623-D0B9-44FA-8FF8-C26094CFBA4D}" srcId="{47AC66BF-8B56-44C5-BF4A-AA5A0A501B57}" destId="{9A1F118A-AB6D-43DA-A972-AD34CEA6FD24}" srcOrd="0" destOrd="0" parTransId="{09141C8A-A595-4F4D-A486-20C23479D717}" sibTransId="{15F27D00-E52C-4265-9A2B-EE1EC6E84A9D}"/>
    <dgm:cxn modelId="{382F7DC2-6C10-4AAE-8272-89CB82FFD148}" type="presOf" srcId="{B698B468-D4A5-4DBB-82A4-63EBAC34AC39}" destId="{C85C6070-2D32-4BD6-B7E8-FB83C0140BDD}" srcOrd="0" destOrd="0" presId="urn:microsoft.com/office/officeart/2005/8/layout/radial4"/>
    <dgm:cxn modelId="{4E11598D-C237-4C12-AFC7-B332190D1C19}" srcId="{47AC66BF-8B56-44C5-BF4A-AA5A0A501B57}" destId="{FDF18D5D-BC82-47E7-9521-A7BC6F96D890}" srcOrd="1" destOrd="0" parTransId="{B698B468-D4A5-4DBB-82A4-63EBAC34AC39}" sibTransId="{F33DB8BA-DFD6-4910-BB06-782E3334A584}"/>
    <dgm:cxn modelId="{E0574A84-1FF1-433F-A3B8-6230F8EE5456}" type="presParOf" srcId="{8D7CF82F-A120-42AB-BC99-5217EA4F80AC}" destId="{15E1778B-04D6-4728-8EE4-A6295F44F7E5}" srcOrd="0" destOrd="0" presId="urn:microsoft.com/office/officeart/2005/8/layout/radial4"/>
    <dgm:cxn modelId="{4ECF9213-2451-4143-988A-FA9590DD1C3A}" type="presParOf" srcId="{8D7CF82F-A120-42AB-BC99-5217EA4F80AC}" destId="{52413C77-724D-483B-B2BD-797CFB6489EC}" srcOrd="1" destOrd="0" presId="urn:microsoft.com/office/officeart/2005/8/layout/radial4"/>
    <dgm:cxn modelId="{C20BA89D-EBB0-46E6-893D-D5E330A4157E}" type="presParOf" srcId="{8D7CF82F-A120-42AB-BC99-5217EA4F80AC}" destId="{ADBDFEE9-D494-4303-851C-6A628E5E8CF3}" srcOrd="2" destOrd="0" presId="urn:microsoft.com/office/officeart/2005/8/layout/radial4"/>
    <dgm:cxn modelId="{FF55C79F-4D9A-41BB-B53A-18BA7560D0AE}" type="presParOf" srcId="{8D7CF82F-A120-42AB-BC99-5217EA4F80AC}" destId="{C85C6070-2D32-4BD6-B7E8-FB83C0140BDD}" srcOrd="3" destOrd="0" presId="urn:microsoft.com/office/officeart/2005/8/layout/radial4"/>
    <dgm:cxn modelId="{128A805B-C237-4375-BF9A-C3BBFB4B1577}" type="presParOf" srcId="{8D7CF82F-A120-42AB-BC99-5217EA4F80AC}" destId="{E135D3BC-D88D-4B52-BBAC-67F418633BAD}" srcOrd="4" destOrd="0" presId="urn:microsoft.com/office/officeart/2005/8/layout/radial4"/>
    <dgm:cxn modelId="{E7ACC573-B1CF-43E7-826A-EEBF187F4E26}" type="presParOf" srcId="{8D7CF82F-A120-42AB-BC99-5217EA4F80AC}" destId="{819F6845-C63C-46E0-A813-1070AC7F7A93}" srcOrd="5" destOrd="0" presId="urn:microsoft.com/office/officeart/2005/8/layout/radial4"/>
    <dgm:cxn modelId="{2F281009-AE5A-4332-B490-5E30889844B2}" type="presParOf" srcId="{8D7CF82F-A120-42AB-BC99-5217EA4F80AC}" destId="{DF90A7DC-59B1-4E16-A901-06D72698CB7B}"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E1778B-04D6-4728-8EE4-A6295F44F7E5}">
      <dsp:nvSpPr>
        <dsp:cNvPr id="0" name=""/>
        <dsp:cNvSpPr/>
      </dsp:nvSpPr>
      <dsp:spPr>
        <a:xfrm>
          <a:off x="3083005" y="2461550"/>
          <a:ext cx="2063588" cy="20635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a:latin typeface="Helvetica" panose="020B0604020202020204" pitchFamily="34" charset="0"/>
              <a:cs typeface="Helvetica" panose="020B0604020202020204" pitchFamily="34" charset="0"/>
            </a:rPr>
            <a:t>Bankable project or programme</a:t>
          </a:r>
        </a:p>
      </dsp:txBody>
      <dsp:txXfrm>
        <a:off x="3083005" y="2461550"/>
        <a:ext cx="2063588" cy="2063588"/>
      </dsp:txXfrm>
    </dsp:sp>
    <dsp:sp modelId="{52413C77-724D-483B-B2BD-797CFB6489EC}">
      <dsp:nvSpPr>
        <dsp:cNvPr id="0" name=""/>
        <dsp:cNvSpPr/>
      </dsp:nvSpPr>
      <dsp:spPr>
        <a:xfrm rot="12900000">
          <a:off x="1752980" y="2100207"/>
          <a:ext cx="1584352" cy="58812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BDFEE9-D494-4303-851C-6A628E5E8CF3}">
      <dsp:nvSpPr>
        <dsp:cNvPr id="0" name=""/>
        <dsp:cNvSpPr/>
      </dsp:nvSpPr>
      <dsp:spPr>
        <a:xfrm>
          <a:off x="916039" y="1155731"/>
          <a:ext cx="1960408" cy="15683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b="1" kern="1200" dirty="0">
              <a:latin typeface="Helvetica" panose="020B0604020202020204" pitchFamily="34" charset="0"/>
              <a:cs typeface="Helvetica" panose="020B0604020202020204" pitchFamily="34" charset="0"/>
            </a:rPr>
            <a:t>Identification and preparation</a:t>
          </a:r>
        </a:p>
      </dsp:txBody>
      <dsp:txXfrm>
        <a:off x="916039" y="1155731"/>
        <a:ext cx="1960408" cy="1568327"/>
      </dsp:txXfrm>
    </dsp:sp>
    <dsp:sp modelId="{C85C6070-2D32-4BD6-B7E8-FB83C0140BDD}">
      <dsp:nvSpPr>
        <dsp:cNvPr id="0" name=""/>
        <dsp:cNvSpPr/>
      </dsp:nvSpPr>
      <dsp:spPr>
        <a:xfrm rot="16200000">
          <a:off x="3322623" y="1283102"/>
          <a:ext cx="1584352" cy="58812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35D3BC-D88D-4B52-BBAC-67F418633BAD}">
      <dsp:nvSpPr>
        <dsp:cNvPr id="0" name=""/>
        <dsp:cNvSpPr/>
      </dsp:nvSpPr>
      <dsp:spPr>
        <a:xfrm>
          <a:off x="3134595" y="824"/>
          <a:ext cx="1960408" cy="15683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b="1" kern="1200" dirty="0">
              <a:latin typeface="Helvetica" panose="020B0604020202020204" pitchFamily="34" charset="0"/>
              <a:cs typeface="Helvetica" panose="020B0604020202020204" pitchFamily="34" charset="0"/>
            </a:rPr>
            <a:t>Design and appraisal</a:t>
          </a:r>
        </a:p>
      </dsp:txBody>
      <dsp:txXfrm>
        <a:off x="3134595" y="824"/>
        <a:ext cx="1960408" cy="1568327"/>
      </dsp:txXfrm>
    </dsp:sp>
    <dsp:sp modelId="{819F6845-C63C-46E0-A813-1070AC7F7A93}">
      <dsp:nvSpPr>
        <dsp:cNvPr id="0" name=""/>
        <dsp:cNvSpPr/>
      </dsp:nvSpPr>
      <dsp:spPr>
        <a:xfrm rot="19500000">
          <a:off x="4892267" y="2100207"/>
          <a:ext cx="1584352" cy="58812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90A7DC-59B1-4E16-A901-06D72698CB7B}">
      <dsp:nvSpPr>
        <dsp:cNvPr id="0" name=""/>
        <dsp:cNvSpPr/>
      </dsp:nvSpPr>
      <dsp:spPr>
        <a:xfrm>
          <a:off x="5353151" y="1155731"/>
          <a:ext cx="1960408" cy="156832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b="1" kern="1200" dirty="0">
              <a:latin typeface="Helvetica" panose="020B0604020202020204" pitchFamily="34" charset="0"/>
              <a:cs typeface="Helvetica" panose="020B0604020202020204" pitchFamily="34" charset="0"/>
            </a:rPr>
            <a:t>M&amp;E</a:t>
          </a:r>
        </a:p>
      </dsp:txBody>
      <dsp:txXfrm>
        <a:off x="5353151" y="1155731"/>
        <a:ext cx="1960408" cy="156832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ADEC418-828F-4990-9170-E212A59A767D}" type="datetimeFigureOut">
              <a:rPr lang="en-US"/>
              <a:pPr>
                <a:defRPr/>
              </a:pPr>
              <a:t>12/12/2013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A9C6D05-D1A2-4329-9610-5FBAFFFD1BD1}"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D3F2AD-F354-4027-BC2E-4F7B5D023DF1}" type="datetimeFigureOut">
              <a:rPr lang="en-US"/>
              <a:pPr>
                <a:defRPr/>
              </a:pPr>
              <a:t>12/12/2013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0142F0-3B70-4922-A4E0-B62ACE3BECB4}"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3AEE046-12C3-4E88-B0D4-05D720CC7F64}" type="datetimeFigureOut">
              <a:rPr lang="en-US"/>
              <a:pPr>
                <a:defRPr/>
              </a:pPr>
              <a:t>12/12/2013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DC99AA-403D-4F45-9C61-2F863938C8F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BD231D2-5B64-4D23-9B8A-23D3920E66DA}" type="datetimeFigureOut">
              <a:rPr lang="en-US"/>
              <a:pPr>
                <a:defRPr/>
              </a:pPr>
              <a:t>12/12/2013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82EC4AE-F968-4FF9-939F-90C1442227B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5E9702C-8E49-4EB6-8C7D-018A940B21E3}" type="datetimeFigureOut">
              <a:rPr lang="en-US"/>
              <a:pPr>
                <a:defRPr/>
              </a:pPr>
              <a:t>12/12/2013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721828-3815-419B-A396-0C798DE6A427}"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8C60C46-DB3B-47E3-A087-2863FB10B9B1}" type="datetimeFigureOut">
              <a:rPr lang="en-US"/>
              <a:pPr>
                <a:defRPr/>
              </a:pPr>
              <a:t>12/12/2013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530AC39-465B-4FD2-A2C3-37C802307834}"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5AC703D-35C6-4BD1-A6A9-3EACEF812D33}" type="datetimeFigureOut">
              <a:rPr lang="en-US"/>
              <a:pPr>
                <a:defRPr/>
              </a:pPr>
              <a:t>12/12/2013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01A2ADF-7C49-44F3-A42D-0E1C45204D7E}"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A8FB98F-1FFE-4A24-9E35-2E5E178AF0FC}" type="datetimeFigureOut">
              <a:rPr lang="en-US"/>
              <a:pPr>
                <a:defRPr/>
              </a:pPr>
              <a:t>12/12/2013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A909DDA-1C82-4FB2-B640-6442C03B3017}"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89068CD-5287-44AB-B023-A9B75063FDA5}" type="datetimeFigureOut">
              <a:rPr lang="en-US"/>
              <a:pPr>
                <a:defRPr/>
              </a:pPr>
              <a:t>12/12/2013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A48EAE9-86A4-4952-A560-D6F0067EB4E5}"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9EEE863-4576-42A3-AE6B-3280ED477B31}" type="datetimeFigureOut">
              <a:rPr lang="en-US"/>
              <a:pPr>
                <a:defRPr/>
              </a:pPr>
              <a:t>12/12/2013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227E971-AF04-4064-920D-BCF7B4D7D762}"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13E8305-2850-4227-A4B5-847443BFE897}" type="datetimeFigureOut">
              <a:rPr lang="en-US"/>
              <a:pPr>
                <a:defRPr/>
              </a:pPr>
              <a:t>12/12/2013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7A64A0-4850-4E29-9583-2174F75043F2}"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7BAA28E-65FB-4EE6-9C8D-A118DA300417}" type="datetimeFigureOut">
              <a:rPr lang="en-US"/>
              <a:pPr>
                <a:defRPr/>
              </a:pPr>
              <a:t>12/12/2013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79F54630-7E29-4071-8574-0F9E0157EA4C}"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sz="2400" b="1" smtClean="0"/>
              <a:t>UNITED NATIONS</a:t>
            </a:r>
            <a:r>
              <a:rPr lang="en-US" sz="2400" smtClean="0"/>
              <a:t/>
            </a:r>
            <a:br>
              <a:rPr lang="en-US" sz="2400" smtClean="0"/>
            </a:br>
            <a:r>
              <a:rPr lang="en-US" sz="2400" b="1" smtClean="0">
                <a:solidFill>
                  <a:srgbClr val="0586D5"/>
                </a:solidFill>
              </a:rPr>
              <a:t>Economic and Social Commission for Western Asia (ESCWA)</a:t>
            </a:r>
            <a:r>
              <a:rPr lang="en-US" sz="2400" smtClean="0"/>
              <a:t/>
            </a:r>
            <a:br>
              <a:rPr lang="en-US" sz="2400" smtClean="0"/>
            </a:br>
            <a:r>
              <a:rPr lang="en-US" sz="2400" b="1" smtClean="0">
                <a:solidFill>
                  <a:srgbClr val="000000"/>
                </a:solidFill>
              </a:rPr>
              <a:t>Expert Group Meeting on Monitoring and Evaluation Systems for Implementing Aid for Trade Bankable Projects in the Arab Region</a:t>
            </a:r>
            <a:br>
              <a:rPr lang="en-US" sz="2400" b="1" smtClean="0">
                <a:solidFill>
                  <a:srgbClr val="000000"/>
                </a:solidFill>
              </a:rPr>
            </a:br>
            <a:r>
              <a:rPr lang="en-US" sz="2400" smtClean="0"/>
              <a:t/>
            </a:r>
            <a:br>
              <a:rPr lang="en-US" sz="2400" smtClean="0"/>
            </a:br>
            <a:r>
              <a:rPr lang="en-US" sz="2400" b="1" smtClean="0">
                <a:solidFill>
                  <a:srgbClr val="000000"/>
                </a:solidFill>
              </a:rPr>
              <a:t>Hammamet, Tunisia, 12-13 December 2013</a:t>
            </a:r>
            <a:br>
              <a:rPr lang="en-US" sz="2400" b="1" smtClean="0">
                <a:solidFill>
                  <a:srgbClr val="000000"/>
                </a:solidFill>
              </a:rPr>
            </a:br>
            <a:r>
              <a:rPr lang="en-US" sz="2400" b="1" smtClean="0">
                <a:solidFill>
                  <a:schemeClr val="tx2"/>
                </a:solidFill>
              </a:rPr>
              <a:t>Ghazi Ben Ahmed</a:t>
            </a:r>
            <a:r>
              <a:rPr lang="en-US" sz="2400" smtClean="0">
                <a:solidFill>
                  <a:schemeClr val="tx2"/>
                </a:solidFill>
              </a:rPr>
              <a:t/>
            </a:r>
            <a:br>
              <a:rPr lang="en-US" sz="2400" smtClean="0">
                <a:solidFill>
                  <a:schemeClr val="tx2"/>
                </a:solidFill>
              </a:rPr>
            </a:br>
            <a:endParaRPr lang="en-US" sz="2400" smtClean="0">
              <a:solidFill>
                <a:schemeClr val="tx2"/>
              </a:solidFill>
            </a:endParaRPr>
          </a:p>
        </p:txBody>
      </p:sp>
      <p:sp>
        <p:nvSpPr>
          <p:cNvPr id="13314" name="Subtitle 2"/>
          <p:cNvSpPr>
            <a:spLocks noGrp="1"/>
          </p:cNvSpPr>
          <p:nvPr>
            <p:ph type="subTitle" idx="1"/>
          </p:nvPr>
        </p:nvSpPr>
        <p:spPr>
          <a:xfrm>
            <a:off x="1371600" y="4724400"/>
            <a:ext cx="6400800" cy="1752600"/>
          </a:xfrm>
        </p:spPr>
        <p:txBody>
          <a:bodyPr/>
          <a:lstStyle/>
          <a:p>
            <a:pPr eaLnBrk="1" hangingPunct="1"/>
            <a:r>
              <a:rPr lang="en-US" sz="2800" b="1" dirty="0" smtClean="0">
                <a:solidFill>
                  <a:schemeClr val="tx2"/>
                </a:solidFill>
              </a:rPr>
              <a:t>Session Three:</a:t>
            </a:r>
            <a:r>
              <a:rPr lang="en-US" sz="2800" b="1" dirty="0" smtClean="0">
                <a:solidFill>
                  <a:schemeClr val="tx1"/>
                </a:solidFill>
              </a:rPr>
              <a:t> Formulation of </a:t>
            </a:r>
            <a:r>
              <a:rPr lang="en-US" sz="2800" b="1" dirty="0" err="1" smtClean="0">
                <a:solidFill>
                  <a:schemeClr val="tx1"/>
                </a:solidFill>
              </a:rPr>
              <a:t>AfT</a:t>
            </a:r>
            <a:r>
              <a:rPr lang="en-US" sz="2800" b="1" dirty="0" smtClean="0">
                <a:solidFill>
                  <a:schemeClr val="tx1"/>
                </a:solidFill>
              </a:rPr>
              <a:t> bankable </a:t>
            </a:r>
            <a:r>
              <a:rPr lang="en-US" sz="2800" b="1" dirty="0" smtClean="0">
                <a:solidFill>
                  <a:schemeClr val="tx1"/>
                </a:solidFill>
              </a:rPr>
              <a:t>projects</a:t>
            </a:r>
            <a:endParaRPr lang="en-US" sz="2800" dirty="0" smtClean="0">
              <a:solidFill>
                <a:schemeClr val="tx1"/>
              </a:solidFill>
            </a:endParaRPr>
          </a:p>
        </p:txBody>
      </p:sp>
      <p:pic>
        <p:nvPicPr>
          <p:cNvPr id="13315" name="Picture 1"/>
          <p:cNvPicPr>
            <a:picLocks noChangeAspect="1" noChangeArrowheads="1"/>
          </p:cNvPicPr>
          <p:nvPr/>
        </p:nvPicPr>
        <p:blipFill>
          <a:blip r:embed="rId2" cstate="print"/>
          <a:srcRect/>
          <a:stretch>
            <a:fillRect/>
          </a:stretch>
        </p:blipFill>
        <p:spPr bwMode="auto">
          <a:xfrm>
            <a:off x="4114800" y="304800"/>
            <a:ext cx="915988" cy="784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lstStyle/>
          <a:p>
            <a:pPr eaLnBrk="1" hangingPunct="1"/>
            <a:r>
              <a:rPr lang="en-US" sz="4000" b="1" smtClean="0">
                <a:solidFill>
                  <a:schemeClr val="tx2"/>
                </a:solidFill>
              </a:rPr>
              <a:t>Why the guidance document is needed?</a:t>
            </a:r>
          </a:p>
        </p:txBody>
      </p:sp>
      <p:sp>
        <p:nvSpPr>
          <p:cNvPr id="32770" name="Content Placeholder 2"/>
          <p:cNvSpPr>
            <a:spLocks noGrp="1"/>
          </p:cNvSpPr>
          <p:nvPr>
            <p:ph idx="4294967295"/>
          </p:nvPr>
        </p:nvSpPr>
        <p:spPr/>
        <p:txBody>
          <a:bodyPr/>
          <a:lstStyle/>
          <a:p>
            <a:pPr algn="just" eaLnBrk="1" hangingPunct="1">
              <a:lnSpc>
                <a:spcPct val="80000"/>
              </a:lnSpc>
            </a:pPr>
            <a:r>
              <a:rPr lang="en-GB" sz="2800" smtClean="0"/>
              <a:t>In financial terms, a bankable project would usually refer to a project that lenders are willing to finance since there will be a financial return on the investment. However, in the aid context, a </a:t>
            </a:r>
            <a:r>
              <a:rPr lang="en-GB" sz="2800" smtClean="0">
                <a:solidFill>
                  <a:schemeClr val="tx2"/>
                </a:solidFill>
              </a:rPr>
              <a:t>bankable Aid for Trade project is one which development partners are willing to fund since they are guaranteed a positive and sufficient effect on the capacity of the beneficiary</a:t>
            </a:r>
            <a:r>
              <a:rPr lang="en-GB" sz="2800" smtClean="0"/>
              <a:t>.</a:t>
            </a:r>
          </a:p>
          <a:p>
            <a:pPr algn="just" eaLnBrk="1" hangingPunct="1">
              <a:lnSpc>
                <a:spcPct val="80000"/>
              </a:lnSpc>
            </a:pPr>
            <a:endParaRPr lang="en-GB" sz="2800" smtClean="0"/>
          </a:p>
          <a:p>
            <a:pPr algn="just" eaLnBrk="1" hangingPunct="1">
              <a:lnSpc>
                <a:spcPct val="80000"/>
              </a:lnSpc>
            </a:pPr>
            <a:r>
              <a:rPr lang="en-GB" sz="2800" smtClean="0"/>
              <a:t>A bankable project could be described as a “</a:t>
            </a:r>
            <a:r>
              <a:rPr lang="en-GB" sz="2800" smtClean="0">
                <a:solidFill>
                  <a:schemeClr val="tx2"/>
                </a:solidFill>
              </a:rPr>
              <a:t>good quality project </a:t>
            </a:r>
            <a:r>
              <a:rPr lang="en-GB" sz="2800" smtClean="0"/>
              <a:t>[expected to deliver desired results]</a:t>
            </a:r>
            <a:r>
              <a:rPr lang="en-GB" sz="2800" smtClean="0">
                <a:solidFill>
                  <a:schemeClr val="tx2"/>
                </a:solidFill>
              </a:rPr>
              <a:t> addressing relevant needs and falling inside the development partner priorities at the right time</a:t>
            </a:r>
            <a:r>
              <a:rPr lang="en-GB" sz="2800" smtClean="0"/>
              <a:t>”.</a:t>
            </a:r>
          </a:p>
          <a:p>
            <a:pPr eaLnBrk="1" hangingPunct="1">
              <a:lnSpc>
                <a:spcPct val="80000"/>
              </a:lnSpc>
            </a:pPr>
            <a:endParaRPr lang="en-US" sz="27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z="4000" b="1" smtClean="0">
                <a:solidFill>
                  <a:schemeClr val="tx2"/>
                </a:solidFill>
              </a:rPr>
              <a:t>What makes a project/programme Aid for Trade</a:t>
            </a:r>
          </a:p>
        </p:txBody>
      </p:sp>
      <p:sp>
        <p:nvSpPr>
          <p:cNvPr id="33794" name="Content Placeholder 2"/>
          <p:cNvSpPr>
            <a:spLocks noGrp="1"/>
          </p:cNvSpPr>
          <p:nvPr>
            <p:ph idx="1"/>
          </p:nvPr>
        </p:nvSpPr>
        <p:spPr/>
        <p:txBody>
          <a:bodyPr/>
          <a:lstStyle/>
          <a:p>
            <a:pPr marL="0" indent="0" eaLnBrk="1" hangingPunct="1">
              <a:lnSpc>
                <a:spcPct val="80000"/>
              </a:lnSpc>
              <a:buFont typeface="Arial" charset="0"/>
              <a:buNone/>
            </a:pPr>
            <a:r>
              <a:rPr lang="en-GB" sz="2400" smtClean="0"/>
              <a:t>Aid for Trade is divided into the following broad categories. Some projects and programmes within these categories may not be primarily considered through a trade-lens (i.e. trade objectives and outcomes tangential/indirect):</a:t>
            </a:r>
          </a:p>
          <a:p>
            <a:pPr marL="0" indent="0" eaLnBrk="1" hangingPunct="1">
              <a:lnSpc>
                <a:spcPct val="80000"/>
              </a:lnSpc>
              <a:buFont typeface="Arial" charset="0"/>
              <a:buNone/>
            </a:pPr>
            <a:endParaRPr lang="en-GB" sz="2400" b="1" smtClean="0"/>
          </a:p>
          <a:p>
            <a:pPr marL="0" indent="0" eaLnBrk="1" hangingPunct="1">
              <a:lnSpc>
                <a:spcPct val="80000"/>
              </a:lnSpc>
            </a:pPr>
            <a:r>
              <a:rPr lang="en-GB" sz="2400" b="1" smtClean="0">
                <a:solidFill>
                  <a:schemeClr val="tx2"/>
                </a:solidFill>
              </a:rPr>
              <a:t>Trade policy and regulations:</a:t>
            </a:r>
            <a:r>
              <a:rPr lang="en-GB" sz="2400" smtClean="0"/>
              <a:t> trade policy and administrative management; trade facilitation; regional trade agreements; multilateral trade negotiations; and trade education/training.</a:t>
            </a:r>
          </a:p>
          <a:p>
            <a:pPr marL="0" indent="0" eaLnBrk="1" hangingPunct="1">
              <a:lnSpc>
                <a:spcPct val="80000"/>
              </a:lnSpc>
            </a:pPr>
            <a:endParaRPr lang="en-GB" sz="2400" smtClean="0"/>
          </a:p>
          <a:p>
            <a:pPr marL="0" indent="0" eaLnBrk="1" hangingPunct="1">
              <a:lnSpc>
                <a:spcPct val="80000"/>
              </a:lnSpc>
            </a:pPr>
            <a:r>
              <a:rPr lang="en-GB" sz="2400" b="1" smtClean="0">
                <a:solidFill>
                  <a:schemeClr val="tx2"/>
                </a:solidFill>
              </a:rPr>
              <a:t>Economic infrastructure:</a:t>
            </a:r>
            <a:r>
              <a:rPr lang="en-GB" sz="2400" smtClean="0"/>
              <a:t> transport and storage; communications; and energy generation and supply.</a:t>
            </a:r>
          </a:p>
          <a:p>
            <a:pPr marL="0" indent="0" eaLnBrk="1" hangingPunct="1">
              <a:lnSpc>
                <a:spcPct val="80000"/>
              </a:lnSpc>
            </a:pPr>
            <a:endParaRPr lang="en-GB" sz="2400" smtClean="0"/>
          </a:p>
          <a:p>
            <a:pPr marL="0" indent="0" eaLnBrk="1" hangingPunct="1">
              <a:lnSpc>
                <a:spcPct val="80000"/>
              </a:lnSpc>
            </a:pPr>
            <a:r>
              <a:rPr lang="en-GB" sz="2400" b="1" smtClean="0">
                <a:solidFill>
                  <a:schemeClr val="tx2"/>
                </a:solidFill>
              </a:rPr>
              <a:t>Building productive capacity</a:t>
            </a:r>
            <a:r>
              <a:rPr lang="en-GB" sz="2400" smtClean="0"/>
              <a:t>, including trade development: agriculture; fishing; forestry; industry; mineral resources and mining; tourism; business and other services; and, banking and financial services.</a:t>
            </a:r>
          </a:p>
          <a:p>
            <a:pPr marL="0" indent="0" eaLnBrk="1" hangingPunct="1">
              <a:lnSpc>
                <a:spcPct val="80000"/>
              </a:lnSpc>
            </a:pPr>
            <a:endParaRPr lang="en-GB" sz="2400" smtClean="0"/>
          </a:p>
          <a:p>
            <a:pPr marL="0" indent="0" eaLnBrk="1" hangingPunct="1">
              <a:lnSpc>
                <a:spcPct val="80000"/>
              </a:lnSpc>
            </a:pPr>
            <a:r>
              <a:rPr lang="en-GB" sz="2400" b="1" smtClean="0"/>
              <a:t>Trade-related adjustment</a:t>
            </a:r>
            <a:endParaRPr lang="en-GB" sz="2400" smtClean="0"/>
          </a:p>
          <a:p>
            <a:pPr marL="0" indent="0" eaLnBrk="1" hangingPunct="1">
              <a:lnSpc>
                <a:spcPct val="80000"/>
              </a:lnSpc>
            </a:pPr>
            <a:endParaRPr lang="en-US" sz="2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274638"/>
            <a:ext cx="8229600" cy="639762"/>
          </a:xfrm>
        </p:spPr>
        <p:txBody>
          <a:bodyPr/>
          <a:lstStyle/>
          <a:p>
            <a:pPr eaLnBrk="1" hangingPunct="1"/>
            <a:r>
              <a:rPr lang="en-US" sz="4000" b="1" smtClean="0">
                <a:solidFill>
                  <a:schemeClr val="tx2"/>
                </a:solidFill>
              </a:rPr>
              <a:t> Key drivers of effective Aid for Trade</a:t>
            </a:r>
          </a:p>
        </p:txBody>
      </p:sp>
      <p:sp>
        <p:nvSpPr>
          <p:cNvPr id="34818" name="Content Placeholder 2"/>
          <p:cNvSpPr>
            <a:spLocks noGrp="1"/>
          </p:cNvSpPr>
          <p:nvPr>
            <p:ph idx="1"/>
          </p:nvPr>
        </p:nvSpPr>
        <p:spPr>
          <a:xfrm>
            <a:off x="457200" y="1066800"/>
            <a:ext cx="8229600" cy="4525963"/>
          </a:xfrm>
        </p:spPr>
        <p:txBody>
          <a:bodyPr/>
          <a:lstStyle/>
          <a:p>
            <a:pPr eaLnBrk="1" hangingPunct="1">
              <a:lnSpc>
                <a:spcPct val="80000"/>
              </a:lnSpc>
            </a:pPr>
            <a:r>
              <a:rPr lang="en-GB" sz="2600" smtClean="0"/>
              <a:t>It is targeted at </a:t>
            </a:r>
            <a:r>
              <a:rPr lang="en-GB" sz="2600" b="1" smtClean="0">
                <a:solidFill>
                  <a:schemeClr val="tx2"/>
                </a:solidFill>
              </a:rPr>
              <a:t>reducing the cost of trading</a:t>
            </a:r>
            <a:r>
              <a:rPr lang="en-GB" sz="2600" smtClean="0"/>
              <a:t> through, for example, investments in infrastructure, transport and trade facilitation</a:t>
            </a:r>
          </a:p>
          <a:p>
            <a:pPr eaLnBrk="1" hangingPunct="1">
              <a:lnSpc>
                <a:spcPct val="80000"/>
              </a:lnSpc>
            </a:pPr>
            <a:r>
              <a:rPr lang="en-GB" sz="2600" smtClean="0"/>
              <a:t>When Aid for Trade investments are </a:t>
            </a:r>
            <a:r>
              <a:rPr lang="en-GB" sz="2600" b="1" smtClean="0">
                <a:solidFill>
                  <a:schemeClr val="tx2"/>
                </a:solidFill>
              </a:rPr>
              <a:t>integrated into a country’s broader trade policy</a:t>
            </a:r>
            <a:r>
              <a:rPr lang="en-GB" sz="2600" b="1" smtClean="0"/>
              <a:t> and strategy framework</a:t>
            </a:r>
            <a:r>
              <a:rPr lang="en-GB" sz="2600" smtClean="0"/>
              <a:t>, building sustainability</a:t>
            </a:r>
          </a:p>
          <a:p>
            <a:pPr eaLnBrk="1" hangingPunct="1">
              <a:lnSpc>
                <a:spcPct val="80000"/>
              </a:lnSpc>
            </a:pPr>
            <a:r>
              <a:rPr lang="en-GB" sz="2600" smtClean="0"/>
              <a:t>Aid for Trade is </a:t>
            </a:r>
            <a:r>
              <a:rPr lang="en-GB" sz="2600" b="1" smtClean="0">
                <a:solidFill>
                  <a:schemeClr val="tx2"/>
                </a:solidFill>
              </a:rPr>
              <a:t>demand-driven</a:t>
            </a:r>
            <a:r>
              <a:rPr lang="en-GB" sz="2600" b="1" smtClean="0"/>
              <a:t>, </a:t>
            </a:r>
            <a:r>
              <a:rPr lang="en-GB" sz="2600" b="1" smtClean="0">
                <a:solidFill>
                  <a:schemeClr val="tx2"/>
                </a:solidFill>
              </a:rPr>
              <a:t>responding to the needs</a:t>
            </a:r>
            <a:r>
              <a:rPr lang="en-GB" sz="2600" smtClean="0"/>
              <a:t> of recipient countries</a:t>
            </a:r>
          </a:p>
          <a:p>
            <a:pPr eaLnBrk="1" hangingPunct="1">
              <a:lnSpc>
                <a:spcPct val="80000"/>
              </a:lnSpc>
            </a:pPr>
            <a:r>
              <a:rPr lang="en-GB" sz="2600" smtClean="0"/>
              <a:t>It focuses on the </a:t>
            </a:r>
            <a:r>
              <a:rPr lang="en-GB" sz="2600" b="1" smtClean="0">
                <a:solidFill>
                  <a:schemeClr val="tx2"/>
                </a:solidFill>
              </a:rPr>
              <a:t>most binding constraints to trade</a:t>
            </a:r>
            <a:endParaRPr lang="en-GB" sz="2600" smtClean="0">
              <a:solidFill>
                <a:schemeClr val="tx2"/>
              </a:solidFill>
            </a:endParaRPr>
          </a:p>
          <a:p>
            <a:pPr eaLnBrk="1" hangingPunct="1">
              <a:lnSpc>
                <a:spcPct val="80000"/>
              </a:lnSpc>
            </a:pPr>
            <a:r>
              <a:rPr lang="en-GB" sz="2600" smtClean="0"/>
              <a:t>There is </a:t>
            </a:r>
            <a:r>
              <a:rPr lang="en-GB" sz="2600" b="1" smtClean="0">
                <a:solidFill>
                  <a:schemeClr val="tx2"/>
                </a:solidFill>
              </a:rPr>
              <a:t>political will</a:t>
            </a:r>
            <a:r>
              <a:rPr lang="en-GB" sz="2600" smtClean="0"/>
              <a:t> and </a:t>
            </a:r>
            <a:r>
              <a:rPr lang="en-GB" sz="2600" b="1" smtClean="0">
                <a:solidFill>
                  <a:schemeClr val="tx2"/>
                </a:solidFill>
              </a:rPr>
              <a:t>Aid for Trade champions</a:t>
            </a:r>
            <a:endParaRPr lang="en-GB" sz="2600" smtClean="0">
              <a:solidFill>
                <a:schemeClr val="tx2"/>
              </a:solidFill>
            </a:endParaRPr>
          </a:p>
          <a:p>
            <a:pPr eaLnBrk="1" hangingPunct="1">
              <a:lnSpc>
                <a:spcPct val="80000"/>
              </a:lnSpc>
            </a:pPr>
            <a:r>
              <a:rPr lang="en-GB" sz="2600" smtClean="0"/>
              <a:t>There is </a:t>
            </a:r>
            <a:r>
              <a:rPr lang="en-GB" sz="2600" b="1" smtClean="0">
                <a:solidFill>
                  <a:schemeClr val="tx2"/>
                </a:solidFill>
              </a:rPr>
              <a:t>good sequencing</a:t>
            </a:r>
            <a:r>
              <a:rPr lang="en-GB" sz="2600" smtClean="0">
                <a:solidFill>
                  <a:schemeClr val="tx2"/>
                </a:solidFill>
              </a:rPr>
              <a:t> of reforms</a:t>
            </a:r>
            <a:r>
              <a:rPr lang="en-GB" sz="2600" smtClean="0"/>
              <a:t> and projects and programmes in the design and implementation of Aid for Trade</a:t>
            </a:r>
          </a:p>
          <a:p>
            <a:pPr eaLnBrk="1" hangingPunct="1">
              <a:lnSpc>
                <a:spcPct val="80000"/>
              </a:lnSpc>
            </a:pPr>
            <a:r>
              <a:rPr lang="en-GB" sz="2600" smtClean="0"/>
              <a:t>There is effective </a:t>
            </a:r>
            <a:r>
              <a:rPr lang="en-GB" sz="2600" b="1" smtClean="0">
                <a:solidFill>
                  <a:schemeClr val="tx2"/>
                </a:solidFill>
              </a:rPr>
              <a:t>coordination</a:t>
            </a:r>
            <a:r>
              <a:rPr lang="en-GB" sz="2600" smtClean="0">
                <a:solidFill>
                  <a:schemeClr val="tx2"/>
                </a:solidFill>
              </a:rPr>
              <a:t> and </a:t>
            </a:r>
            <a:r>
              <a:rPr lang="en-GB" sz="2600" b="1" smtClean="0">
                <a:solidFill>
                  <a:schemeClr val="tx2"/>
                </a:solidFill>
              </a:rPr>
              <a:t>complementarity</a:t>
            </a:r>
            <a:r>
              <a:rPr lang="en-GB" sz="2600" b="1" smtClean="0"/>
              <a:t> </a:t>
            </a:r>
            <a:r>
              <a:rPr lang="en-GB" sz="2600" smtClean="0"/>
              <a:t>around the design, implementation and M&amp;E of projects and programmes</a:t>
            </a:r>
          </a:p>
          <a:p>
            <a:pPr eaLnBrk="1" hangingPunct="1">
              <a:lnSpc>
                <a:spcPct val="80000"/>
              </a:lnSpc>
            </a:pPr>
            <a:endParaRPr lang="en-US" sz="26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457200" y="274638"/>
            <a:ext cx="8229600" cy="868362"/>
          </a:xfrm>
        </p:spPr>
        <p:txBody>
          <a:bodyPr/>
          <a:lstStyle/>
          <a:p>
            <a:pPr eaLnBrk="1" hangingPunct="1"/>
            <a:r>
              <a:rPr lang="en-US" sz="4000" b="1" smtClean="0">
                <a:solidFill>
                  <a:schemeClr val="tx2"/>
                </a:solidFill>
              </a:rPr>
              <a:t>Key drivers of effective Aid for Trade</a:t>
            </a:r>
          </a:p>
        </p:txBody>
      </p:sp>
      <p:sp>
        <p:nvSpPr>
          <p:cNvPr id="35842" name="Content Placeholder 2"/>
          <p:cNvSpPr>
            <a:spLocks noGrp="1"/>
          </p:cNvSpPr>
          <p:nvPr>
            <p:ph idx="1"/>
          </p:nvPr>
        </p:nvSpPr>
        <p:spPr>
          <a:xfrm>
            <a:off x="457200" y="1371600"/>
            <a:ext cx="8229600" cy="4525963"/>
          </a:xfrm>
        </p:spPr>
        <p:txBody>
          <a:bodyPr/>
          <a:lstStyle/>
          <a:p>
            <a:pPr eaLnBrk="1" hangingPunct="1">
              <a:lnSpc>
                <a:spcPct val="80000"/>
              </a:lnSpc>
            </a:pPr>
            <a:r>
              <a:rPr lang="en-GB" sz="2800" smtClean="0"/>
              <a:t>The </a:t>
            </a:r>
            <a:r>
              <a:rPr lang="en-GB" sz="2800" b="1" smtClean="0">
                <a:solidFill>
                  <a:schemeClr val="tx2"/>
                </a:solidFill>
              </a:rPr>
              <a:t>selection of instruments and modalities for delivering Aid for Trade</a:t>
            </a:r>
            <a:r>
              <a:rPr lang="en-GB" sz="2800" smtClean="0"/>
              <a:t> are able to address trade-related constraints at the regional level and not just targeting individual countries.</a:t>
            </a:r>
          </a:p>
          <a:p>
            <a:pPr eaLnBrk="1" hangingPunct="1">
              <a:lnSpc>
                <a:spcPct val="80000"/>
              </a:lnSpc>
            </a:pPr>
            <a:r>
              <a:rPr lang="en-GB" sz="2800" smtClean="0"/>
              <a:t>A </a:t>
            </a:r>
            <a:r>
              <a:rPr lang="en-GB" sz="2800" b="1" smtClean="0"/>
              <a:t>clear, </a:t>
            </a:r>
            <a:r>
              <a:rPr lang="en-GB" sz="2800" b="1" smtClean="0">
                <a:solidFill>
                  <a:schemeClr val="tx2"/>
                </a:solidFill>
              </a:rPr>
              <a:t>well articulated and realistic results chain and theory of change</a:t>
            </a:r>
            <a:r>
              <a:rPr lang="en-GB" sz="2800" smtClean="0"/>
              <a:t> is developed that links activities, outputs, outcomes and impacts (the achievement of objectives can be traced along a feasible results chain) with SMART indicators and baseline data available.</a:t>
            </a:r>
          </a:p>
          <a:p>
            <a:pPr eaLnBrk="1" hangingPunct="1">
              <a:lnSpc>
                <a:spcPct val="80000"/>
              </a:lnSpc>
              <a:buFont typeface="Arial" charset="0"/>
              <a:buNone/>
            </a:pPr>
            <a:endParaRPr lang="en-GB" sz="2800" smtClean="0"/>
          </a:p>
          <a:p>
            <a:pPr eaLnBrk="1" hangingPunct="1">
              <a:lnSpc>
                <a:spcPct val="80000"/>
              </a:lnSpc>
              <a:buFont typeface="Arial" charset="0"/>
              <a:buNone/>
            </a:pPr>
            <a:r>
              <a:rPr lang="en-GB" sz="2800" smtClean="0"/>
              <a:t>If a proposal for funding can </a:t>
            </a:r>
            <a:r>
              <a:rPr lang="en-GB" sz="2800" smtClean="0">
                <a:solidFill>
                  <a:schemeClr val="tx2"/>
                </a:solidFill>
              </a:rPr>
              <a:t>demonstrate</a:t>
            </a:r>
            <a:r>
              <a:rPr lang="en-GB" sz="2800" smtClean="0"/>
              <a:t> that the potential project/programme can deliver on some or all of the above then arguably it has a much better chance of receiving funding.</a:t>
            </a:r>
            <a:endParaRPr lang="en-US" sz="28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274638"/>
            <a:ext cx="8229600" cy="563562"/>
          </a:xfrm>
        </p:spPr>
        <p:txBody>
          <a:bodyPr/>
          <a:lstStyle/>
          <a:p>
            <a:pPr eaLnBrk="1" hangingPunct="1"/>
            <a:r>
              <a:rPr lang="en-US" sz="4000" b="1" smtClean="0">
                <a:solidFill>
                  <a:schemeClr val="tx2"/>
                </a:solidFill>
              </a:rPr>
              <a:t>Developing a sound business case (1)</a:t>
            </a:r>
          </a:p>
        </p:txBody>
      </p:sp>
      <p:sp>
        <p:nvSpPr>
          <p:cNvPr id="36866" name="Content Placeholder 2"/>
          <p:cNvSpPr>
            <a:spLocks noGrp="1"/>
          </p:cNvSpPr>
          <p:nvPr>
            <p:ph idx="1"/>
          </p:nvPr>
        </p:nvSpPr>
        <p:spPr>
          <a:xfrm>
            <a:off x="457200" y="1066800"/>
            <a:ext cx="8229600" cy="4525963"/>
          </a:xfrm>
        </p:spPr>
        <p:txBody>
          <a:bodyPr/>
          <a:lstStyle/>
          <a:p>
            <a:pPr algn="just" eaLnBrk="1" hangingPunct="1">
              <a:lnSpc>
                <a:spcPct val="80000"/>
              </a:lnSpc>
            </a:pPr>
            <a:r>
              <a:rPr lang="en-GB" smtClean="0"/>
              <a:t>As with any finite resource, there is </a:t>
            </a:r>
            <a:r>
              <a:rPr lang="en-GB" smtClean="0">
                <a:solidFill>
                  <a:schemeClr val="tx2"/>
                </a:solidFill>
              </a:rPr>
              <a:t>competition for Aid for Trade resources</a:t>
            </a:r>
            <a:r>
              <a:rPr lang="en-GB" smtClean="0"/>
              <a:t>. Priorities need to be established and choices made. </a:t>
            </a:r>
          </a:p>
          <a:p>
            <a:pPr algn="just" eaLnBrk="1" hangingPunct="1">
              <a:lnSpc>
                <a:spcPct val="80000"/>
              </a:lnSpc>
            </a:pPr>
            <a:r>
              <a:rPr lang="en-GB" smtClean="0"/>
              <a:t>Securing support requires a carefully considered and </a:t>
            </a:r>
            <a:r>
              <a:rPr lang="en-GB" smtClean="0">
                <a:solidFill>
                  <a:schemeClr val="tx2"/>
                </a:solidFill>
              </a:rPr>
              <a:t>well argued ‘business case’</a:t>
            </a:r>
            <a:r>
              <a:rPr lang="en-GB" smtClean="0"/>
              <a:t> or ‘pitch’ that appeals to the funder.</a:t>
            </a:r>
          </a:p>
          <a:p>
            <a:pPr algn="just" eaLnBrk="1" hangingPunct="1">
              <a:lnSpc>
                <a:spcPct val="80000"/>
              </a:lnSpc>
            </a:pPr>
            <a:r>
              <a:rPr lang="en-GB" smtClean="0"/>
              <a:t>The case needs to demonstrate that allocating resources to any particular programme, project or activity is an </a:t>
            </a:r>
            <a:r>
              <a:rPr lang="en-GB" smtClean="0">
                <a:solidFill>
                  <a:schemeClr val="tx2"/>
                </a:solidFill>
              </a:rPr>
              <a:t>investment rather than merely a cost</a:t>
            </a:r>
            <a:r>
              <a:rPr lang="en-GB" smtClean="0"/>
              <a:t>.</a:t>
            </a:r>
          </a:p>
          <a:p>
            <a:pPr algn="just" eaLnBrk="1" hangingPunct="1">
              <a:lnSpc>
                <a:spcPct val="80000"/>
              </a:lnSpc>
            </a:pPr>
            <a:r>
              <a:rPr lang="en-GB" smtClean="0"/>
              <a:t>Naturally, the more </a:t>
            </a:r>
            <a:r>
              <a:rPr lang="en-GB" smtClean="0">
                <a:solidFill>
                  <a:schemeClr val="tx2"/>
                </a:solidFill>
              </a:rPr>
              <a:t>complex the programme</a:t>
            </a:r>
            <a:r>
              <a:rPr lang="en-GB" smtClean="0"/>
              <a:t> the greater the effort required to prepare the business case. </a:t>
            </a:r>
          </a:p>
          <a:p>
            <a:pPr eaLnBrk="1" hangingPunct="1">
              <a:lnSpc>
                <a:spcPct val="80000"/>
              </a:lnSpc>
            </a:pP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274638"/>
            <a:ext cx="8229600" cy="715962"/>
          </a:xfrm>
        </p:spPr>
        <p:txBody>
          <a:bodyPr/>
          <a:lstStyle/>
          <a:p>
            <a:pPr eaLnBrk="1" hangingPunct="1"/>
            <a:r>
              <a:rPr lang="en-US" sz="4000" b="1" smtClean="0">
                <a:solidFill>
                  <a:schemeClr val="tx2"/>
                </a:solidFill>
              </a:rPr>
              <a:t>Developing a sound business case (2)</a:t>
            </a:r>
          </a:p>
        </p:txBody>
      </p:sp>
      <p:sp>
        <p:nvSpPr>
          <p:cNvPr id="37890" name="Content Placeholder 2"/>
          <p:cNvSpPr>
            <a:spLocks noGrp="1"/>
          </p:cNvSpPr>
          <p:nvPr>
            <p:ph idx="1"/>
          </p:nvPr>
        </p:nvSpPr>
        <p:spPr>
          <a:xfrm>
            <a:off x="457200" y="1143000"/>
            <a:ext cx="8229600" cy="4525963"/>
          </a:xfrm>
        </p:spPr>
        <p:txBody>
          <a:bodyPr/>
          <a:lstStyle/>
          <a:p>
            <a:pPr marL="0" indent="0" algn="just" eaLnBrk="1" hangingPunct="1">
              <a:lnSpc>
                <a:spcPct val="80000"/>
              </a:lnSpc>
              <a:buFont typeface="Arial" charset="0"/>
              <a:buNone/>
              <a:tabLst>
                <a:tab pos="0" algn="l"/>
              </a:tabLst>
            </a:pPr>
            <a:r>
              <a:rPr lang="en-GB" sz="2500" smtClean="0"/>
              <a:t>Some tips for developing a sound business case (from the WB Border Management Modernisation 2011):</a:t>
            </a:r>
          </a:p>
          <a:p>
            <a:pPr marL="0" indent="0" algn="just" eaLnBrk="1" hangingPunct="1">
              <a:lnSpc>
                <a:spcPct val="80000"/>
              </a:lnSpc>
              <a:tabLst>
                <a:tab pos="0" algn="l"/>
              </a:tabLst>
            </a:pPr>
            <a:r>
              <a:rPr lang="en-GB" sz="2500" smtClean="0"/>
              <a:t>Describing and contextualising problems, issues and consequences</a:t>
            </a:r>
          </a:p>
          <a:p>
            <a:pPr marL="0" indent="0" algn="just" eaLnBrk="1" hangingPunct="1">
              <a:lnSpc>
                <a:spcPct val="80000"/>
              </a:lnSpc>
              <a:tabLst>
                <a:tab pos="0" algn="l"/>
              </a:tabLst>
            </a:pPr>
            <a:r>
              <a:rPr lang="en-GB" sz="2500" smtClean="0"/>
              <a:t>Description of </a:t>
            </a:r>
            <a:r>
              <a:rPr lang="en-GB" sz="2500" smtClean="0">
                <a:solidFill>
                  <a:schemeClr val="tx2"/>
                </a:solidFill>
              </a:rPr>
              <a:t>how the proposed solutions will solve</a:t>
            </a:r>
            <a:r>
              <a:rPr lang="en-GB" sz="2500" smtClean="0"/>
              <a:t> the problems identified</a:t>
            </a:r>
          </a:p>
          <a:p>
            <a:pPr marL="0" indent="0" algn="just" eaLnBrk="1" hangingPunct="1">
              <a:lnSpc>
                <a:spcPct val="80000"/>
              </a:lnSpc>
              <a:tabLst>
                <a:tab pos="0" algn="l"/>
              </a:tabLst>
            </a:pPr>
            <a:r>
              <a:rPr lang="en-GB" sz="2500" smtClean="0">
                <a:solidFill>
                  <a:schemeClr val="tx2"/>
                </a:solidFill>
              </a:rPr>
              <a:t>Justifying the project</a:t>
            </a:r>
            <a:r>
              <a:rPr lang="en-GB" sz="2500" smtClean="0"/>
              <a:t> through quantitative and qualitative analysis</a:t>
            </a:r>
          </a:p>
          <a:p>
            <a:pPr marL="0" indent="0" algn="just" eaLnBrk="1" hangingPunct="1">
              <a:lnSpc>
                <a:spcPct val="80000"/>
              </a:lnSpc>
              <a:tabLst>
                <a:tab pos="0" algn="l"/>
              </a:tabLst>
            </a:pPr>
            <a:r>
              <a:rPr lang="en-GB" sz="2500" smtClean="0"/>
              <a:t>Demonstrating a </a:t>
            </a:r>
            <a:r>
              <a:rPr lang="en-GB" sz="2500" smtClean="0">
                <a:solidFill>
                  <a:schemeClr val="tx2"/>
                </a:solidFill>
              </a:rPr>
              <a:t>capacity to succeed</a:t>
            </a:r>
          </a:p>
          <a:p>
            <a:pPr marL="0" indent="0" algn="just" eaLnBrk="1" hangingPunct="1">
              <a:lnSpc>
                <a:spcPct val="80000"/>
              </a:lnSpc>
              <a:tabLst>
                <a:tab pos="0" algn="l"/>
              </a:tabLst>
            </a:pPr>
            <a:r>
              <a:rPr lang="en-GB" sz="2500" smtClean="0"/>
              <a:t>A careful, </a:t>
            </a:r>
            <a:r>
              <a:rPr lang="en-GB" sz="2500" smtClean="0">
                <a:solidFill>
                  <a:schemeClr val="tx2"/>
                </a:solidFill>
              </a:rPr>
              <a:t>realistic identification of risks</a:t>
            </a:r>
            <a:r>
              <a:rPr lang="en-GB" sz="2500" smtClean="0"/>
              <a:t> to success and </a:t>
            </a:r>
            <a:r>
              <a:rPr lang="en-GB" sz="2500" smtClean="0">
                <a:solidFill>
                  <a:schemeClr val="tx2"/>
                </a:solidFill>
              </a:rPr>
              <a:t>mitigating</a:t>
            </a:r>
            <a:r>
              <a:rPr lang="en-GB" sz="2500" smtClean="0"/>
              <a:t> strategies</a:t>
            </a:r>
          </a:p>
          <a:p>
            <a:pPr marL="0" indent="0" algn="just" eaLnBrk="1" hangingPunct="1">
              <a:lnSpc>
                <a:spcPct val="80000"/>
              </a:lnSpc>
              <a:tabLst>
                <a:tab pos="0" algn="l"/>
              </a:tabLst>
            </a:pPr>
            <a:r>
              <a:rPr lang="en-GB" sz="2500" smtClean="0">
                <a:solidFill>
                  <a:schemeClr val="tx2"/>
                </a:solidFill>
              </a:rPr>
              <a:t>Accurate estimates</a:t>
            </a:r>
            <a:r>
              <a:rPr lang="en-GB" sz="2500" smtClean="0"/>
              <a:t> of required resources</a:t>
            </a:r>
          </a:p>
          <a:p>
            <a:pPr marL="0" indent="0" algn="just" eaLnBrk="1" hangingPunct="1">
              <a:lnSpc>
                <a:spcPct val="80000"/>
              </a:lnSpc>
              <a:tabLst>
                <a:tab pos="0" algn="l"/>
              </a:tabLst>
            </a:pPr>
            <a:r>
              <a:rPr lang="en-GB" sz="2500" smtClean="0"/>
              <a:t>Objective performance measures to allow </a:t>
            </a:r>
            <a:r>
              <a:rPr lang="en-GB" sz="2500" smtClean="0">
                <a:solidFill>
                  <a:schemeClr val="tx2"/>
                </a:solidFill>
              </a:rPr>
              <a:t>accurate progress monitoring</a:t>
            </a:r>
          </a:p>
          <a:p>
            <a:pPr marL="0" indent="0" algn="just" eaLnBrk="1" hangingPunct="1">
              <a:lnSpc>
                <a:spcPct val="80000"/>
              </a:lnSpc>
              <a:tabLst>
                <a:tab pos="0" algn="l"/>
              </a:tabLst>
            </a:pPr>
            <a:r>
              <a:rPr lang="en-GB" sz="2500" smtClean="0">
                <a:solidFill>
                  <a:schemeClr val="tx2"/>
                </a:solidFill>
              </a:rPr>
              <a:t>Appropriate governance, management and supervision mechanisms</a:t>
            </a:r>
            <a:endParaRPr lang="en-US" sz="2500" i="1" smtClean="0">
              <a:solidFill>
                <a:schemeClr val="tx2"/>
              </a:solidFill>
            </a:endParaRPr>
          </a:p>
          <a:p>
            <a:pPr marL="0" indent="0" eaLnBrk="1" hangingPunct="1">
              <a:lnSpc>
                <a:spcPct val="80000"/>
              </a:lnSpc>
              <a:tabLst>
                <a:tab pos="0" algn="l"/>
              </a:tabLst>
            </a:pPr>
            <a:endParaRPr lang="en-US" sz="2500" smtClean="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GB" sz="4000" b="1" smtClean="0">
                <a:solidFill>
                  <a:schemeClr val="tx2"/>
                </a:solidFill>
              </a:rPr>
              <a:t>Formulating bankable projects and programmes</a:t>
            </a:r>
            <a:endParaRPr lang="en-US" sz="4000" b="1" smtClean="0">
              <a:solidFill>
                <a:schemeClr val="tx2"/>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57200" y="274638"/>
            <a:ext cx="8229600" cy="715962"/>
          </a:xfrm>
        </p:spPr>
        <p:txBody>
          <a:bodyPr/>
          <a:lstStyle/>
          <a:p>
            <a:pPr eaLnBrk="1" hangingPunct="1"/>
            <a:r>
              <a:rPr lang="en-US" sz="4000" b="1" smtClean="0">
                <a:solidFill>
                  <a:schemeClr val="tx2"/>
                </a:solidFill>
              </a:rPr>
              <a:t>1. Identification and preparation (1)</a:t>
            </a:r>
          </a:p>
        </p:txBody>
      </p:sp>
      <p:sp>
        <p:nvSpPr>
          <p:cNvPr id="39938" name="Content Placeholder 2"/>
          <p:cNvSpPr>
            <a:spLocks noGrp="1"/>
          </p:cNvSpPr>
          <p:nvPr>
            <p:ph idx="1"/>
          </p:nvPr>
        </p:nvSpPr>
        <p:spPr>
          <a:xfrm>
            <a:off x="457200" y="1143000"/>
            <a:ext cx="8229600" cy="4525963"/>
          </a:xfrm>
        </p:spPr>
        <p:txBody>
          <a:bodyPr/>
          <a:lstStyle/>
          <a:p>
            <a:pPr algn="just" eaLnBrk="1" hangingPunct="1">
              <a:lnSpc>
                <a:spcPct val="90000"/>
              </a:lnSpc>
            </a:pPr>
            <a:r>
              <a:rPr lang="en-GB" sz="3000" smtClean="0"/>
              <a:t>During the identification and preparation stage, analysis of the current context (situational analysis, </a:t>
            </a:r>
            <a:r>
              <a:rPr lang="en-GB" sz="3000" smtClean="0">
                <a:solidFill>
                  <a:schemeClr val="tx2"/>
                </a:solidFill>
              </a:rPr>
              <a:t>diagnostics</a:t>
            </a:r>
            <a:r>
              <a:rPr lang="en-GB" sz="3000" smtClean="0"/>
              <a:t>, etc.) and a needs assessment should be undertaken to </a:t>
            </a:r>
            <a:r>
              <a:rPr lang="en-GB" sz="3000" smtClean="0">
                <a:solidFill>
                  <a:schemeClr val="tx2"/>
                </a:solidFill>
              </a:rPr>
              <a:t>identify key challenges/constraints and priority intervention areas</a:t>
            </a:r>
            <a:r>
              <a:rPr lang="en-GB" sz="3000" smtClean="0"/>
              <a:t>.</a:t>
            </a:r>
          </a:p>
          <a:p>
            <a:pPr algn="just" eaLnBrk="1" hangingPunct="1">
              <a:lnSpc>
                <a:spcPct val="90000"/>
              </a:lnSpc>
            </a:pPr>
            <a:r>
              <a:rPr lang="en-GB" sz="3000" smtClean="0"/>
              <a:t>Sets the scene: provides the </a:t>
            </a:r>
            <a:r>
              <a:rPr lang="en-GB" sz="3000" smtClean="0">
                <a:solidFill>
                  <a:schemeClr val="tx2"/>
                </a:solidFill>
              </a:rPr>
              <a:t>relevant context</a:t>
            </a:r>
            <a:r>
              <a:rPr lang="en-GB" sz="3000" smtClean="0"/>
              <a:t> on why support is needed and indicates the nature of potential support.</a:t>
            </a:r>
            <a:endParaRPr lang="en-US" sz="3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152400"/>
            <a:ext cx="8229600" cy="533400"/>
          </a:xfrm>
        </p:spPr>
        <p:txBody>
          <a:bodyPr/>
          <a:lstStyle/>
          <a:p>
            <a:pPr eaLnBrk="1" hangingPunct="1"/>
            <a:r>
              <a:rPr lang="en-GB" sz="4000" b="1" smtClean="0">
                <a:solidFill>
                  <a:schemeClr val="tx2"/>
                </a:solidFill>
              </a:rPr>
              <a:t>Diagnostics and toolkits</a:t>
            </a:r>
            <a:endParaRPr lang="en-US" sz="4000" b="1" smtClean="0">
              <a:solidFill>
                <a:schemeClr val="tx2"/>
              </a:solidFill>
            </a:endParaRPr>
          </a:p>
        </p:txBody>
      </p:sp>
      <p:sp>
        <p:nvSpPr>
          <p:cNvPr id="40962" name="Content Placeholder 2"/>
          <p:cNvSpPr>
            <a:spLocks noGrp="1"/>
          </p:cNvSpPr>
          <p:nvPr>
            <p:ph idx="1"/>
          </p:nvPr>
        </p:nvSpPr>
        <p:spPr>
          <a:xfrm>
            <a:off x="533400" y="1066800"/>
            <a:ext cx="8229600" cy="4525963"/>
          </a:xfrm>
        </p:spPr>
        <p:txBody>
          <a:bodyPr/>
          <a:lstStyle/>
          <a:p>
            <a:pPr eaLnBrk="1" hangingPunct="1">
              <a:lnSpc>
                <a:spcPct val="80000"/>
              </a:lnSpc>
              <a:buFont typeface="Arial" charset="0"/>
              <a:buNone/>
            </a:pPr>
            <a:r>
              <a:rPr lang="en-US" sz="2400" smtClean="0"/>
              <a:t>Summary of tools:</a:t>
            </a:r>
          </a:p>
          <a:p>
            <a:pPr eaLnBrk="1" hangingPunct="1">
              <a:lnSpc>
                <a:spcPct val="80000"/>
              </a:lnSpc>
            </a:pPr>
            <a:r>
              <a:rPr lang="en-US" sz="2400" smtClean="0"/>
              <a:t>Stakeholder consultations</a:t>
            </a:r>
          </a:p>
          <a:p>
            <a:pPr eaLnBrk="1" hangingPunct="1">
              <a:lnSpc>
                <a:spcPct val="80000"/>
              </a:lnSpc>
            </a:pPr>
            <a:r>
              <a:rPr lang="en-US" sz="2400" smtClean="0"/>
              <a:t>Benchmarking</a:t>
            </a:r>
          </a:p>
          <a:p>
            <a:pPr eaLnBrk="1" hangingPunct="1">
              <a:lnSpc>
                <a:spcPct val="80000"/>
              </a:lnSpc>
            </a:pPr>
            <a:r>
              <a:rPr lang="en-US" sz="2400" smtClean="0"/>
              <a:t>Diagnostic Trade Integration Studies (DTISs)</a:t>
            </a:r>
          </a:p>
          <a:p>
            <a:pPr eaLnBrk="1" hangingPunct="1">
              <a:lnSpc>
                <a:spcPct val="80000"/>
              </a:lnSpc>
            </a:pPr>
            <a:r>
              <a:rPr lang="en-US" sz="2400" smtClean="0"/>
              <a:t>World Bank toolkits:</a:t>
            </a:r>
          </a:p>
          <a:p>
            <a:pPr lvl="1" eaLnBrk="1" hangingPunct="1">
              <a:lnSpc>
                <a:spcPct val="80000"/>
              </a:lnSpc>
            </a:pPr>
            <a:r>
              <a:rPr lang="en-US" sz="2400" smtClean="0"/>
              <a:t>Trade and Transport Facilitation Assessment</a:t>
            </a:r>
          </a:p>
          <a:p>
            <a:pPr lvl="1" eaLnBrk="1" hangingPunct="1">
              <a:lnSpc>
                <a:spcPct val="80000"/>
              </a:lnSpc>
            </a:pPr>
            <a:r>
              <a:rPr lang="en-US" sz="2400" smtClean="0"/>
              <a:t>Trade Competiveness Diagnostic Toolkit</a:t>
            </a:r>
          </a:p>
          <a:p>
            <a:pPr lvl="1" eaLnBrk="1" hangingPunct="1">
              <a:lnSpc>
                <a:spcPct val="80000"/>
              </a:lnSpc>
            </a:pPr>
            <a:r>
              <a:rPr lang="en-US" sz="2400" smtClean="0"/>
              <a:t>Trade Corridor Management Toolkit</a:t>
            </a:r>
          </a:p>
          <a:p>
            <a:pPr lvl="1" eaLnBrk="1" hangingPunct="1">
              <a:lnSpc>
                <a:spcPct val="80000"/>
              </a:lnSpc>
            </a:pPr>
            <a:r>
              <a:rPr lang="en-US" sz="2400" smtClean="0"/>
              <a:t>Border Management Modernisation Toolkit</a:t>
            </a:r>
          </a:p>
          <a:p>
            <a:pPr lvl="1" eaLnBrk="1" hangingPunct="1">
              <a:lnSpc>
                <a:spcPct val="80000"/>
              </a:lnSpc>
            </a:pPr>
            <a:r>
              <a:rPr lang="en-US" sz="2400" smtClean="0"/>
              <a:t>Freight Transport Toolkit</a:t>
            </a:r>
          </a:p>
          <a:p>
            <a:pPr lvl="1" eaLnBrk="1" hangingPunct="1">
              <a:lnSpc>
                <a:spcPct val="80000"/>
              </a:lnSpc>
            </a:pPr>
            <a:r>
              <a:rPr lang="en-US" sz="2400" smtClean="0"/>
              <a:t>Port Reform Toolkit</a:t>
            </a:r>
          </a:p>
          <a:p>
            <a:pPr eaLnBrk="1" hangingPunct="1">
              <a:lnSpc>
                <a:spcPct val="80000"/>
              </a:lnSpc>
            </a:pPr>
            <a:r>
              <a:rPr lang="en-US" sz="2400" smtClean="0"/>
              <a:t>Corridor diagnostics studies (e.g. Corridor Diagnostic Study of N and C Corridors) and border audits</a:t>
            </a:r>
          </a:p>
          <a:p>
            <a:pPr eaLnBrk="1" hangingPunct="1">
              <a:lnSpc>
                <a:spcPct val="80000"/>
              </a:lnSpc>
            </a:pPr>
            <a:r>
              <a:rPr lang="en-US" sz="2400" smtClean="0"/>
              <a:t>UNDP Aid for Trade needs assessment guide</a:t>
            </a:r>
          </a:p>
          <a:p>
            <a:pPr eaLnBrk="1" hangingPunct="1">
              <a:lnSpc>
                <a:spcPct val="80000"/>
              </a:lnSpc>
            </a:pPr>
            <a:r>
              <a:rPr lang="en-US" sz="2400" smtClean="0"/>
              <a:t>Value chain analysis</a:t>
            </a:r>
          </a:p>
          <a:p>
            <a:pPr eaLnBrk="1" hangingPunct="1">
              <a:lnSpc>
                <a:spcPct val="80000"/>
              </a:lnSpc>
            </a:pPr>
            <a:r>
              <a:rPr lang="en-US" sz="2400" smtClean="0"/>
              <a:t>Growth diagnostics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eaLnBrk="1" hangingPunct="1"/>
            <a:r>
              <a:rPr lang="en-US" sz="4000" b="1" smtClean="0">
                <a:solidFill>
                  <a:schemeClr val="tx2"/>
                </a:solidFill>
              </a:rPr>
              <a:t>Growth diagnostics adjusted for trade</a:t>
            </a:r>
          </a:p>
        </p:txBody>
      </p:sp>
      <p:pic>
        <p:nvPicPr>
          <p:cNvPr id="41986" name="Content Placeholder 3" descr="Growth diagnostics adjusted for trade.GIF"/>
          <p:cNvPicPr>
            <a:picLocks noGrp="1"/>
          </p:cNvPicPr>
          <p:nvPr>
            <p:ph idx="1"/>
          </p:nvPr>
        </p:nvPicPr>
        <p:blipFill>
          <a:blip r:embed="rId2" cstate="print"/>
          <a:srcRect/>
          <a:stretch>
            <a:fillRect/>
          </a:stretch>
        </p:blipFill>
        <p:spPr>
          <a:xfrm>
            <a:off x="457200" y="1624013"/>
            <a:ext cx="8229600" cy="4478337"/>
          </a:xfrm>
          <a:ln>
            <a:solidFill>
              <a:schemeClr val="accent1">
                <a:alpha val="59999"/>
              </a:schemeClr>
            </a:solid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r>
              <a:rPr lang="en-US" sz="4000" b="1" smtClean="0">
                <a:solidFill>
                  <a:schemeClr val="tx2"/>
                </a:solidFill>
              </a:rPr>
              <a:t>Previous workshop – October 2013</a:t>
            </a:r>
            <a:endParaRPr lang="en-US" sz="4000" smtClean="0">
              <a:solidFill>
                <a:schemeClr val="tx2"/>
              </a:solidFill>
            </a:endParaRPr>
          </a:p>
        </p:txBody>
      </p:sp>
      <p:sp>
        <p:nvSpPr>
          <p:cNvPr id="14338" name="Content Placeholder 2"/>
          <p:cNvSpPr>
            <a:spLocks noGrp="1"/>
          </p:cNvSpPr>
          <p:nvPr>
            <p:ph idx="1"/>
          </p:nvPr>
        </p:nvSpPr>
        <p:spPr/>
        <p:txBody>
          <a:bodyPr/>
          <a:lstStyle/>
          <a:p>
            <a:pPr marL="514350" indent="-514350" eaLnBrk="1" hangingPunct="1">
              <a:buFont typeface="Calibri" pitchFamily="34" charset="0"/>
              <a:buAutoNum type="arabicPeriod"/>
            </a:pPr>
            <a:r>
              <a:rPr lang="en-US" smtClean="0"/>
              <a:t>Identification of bankable projects</a:t>
            </a:r>
          </a:p>
          <a:p>
            <a:pPr marL="514350" indent="-514350" eaLnBrk="1" hangingPunct="1">
              <a:buFont typeface="Calibri" pitchFamily="34" charset="0"/>
              <a:buAutoNum type="arabicPeriod"/>
            </a:pPr>
            <a:r>
              <a:rPr lang="en-US" smtClean="0"/>
              <a:t>Design and preparation of bankable projects</a:t>
            </a:r>
          </a:p>
          <a:p>
            <a:pPr marL="514350" indent="-514350" eaLnBrk="1" hangingPunct="1">
              <a:buFont typeface="Calibri" pitchFamily="34" charset="0"/>
              <a:buAutoNum type="arabicPeriod"/>
            </a:pPr>
            <a:r>
              <a:rPr lang="en-US" smtClean="0"/>
              <a:t>Resource mobilization</a:t>
            </a:r>
          </a:p>
          <a:p>
            <a:pPr marL="514350" indent="-514350" eaLnBrk="1" hangingPunct="1">
              <a:buFont typeface="Calibri" pitchFamily="34" charset="0"/>
              <a:buAutoNum type="arabicPeriod"/>
            </a:pPr>
            <a:r>
              <a:rPr lang="en-US" smtClean="0"/>
              <a:t>Execution of bankable projects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274638"/>
            <a:ext cx="8229600" cy="792162"/>
          </a:xfrm>
        </p:spPr>
        <p:txBody>
          <a:bodyPr/>
          <a:lstStyle/>
          <a:p>
            <a:pPr eaLnBrk="1" hangingPunct="1"/>
            <a:r>
              <a:rPr lang="en-US" sz="4000" b="1" smtClean="0">
                <a:solidFill>
                  <a:schemeClr val="tx2"/>
                </a:solidFill>
              </a:rPr>
              <a:t>1. Identification and preparation (2)</a:t>
            </a:r>
          </a:p>
        </p:txBody>
      </p:sp>
      <p:sp>
        <p:nvSpPr>
          <p:cNvPr id="43010" name="Content Placeholder 2"/>
          <p:cNvSpPr>
            <a:spLocks noGrp="1"/>
          </p:cNvSpPr>
          <p:nvPr>
            <p:ph idx="1"/>
          </p:nvPr>
        </p:nvSpPr>
        <p:spPr>
          <a:xfrm>
            <a:off x="457200" y="1219200"/>
            <a:ext cx="8229600" cy="4525963"/>
          </a:xfrm>
        </p:spPr>
        <p:txBody>
          <a:bodyPr/>
          <a:lstStyle/>
          <a:p>
            <a:pPr algn="just" eaLnBrk="1" hangingPunct="1">
              <a:lnSpc>
                <a:spcPct val="80000"/>
              </a:lnSpc>
            </a:pPr>
            <a:r>
              <a:rPr lang="en-GB" sz="3000" smtClean="0"/>
              <a:t>Each investor has a </a:t>
            </a:r>
            <a:r>
              <a:rPr lang="en-GB" sz="3000" smtClean="0">
                <a:solidFill>
                  <a:schemeClr val="tx2"/>
                </a:solidFill>
              </a:rPr>
              <a:t>different approach to project and programme formulation</a:t>
            </a:r>
          </a:p>
          <a:p>
            <a:pPr algn="just" eaLnBrk="1" hangingPunct="1">
              <a:lnSpc>
                <a:spcPct val="80000"/>
              </a:lnSpc>
            </a:pPr>
            <a:r>
              <a:rPr lang="en-GB" sz="3000" smtClean="0"/>
              <a:t>Some will agree a simple proposal, application or concept note without detailed diagnosis of the problem (that would come later during design once the development partner has agreed to fund the project/programme in principle) </a:t>
            </a:r>
          </a:p>
          <a:p>
            <a:pPr algn="just" eaLnBrk="1" hangingPunct="1">
              <a:lnSpc>
                <a:spcPct val="80000"/>
              </a:lnSpc>
            </a:pPr>
            <a:r>
              <a:rPr lang="en-GB" sz="3000" smtClean="0"/>
              <a:t>….whereas others would expect a detailed proposal backed by quantifiable evidence drawing on existing diagnostic studies before pursuing design work</a:t>
            </a:r>
          </a:p>
          <a:p>
            <a:pPr algn="just" eaLnBrk="1" hangingPunct="1">
              <a:lnSpc>
                <a:spcPct val="80000"/>
              </a:lnSpc>
            </a:pPr>
            <a:r>
              <a:rPr lang="en-GB" sz="3000" smtClean="0"/>
              <a:t>Any requests for support will be much stronger if demonstrated through the </a:t>
            </a:r>
            <a:r>
              <a:rPr lang="en-GB" sz="3000" smtClean="0">
                <a:solidFill>
                  <a:schemeClr val="tx2"/>
                </a:solidFill>
              </a:rPr>
              <a:t>use of evidence (qualitative and quantitative)</a:t>
            </a:r>
          </a:p>
          <a:p>
            <a:pPr eaLnBrk="1" hangingPunct="1">
              <a:lnSpc>
                <a:spcPct val="80000"/>
              </a:lnSpc>
            </a:pPr>
            <a:endParaRPr lang="en-US" sz="30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304800"/>
            <a:ext cx="8229600" cy="487363"/>
          </a:xfrm>
        </p:spPr>
        <p:txBody>
          <a:bodyPr/>
          <a:lstStyle/>
          <a:p>
            <a:pPr eaLnBrk="1" hangingPunct="1"/>
            <a:r>
              <a:rPr lang="en-US" sz="4000" b="1" smtClean="0">
                <a:solidFill>
                  <a:schemeClr val="tx2"/>
                </a:solidFill>
              </a:rPr>
              <a:t>Identification and preparation (3)</a:t>
            </a:r>
          </a:p>
        </p:txBody>
      </p:sp>
      <p:sp>
        <p:nvSpPr>
          <p:cNvPr id="44034" name="Content Placeholder 2"/>
          <p:cNvSpPr>
            <a:spLocks noGrp="1"/>
          </p:cNvSpPr>
          <p:nvPr>
            <p:ph idx="1"/>
          </p:nvPr>
        </p:nvSpPr>
        <p:spPr>
          <a:xfrm>
            <a:off x="457200" y="914400"/>
            <a:ext cx="8229600" cy="4525963"/>
          </a:xfrm>
        </p:spPr>
        <p:txBody>
          <a:bodyPr/>
          <a:lstStyle/>
          <a:p>
            <a:pPr algn="just" eaLnBrk="1" hangingPunct="1">
              <a:lnSpc>
                <a:spcPct val="80000"/>
              </a:lnSpc>
            </a:pPr>
            <a:r>
              <a:rPr lang="en-GB" sz="3000" smtClean="0"/>
              <a:t>It is often difficult to identify which needs to address at different points in time</a:t>
            </a:r>
          </a:p>
          <a:p>
            <a:pPr algn="just" eaLnBrk="1" hangingPunct="1">
              <a:lnSpc>
                <a:spcPct val="80000"/>
              </a:lnSpc>
            </a:pPr>
            <a:r>
              <a:rPr lang="en-GB" sz="3000" smtClean="0"/>
              <a:t>Needs are </a:t>
            </a:r>
            <a:r>
              <a:rPr lang="en-GB" sz="3000" b="1" smtClean="0">
                <a:solidFill>
                  <a:schemeClr val="tx2"/>
                </a:solidFill>
              </a:rPr>
              <a:t>numerous, multi-faceted, country-specific and involve a broad range of diverse stakeholders</a:t>
            </a:r>
            <a:endParaRPr lang="en-GB" sz="3000" smtClean="0">
              <a:solidFill>
                <a:schemeClr val="tx2"/>
              </a:solidFill>
            </a:endParaRPr>
          </a:p>
          <a:p>
            <a:pPr algn="just" eaLnBrk="1" hangingPunct="1">
              <a:lnSpc>
                <a:spcPct val="80000"/>
              </a:lnSpc>
            </a:pPr>
            <a:r>
              <a:rPr lang="en-GB" sz="3000" smtClean="0"/>
              <a:t>The list of constraints that hinder trade expansion is typically long</a:t>
            </a:r>
          </a:p>
          <a:p>
            <a:pPr algn="just" eaLnBrk="1" hangingPunct="1">
              <a:lnSpc>
                <a:spcPct val="80000"/>
              </a:lnSpc>
            </a:pPr>
            <a:r>
              <a:rPr lang="en-GB" sz="3000" smtClean="0">
                <a:solidFill>
                  <a:schemeClr val="tx2"/>
                </a:solidFill>
              </a:rPr>
              <a:t>Resources are finite and all needs cannot be addressed immediately</a:t>
            </a:r>
            <a:r>
              <a:rPr lang="en-GB" sz="3000" smtClean="0"/>
              <a:t> and simultaneously, nor should they </a:t>
            </a:r>
          </a:p>
          <a:p>
            <a:pPr algn="just" eaLnBrk="1" hangingPunct="1">
              <a:lnSpc>
                <a:spcPct val="80000"/>
              </a:lnSpc>
            </a:pPr>
            <a:r>
              <a:rPr lang="en-GB" sz="3000" smtClean="0"/>
              <a:t>In order to guide the effective identification and preparation, and subsequent design and implementation of AfT, the </a:t>
            </a:r>
            <a:r>
              <a:rPr lang="en-GB" sz="3000" smtClean="0">
                <a:solidFill>
                  <a:schemeClr val="tx2"/>
                </a:solidFill>
              </a:rPr>
              <a:t>guidance document provides various tools to help prioritise and sequence</a:t>
            </a:r>
          </a:p>
          <a:p>
            <a:pPr eaLnBrk="1" hangingPunct="1">
              <a:lnSpc>
                <a:spcPct val="80000"/>
              </a:lnSpc>
            </a:pPr>
            <a:endParaRPr lang="en-US" sz="30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457200" y="0"/>
            <a:ext cx="8229600" cy="639763"/>
          </a:xfrm>
        </p:spPr>
        <p:txBody>
          <a:bodyPr/>
          <a:lstStyle/>
          <a:p>
            <a:pPr eaLnBrk="1" hangingPunct="1"/>
            <a:r>
              <a:rPr lang="en-US" sz="4000" b="1" smtClean="0">
                <a:solidFill>
                  <a:schemeClr val="tx2"/>
                </a:solidFill>
              </a:rPr>
              <a:t>Identification and preparation (4)</a:t>
            </a:r>
          </a:p>
        </p:txBody>
      </p:sp>
      <p:sp>
        <p:nvSpPr>
          <p:cNvPr id="45058" name="Content Placeholder 2"/>
          <p:cNvSpPr>
            <a:spLocks noGrp="1"/>
          </p:cNvSpPr>
          <p:nvPr>
            <p:ph idx="1"/>
          </p:nvPr>
        </p:nvSpPr>
        <p:spPr>
          <a:xfrm>
            <a:off x="609600" y="838200"/>
            <a:ext cx="8229600" cy="4525963"/>
          </a:xfrm>
        </p:spPr>
        <p:txBody>
          <a:bodyPr/>
          <a:lstStyle/>
          <a:p>
            <a:pPr algn="just" eaLnBrk="1" hangingPunct="1"/>
            <a:r>
              <a:rPr lang="en-GB" sz="2400" smtClean="0">
                <a:solidFill>
                  <a:schemeClr val="tx2"/>
                </a:solidFill>
              </a:rPr>
              <a:t>Prioritisation, sequencing and packaging of a range of interventions</a:t>
            </a:r>
            <a:r>
              <a:rPr lang="en-GB" sz="2400" smtClean="0"/>
              <a:t> is critical to ensure they contribute coherently to the overall objectives (e.g. trade expansion) of a project or programme</a:t>
            </a:r>
          </a:p>
          <a:p>
            <a:pPr algn="just" eaLnBrk="1" hangingPunct="1"/>
            <a:r>
              <a:rPr lang="en-GB" sz="2400" smtClean="0"/>
              <a:t>The prioritisation process may include:</a:t>
            </a:r>
          </a:p>
          <a:p>
            <a:pPr lvl="1" algn="just" eaLnBrk="1" hangingPunct="1"/>
            <a:r>
              <a:rPr lang="en-GB" sz="2400" smtClean="0"/>
              <a:t>Identifying the </a:t>
            </a:r>
            <a:r>
              <a:rPr lang="en-GB" sz="2400" smtClean="0">
                <a:solidFill>
                  <a:schemeClr val="tx2"/>
                </a:solidFill>
              </a:rPr>
              <a:t>most binding constraints</a:t>
            </a:r>
            <a:r>
              <a:rPr lang="en-GB" sz="2400" smtClean="0"/>
              <a:t> to trade</a:t>
            </a:r>
          </a:p>
          <a:p>
            <a:pPr lvl="1" algn="just" eaLnBrk="1" hangingPunct="1"/>
            <a:r>
              <a:rPr lang="en-GB" sz="2400" smtClean="0"/>
              <a:t>Identifying </a:t>
            </a:r>
            <a:r>
              <a:rPr lang="en-GB" sz="2400" smtClean="0">
                <a:solidFill>
                  <a:schemeClr val="tx2"/>
                </a:solidFill>
              </a:rPr>
              <a:t>quick wins</a:t>
            </a:r>
          </a:p>
          <a:p>
            <a:pPr lvl="1" algn="just" eaLnBrk="1" hangingPunct="1"/>
            <a:r>
              <a:rPr lang="en-GB" sz="2400" smtClean="0"/>
              <a:t>Assessing </a:t>
            </a:r>
            <a:r>
              <a:rPr lang="en-GB" sz="2400" smtClean="0">
                <a:solidFill>
                  <a:schemeClr val="tx2"/>
                </a:solidFill>
              </a:rPr>
              <a:t>costs vs. benefits</a:t>
            </a:r>
          </a:p>
          <a:p>
            <a:pPr lvl="1" algn="just" eaLnBrk="1" hangingPunct="1"/>
            <a:r>
              <a:rPr lang="en-GB" sz="2400" smtClean="0"/>
              <a:t>As well as </a:t>
            </a:r>
            <a:r>
              <a:rPr lang="en-GB" sz="2400" smtClean="0">
                <a:solidFill>
                  <a:schemeClr val="tx2"/>
                </a:solidFill>
              </a:rPr>
              <a:t>timeliness</a:t>
            </a:r>
            <a:r>
              <a:rPr lang="en-GB" sz="2400" smtClean="0"/>
              <a:t> (e.g. urgency)</a:t>
            </a:r>
          </a:p>
          <a:p>
            <a:pPr algn="just" eaLnBrk="1" hangingPunct="1"/>
            <a:r>
              <a:rPr lang="en-GB" sz="2400" smtClean="0"/>
              <a:t>A </a:t>
            </a:r>
            <a:r>
              <a:rPr lang="en-GB" sz="2400" smtClean="0">
                <a:solidFill>
                  <a:schemeClr val="tx2"/>
                </a:solidFill>
              </a:rPr>
              <a:t>combination of intervention areas</a:t>
            </a:r>
            <a:r>
              <a:rPr lang="en-GB" sz="2400" smtClean="0"/>
              <a:t> may be appropriate (highest impact; quick wins; time-sensitive; cost effective)</a:t>
            </a:r>
          </a:p>
          <a:p>
            <a:pPr algn="just" eaLnBrk="1" hangingPunct="1"/>
            <a:r>
              <a:rPr lang="en-GB" sz="2400" smtClean="0"/>
              <a:t>Note that there is typically a trade-off between an optimal package of interventions and feasible (politically, financially, etc.) package of interventions.</a:t>
            </a:r>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304800"/>
            <a:ext cx="8229600" cy="1143000"/>
          </a:xfrm>
        </p:spPr>
        <p:txBody>
          <a:bodyPr/>
          <a:lstStyle/>
          <a:p>
            <a:pPr eaLnBrk="1" hangingPunct="1"/>
            <a:r>
              <a:rPr lang="en-US" b="1" smtClean="0">
                <a:solidFill>
                  <a:schemeClr val="tx2"/>
                </a:solidFill>
              </a:rPr>
              <a:t>Design and appraisal</a:t>
            </a:r>
          </a:p>
        </p:txBody>
      </p:sp>
      <p:sp>
        <p:nvSpPr>
          <p:cNvPr id="46082" name="Content Placeholder 2"/>
          <p:cNvSpPr>
            <a:spLocks noGrp="1"/>
          </p:cNvSpPr>
          <p:nvPr>
            <p:ph idx="1"/>
          </p:nvPr>
        </p:nvSpPr>
        <p:spPr>
          <a:xfrm>
            <a:off x="457200" y="1600200"/>
            <a:ext cx="8229600" cy="5029200"/>
          </a:xfrm>
        </p:spPr>
        <p:txBody>
          <a:bodyPr/>
          <a:lstStyle/>
          <a:p>
            <a:pPr algn="just" eaLnBrk="1" hangingPunct="1"/>
            <a:r>
              <a:rPr lang="en-GB" sz="3600" smtClean="0"/>
              <a:t>This stage is typically undertaken once a development partner or other investor has expressed an interest in funding the project/programme (once the concept note has been agreed or proposal accepted)</a:t>
            </a:r>
          </a:p>
          <a:p>
            <a:pPr eaLnBrk="1" hangingPunct="1"/>
            <a:r>
              <a:rPr lang="en-GB" sz="3600" smtClean="0"/>
              <a:t>Both the potential funder and the recipient are typically involved at this stage</a:t>
            </a:r>
            <a:endParaRPr lang="en-US" sz="36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457200" y="274638"/>
            <a:ext cx="8229600" cy="792162"/>
          </a:xfrm>
        </p:spPr>
        <p:txBody>
          <a:bodyPr/>
          <a:lstStyle/>
          <a:p>
            <a:pPr eaLnBrk="1" hangingPunct="1"/>
            <a:r>
              <a:rPr lang="en-US" b="1" smtClean="0">
                <a:solidFill>
                  <a:schemeClr val="tx2"/>
                </a:solidFill>
              </a:rPr>
              <a:t>Design and appraisal</a:t>
            </a:r>
          </a:p>
        </p:txBody>
      </p:sp>
      <p:sp>
        <p:nvSpPr>
          <p:cNvPr id="47106" name="Content Placeholder 2"/>
          <p:cNvSpPr>
            <a:spLocks noGrp="1"/>
          </p:cNvSpPr>
          <p:nvPr>
            <p:ph idx="1"/>
          </p:nvPr>
        </p:nvSpPr>
        <p:spPr/>
        <p:txBody>
          <a:bodyPr/>
          <a:lstStyle/>
          <a:p>
            <a:pPr eaLnBrk="1" hangingPunct="1">
              <a:lnSpc>
                <a:spcPct val="80000"/>
              </a:lnSpc>
            </a:pPr>
            <a:r>
              <a:rPr lang="en-GB" sz="3000" b="1" smtClean="0">
                <a:solidFill>
                  <a:schemeClr val="tx2"/>
                </a:solidFill>
              </a:rPr>
              <a:t>Economic appraisal</a:t>
            </a:r>
            <a:r>
              <a:rPr lang="en-GB" sz="3000" b="1" smtClean="0"/>
              <a:t> </a:t>
            </a:r>
            <a:r>
              <a:rPr lang="en-GB" sz="3000" smtClean="0"/>
              <a:t>(trade) including, for example, CBA of trade-related costs and benefits</a:t>
            </a:r>
          </a:p>
          <a:p>
            <a:pPr eaLnBrk="1" hangingPunct="1">
              <a:lnSpc>
                <a:spcPct val="80000"/>
              </a:lnSpc>
            </a:pPr>
            <a:r>
              <a:rPr lang="en-GB" sz="3000" b="1" smtClean="0">
                <a:solidFill>
                  <a:schemeClr val="tx2"/>
                </a:solidFill>
              </a:rPr>
              <a:t>Infrastructure and transport</a:t>
            </a:r>
            <a:r>
              <a:rPr lang="en-GB" sz="3000" b="1" smtClean="0"/>
              <a:t> </a:t>
            </a:r>
            <a:r>
              <a:rPr lang="en-GB" sz="3000" smtClean="0"/>
              <a:t>(costs, traffic flows, etc..) appraisals (from a trade lens)</a:t>
            </a:r>
          </a:p>
          <a:p>
            <a:pPr eaLnBrk="1" hangingPunct="1">
              <a:lnSpc>
                <a:spcPct val="80000"/>
              </a:lnSpc>
            </a:pPr>
            <a:r>
              <a:rPr lang="en-GB" sz="3000" b="1" smtClean="0">
                <a:solidFill>
                  <a:schemeClr val="tx2"/>
                </a:solidFill>
              </a:rPr>
              <a:t>Social appraisal</a:t>
            </a:r>
            <a:r>
              <a:rPr lang="en-GB" sz="3000" b="1" smtClean="0"/>
              <a:t> </a:t>
            </a:r>
            <a:r>
              <a:rPr lang="en-GB" sz="3000" smtClean="0"/>
              <a:t>including, for example, PSIA/PIA</a:t>
            </a:r>
          </a:p>
          <a:p>
            <a:pPr eaLnBrk="1" hangingPunct="1">
              <a:lnSpc>
                <a:spcPct val="80000"/>
              </a:lnSpc>
            </a:pPr>
            <a:r>
              <a:rPr lang="en-GB" sz="3000" b="1" smtClean="0">
                <a:solidFill>
                  <a:schemeClr val="tx2"/>
                </a:solidFill>
              </a:rPr>
              <a:t>Political appraisal</a:t>
            </a:r>
          </a:p>
          <a:p>
            <a:pPr eaLnBrk="1" hangingPunct="1">
              <a:lnSpc>
                <a:spcPct val="80000"/>
              </a:lnSpc>
            </a:pPr>
            <a:r>
              <a:rPr lang="en-GB" sz="3000" b="1" smtClean="0">
                <a:solidFill>
                  <a:schemeClr val="tx2"/>
                </a:solidFill>
              </a:rPr>
              <a:t>Environmental appraisal</a:t>
            </a:r>
            <a:r>
              <a:rPr lang="en-GB" sz="3000" b="1" smtClean="0"/>
              <a:t> </a:t>
            </a:r>
            <a:r>
              <a:rPr lang="en-GB" sz="3000" smtClean="0"/>
              <a:t>(e.g. environmental impact of building a road, border posts, port, etc)</a:t>
            </a:r>
          </a:p>
          <a:p>
            <a:pPr eaLnBrk="1" hangingPunct="1">
              <a:lnSpc>
                <a:spcPct val="80000"/>
              </a:lnSpc>
            </a:pPr>
            <a:endParaRPr lang="en-GB" sz="3000" smtClean="0"/>
          </a:p>
          <a:p>
            <a:pPr eaLnBrk="1" hangingPunct="1">
              <a:lnSpc>
                <a:spcPct val="80000"/>
              </a:lnSpc>
              <a:buFont typeface="Arial" charset="0"/>
              <a:buNone/>
            </a:pPr>
            <a:r>
              <a:rPr lang="en-GB" sz="3000" smtClean="0"/>
              <a:t>The findings of any earlier diagnostic toolkits will typically feed in here, or be undertaken at this stage .</a:t>
            </a:r>
          </a:p>
          <a:p>
            <a:pPr eaLnBrk="1" hangingPunct="1">
              <a:lnSpc>
                <a:spcPct val="80000"/>
              </a:lnSpc>
            </a:pPr>
            <a:endParaRPr lang="en-US" sz="27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pPr eaLnBrk="1" hangingPunct="1"/>
            <a:r>
              <a:rPr lang="en-US" sz="4000" b="1" smtClean="0">
                <a:solidFill>
                  <a:schemeClr val="tx2"/>
                </a:solidFill>
              </a:rPr>
              <a:t>M&amp;E: Theory of change, intervention logic and performance frameworks</a:t>
            </a:r>
          </a:p>
        </p:txBody>
      </p:sp>
      <p:sp>
        <p:nvSpPr>
          <p:cNvPr id="48130" name="Content Placeholder 2"/>
          <p:cNvSpPr>
            <a:spLocks noGrp="1"/>
          </p:cNvSpPr>
          <p:nvPr>
            <p:ph idx="1"/>
          </p:nvPr>
        </p:nvSpPr>
        <p:spPr>
          <a:xfrm>
            <a:off x="457200" y="1600200"/>
            <a:ext cx="8229600" cy="5029200"/>
          </a:xfrm>
        </p:spPr>
        <p:txBody>
          <a:bodyPr/>
          <a:lstStyle/>
          <a:p>
            <a:pPr eaLnBrk="1" hangingPunct="1">
              <a:buFont typeface="Arial" charset="0"/>
              <a:buNone/>
            </a:pPr>
            <a:r>
              <a:rPr lang="en-GB" sz="3500" smtClean="0"/>
              <a:t>The document includes guidance on: </a:t>
            </a:r>
          </a:p>
          <a:p>
            <a:pPr eaLnBrk="1" hangingPunct="1"/>
            <a:r>
              <a:rPr lang="en-GB" sz="3500" smtClean="0"/>
              <a:t>Developing the intervention logic and </a:t>
            </a:r>
            <a:r>
              <a:rPr lang="en-GB" sz="3500" smtClean="0">
                <a:solidFill>
                  <a:schemeClr val="tx2"/>
                </a:solidFill>
              </a:rPr>
              <a:t>results chain for a project</a:t>
            </a:r>
            <a:r>
              <a:rPr lang="en-GB" sz="3500" smtClean="0"/>
              <a:t> and programme</a:t>
            </a:r>
          </a:p>
          <a:p>
            <a:pPr eaLnBrk="1" hangingPunct="1"/>
            <a:r>
              <a:rPr lang="en-GB" sz="3500" smtClean="0"/>
              <a:t>Including </a:t>
            </a:r>
            <a:r>
              <a:rPr lang="en-GB" sz="3500" smtClean="0">
                <a:solidFill>
                  <a:schemeClr val="tx2"/>
                </a:solidFill>
              </a:rPr>
              <a:t>exploring the causal linkages</a:t>
            </a:r>
            <a:r>
              <a:rPr lang="en-GB" sz="3500" smtClean="0"/>
              <a:t> using Theory of Change analysis</a:t>
            </a:r>
          </a:p>
          <a:p>
            <a:pPr eaLnBrk="1" hangingPunct="1"/>
            <a:r>
              <a:rPr lang="en-GB" sz="3500" smtClean="0"/>
              <a:t>And preparation of </a:t>
            </a:r>
            <a:r>
              <a:rPr lang="en-GB" sz="3500" smtClean="0">
                <a:solidFill>
                  <a:schemeClr val="tx2"/>
                </a:solidFill>
              </a:rPr>
              <a:t>performance frameworks</a:t>
            </a:r>
            <a:r>
              <a:rPr lang="en-GB" sz="3500" smtClean="0"/>
              <a:t> (e.g. logframes) and the use of indicators</a:t>
            </a:r>
          </a:p>
          <a:p>
            <a:pPr eaLnBrk="1" hangingPunct="1"/>
            <a:endParaRPr lang="en-US" sz="35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a:xfrm>
            <a:off x="457200" y="304800"/>
            <a:ext cx="8229600" cy="792163"/>
          </a:xfrm>
        </p:spPr>
        <p:txBody>
          <a:bodyPr/>
          <a:lstStyle/>
          <a:p>
            <a:pPr eaLnBrk="1" hangingPunct="1"/>
            <a:r>
              <a:rPr lang="en-US" b="1" smtClean="0">
                <a:solidFill>
                  <a:schemeClr val="tx2"/>
                </a:solidFill>
              </a:rPr>
              <a:t>Developing concept notes</a:t>
            </a:r>
          </a:p>
        </p:txBody>
      </p:sp>
      <p:sp>
        <p:nvSpPr>
          <p:cNvPr id="49155" name="Content Placeholder 2"/>
          <p:cNvSpPr>
            <a:spLocks noGrp="1"/>
          </p:cNvSpPr>
          <p:nvPr>
            <p:ph idx="4294967295"/>
          </p:nvPr>
        </p:nvSpPr>
        <p:spPr>
          <a:xfrm>
            <a:off x="457200" y="1371600"/>
            <a:ext cx="8229600" cy="4525963"/>
          </a:xfrm>
        </p:spPr>
        <p:txBody>
          <a:bodyPr/>
          <a:lstStyle/>
          <a:p>
            <a:pPr eaLnBrk="1" hangingPunct="1">
              <a:lnSpc>
                <a:spcPct val="90000"/>
              </a:lnSpc>
              <a:buFont typeface="Arial" charset="0"/>
              <a:buNone/>
            </a:pPr>
            <a:r>
              <a:rPr lang="en-GB" sz="3100" smtClean="0">
                <a:solidFill>
                  <a:schemeClr val="tx2"/>
                </a:solidFill>
              </a:rPr>
              <a:t>The Arab Maghreb Union:</a:t>
            </a:r>
          </a:p>
          <a:p>
            <a:pPr eaLnBrk="1" hangingPunct="1">
              <a:lnSpc>
                <a:spcPct val="90000"/>
              </a:lnSpc>
            </a:pPr>
            <a:r>
              <a:rPr lang="en-GB" smtClean="0"/>
              <a:t>Technical assistance to the Union for Coordination of Infrastructure and Trade Facilitation</a:t>
            </a:r>
          </a:p>
          <a:p>
            <a:pPr eaLnBrk="1" hangingPunct="1">
              <a:lnSpc>
                <a:spcPct val="90000"/>
              </a:lnSpc>
            </a:pPr>
            <a:r>
              <a:rPr lang="en-GB" smtClean="0"/>
              <a:t>Feasibility study of future Single Border Posts</a:t>
            </a:r>
          </a:p>
          <a:p>
            <a:pPr eaLnBrk="1" hangingPunct="1">
              <a:lnSpc>
                <a:spcPct val="90000"/>
              </a:lnSpc>
            </a:pPr>
            <a:r>
              <a:rPr lang="en-GB" smtClean="0"/>
              <a:t>Study for the harmonisation of customs procedure</a:t>
            </a:r>
          </a:p>
          <a:p>
            <a:pPr eaLnBrk="1" hangingPunct="1">
              <a:lnSpc>
                <a:spcPct val="90000"/>
              </a:lnSpc>
            </a:pPr>
            <a:r>
              <a:rPr lang="en-GB" smtClean="0"/>
              <a:t>Feasibility study on establishing a Corridor Management Committee</a:t>
            </a:r>
          </a:p>
          <a:p>
            <a:pPr eaLnBrk="1" hangingPunct="1">
              <a:lnSpc>
                <a:spcPct val="90000"/>
              </a:lnSpc>
            </a:pPr>
            <a:r>
              <a:rPr lang="en-GB" smtClean="0"/>
              <a:t>Feasibility study on establishing an Observatory of Malpractice along the corridor</a:t>
            </a:r>
          </a:p>
          <a:p>
            <a:pPr eaLnBrk="1" hangingPunct="1">
              <a:lnSpc>
                <a:spcPct val="90000"/>
              </a:lnSpc>
            </a:pPr>
            <a:endParaRPr lang="en-US" sz="27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z="4000" b="1" smtClean="0">
                <a:solidFill>
                  <a:schemeClr val="tx2"/>
                </a:solidFill>
              </a:rPr>
              <a:t>Purpose and principles of the workshop</a:t>
            </a:r>
            <a:endParaRPr lang="en-US" sz="4000" smtClean="0">
              <a:solidFill>
                <a:schemeClr val="tx2"/>
              </a:solidFill>
            </a:endParaRPr>
          </a:p>
        </p:txBody>
      </p:sp>
      <p:sp>
        <p:nvSpPr>
          <p:cNvPr id="15362" name="Content Placeholder 2"/>
          <p:cNvSpPr>
            <a:spLocks noGrp="1"/>
          </p:cNvSpPr>
          <p:nvPr>
            <p:ph idx="1"/>
          </p:nvPr>
        </p:nvSpPr>
        <p:spPr/>
        <p:txBody>
          <a:bodyPr/>
          <a:lstStyle/>
          <a:p>
            <a:pPr eaLnBrk="1" hangingPunct="1">
              <a:lnSpc>
                <a:spcPct val="90000"/>
              </a:lnSpc>
            </a:pPr>
            <a:r>
              <a:rPr lang="en-GB" sz="3000" smtClean="0"/>
              <a:t>To identify </a:t>
            </a:r>
            <a:r>
              <a:rPr lang="en-GB" sz="3000" b="1" smtClean="0">
                <a:solidFill>
                  <a:schemeClr val="tx2"/>
                </a:solidFill>
              </a:rPr>
              <a:t>priority knowledge gaps, learning needs</a:t>
            </a:r>
            <a:r>
              <a:rPr lang="en-GB" sz="3000" smtClean="0"/>
              <a:t> related to the identification and preparation, appraisal and design, M&amp;E and packaging of bankable Aid for Trade projects and programmes – </a:t>
            </a:r>
            <a:r>
              <a:rPr lang="en-GB" sz="3000" b="1" smtClean="0">
                <a:solidFill>
                  <a:schemeClr val="tx2"/>
                </a:solidFill>
              </a:rPr>
              <a:t>with a focus on M&amp;E</a:t>
            </a:r>
            <a:r>
              <a:rPr lang="en-GB" sz="3000" b="1" smtClean="0"/>
              <a:t>.</a:t>
            </a:r>
          </a:p>
          <a:p>
            <a:pPr eaLnBrk="1" hangingPunct="1">
              <a:lnSpc>
                <a:spcPct val="90000"/>
              </a:lnSpc>
            </a:pPr>
            <a:r>
              <a:rPr lang="en-GB" sz="3000" smtClean="0"/>
              <a:t>To </a:t>
            </a:r>
            <a:r>
              <a:rPr lang="en-GB" sz="3000" b="1" smtClean="0">
                <a:solidFill>
                  <a:schemeClr val="tx2"/>
                </a:solidFill>
              </a:rPr>
              <a:t>share experiences </a:t>
            </a:r>
            <a:r>
              <a:rPr lang="en-GB" sz="3000" smtClean="0">
                <a:solidFill>
                  <a:schemeClr val="tx2"/>
                </a:solidFill>
              </a:rPr>
              <a:t>on </a:t>
            </a:r>
            <a:r>
              <a:rPr lang="en-GB" sz="3000" b="1" smtClean="0">
                <a:solidFill>
                  <a:schemeClr val="tx2"/>
                </a:solidFill>
              </a:rPr>
              <a:t>common challenges</a:t>
            </a:r>
            <a:r>
              <a:rPr lang="en-GB" sz="3000" smtClean="0">
                <a:solidFill>
                  <a:schemeClr val="tx2"/>
                </a:solidFill>
              </a:rPr>
              <a:t> and </a:t>
            </a:r>
            <a:r>
              <a:rPr lang="en-GB" sz="3000" b="1" smtClean="0">
                <a:solidFill>
                  <a:schemeClr val="tx2"/>
                </a:solidFill>
              </a:rPr>
              <a:t>opportunities, </a:t>
            </a:r>
            <a:r>
              <a:rPr lang="en-GB" sz="3000" smtClean="0">
                <a:solidFill>
                  <a:schemeClr val="tx2"/>
                </a:solidFill>
              </a:rPr>
              <a:t>and </a:t>
            </a:r>
            <a:r>
              <a:rPr lang="en-GB" sz="3000" b="1" smtClean="0">
                <a:solidFill>
                  <a:schemeClr val="tx2"/>
                </a:solidFill>
              </a:rPr>
              <a:t>share best practice</a:t>
            </a:r>
            <a:r>
              <a:rPr lang="en-GB" sz="3000" b="1" smtClean="0"/>
              <a:t>.</a:t>
            </a:r>
          </a:p>
          <a:p>
            <a:pPr eaLnBrk="1" hangingPunct="1">
              <a:lnSpc>
                <a:spcPct val="90000"/>
              </a:lnSpc>
            </a:pPr>
            <a:r>
              <a:rPr lang="en-GB" sz="3000" smtClean="0"/>
              <a:t>Encourage </a:t>
            </a:r>
            <a:r>
              <a:rPr lang="en-GB" sz="3000" b="1" smtClean="0">
                <a:solidFill>
                  <a:schemeClr val="tx2"/>
                </a:solidFill>
              </a:rPr>
              <a:t>open informal and constructive dialogue</a:t>
            </a:r>
            <a:r>
              <a:rPr lang="en-GB" sz="3000" smtClean="0"/>
              <a:t> </a:t>
            </a:r>
            <a:r>
              <a:rPr lang="en-GB" sz="3000" smtClean="0">
                <a:solidFill>
                  <a:schemeClr val="tx2"/>
                </a:solidFill>
              </a:rPr>
              <a:t>between </a:t>
            </a:r>
            <a:r>
              <a:rPr lang="en-GB" sz="3000" b="1" smtClean="0">
                <a:solidFill>
                  <a:schemeClr val="tx2"/>
                </a:solidFill>
              </a:rPr>
              <a:t>experts</a:t>
            </a:r>
            <a:r>
              <a:rPr lang="en-GB" sz="3000" smtClean="0">
                <a:solidFill>
                  <a:schemeClr val="tx2"/>
                </a:solidFill>
              </a:rPr>
              <a:t>, </a:t>
            </a:r>
            <a:r>
              <a:rPr lang="en-GB" sz="3000" b="1" smtClean="0">
                <a:solidFill>
                  <a:schemeClr val="tx2"/>
                </a:solidFill>
              </a:rPr>
              <a:t>recipients</a:t>
            </a:r>
            <a:r>
              <a:rPr lang="en-GB" sz="3000" smtClean="0">
                <a:solidFill>
                  <a:schemeClr val="tx2"/>
                </a:solidFill>
              </a:rPr>
              <a:t> and </a:t>
            </a:r>
            <a:r>
              <a:rPr lang="en-GB" sz="3000" b="1" smtClean="0">
                <a:solidFill>
                  <a:schemeClr val="tx2"/>
                </a:solidFill>
              </a:rPr>
              <a:t>funders</a:t>
            </a:r>
            <a:r>
              <a:rPr lang="en-GB" sz="3000" smtClean="0"/>
              <a:t> to support more effective Aid for Trade </a:t>
            </a:r>
          </a:p>
          <a:p>
            <a:pPr eaLnBrk="1" hangingPunct="1">
              <a:lnSpc>
                <a:spcPct val="90000"/>
              </a:lnSpc>
            </a:pPr>
            <a:endParaRPr lang="en-US" sz="30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b="1" smtClean="0">
                <a:solidFill>
                  <a:schemeClr val="tx2"/>
                </a:solidFill>
              </a:rPr>
              <a:t>Purpose of this session</a:t>
            </a:r>
          </a:p>
        </p:txBody>
      </p:sp>
      <p:sp>
        <p:nvSpPr>
          <p:cNvPr id="16386" name="Content Placeholder 2"/>
          <p:cNvSpPr>
            <a:spLocks noGrp="1"/>
          </p:cNvSpPr>
          <p:nvPr>
            <p:ph idx="1"/>
          </p:nvPr>
        </p:nvSpPr>
        <p:spPr/>
        <p:txBody>
          <a:bodyPr/>
          <a:lstStyle/>
          <a:p>
            <a:pPr eaLnBrk="1" hangingPunct="1"/>
            <a:r>
              <a:rPr lang="en-GB" sz="3000" smtClean="0"/>
              <a:t>To provide an </a:t>
            </a:r>
            <a:r>
              <a:rPr lang="en-GB" sz="3000" b="1" smtClean="0">
                <a:solidFill>
                  <a:schemeClr val="tx2"/>
                </a:solidFill>
              </a:rPr>
              <a:t>update</a:t>
            </a:r>
            <a:r>
              <a:rPr lang="en-GB" sz="3000" smtClean="0"/>
              <a:t> on work undertaken so far</a:t>
            </a:r>
          </a:p>
          <a:p>
            <a:pPr eaLnBrk="1" hangingPunct="1"/>
            <a:r>
              <a:rPr lang="en-GB" sz="3000" smtClean="0"/>
              <a:t>Development of the </a:t>
            </a:r>
            <a:r>
              <a:rPr lang="en-GB" sz="3000" b="1" smtClean="0">
                <a:solidFill>
                  <a:schemeClr val="tx2"/>
                </a:solidFill>
              </a:rPr>
              <a:t>guidelines</a:t>
            </a:r>
            <a:r>
              <a:rPr lang="en-GB" sz="3000" smtClean="0"/>
              <a:t> </a:t>
            </a:r>
            <a:r>
              <a:rPr lang="en-GB" sz="3000" b="1" smtClean="0">
                <a:solidFill>
                  <a:schemeClr val="tx2"/>
                </a:solidFill>
              </a:rPr>
              <a:t>on formulating bankable Aid for Trade projects </a:t>
            </a:r>
            <a:r>
              <a:rPr lang="en-GB" sz="3000" smtClean="0"/>
              <a:t>and programmes</a:t>
            </a:r>
          </a:p>
          <a:p>
            <a:pPr eaLnBrk="1" hangingPunct="1"/>
            <a:r>
              <a:rPr lang="en-GB" sz="3000" smtClean="0"/>
              <a:t>Allow participants to </a:t>
            </a:r>
            <a:r>
              <a:rPr lang="en-GB" sz="3000" b="1" smtClean="0">
                <a:solidFill>
                  <a:schemeClr val="tx2"/>
                </a:solidFill>
              </a:rPr>
              <a:t>provide feedback</a:t>
            </a:r>
            <a:r>
              <a:rPr lang="en-GB" sz="3000" smtClean="0"/>
              <a:t> on the proposed guidelines and </a:t>
            </a:r>
            <a:r>
              <a:rPr lang="en-GB" sz="3000" b="1" smtClean="0">
                <a:solidFill>
                  <a:schemeClr val="tx2"/>
                </a:solidFill>
              </a:rPr>
              <a:t>discuss any challenges</a:t>
            </a:r>
            <a:r>
              <a:rPr lang="en-GB" sz="3000" smtClean="0"/>
              <a:t> in developing the concept notes / proposals</a:t>
            </a:r>
          </a:p>
          <a:p>
            <a:pPr eaLnBrk="1" hangingPunct="1"/>
            <a:endParaRPr lang="en-US" sz="3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p:txBody>
          <a:bodyPr/>
          <a:lstStyle/>
          <a:p>
            <a:pPr algn="ctr" eaLnBrk="1" hangingPunct="1">
              <a:buFont typeface="Arial" charset="0"/>
              <a:buNone/>
            </a:pPr>
            <a:r>
              <a:rPr lang="en-US" sz="5000" b="1" i="1" smtClean="0">
                <a:solidFill>
                  <a:schemeClr val="tx2"/>
                </a:solidFill>
              </a:rPr>
              <a:t>Formulating bankable Aid for Trade projects and programmes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z="4000" b="1" smtClean="0">
                <a:solidFill>
                  <a:schemeClr val="tx2"/>
                </a:solidFill>
              </a:rPr>
              <a:t>Broad outline of the guidance document (1)</a:t>
            </a:r>
          </a:p>
        </p:txBody>
      </p:sp>
      <p:sp>
        <p:nvSpPr>
          <p:cNvPr id="28674" name="Content Placeholder 2"/>
          <p:cNvSpPr>
            <a:spLocks noGrp="1"/>
          </p:cNvSpPr>
          <p:nvPr>
            <p:ph idx="1"/>
          </p:nvPr>
        </p:nvSpPr>
        <p:spPr/>
        <p:txBody>
          <a:bodyPr/>
          <a:lstStyle/>
          <a:p>
            <a:pPr algn="just" eaLnBrk="1" hangingPunct="1">
              <a:lnSpc>
                <a:spcPct val="80000"/>
              </a:lnSpc>
              <a:buFont typeface="Arial" charset="0"/>
              <a:buAutoNum type="arabicPeriod"/>
            </a:pPr>
            <a:r>
              <a:rPr lang="en-GB" sz="2800" smtClean="0">
                <a:solidFill>
                  <a:schemeClr val="tx2"/>
                </a:solidFill>
              </a:rPr>
              <a:t>Introduction</a:t>
            </a:r>
          </a:p>
          <a:p>
            <a:pPr algn="just" eaLnBrk="1" hangingPunct="1">
              <a:lnSpc>
                <a:spcPct val="80000"/>
              </a:lnSpc>
              <a:buFont typeface="Arial" charset="0"/>
              <a:buNone/>
            </a:pPr>
            <a:r>
              <a:rPr lang="en-GB" sz="2800" smtClean="0"/>
              <a:t>	- Purpose of the guidelines</a:t>
            </a:r>
          </a:p>
          <a:p>
            <a:pPr algn="just" eaLnBrk="1" hangingPunct="1">
              <a:lnSpc>
                <a:spcPct val="80000"/>
              </a:lnSpc>
              <a:buFont typeface="Arial" charset="0"/>
              <a:buNone/>
            </a:pPr>
            <a:r>
              <a:rPr lang="en-GB" sz="2800" smtClean="0"/>
              <a:t>	- Project background</a:t>
            </a:r>
          </a:p>
          <a:p>
            <a:pPr algn="just" eaLnBrk="1" hangingPunct="1">
              <a:lnSpc>
                <a:spcPct val="80000"/>
              </a:lnSpc>
              <a:buFont typeface="Arial" charset="0"/>
              <a:buNone/>
            </a:pPr>
            <a:r>
              <a:rPr lang="en-GB" sz="2800" smtClean="0"/>
              <a:t>	- Why these guidelines are needed</a:t>
            </a:r>
          </a:p>
          <a:p>
            <a:pPr algn="just" eaLnBrk="1" hangingPunct="1">
              <a:lnSpc>
                <a:spcPct val="80000"/>
              </a:lnSpc>
              <a:buFont typeface="Arial" charset="0"/>
              <a:buNone/>
            </a:pPr>
            <a:r>
              <a:rPr lang="en-GB" sz="2800" smtClean="0"/>
              <a:t>	- Preparing the case for funding</a:t>
            </a:r>
          </a:p>
          <a:p>
            <a:pPr algn="just" eaLnBrk="1" hangingPunct="1">
              <a:lnSpc>
                <a:spcPct val="80000"/>
              </a:lnSpc>
              <a:buFont typeface="Arial" charset="0"/>
              <a:buAutoNum type="arabicPeriod" startAt="2"/>
            </a:pPr>
            <a:r>
              <a:rPr lang="en-GB" sz="2800" smtClean="0">
                <a:solidFill>
                  <a:schemeClr val="tx2"/>
                </a:solidFill>
              </a:rPr>
              <a:t>What makes a project or programme Aid for Trade</a:t>
            </a:r>
          </a:p>
          <a:p>
            <a:pPr algn="just" eaLnBrk="1" hangingPunct="1">
              <a:lnSpc>
                <a:spcPct val="80000"/>
              </a:lnSpc>
              <a:buFont typeface="Arial" charset="0"/>
              <a:buNone/>
            </a:pPr>
            <a:r>
              <a:rPr lang="en-GB" sz="2800" smtClean="0"/>
              <a:t>	- Background on Aid for Trade	</a:t>
            </a:r>
          </a:p>
          <a:p>
            <a:pPr algn="just" eaLnBrk="1" hangingPunct="1">
              <a:lnSpc>
                <a:spcPct val="80000"/>
              </a:lnSpc>
              <a:buFont typeface="Arial" charset="0"/>
              <a:buNone/>
            </a:pPr>
            <a:r>
              <a:rPr lang="en-GB" sz="2800" smtClean="0"/>
              <a:t>	- Examples of Aid for Trade projects and programmes</a:t>
            </a:r>
          </a:p>
          <a:p>
            <a:pPr algn="just" eaLnBrk="1" hangingPunct="1">
              <a:lnSpc>
                <a:spcPct val="80000"/>
              </a:lnSpc>
              <a:buFont typeface="Arial" charset="0"/>
              <a:buAutoNum type="arabicPeriod" startAt="3"/>
            </a:pPr>
            <a:r>
              <a:rPr lang="en-GB" sz="2800" smtClean="0">
                <a:solidFill>
                  <a:schemeClr val="tx2"/>
                </a:solidFill>
              </a:rPr>
              <a:t>Effective Aid for Trade</a:t>
            </a:r>
          </a:p>
          <a:p>
            <a:pPr algn="just" eaLnBrk="1" hangingPunct="1">
              <a:lnSpc>
                <a:spcPct val="80000"/>
              </a:lnSpc>
              <a:buFont typeface="Arial" charset="0"/>
              <a:buNone/>
            </a:pPr>
            <a:r>
              <a:rPr lang="en-GB" sz="2800" smtClean="0"/>
              <a:t>	- Principles</a:t>
            </a:r>
          </a:p>
          <a:p>
            <a:pPr algn="just" eaLnBrk="1" hangingPunct="1">
              <a:lnSpc>
                <a:spcPct val="80000"/>
              </a:lnSpc>
              <a:buFont typeface="Arial" charset="0"/>
              <a:buNone/>
            </a:pPr>
            <a:r>
              <a:rPr lang="en-GB" sz="2800" smtClean="0"/>
              <a:t>	- Examples</a:t>
            </a:r>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z="4000" b="1" smtClean="0">
                <a:solidFill>
                  <a:schemeClr val="tx2"/>
                </a:solidFill>
              </a:rPr>
              <a:t>Broad outline of the guidance document </a:t>
            </a:r>
            <a:r>
              <a:rPr lang="en-US" sz="2000" b="1" smtClean="0">
                <a:solidFill>
                  <a:schemeClr val="tx2"/>
                </a:solidFill>
              </a:rPr>
              <a:t>(2)</a:t>
            </a:r>
          </a:p>
        </p:txBody>
      </p:sp>
      <p:sp>
        <p:nvSpPr>
          <p:cNvPr id="29698" name="Content Placeholder 2"/>
          <p:cNvSpPr>
            <a:spLocks noGrp="1"/>
          </p:cNvSpPr>
          <p:nvPr>
            <p:ph idx="1"/>
          </p:nvPr>
        </p:nvSpPr>
        <p:spPr>
          <a:xfrm>
            <a:off x="152400" y="1295400"/>
            <a:ext cx="8839200" cy="5410200"/>
          </a:xfrm>
        </p:spPr>
        <p:txBody>
          <a:bodyPr/>
          <a:lstStyle/>
          <a:p>
            <a:pPr algn="just" eaLnBrk="1" hangingPunct="1">
              <a:buFont typeface="Arial" charset="0"/>
              <a:buAutoNum type="arabicPeriod" startAt="4"/>
            </a:pPr>
            <a:r>
              <a:rPr lang="en-GB" sz="2400" smtClean="0">
                <a:solidFill>
                  <a:schemeClr val="tx2"/>
                </a:solidFill>
              </a:rPr>
              <a:t>Formulating Aid for Trade projects and programmes</a:t>
            </a:r>
          </a:p>
          <a:p>
            <a:pPr algn="just" eaLnBrk="1" hangingPunct="1">
              <a:buFont typeface="Arial" charset="0"/>
              <a:buNone/>
            </a:pPr>
            <a:r>
              <a:rPr lang="en-GB" sz="2400" smtClean="0"/>
              <a:t>	- Identifying need and demand from a trade lens</a:t>
            </a:r>
          </a:p>
          <a:p>
            <a:pPr algn="just" eaLnBrk="1" hangingPunct="1">
              <a:buFont typeface="Arial" charset="0"/>
              <a:buNone/>
            </a:pPr>
            <a:r>
              <a:rPr lang="en-GB" sz="2400" smtClean="0"/>
              <a:t>	- Determining Aid for Trade priorities</a:t>
            </a:r>
          </a:p>
          <a:p>
            <a:pPr algn="just" eaLnBrk="1" hangingPunct="1">
              <a:buFont typeface="Arial" charset="0"/>
              <a:buNone/>
            </a:pPr>
            <a:r>
              <a:rPr lang="en-GB" sz="2400" smtClean="0"/>
              <a:t>	- Diagnostics and situational analysis, and need assessments</a:t>
            </a:r>
          </a:p>
          <a:p>
            <a:pPr algn="just" eaLnBrk="1" hangingPunct="1">
              <a:buFont typeface="Arial" charset="0"/>
              <a:buNone/>
            </a:pPr>
            <a:r>
              <a:rPr lang="en-GB" sz="2400" smtClean="0"/>
              <a:t>	- Preparing proposals, concept notes, etc.</a:t>
            </a:r>
          </a:p>
          <a:p>
            <a:pPr algn="just" eaLnBrk="1" hangingPunct="1">
              <a:buFont typeface="Arial" charset="0"/>
              <a:buNone/>
            </a:pPr>
            <a:r>
              <a:rPr lang="en-GB" sz="2400" smtClean="0"/>
              <a:t>	- Importance of packaging and positioning</a:t>
            </a:r>
          </a:p>
          <a:p>
            <a:pPr algn="just" eaLnBrk="1" hangingPunct="1">
              <a:buFont typeface="Arial" charset="0"/>
              <a:buNone/>
            </a:pPr>
            <a:r>
              <a:rPr lang="en-GB" sz="2400" smtClean="0"/>
              <a:t>	- Design and appraisal</a:t>
            </a:r>
          </a:p>
          <a:p>
            <a:pPr algn="just" eaLnBrk="1" hangingPunct="1">
              <a:buFont typeface="Arial" charset="0"/>
              <a:buNone/>
            </a:pPr>
            <a:r>
              <a:rPr lang="en-GB" sz="2400" smtClean="0"/>
              <a:t>5.	</a:t>
            </a:r>
            <a:r>
              <a:rPr lang="en-GB" sz="2400" smtClean="0">
                <a:solidFill>
                  <a:schemeClr val="tx2"/>
                </a:solidFill>
              </a:rPr>
              <a:t>M&amp;E</a:t>
            </a:r>
            <a:r>
              <a:rPr lang="en-GB" sz="2400" smtClean="0"/>
              <a:t> </a:t>
            </a:r>
          </a:p>
          <a:p>
            <a:pPr lvl="1" algn="just" eaLnBrk="1" hangingPunct="1">
              <a:buFont typeface="Arial" charset="0"/>
              <a:buNone/>
            </a:pPr>
            <a:r>
              <a:rPr lang="en-GB" sz="2400" smtClean="0"/>
              <a:t>- Theory of change, intervention logic and performance frameworks </a:t>
            </a:r>
          </a:p>
          <a:p>
            <a:pPr lvl="1" algn="just" eaLnBrk="1" hangingPunct="1">
              <a:buFont typeface="Arial" charset="0"/>
              <a:buNone/>
            </a:pPr>
            <a:r>
              <a:rPr lang="en-GB" sz="2400" smtClean="0"/>
              <a:t>- Indicators and benchmarking</a:t>
            </a:r>
          </a:p>
          <a:p>
            <a:pPr algn="just" eaLnBrk="1" hangingPunct="1">
              <a:buFont typeface="Arial" charset="0"/>
              <a:buAutoNum type="arabicPeriod" startAt="6"/>
            </a:pPr>
            <a:r>
              <a:rPr lang="en-GB" sz="2400" smtClean="0">
                <a:solidFill>
                  <a:schemeClr val="tx2"/>
                </a:solidFill>
              </a:rPr>
              <a:t>Checklist</a:t>
            </a:r>
          </a:p>
          <a:p>
            <a:pPr algn="just" eaLnBrk="1" hangingPunct="1">
              <a:buFont typeface="Arial" charset="0"/>
              <a:buNone/>
            </a:pPr>
            <a:r>
              <a:rPr lang="en-GB" sz="2400" smtClean="0"/>
              <a:t>Annexes (including templates – e.g. project concept note template)</a:t>
            </a:r>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nvPr>
        </p:nvSpPr>
        <p:spPr/>
        <p:txBody>
          <a:bodyPr/>
          <a:lstStyle/>
          <a:p>
            <a:pPr eaLnBrk="1" hangingPunct="1"/>
            <a:r>
              <a:rPr lang="en-US" sz="4000" b="1" smtClean="0">
                <a:solidFill>
                  <a:schemeClr val="tx2"/>
                </a:solidFill>
              </a:rPr>
              <a:t>Purpose of the guidance document</a:t>
            </a:r>
          </a:p>
        </p:txBody>
      </p:sp>
      <p:sp>
        <p:nvSpPr>
          <p:cNvPr id="30722" name="Content Placeholder 2"/>
          <p:cNvSpPr>
            <a:spLocks noGrp="1"/>
          </p:cNvSpPr>
          <p:nvPr>
            <p:ph idx="4294967295"/>
          </p:nvPr>
        </p:nvSpPr>
        <p:spPr/>
        <p:txBody>
          <a:bodyPr/>
          <a:lstStyle/>
          <a:p>
            <a:pPr algn="just" eaLnBrk="1" hangingPunct="1">
              <a:lnSpc>
                <a:spcPct val="90000"/>
              </a:lnSpc>
            </a:pPr>
            <a:r>
              <a:rPr lang="en-GB" sz="2700" smtClean="0"/>
              <a:t>The </a:t>
            </a:r>
            <a:r>
              <a:rPr lang="en-GB" sz="2700" b="1" smtClean="0"/>
              <a:t>purpose </a:t>
            </a:r>
            <a:r>
              <a:rPr lang="en-GB" sz="2700" smtClean="0"/>
              <a:t>of the guidance document is to introduce broad </a:t>
            </a:r>
            <a:r>
              <a:rPr lang="en-GB" sz="2700" smtClean="0">
                <a:solidFill>
                  <a:schemeClr val="tx2"/>
                </a:solidFill>
              </a:rPr>
              <a:t>guidelines on how to develop bankable Aid for Trade projects</a:t>
            </a:r>
            <a:r>
              <a:rPr lang="en-GB" sz="2700" smtClean="0"/>
              <a:t> and programmes and successfully position these within the Aid for Trade initiative, taking into account current perspectives and requirements of key Aid for Trade development partners.</a:t>
            </a:r>
          </a:p>
          <a:p>
            <a:pPr algn="just" eaLnBrk="1" hangingPunct="1">
              <a:lnSpc>
                <a:spcPct val="90000"/>
              </a:lnSpc>
            </a:pPr>
            <a:r>
              <a:rPr lang="en-GB" sz="2700" smtClean="0"/>
              <a:t>It aims to enable the </a:t>
            </a:r>
            <a:r>
              <a:rPr lang="en-GB" sz="2700" smtClean="0">
                <a:solidFill>
                  <a:schemeClr val="tx2"/>
                </a:solidFill>
              </a:rPr>
              <a:t>systematic analysis of the constraints to trade for a country/region, identification of needs and the formulation of project</a:t>
            </a:r>
            <a:r>
              <a:rPr lang="en-GB" sz="2700" smtClean="0"/>
              <a:t> and programme proposals that are ‘bankable’.</a:t>
            </a:r>
          </a:p>
          <a:p>
            <a:pPr eaLnBrk="1" hangingPunct="1">
              <a:lnSpc>
                <a:spcPct val="90000"/>
              </a:lnSpc>
            </a:pPr>
            <a:endParaRPr lang="en-US" sz="27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idx="4294967295"/>
          </p:nvPr>
        </p:nvSpPr>
        <p:spPr/>
        <p:txBody>
          <a:bodyPr/>
          <a:lstStyle/>
          <a:p>
            <a:pPr eaLnBrk="1" hangingPunct="1"/>
            <a:r>
              <a:rPr lang="en-US" sz="4000" b="1" smtClean="0">
                <a:solidFill>
                  <a:schemeClr val="tx2"/>
                </a:solidFill>
              </a:rPr>
              <a:t>Why the guidance document is needed?</a:t>
            </a:r>
          </a:p>
        </p:txBody>
      </p:sp>
      <p:sp>
        <p:nvSpPr>
          <p:cNvPr id="31746" name="Content Placeholder 2"/>
          <p:cNvSpPr>
            <a:spLocks noGrp="1"/>
          </p:cNvSpPr>
          <p:nvPr>
            <p:ph idx="4294967295"/>
          </p:nvPr>
        </p:nvSpPr>
        <p:spPr/>
        <p:txBody>
          <a:bodyPr/>
          <a:lstStyle/>
          <a:p>
            <a:pPr algn="just" eaLnBrk="1" hangingPunct="1">
              <a:lnSpc>
                <a:spcPct val="80000"/>
              </a:lnSpc>
            </a:pPr>
            <a:r>
              <a:rPr lang="en-GB" sz="2600" smtClean="0"/>
              <a:t>Many developing countries face </a:t>
            </a:r>
            <a:r>
              <a:rPr lang="en-GB" sz="2600" smtClean="0">
                <a:solidFill>
                  <a:schemeClr val="tx2"/>
                </a:solidFill>
              </a:rPr>
              <a:t>substantial difficulties in developing bankable projects</a:t>
            </a:r>
            <a:r>
              <a:rPr lang="en-GB" sz="2600" smtClean="0"/>
              <a:t> and programmes based on their identified needs.</a:t>
            </a:r>
          </a:p>
          <a:p>
            <a:pPr algn="just" eaLnBrk="1" hangingPunct="1">
              <a:lnSpc>
                <a:spcPct val="80000"/>
              </a:lnSpc>
            </a:pPr>
            <a:endParaRPr lang="en-GB" sz="2600" smtClean="0"/>
          </a:p>
          <a:p>
            <a:pPr algn="just" eaLnBrk="1" hangingPunct="1">
              <a:lnSpc>
                <a:spcPct val="80000"/>
              </a:lnSpc>
            </a:pPr>
            <a:r>
              <a:rPr lang="en-GB" sz="2600" smtClean="0"/>
              <a:t>According to the results of the 2011 OECD/WTO Aid for Trade questionnaire, </a:t>
            </a:r>
            <a:r>
              <a:rPr lang="en-GB" sz="2600" smtClean="0">
                <a:solidFill>
                  <a:schemeClr val="tx2"/>
                </a:solidFill>
              </a:rPr>
              <a:t>65% of respondents</a:t>
            </a:r>
            <a:r>
              <a:rPr lang="en-GB" sz="2600" smtClean="0"/>
              <a:t> stated difficulties in designing bankable projects as one of the “most important” or “important” challenges in accessing trade-related funding. </a:t>
            </a:r>
          </a:p>
          <a:p>
            <a:pPr algn="just" eaLnBrk="1" hangingPunct="1">
              <a:lnSpc>
                <a:spcPct val="80000"/>
              </a:lnSpc>
            </a:pPr>
            <a:endParaRPr lang="en-GB" sz="2600" smtClean="0"/>
          </a:p>
          <a:p>
            <a:pPr algn="just" eaLnBrk="1" hangingPunct="1">
              <a:lnSpc>
                <a:spcPct val="80000"/>
              </a:lnSpc>
            </a:pPr>
            <a:r>
              <a:rPr lang="en-GB" sz="2600" smtClean="0"/>
              <a:t>Numerous development partners and other funding agencies, as well as potential recipients, highlight problems in developing bankable projects and programmes. For instance, the </a:t>
            </a:r>
            <a:r>
              <a:rPr lang="en-GB" sz="2600" smtClean="0">
                <a:solidFill>
                  <a:schemeClr val="tx2"/>
                </a:solidFill>
              </a:rPr>
              <a:t>Enhanced Integrated Framework</a:t>
            </a:r>
            <a:r>
              <a:rPr lang="en-GB" sz="2600" smtClean="0"/>
              <a:t>.</a:t>
            </a:r>
            <a:r>
              <a:rPr lang="en-GB" sz="2200" smtClean="0"/>
              <a:t> </a:t>
            </a:r>
          </a:p>
          <a:p>
            <a:pPr eaLnBrk="1" hangingPunct="1">
              <a:lnSpc>
                <a:spcPct val="80000"/>
              </a:lnSpc>
            </a:pPr>
            <a:endParaRPr lang="en-US" sz="22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1017</TotalTime>
  <Words>1718</Words>
  <Application>Microsoft Office PowerPoint</Application>
  <PresentationFormat>On-screen Show (4:3)</PresentationFormat>
  <Paragraphs>160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UNITED NATIONS Economic and Social Commission for Western Asia (ESCWA) Expert Group Meeting on Monitoring and Evaluation Systems for Implementing Aid for Trade Bankable Projects in the Arab Region  Hammamet, Tunisia, 12-13 December 2013 Ghazi Ben Ahmed </vt:lpstr>
      <vt:lpstr>Previous workshop – October 2013</vt:lpstr>
      <vt:lpstr>Purpose and principles of the workshop</vt:lpstr>
      <vt:lpstr>Purpose of this session</vt:lpstr>
      <vt:lpstr>Slide 5</vt:lpstr>
      <vt:lpstr>Broad outline of the guidance document (1)</vt:lpstr>
      <vt:lpstr>Broad outline of the guidance document (2)</vt:lpstr>
      <vt:lpstr>Purpose of the guidance document</vt:lpstr>
      <vt:lpstr>Why the guidance document is needed?</vt:lpstr>
      <vt:lpstr>Why the guidance document is needed?</vt:lpstr>
      <vt:lpstr>What makes a project/programme Aid for Trade</vt:lpstr>
      <vt:lpstr> Key drivers of effective Aid for Trade</vt:lpstr>
      <vt:lpstr>Key drivers of effective Aid for Trade</vt:lpstr>
      <vt:lpstr>Developing a sound business case (1)</vt:lpstr>
      <vt:lpstr>Developing a sound business case (2)</vt:lpstr>
      <vt:lpstr>Formulating bankable projects and programmes</vt:lpstr>
      <vt:lpstr>1. Identification and preparation (1)</vt:lpstr>
      <vt:lpstr>Diagnostics and toolkits</vt:lpstr>
      <vt:lpstr>Growth diagnostics adjusted for trade</vt:lpstr>
      <vt:lpstr>1. Identification and preparation (2)</vt:lpstr>
      <vt:lpstr>Identification and preparation (3)</vt:lpstr>
      <vt:lpstr>Identification and preparation (4)</vt:lpstr>
      <vt:lpstr>Design and appraisal</vt:lpstr>
      <vt:lpstr>Design and appraisal</vt:lpstr>
      <vt:lpstr>M&amp;E: Theory of change, intervention logic and performance frameworks</vt:lpstr>
      <vt:lpstr>Developing concept notes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Formulating bankable Aid for Trade projects and programmes</dc:title>
  <dc:creator>608021</dc:creator>
  <cp:lastModifiedBy>USER</cp:lastModifiedBy>
  <cp:revision>23</cp:revision>
  <dcterms:created xsi:type="dcterms:W3CDTF">2013-11-28T18:39:17Z</dcterms:created>
  <dcterms:modified xsi:type="dcterms:W3CDTF">2013-12-12T14:28:49Z</dcterms:modified>
</cp:coreProperties>
</file>