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7"/>
  </p:notesMasterIdLst>
  <p:sldIdLst>
    <p:sldId id="256" r:id="rId2"/>
    <p:sldId id="308" r:id="rId3"/>
    <p:sldId id="329" r:id="rId4"/>
    <p:sldId id="310" r:id="rId5"/>
    <p:sldId id="313" r:id="rId6"/>
    <p:sldId id="311" r:id="rId7"/>
    <p:sldId id="312" r:id="rId8"/>
    <p:sldId id="270" r:id="rId9"/>
    <p:sldId id="307" r:id="rId10"/>
    <p:sldId id="309" r:id="rId11"/>
    <p:sldId id="314" r:id="rId12"/>
    <p:sldId id="316" r:id="rId13"/>
    <p:sldId id="330" r:id="rId14"/>
    <p:sldId id="324" r:id="rId15"/>
    <p:sldId id="331" r:id="rId16"/>
    <p:sldId id="332" r:id="rId17"/>
    <p:sldId id="335" r:id="rId18"/>
    <p:sldId id="333" r:id="rId19"/>
    <p:sldId id="327" r:id="rId20"/>
    <p:sldId id="328" r:id="rId21"/>
    <p:sldId id="336" r:id="rId22"/>
    <p:sldId id="337" r:id="rId23"/>
    <p:sldId id="338" r:id="rId24"/>
    <p:sldId id="288" r:id="rId25"/>
    <p:sldId id="278"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1" autoAdjust="0"/>
    <p:restoredTop sz="94639"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0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300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3005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300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00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300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3728D01-7A9B-4629-B7ED-7CC23C1F31A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BC741E-47A4-4CF9-8AE5-7300A5D8DA30}" type="slidenum">
              <a:rPr lang="en-US"/>
              <a:pPr/>
              <a:t>1</a:t>
            </a:fld>
            <a:endParaRPr lang="en-US"/>
          </a:p>
        </p:txBody>
      </p:sp>
      <p:sp>
        <p:nvSpPr>
          <p:cNvPr id="131074" name="Rectangle 2"/>
          <p:cNvSpPr>
            <a:spLocks noRo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BBBCCE-E862-4A89-A7DB-0AC916BD43DA}" type="slidenum">
              <a:rPr lang="en-US"/>
              <a:pPr/>
              <a:t>10</a:t>
            </a:fld>
            <a:endParaRPr lang="en-US"/>
          </a:p>
        </p:txBody>
      </p:sp>
      <p:sp>
        <p:nvSpPr>
          <p:cNvPr id="226306" name="Rectangle 2"/>
          <p:cNvSpPr>
            <a:spLocks noRot="1" noChangeArrowheads="1" noTextEdit="1"/>
          </p:cNvSpPr>
          <p:nvPr>
            <p:ph type="sldImg"/>
          </p:nvPr>
        </p:nvSpPr>
        <p:spPr>
          <a:ln/>
        </p:spPr>
      </p:sp>
      <p:sp>
        <p:nvSpPr>
          <p:cNvPr id="22630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776058-DA4D-4621-8AAE-1FA0A1094D7C}" type="slidenum">
              <a:rPr lang="en-US"/>
              <a:pPr/>
              <a:t>11</a:t>
            </a:fld>
            <a:endParaRPr lang="en-US"/>
          </a:p>
        </p:txBody>
      </p:sp>
      <p:sp>
        <p:nvSpPr>
          <p:cNvPr id="236546" name="Rectangle 2"/>
          <p:cNvSpPr>
            <a:spLocks noRot="1" noChangeArrowheads="1" noTextEdit="1"/>
          </p:cNvSpPr>
          <p:nvPr>
            <p:ph type="sldImg"/>
          </p:nvPr>
        </p:nvSpPr>
        <p:spPr>
          <a:ln/>
        </p:spPr>
      </p:sp>
      <p:sp>
        <p:nvSpPr>
          <p:cNvPr id="23654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662A97-DD69-4FE7-B101-5F5DB0FC07BE}" type="slidenum">
              <a:rPr lang="en-US"/>
              <a:pPr/>
              <a:t>12</a:t>
            </a:fld>
            <a:endParaRPr lang="en-US"/>
          </a:p>
        </p:txBody>
      </p:sp>
      <p:sp>
        <p:nvSpPr>
          <p:cNvPr id="240642" name="Rectangle 2"/>
          <p:cNvSpPr>
            <a:spLocks noRot="1" noChangeArrowheads="1" noTextEdit="1"/>
          </p:cNvSpPr>
          <p:nvPr>
            <p:ph type="sldImg"/>
          </p:nvPr>
        </p:nvSpPr>
        <p:spPr>
          <a:ln/>
        </p:spPr>
      </p:sp>
      <p:sp>
        <p:nvSpPr>
          <p:cNvPr id="2406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A8DA40-BC37-4E92-A50A-54944868B00B}" type="slidenum">
              <a:rPr lang="en-US"/>
              <a:pPr/>
              <a:t>13</a:t>
            </a:fld>
            <a:endParaRPr lang="en-US"/>
          </a:p>
        </p:txBody>
      </p:sp>
      <p:sp>
        <p:nvSpPr>
          <p:cNvPr id="273410" name="Rectangle 2"/>
          <p:cNvSpPr>
            <a:spLocks noRot="1" noChangeArrowheads="1" noTextEdit="1"/>
          </p:cNvSpPr>
          <p:nvPr>
            <p:ph type="sldImg"/>
          </p:nvPr>
        </p:nvSpPr>
        <p:spPr>
          <a:ln/>
        </p:spPr>
      </p:sp>
      <p:sp>
        <p:nvSpPr>
          <p:cNvPr id="27341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E38F43-1FBD-405A-AA4B-7962F7980EF0}" type="slidenum">
              <a:rPr lang="en-US"/>
              <a:pPr/>
              <a:t>14</a:t>
            </a:fld>
            <a:endParaRPr lang="en-US"/>
          </a:p>
        </p:txBody>
      </p:sp>
      <p:sp>
        <p:nvSpPr>
          <p:cNvPr id="257026" name="Rectangle 2"/>
          <p:cNvSpPr>
            <a:spLocks noRot="1" noChangeArrowheads="1" noTextEdit="1"/>
          </p:cNvSpPr>
          <p:nvPr>
            <p:ph type="sldImg"/>
          </p:nvPr>
        </p:nvSpPr>
        <p:spPr>
          <a:ln/>
        </p:spPr>
      </p:sp>
      <p:sp>
        <p:nvSpPr>
          <p:cNvPr id="25702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2CB45A-1607-48E9-875A-0B2BF2EEAC62}" type="slidenum">
              <a:rPr lang="en-US"/>
              <a:pPr/>
              <a:t>15</a:t>
            </a:fld>
            <a:endParaRPr lang="en-US"/>
          </a:p>
        </p:txBody>
      </p:sp>
      <p:sp>
        <p:nvSpPr>
          <p:cNvPr id="275458" name="Rectangle 2"/>
          <p:cNvSpPr>
            <a:spLocks noRot="1" noChangeArrowheads="1" noTextEdit="1"/>
          </p:cNvSpPr>
          <p:nvPr>
            <p:ph type="sldImg"/>
          </p:nvPr>
        </p:nvSpPr>
        <p:spPr>
          <a:ln/>
        </p:spPr>
      </p:sp>
      <p:sp>
        <p:nvSpPr>
          <p:cNvPr id="27545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9D9F95-C2D2-4990-889E-A75991ABC1E0}" type="slidenum">
              <a:rPr lang="en-US"/>
              <a:pPr/>
              <a:t>16</a:t>
            </a:fld>
            <a:endParaRPr lang="en-US"/>
          </a:p>
        </p:txBody>
      </p:sp>
      <p:sp>
        <p:nvSpPr>
          <p:cNvPr id="277506" name="Rectangle 2"/>
          <p:cNvSpPr>
            <a:spLocks noRot="1" noChangeArrowheads="1" noTextEdit="1"/>
          </p:cNvSpPr>
          <p:nvPr>
            <p:ph type="sldImg"/>
          </p:nvPr>
        </p:nvSpPr>
        <p:spPr>
          <a:ln/>
        </p:spPr>
      </p:sp>
      <p:sp>
        <p:nvSpPr>
          <p:cNvPr id="27750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37F032-A388-4ABE-AB88-1FB93A7B9D08}" type="slidenum">
              <a:rPr lang="en-US"/>
              <a:pPr/>
              <a:t>17</a:t>
            </a:fld>
            <a:endParaRPr lang="en-US"/>
          </a:p>
        </p:txBody>
      </p:sp>
      <p:sp>
        <p:nvSpPr>
          <p:cNvPr id="283650" name="Rectangle 2"/>
          <p:cNvSpPr>
            <a:spLocks noRot="1" noChangeArrowheads="1" noTextEdit="1"/>
          </p:cNvSpPr>
          <p:nvPr>
            <p:ph type="sldImg"/>
          </p:nvPr>
        </p:nvSpPr>
        <p:spPr>
          <a:ln/>
        </p:spPr>
      </p:sp>
      <p:sp>
        <p:nvSpPr>
          <p:cNvPr id="28365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173938-ED9F-44D1-BB4E-0CE047277974}" type="slidenum">
              <a:rPr lang="en-US"/>
              <a:pPr/>
              <a:t>18</a:t>
            </a:fld>
            <a:endParaRPr lang="en-US"/>
          </a:p>
        </p:txBody>
      </p:sp>
      <p:sp>
        <p:nvSpPr>
          <p:cNvPr id="279554" name="Rectangle 2"/>
          <p:cNvSpPr>
            <a:spLocks noRot="1" noChangeArrowheads="1" noTextEdit="1"/>
          </p:cNvSpPr>
          <p:nvPr>
            <p:ph type="sldImg"/>
          </p:nvPr>
        </p:nvSpPr>
        <p:spPr>
          <a:ln/>
        </p:spPr>
      </p:sp>
      <p:sp>
        <p:nvSpPr>
          <p:cNvPr id="27955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572CEB-A2EB-48B1-AE07-C5CD176D1EF8}" type="slidenum">
              <a:rPr lang="en-US"/>
              <a:pPr/>
              <a:t>19</a:t>
            </a:fld>
            <a:endParaRPr lang="en-US"/>
          </a:p>
        </p:txBody>
      </p:sp>
      <p:sp>
        <p:nvSpPr>
          <p:cNvPr id="263170" name="Rectangle 2"/>
          <p:cNvSpPr>
            <a:spLocks noRot="1" noChangeArrowheads="1" noTextEdit="1"/>
          </p:cNvSpPr>
          <p:nvPr>
            <p:ph type="sldImg"/>
          </p:nvPr>
        </p:nvSpPr>
        <p:spPr>
          <a:ln/>
        </p:spPr>
      </p:sp>
      <p:sp>
        <p:nvSpPr>
          <p:cNvPr id="26317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9DBCEE-FE8B-4B8B-A14E-374AB19EA283}" type="slidenum">
              <a:rPr lang="en-US"/>
              <a:pPr/>
              <a:t>2</a:t>
            </a:fld>
            <a:endParaRPr lang="en-US"/>
          </a:p>
        </p:txBody>
      </p:sp>
      <p:sp>
        <p:nvSpPr>
          <p:cNvPr id="224258" name="Rectangle 2"/>
          <p:cNvSpPr>
            <a:spLocks noRot="1" noChangeArrowheads="1" noTextEdit="1"/>
          </p:cNvSpPr>
          <p:nvPr>
            <p:ph type="sldImg"/>
          </p:nvPr>
        </p:nvSpPr>
        <p:spPr>
          <a:ln/>
        </p:spPr>
      </p:sp>
      <p:sp>
        <p:nvSpPr>
          <p:cNvPr id="22425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FECEB8-2499-41A9-A8FD-F47C5F72C3FC}" type="slidenum">
              <a:rPr lang="en-US"/>
              <a:pPr/>
              <a:t>20</a:t>
            </a:fld>
            <a:endParaRPr lang="en-US"/>
          </a:p>
        </p:txBody>
      </p:sp>
      <p:sp>
        <p:nvSpPr>
          <p:cNvPr id="265218" name="Rectangle 2"/>
          <p:cNvSpPr>
            <a:spLocks noRot="1" noChangeArrowheads="1" noTextEdit="1"/>
          </p:cNvSpPr>
          <p:nvPr>
            <p:ph type="sldImg"/>
          </p:nvPr>
        </p:nvSpPr>
        <p:spPr>
          <a:ln/>
        </p:spPr>
      </p:sp>
      <p:sp>
        <p:nvSpPr>
          <p:cNvPr id="26521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E9E6BA-B817-4183-9E23-0EB32BB226E9}" type="slidenum">
              <a:rPr lang="en-US"/>
              <a:pPr/>
              <a:t>21</a:t>
            </a:fld>
            <a:endParaRPr lang="en-US"/>
          </a:p>
        </p:txBody>
      </p:sp>
      <p:sp>
        <p:nvSpPr>
          <p:cNvPr id="285698" name="Rectangle 2"/>
          <p:cNvSpPr>
            <a:spLocks noRot="1" noChangeArrowheads="1" noTextEdit="1"/>
          </p:cNvSpPr>
          <p:nvPr>
            <p:ph type="sldImg"/>
          </p:nvPr>
        </p:nvSpPr>
        <p:spPr>
          <a:ln/>
        </p:spPr>
      </p:sp>
      <p:sp>
        <p:nvSpPr>
          <p:cNvPr id="28569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EE46A2-6ABF-46D4-BD64-C9828B8C28C5}" type="slidenum">
              <a:rPr lang="en-US"/>
              <a:pPr/>
              <a:t>22</a:t>
            </a:fld>
            <a:endParaRPr lang="en-US"/>
          </a:p>
        </p:txBody>
      </p:sp>
      <p:sp>
        <p:nvSpPr>
          <p:cNvPr id="287746" name="Rectangle 2"/>
          <p:cNvSpPr>
            <a:spLocks noRot="1" noChangeArrowheads="1" noTextEdit="1"/>
          </p:cNvSpPr>
          <p:nvPr>
            <p:ph type="sldImg"/>
          </p:nvPr>
        </p:nvSpPr>
        <p:spPr>
          <a:ln/>
        </p:spPr>
      </p:sp>
      <p:sp>
        <p:nvSpPr>
          <p:cNvPr id="28774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E45FFD-7D73-4BAF-8770-893F33610F86}" type="slidenum">
              <a:rPr lang="en-US"/>
              <a:pPr/>
              <a:t>23</a:t>
            </a:fld>
            <a:endParaRPr lang="en-US"/>
          </a:p>
        </p:txBody>
      </p:sp>
      <p:sp>
        <p:nvSpPr>
          <p:cNvPr id="289794" name="Rectangle 2"/>
          <p:cNvSpPr>
            <a:spLocks noRot="1" noChangeArrowheads="1" noTextEdit="1"/>
          </p:cNvSpPr>
          <p:nvPr>
            <p:ph type="sldImg"/>
          </p:nvPr>
        </p:nvSpPr>
        <p:spPr>
          <a:ln/>
        </p:spPr>
      </p:sp>
      <p:sp>
        <p:nvSpPr>
          <p:cNvPr id="28979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B9BEC0-EA82-408F-8A8B-EF272B45B49D}" type="slidenum">
              <a:rPr lang="en-US"/>
              <a:pPr/>
              <a:t>24</a:t>
            </a:fld>
            <a:endParaRPr lang="en-US"/>
          </a:p>
        </p:txBody>
      </p:sp>
      <p:sp>
        <p:nvSpPr>
          <p:cNvPr id="154626" name="Rectangle 2"/>
          <p:cNvSpPr>
            <a:spLocks noRot="1" noChangeArrowheads="1" noTextEdit="1"/>
          </p:cNvSpPr>
          <p:nvPr>
            <p:ph type="sldImg"/>
          </p:nvPr>
        </p:nvSpPr>
        <p:spPr>
          <a:ln/>
        </p:spPr>
      </p:sp>
      <p:sp>
        <p:nvSpPr>
          <p:cNvPr id="15462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FE69B6-F0AD-4B95-8363-CEE63C7D5654}" type="slidenum">
              <a:rPr lang="en-US"/>
              <a:pPr/>
              <a:t>25</a:t>
            </a:fld>
            <a:endParaRPr lang="en-US"/>
          </a:p>
        </p:txBody>
      </p:sp>
      <p:sp>
        <p:nvSpPr>
          <p:cNvPr id="156674" name="Rectangle 2"/>
          <p:cNvSpPr>
            <a:spLocks noRot="1" noChangeArrowheads="1" noTextEdit="1"/>
          </p:cNvSpPr>
          <p:nvPr>
            <p:ph type="sldImg"/>
          </p:nvPr>
        </p:nvSpPr>
        <p:spPr>
          <a:ln/>
        </p:spPr>
      </p:sp>
      <p:sp>
        <p:nvSpPr>
          <p:cNvPr id="15667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503554-803C-4F73-BACC-9E818C859FEE}" type="slidenum">
              <a:rPr lang="en-US"/>
              <a:pPr/>
              <a:t>3</a:t>
            </a:fld>
            <a:endParaRPr lang="en-US"/>
          </a:p>
        </p:txBody>
      </p:sp>
      <p:sp>
        <p:nvSpPr>
          <p:cNvPr id="271362" name="Rectangle 2"/>
          <p:cNvSpPr>
            <a:spLocks noRot="1" noChangeArrowheads="1" noTextEdit="1"/>
          </p:cNvSpPr>
          <p:nvPr>
            <p:ph type="sldImg"/>
          </p:nvPr>
        </p:nvSpPr>
        <p:spPr>
          <a:ln/>
        </p:spPr>
      </p:sp>
      <p:sp>
        <p:nvSpPr>
          <p:cNvPr id="27136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B0F84D-CD16-4E7F-8091-7C7E32A3C407}" type="slidenum">
              <a:rPr lang="en-US"/>
              <a:pPr/>
              <a:t>4</a:t>
            </a:fld>
            <a:endParaRPr lang="en-US"/>
          </a:p>
        </p:txBody>
      </p:sp>
      <p:sp>
        <p:nvSpPr>
          <p:cNvPr id="228354" name="Rectangle 2"/>
          <p:cNvSpPr>
            <a:spLocks noRot="1" noChangeArrowheads="1" noTextEdit="1"/>
          </p:cNvSpPr>
          <p:nvPr>
            <p:ph type="sldImg"/>
          </p:nvPr>
        </p:nvSpPr>
        <p:spPr>
          <a:ln/>
        </p:spPr>
      </p:sp>
      <p:sp>
        <p:nvSpPr>
          <p:cNvPr id="22835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161C33-6242-48EF-975D-0143689C1A3F}" type="slidenum">
              <a:rPr lang="en-US"/>
              <a:pPr/>
              <a:t>5</a:t>
            </a:fld>
            <a:endParaRPr lang="en-US"/>
          </a:p>
        </p:txBody>
      </p:sp>
      <p:sp>
        <p:nvSpPr>
          <p:cNvPr id="234498" name="Rectangle 2"/>
          <p:cNvSpPr>
            <a:spLocks noRot="1" noChangeArrowheads="1" noTextEdit="1"/>
          </p:cNvSpPr>
          <p:nvPr>
            <p:ph type="sldImg"/>
          </p:nvPr>
        </p:nvSpPr>
        <p:spPr>
          <a:ln/>
        </p:spPr>
      </p:sp>
      <p:sp>
        <p:nvSpPr>
          <p:cNvPr id="23449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9328EB-5EA7-40E8-8904-95FE8AB04EF9}" type="slidenum">
              <a:rPr lang="en-US"/>
              <a:pPr/>
              <a:t>6</a:t>
            </a:fld>
            <a:endParaRPr lang="en-US"/>
          </a:p>
        </p:txBody>
      </p:sp>
      <p:sp>
        <p:nvSpPr>
          <p:cNvPr id="230402" name="Rectangle 2"/>
          <p:cNvSpPr>
            <a:spLocks noRot="1" noChangeArrowheads="1" noTextEdit="1"/>
          </p:cNvSpPr>
          <p:nvPr>
            <p:ph type="sldImg"/>
          </p:nvPr>
        </p:nvSpPr>
        <p:spPr>
          <a:ln/>
        </p:spPr>
      </p:sp>
      <p:sp>
        <p:nvSpPr>
          <p:cNvPr id="23040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1DA146-B70D-499A-A03D-69D00F39DE26}" type="slidenum">
              <a:rPr lang="en-US"/>
              <a:pPr/>
              <a:t>7</a:t>
            </a:fld>
            <a:endParaRPr lang="en-US"/>
          </a:p>
        </p:txBody>
      </p:sp>
      <p:sp>
        <p:nvSpPr>
          <p:cNvPr id="232450" name="Rectangle 2"/>
          <p:cNvSpPr>
            <a:spLocks noRot="1" noChangeArrowheads="1" noTextEdit="1"/>
          </p:cNvSpPr>
          <p:nvPr>
            <p:ph type="sldImg"/>
          </p:nvPr>
        </p:nvSpPr>
        <p:spPr>
          <a:ln/>
        </p:spPr>
      </p:sp>
      <p:sp>
        <p:nvSpPr>
          <p:cNvPr id="23245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95A865-0CFE-4C07-90AC-4E3BADE3B5FF}" type="slidenum">
              <a:rPr lang="en-US"/>
              <a:pPr/>
              <a:t>8</a:t>
            </a:fld>
            <a:endParaRPr lang="en-US"/>
          </a:p>
        </p:txBody>
      </p:sp>
      <p:sp>
        <p:nvSpPr>
          <p:cNvPr id="132098" name="Rectangle 2"/>
          <p:cNvSpPr>
            <a:spLocks noRot="1" noChangeArrowheads="1" noTextEdit="1"/>
          </p:cNvSpPr>
          <p:nvPr>
            <p:ph type="sldImg"/>
          </p:nvPr>
        </p:nvSpPr>
        <p:spPr>
          <a:ln/>
        </p:spPr>
      </p:sp>
      <p:sp>
        <p:nvSpPr>
          <p:cNvPr id="13209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48304A-F4B1-4D72-BF3A-ADA93DEDE1BA}" type="slidenum">
              <a:rPr lang="en-US"/>
              <a:pPr/>
              <a:t>9</a:t>
            </a:fld>
            <a:endParaRPr lang="en-US"/>
          </a:p>
        </p:txBody>
      </p:sp>
      <p:sp>
        <p:nvSpPr>
          <p:cNvPr id="222210" name="Rectangle 2"/>
          <p:cNvSpPr>
            <a:spLocks noRot="1" noChangeArrowheads="1" noTextEdit="1"/>
          </p:cNvSpPr>
          <p:nvPr>
            <p:ph type="sldImg"/>
          </p:nvPr>
        </p:nvSpPr>
        <p:spPr>
          <a:ln/>
        </p:spPr>
      </p:sp>
      <p:sp>
        <p:nvSpPr>
          <p:cNvPr id="222211"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05826" name="Group 2"/>
          <p:cNvGrpSpPr>
            <a:grpSpLocks/>
          </p:cNvGrpSpPr>
          <p:nvPr/>
        </p:nvGrpSpPr>
        <p:grpSpPr bwMode="auto">
          <a:xfrm>
            <a:off x="0" y="0"/>
            <a:ext cx="5867400" cy="6858000"/>
            <a:chOff x="0" y="0"/>
            <a:chExt cx="3696" cy="4320"/>
          </a:xfrm>
        </p:grpSpPr>
        <p:sp>
          <p:nvSpPr>
            <p:cNvPr id="205827"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endParaRPr kumimoji="1" lang="en-GB" sz="2400">
                <a:latin typeface="Times New Roman" pitchFamily="18" charset="0"/>
              </a:endParaRPr>
            </a:p>
          </p:txBody>
        </p:sp>
        <p:sp>
          <p:nvSpPr>
            <p:cNvPr id="205828"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endParaRPr kumimoji="1" lang="en-GB" sz="2400">
                <a:latin typeface="Times New Roman" pitchFamily="18" charset="0"/>
              </a:endParaRPr>
            </a:p>
          </p:txBody>
        </p:sp>
      </p:grpSp>
      <p:grpSp>
        <p:nvGrpSpPr>
          <p:cNvPr id="205829" name="Group 5"/>
          <p:cNvGrpSpPr>
            <a:grpSpLocks/>
          </p:cNvGrpSpPr>
          <p:nvPr/>
        </p:nvGrpSpPr>
        <p:grpSpPr bwMode="auto">
          <a:xfrm>
            <a:off x="3632200" y="4889500"/>
            <a:ext cx="4876800" cy="319088"/>
            <a:chOff x="2288" y="3080"/>
            <a:chExt cx="3072" cy="201"/>
          </a:xfrm>
        </p:grpSpPr>
        <p:sp>
          <p:nvSpPr>
            <p:cNvPr id="205830"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n-GB"/>
            </a:p>
          </p:txBody>
        </p:sp>
        <p:sp>
          <p:nvSpPr>
            <p:cNvPr id="205831"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n-GB"/>
            </a:p>
          </p:txBody>
        </p:sp>
      </p:grpSp>
      <p:sp>
        <p:nvSpPr>
          <p:cNvPr id="205832"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GB"/>
              <a:t>Cliquez pour modifier le style des sous-titres du masque</a:t>
            </a:r>
          </a:p>
        </p:txBody>
      </p:sp>
      <p:sp>
        <p:nvSpPr>
          <p:cNvPr id="205833" name="Rectangle 9"/>
          <p:cNvSpPr>
            <a:spLocks noGrp="1" noChangeArrowheads="1"/>
          </p:cNvSpPr>
          <p:nvPr>
            <p:ph type="dt" sz="quarter" idx="2"/>
          </p:nvPr>
        </p:nvSpPr>
        <p:spPr/>
        <p:txBody>
          <a:bodyPr/>
          <a:lstStyle>
            <a:lvl1pPr>
              <a:defRPr>
                <a:solidFill>
                  <a:schemeClr val="bg1"/>
                </a:solidFill>
              </a:defRPr>
            </a:lvl1pPr>
          </a:lstStyle>
          <a:p>
            <a:endParaRPr lang="en-GB"/>
          </a:p>
        </p:txBody>
      </p:sp>
      <p:sp>
        <p:nvSpPr>
          <p:cNvPr id="205834" name="Rectangle 10"/>
          <p:cNvSpPr>
            <a:spLocks noGrp="1" noChangeArrowheads="1"/>
          </p:cNvSpPr>
          <p:nvPr>
            <p:ph type="ftr" sz="quarter" idx="3"/>
          </p:nvPr>
        </p:nvSpPr>
        <p:spPr/>
        <p:txBody>
          <a:bodyPr/>
          <a:lstStyle>
            <a:lvl1pPr algn="r">
              <a:defRPr/>
            </a:lvl1pPr>
          </a:lstStyle>
          <a:p>
            <a:endParaRPr lang="en-GB"/>
          </a:p>
        </p:txBody>
      </p:sp>
      <p:sp>
        <p:nvSpPr>
          <p:cNvPr id="205835" name="Rectangle 11"/>
          <p:cNvSpPr>
            <a:spLocks noGrp="1" noChangeArrowheads="1"/>
          </p:cNvSpPr>
          <p:nvPr>
            <p:ph type="sldNum" sz="quarter" idx="4"/>
          </p:nvPr>
        </p:nvSpPr>
        <p:spPr>
          <a:xfrm>
            <a:off x="76200" y="6248400"/>
            <a:ext cx="587375" cy="488950"/>
          </a:xfrm>
        </p:spPr>
        <p:txBody>
          <a:bodyPr anchorCtr="0"/>
          <a:lstStyle>
            <a:lvl1pPr>
              <a:defRPr/>
            </a:lvl1pPr>
          </a:lstStyle>
          <a:p>
            <a:fld id="{97FE3557-1CD4-4302-A5DE-45607FB0C0C6}" type="slidenum">
              <a:rPr lang="en-GB"/>
              <a:pPr/>
              <a:t>‹#›</a:t>
            </a:fld>
            <a:endParaRPr lang="en-GB"/>
          </a:p>
        </p:txBody>
      </p:sp>
      <p:sp>
        <p:nvSpPr>
          <p:cNvPr id="205836"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GB"/>
              <a:t>Cliquez pour modifier le style du titre</a:t>
            </a:r>
          </a:p>
        </p:txBody>
      </p:sp>
    </p:spTree>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9F72408B-8245-44F3-89EC-6BA7C2D5BA16}" type="slidenum">
              <a:rPr lang="en-GB"/>
              <a:pPr/>
              <a:t>‹#›</a:t>
            </a:fld>
            <a:endParaRPr lang="en-GB"/>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052CB5B5-03F7-40C1-9627-A84A6349E3FB}" type="slidenum">
              <a:rPr lang="en-GB"/>
              <a:pPr/>
              <a:t>‹#›</a:t>
            </a:fld>
            <a:endParaRPr lang="en-GB"/>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838200" y="2362200"/>
            <a:ext cx="3770313" cy="1785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838200" y="4300538"/>
            <a:ext cx="3770313" cy="17859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half" idx="3"/>
          </p:nvPr>
        </p:nvSpPr>
        <p:spPr>
          <a:xfrm>
            <a:off x="4760913" y="2362200"/>
            <a:ext cx="3770312"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Date Placeholder 5"/>
          <p:cNvSpPr>
            <a:spLocks noGrp="1"/>
          </p:cNvSpPr>
          <p:nvPr>
            <p:ph type="dt" sz="half" idx="10"/>
          </p:nvPr>
        </p:nvSpPr>
        <p:spPr>
          <a:xfrm>
            <a:off x="2438400" y="6248400"/>
            <a:ext cx="2130425" cy="474663"/>
          </a:xfrm>
        </p:spPr>
        <p:txBody>
          <a:bodyPr/>
          <a:lstStyle>
            <a:lvl1pPr>
              <a:defRPr/>
            </a:lvl1pPr>
          </a:lstStyle>
          <a:p>
            <a:endParaRPr lang="en-GB"/>
          </a:p>
        </p:txBody>
      </p:sp>
      <p:sp>
        <p:nvSpPr>
          <p:cNvPr id="7" name="Footer Placeholder 6"/>
          <p:cNvSpPr>
            <a:spLocks noGrp="1"/>
          </p:cNvSpPr>
          <p:nvPr>
            <p:ph type="ftr" sz="quarter" idx="11"/>
          </p:nvPr>
        </p:nvSpPr>
        <p:spPr>
          <a:xfrm>
            <a:off x="5791200" y="6248400"/>
            <a:ext cx="2897188" cy="474663"/>
          </a:xfrm>
        </p:spPr>
        <p:txBody>
          <a:bodyPr/>
          <a:lstStyle>
            <a:lvl1pPr>
              <a:defRPr/>
            </a:lvl1pPr>
          </a:lstStyle>
          <a:p>
            <a:endParaRPr lang="en-GB"/>
          </a:p>
        </p:txBody>
      </p:sp>
      <p:sp>
        <p:nvSpPr>
          <p:cNvPr id="8" name="Slide Number Placeholder 7"/>
          <p:cNvSpPr>
            <a:spLocks noGrp="1"/>
          </p:cNvSpPr>
          <p:nvPr>
            <p:ph type="sldNum" sz="quarter" idx="12"/>
          </p:nvPr>
        </p:nvSpPr>
        <p:spPr>
          <a:xfrm>
            <a:off x="84138" y="6242050"/>
            <a:ext cx="587375" cy="488950"/>
          </a:xfrm>
        </p:spPr>
        <p:txBody>
          <a:bodyPr/>
          <a:lstStyle>
            <a:lvl1pPr>
              <a:defRPr/>
            </a:lvl1pPr>
          </a:lstStyle>
          <a:p>
            <a:fld id="{A2BE9F45-F98E-4816-B1A4-D20A37EA7F48}" type="slidenum">
              <a:rPr lang="en-GB"/>
              <a:pPr/>
              <a:t>‹#›</a:t>
            </a:fld>
            <a:endParaRPr lang="en-GB"/>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77B165FC-E1A7-49AA-AC64-6D77B95BCD4F}" type="slidenum">
              <a:rPr lang="en-GB"/>
              <a:pPr/>
              <a:t>‹#›</a:t>
            </a:fld>
            <a:endParaRPr lang="en-GB"/>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3A1A2F89-7496-4DE0-8723-F7CC100EB1B1}" type="slidenum">
              <a:rPr lang="en-GB"/>
              <a:pPr/>
              <a:t>‹#›</a:t>
            </a:fld>
            <a:endParaRPr lang="en-GB"/>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A8AB7BE4-5C35-4732-80F0-393AEBC6BB6D}" type="slidenum">
              <a:rPr lang="en-GB"/>
              <a:pPr/>
              <a:t>‹#›</a:t>
            </a:fld>
            <a:endParaRPr lang="en-GB"/>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02ECE426-081D-4378-AAFB-C2FBC8CFC76F}" type="slidenum">
              <a:rPr lang="en-GB"/>
              <a:pPr/>
              <a:t>‹#›</a:t>
            </a:fld>
            <a:endParaRPr lang="en-GB"/>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D36A96B2-F507-482B-A5B8-635D5AEB92DA}" type="slidenum">
              <a:rPr lang="en-GB"/>
              <a:pPr/>
              <a:t>‹#›</a:t>
            </a:fld>
            <a:endParaRPr lang="en-GB"/>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BEB449C0-4D42-4761-81DF-D7AEDD75D13E}" type="slidenum">
              <a:rPr lang="en-GB"/>
              <a:pPr/>
              <a:t>‹#›</a:t>
            </a:fld>
            <a:endParaRPr lang="en-GB"/>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E643B97E-623A-46A8-94E5-9542A019E509}" type="slidenum">
              <a:rPr lang="en-GB"/>
              <a:pPr/>
              <a:t>‹#›</a:t>
            </a:fld>
            <a:endParaRPr lang="en-GB"/>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35F29189-088A-474F-BD1F-60D99BFFDB01}" type="slidenum">
              <a:rPr lang="en-GB"/>
              <a:pPr/>
              <a:t>‹#›</a:t>
            </a:fld>
            <a:endParaRPr lang="en-GB"/>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4802" name="Group 2"/>
          <p:cNvGrpSpPr>
            <a:grpSpLocks/>
          </p:cNvGrpSpPr>
          <p:nvPr/>
        </p:nvGrpSpPr>
        <p:grpSpPr bwMode="auto">
          <a:xfrm>
            <a:off x="0" y="0"/>
            <a:ext cx="7620000" cy="6858000"/>
            <a:chOff x="0" y="0"/>
            <a:chExt cx="4800" cy="4320"/>
          </a:xfrm>
        </p:grpSpPr>
        <p:grpSp>
          <p:nvGrpSpPr>
            <p:cNvPr id="204803" name="Group 3"/>
            <p:cNvGrpSpPr>
              <a:grpSpLocks/>
            </p:cNvGrpSpPr>
            <p:nvPr userDrawn="1"/>
          </p:nvGrpSpPr>
          <p:grpSpPr bwMode="auto">
            <a:xfrm>
              <a:off x="0" y="0"/>
              <a:ext cx="2016" cy="4320"/>
              <a:chOff x="0" y="0"/>
              <a:chExt cx="2016" cy="4320"/>
            </a:xfrm>
          </p:grpSpPr>
          <p:sp>
            <p:nvSpPr>
              <p:cNvPr id="204804"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n-GB"/>
              </a:p>
            </p:txBody>
          </p:sp>
          <p:sp>
            <p:nvSpPr>
              <p:cNvPr id="204805"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n-GB"/>
              </a:p>
            </p:txBody>
          </p:sp>
        </p:grpSp>
        <p:grpSp>
          <p:nvGrpSpPr>
            <p:cNvPr id="204806" name="Group 6"/>
            <p:cNvGrpSpPr>
              <a:grpSpLocks/>
            </p:cNvGrpSpPr>
            <p:nvPr/>
          </p:nvGrpSpPr>
          <p:grpSpPr bwMode="auto">
            <a:xfrm>
              <a:off x="144" y="1248"/>
              <a:ext cx="4656" cy="201"/>
              <a:chOff x="144" y="1248"/>
              <a:chExt cx="4656" cy="201"/>
            </a:xfrm>
          </p:grpSpPr>
          <p:sp>
            <p:nvSpPr>
              <p:cNvPr id="204807"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n-GB"/>
              </a:p>
            </p:txBody>
          </p:sp>
          <p:sp>
            <p:nvSpPr>
              <p:cNvPr id="204808"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n-GB"/>
              </a:p>
            </p:txBody>
          </p:sp>
        </p:grpSp>
      </p:grpSp>
      <p:sp>
        <p:nvSpPr>
          <p:cNvPr id="204809"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GB" smtClean="0"/>
              <a:t>Cliquez pour modifier le style du titre</a:t>
            </a:r>
          </a:p>
        </p:txBody>
      </p:sp>
      <p:sp>
        <p:nvSpPr>
          <p:cNvPr id="204810"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Cliquez pour modifier les styles du texte du masque</a:t>
            </a:r>
          </a:p>
          <a:p>
            <a:pPr lvl="1"/>
            <a:r>
              <a:rPr lang="en-GB" smtClean="0"/>
              <a:t>Deuxième niveau</a:t>
            </a:r>
          </a:p>
          <a:p>
            <a:pPr lvl="2"/>
            <a:r>
              <a:rPr lang="en-GB" smtClean="0"/>
              <a:t>Troisième niveau</a:t>
            </a:r>
          </a:p>
          <a:p>
            <a:pPr lvl="3"/>
            <a:r>
              <a:rPr lang="en-GB" smtClean="0"/>
              <a:t>Quatrième niveau</a:t>
            </a:r>
          </a:p>
          <a:p>
            <a:pPr lvl="4"/>
            <a:r>
              <a:rPr lang="en-GB" smtClean="0"/>
              <a:t>Cinquième niveau</a:t>
            </a:r>
          </a:p>
        </p:txBody>
      </p:sp>
      <p:sp>
        <p:nvSpPr>
          <p:cNvPr id="204811"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endParaRPr lang="en-GB"/>
          </a:p>
        </p:txBody>
      </p:sp>
      <p:sp>
        <p:nvSpPr>
          <p:cNvPr id="204812"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n-GB"/>
          </a:p>
        </p:txBody>
      </p:sp>
      <p:sp>
        <p:nvSpPr>
          <p:cNvPr id="204813"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fld id="{82A1DC1B-7651-4117-AFA6-3DE8AF0E7854}"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ransition spd="med">
    <p:fade/>
  </p:transition>
  <p:timing>
    <p:tnLst>
      <p:par>
        <p:cTn id="1" dur="indefinite" restart="never" nodeType="tmRoot"/>
      </p:par>
    </p:tnLst>
  </p:timing>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cs typeface="Arial" charset="0"/>
        </a:defRPr>
      </a:lvl2pPr>
      <a:lvl3pPr algn="l" rtl="0" fontAlgn="base">
        <a:lnSpc>
          <a:spcPct val="90000"/>
        </a:lnSpc>
        <a:spcBef>
          <a:spcPct val="0"/>
        </a:spcBef>
        <a:spcAft>
          <a:spcPct val="0"/>
        </a:spcAft>
        <a:defRPr sz="3600" b="1">
          <a:solidFill>
            <a:schemeClr val="tx2"/>
          </a:solidFill>
          <a:latin typeface="Arial" charset="0"/>
          <a:cs typeface="Arial" charset="0"/>
        </a:defRPr>
      </a:lvl3pPr>
      <a:lvl4pPr algn="l" rtl="0" fontAlgn="base">
        <a:lnSpc>
          <a:spcPct val="90000"/>
        </a:lnSpc>
        <a:spcBef>
          <a:spcPct val="0"/>
        </a:spcBef>
        <a:spcAft>
          <a:spcPct val="0"/>
        </a:spcAft>
        <a:defRPr sz="3600" b="1">
          <a:solidFill>
            <a:schemeClr val="tx2"/>
          </a:solidFill>
          <a:latin typeface="Arial" charset="0"/>
          <a:cs typeface="Arial" charset="0"/>
        </a:defRPr>
      </a:lvl4pPr>
      <a:lvl5pPr algn="l" rtl="0" fontAlgn="base">
        <a:lnSpc>
          <a:spcPct val="90000"/>
        </a:lnSpc>
        <a:spcBef>
          <a:spcPct val="0"/>
        </a:spcBef>
        <a:spcAft>
          <a:spcPct val="0"/>
        </a:spcAft>
        <a:defRPr sz="3600" b="1">
          <a:solidFill>
            <a:schemeClr val="tx2"/>
          </a:solidFill>
          <a:latin typeface="Arial" charset="0"/>
          <a:cs typeface="Arial" charset="0"/>
        </a:defRPr>
      </a:lvl5pPr>
      <a:lvl6pPr marL="457200" algn="l" rtl="0" fontAlgn="base">
        <a:lnSpc>
          <a:spcPct val="90000"/>
        </a:lnSpc>
        <a:spcBef>
          <a:spcPct val="0"/>
        </a:spcBef>
        <a:spcAft>
          <a:spcPct val="0"/>
        </a:spcAft>
        <a:defRPr sz="3600" b="1">
          <a:solidFill>
            <a:schemeClr val="tx2"/>
          </a:solidFill>
          <a:latin typeface="Arial" charset="0"/>
          <a:cs typeface="Arial" charset="0"/>
        </a:defRPr>
      </a:lvl6pPr>
      <a:lvl7pPr marL="914400" algn="l" rtl="0" fontAlgn="base">
        <a:lnSpc>
          <a:spcPct val="90000"/>
        </a:lnSpc>
        <a:spcBef>
          <a:spcPct val="0"/>
        </a:spcBef>
        <a:spcAft>
          <a:spcPct val="0"/>
        </a:spcAft>
        <a:defRPr sz="3600" b="1">
          <a:solidFill>
            <a:schemeClr val="tx2"/>
          </a:solidFill>
          <a:latin typeface="Arial" charset="0"/>
          <a:cs typeface="Arial" charset="0"/>
        </a:defRPr>
      </a:lvl7pPr>
      <a:lvl8pPr marL="1371600" algn="l" rtl="0" fontAlgn="base">
        <a:lnSpc>
          <a:spcPct val="90000"/>
        </a:lnSpc>
        <a:spcBef>
          <a:spcPct val="0"/>
        </a:spcBef>
        <a:spcAft>
          <a:spcPct val="0"/>
        </a:spcAft>
        <a:defRPr sz="3600" b="1">
          <a:solidFill>
            <a:schemeClr val="tx2"/>
          </a:solidFill>
          <a:latin typeface="Arial" charset="0"/>
          <a:cs typeface="Arial" charset="0"/>
        </a:defRPr>
      </a:lvl8pPr>
      <a:lvl9pPr marL="1828800" algn="l" rtl="0" fontAlgn="base">
        <a:lnSpc>
          <a:spcPct val="90000"/>
        </a:lnSpc>
        <a:spcBef>
          <a:spcPct val="0"/>
        </a:spcBef>
        <a:spcAft>
          <a:spcPct val="0"/>
        </a:spcAft>
        <a:defRPr sz="3600" b="1">
          <a:solidFill>
            <a:schemeClr val="tx2"/>
          </a:solidFill>
          <a:latin typeface="Arial" charset="0"/>
          <a:cs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cs typeface="+mn-cs"/>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l" rtl="0" fontAlgn="base">
        <a:spcBef>
          <a:spcPct val="20000"/>
        </a:spcBef>
        <a:spcAft>
          <a:spcPct val="0"/>
        </a:spcAft>
        <a:buClr>
          <a:schemeClr val="tx1"/>
        </a:buClr>
        <a:buSzPct val="80000"/>
        <a:buChar char="–"/>
        <a:defRPr>
          <a:solidFill>
            <a:schemeClr val="tx1"/>
          </a:solidFill>
          <a:latin typeface="+mn-lt"/>
          <a:cs typeface="+mn-cs"/>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prominstat.eu/" TargetMode="External"/><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AutoShape 2"/>
          <p:cNvSpPr>
            <a:spLocks noGrp="1" noChangeArrowheads="1"/>
          </p:cNvSpPr>
          <p:nvPr>
            <p:ph type="ctrTitle"/>
          </p:nvPr>
        </p:nvSpPr>
        <p:spPr>
          <a:xfrm>
            <a:off x="684213" y="928670"/>
            <a:ext cx="8208962" cy="2173305"/>
          </a:xfrm>
        </p:spPr>
        <p:txBody>
          <a:bodyPr/>
          <a:lstStyle/>
          <a:p>
            <a:r>
              <a:rPr lang="en-IE" sz="3200" dirty="0" smtClean="0"/>
              <a:t>THE EU REGULATION </a:t>
            </a:r>
            <a:r>
              <a:rPr lang="en-IE" sz="3200" dirty="0"/>
              <a:t>ON COMMUNITY STATISTICS ON MIGRATION AND INTERNATIONAL PROTECTION</a:t>
            </a:r>
            <a:endParaRPr lang="en-US" sz="3200" dirty="0"/>
          </a:p>
        </p:txBody>
      </p:sp>
      <p:sp>
        <p:nvSpPr>
          <p:cNvPr id="2051" name="Rectangle 3"/>
          <p:cNvSpPr>
            <a:spLocks noGrp="1" noChangeArrowheads="1"/>
          </p:cNvSpPr>
          <p:nvPr>
            <p:ph type="subTitle" idx="1"/>
          </p:nvPr>
        </p:nvSpPr>
        <p:spPr>
          <a:xfrm>
            <a:off x="4572000" y="2924175"/>
            <a:ext cx="4157663" cy="3789363"/>
          </a:xfrm>
        </p:spPr>
        <p:txBody>
          <a:bodyPr/>
          <a:lstStyle/>
          <a:p>
            <a:pPr>
              <a:lnSpc>
                <a:spcPct val="80000"/>
              </a:lnSpc>
            </a:pPr>
            <a:r>
              <a:rPr lang="en-IE" sz="1800" dirty="0"/>
              <a:t>Ann Singleton, Audrey </a:t>
            </a:r>
            <a:r>
              <a:rPr lang="en-IE" sz="1800" dirty="0" err="1"/>
              <a:t>Lenoël</a:t>
            </a:r>
            <a:endParaRPr lang="lv-LV" sz="1800" dirty="0"/>
          </a:p>
          <a:p>
            <a:pPr>
              <a:lnSpc>
                <a:spcPct val="80000"/>
              </a:lnSpc>
            </a:pPr>
            <a:r>
              <a:rPr lang="lv-LV" sz="1800" dirty="0"/>
              <a:t>Centre for the Study of Poverty and Social Justice</a:t>
            </a:r>
          </a:p>
          <a:p>
            <a:pPr>
              <a:lnSpc>
                <a:spcPct val="80000"/>
              </a:lnSpc>
            </a:pPr>
            <a:r>
              <a:rPr lang="lv-LV" sz="1800" dirty="0"/>
              <a:t>School for Policy Studies</a:t>
            </a:r>
            <a:endParaRPr lang="en-IE" sz="1800" dirty="0"/>
          </a:p>
          <a:p>
            <a:pPr>
              <a:lnSpc>
                <a:spcPct val="80000"/>
              </a:lnSpc>
            </a:pPr>
            <a:r>
              <a:rPr lang="lv-LV" sz="1800" dirty="0"/>
              <a:t>University of Bristol</a:t>
            </a:r>
            <a:endParaRPr lang="en-IE" sz="1800" dirty="0"/>
          </a:p>
          <a:p>
            <a:pPr>
              <a:lnSpc>
                <a:spcPct val="80000"/>
              </a:lnSpc>
            </a:pPr>
            <a:r>
              <a:rPr lang="en-US" sz="1800" dirty="0"/>
              <a:t>United Kingdom</a:t>
            </a:r>
          </a:p>
          <a:p>
            <a:pPr>
              <a:lnSpc>
                <a:spcPct val="80000"/>
              </a:lnSpc>
            </a:pPr>
            <a:endParaRPr lang="en-US" sz="1800" dirty="0"/>
          </a:p>
          <a:p>
            <a:pPr>
              <a:lnSpc>
                <a:spcPct val="80000"/>
              </a:lnSpc>
            </a:pPr>
            <a:endParaRPr lang="en-US" sz="1800" dirty="0"/>
          </a:p>
          <a:p>
            <a:pPr>
              <a:lnSpc>
                <a:spcPct val="80000"/>
              </a:lnSpc>
            </a:pPr>
            <a:r>
              <a:rPr lang="en-US" sz="1800" dirty="0"/>
              <a:t>and</a:t>
            </a:r>
          </a:p>
          <a:p>
            <a:pPr>
              <a:lnSpc>
                <a:spcPct val="80000"/>
              </a:lnSpc>
            </a:pPr>
            <a:r>
              <a:rPr lang="en-US" sz="1800" dirty="0"/>
              <a:t>Nicolas Perrin</a:t>
            </a:r>
          </a:p>
          <a:p>
            <a:pPr>
              <a:lnSpc>
                <a:spcPct val="80000"/>
              </a:lnSpc>
            </a:pPr>
            <a:r>
              <a:rPr lang="en-US" sz="1800" dirty="0" err="1"/>
              <a:t>GéDAP</a:t>
            </a:r>
            <a:r>
              <a:rPr lang="en-US" sz="1800" dirty="0"/>
              <a:t> – </a:t>
            </a:r>
            <a:r>
              <a:rPr lang="en-US" sz="1800" dirty="0" err="1"/>
              <a:t>Université</a:t>
            </a:r>
            <a:r>
              <a:rPr lang="en-US" sz="1800" dirty="0"/>
              <a:t> </a:t>
            </a:r>
            <a:r>
              <a:rPr lang="en-US" sz="1800" dirty="0" err="1"/>
              <a:t>Catholique</a:t>
            </a:r>
            <a:r>
              <a:rPr lang="en-US" sz="1800" dirty="0"/>
              <a:t> de Louvain-la-</a:t>
            </a:r>
            <a:r>
              <a:rPr lang="en-US" sz="1800" dirty="0" err="1"/>
              <a:t>Neuve</a:t>
            </a:r>
            <a:endParaRPr lang="en-US" sz="1800" dirty="0"/>
          </a:p>
          <a:p>
            <a:pPr>
              <a:lnSpc>
                <a:spcPct val="80000"/>
              </a:lnSpc>
            </a:pPr>
            <a:r>
              <a:rPr lang="en-US" sz="1800" dirty="0"/>
              <a:t>Belgium</a:t>
            </a: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AutoShape 2"/>
          <p:cNvSpPr>
            <a:spLocks noGrp="1" noChangeArrowheads="1"/>
          </p:cNvSpPr>
          <p:nvPr>
            <p:ph type="title"/>
          </p:nvPr>
        </p:nvSpPr>
        <p:spPr/>
        <p:txBody>
          <a:bodyPr/>
          <a:lstStyle/>
          <a:p>
            <a:r>
              <a:rPr lang="fr-FR"/>
              <a:t>Content of the Regulation </a:t>
            </a:r>
          </a:p>
        </p:txBody>
      </p:sp>
      <p:sp>
        <p:nvSpPr>
          <p:cNvPr id="225283" name="Rectangle 3"/>
          <p:cNvSpPr>
            <a:spLocks noGrp="1" noChangeArrowheads="1"/>
          </p:cNvSpPr>
          <p:nvPr>
            <p:ph type="body" idx="1"/>
          </p:nvPr>
        </p:nvSpPr>
        <p:spPr/>
        <p:txBody>
          <a:bodyPr/>
          <a:lstStyle/>
          <a:p>
            <a:pPr>
              <a:lnSpc>
                <a:spcPct val="80000"/>
              </a:lnSpc>
            </a:pPr>
            <a:r>
              <a:rPr lang="en-GB" sz="2000" b="1"/>
              <a:t>Article 1.</a:t>
            </a:r>
            <a:endParaRPr lang="en-GB" sz="2000"/>
          </a:p>
          <a:p>
            <a:pPr>
              <a:lnSpc>
                <a:spcPct val="80000"/>
              </a:lnSpc>
            </a:pPr>
            <a:r>
              <a:rPr lang="en-GB" sz="2000"/>
              <a:t>It establishes common rules for the collection and compilation of Community statistics on:</a:t>
            </a:r>
          </a:p>
          <a:p>
            <a:pPr>
              <a:lnSpc>
                <a:spcPct val="80000"/>
              </a:lnSpc>
            </a:pPr>
            <a:r>
              <a:rPr lang="en-GB" sz="2000"/>
              <a:t>Immigration to and emigration from the Member State territories, including flows from the territory of one Member state to that of another member state and flows between a member state and the territory of a third country;</a:t>
            </a:r>
          </a:p>
          <a:p>
            <a:pPr>
              <a:lnSpc>
                <a:spcPct val="80000"/>
              </a:lnSpc>
            </a:pPr>
            <a:r>
              <a:rPr lang="en-GB" sz="2000"/>
              <a:t>Citizenship and country of birth of persons usually resident in the territory of the Member States;</a:t>
            </a:r>
          </a:p>
          <a:p>
            <a:pPr>
              <a:lnSpc>
                <a:spcPct val="80000"/>
              </a:lnSpc>
            </a:pPr>
            <a:r>
              <a:rPr lang="en-GB" sz="2000"/>
              <a:t>Administrative and judicial procedures and processes in the Member states relating to immigration, granting of permission to reside, citizenship, asylum and other forms of international protection and the prevention of illegal immigration.</a:t>
            </a:r>
            <a:endParaRPr lang="fr-FR" sz="2000"/>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AutoShape 2"/>
          <p:cNvSpPr>
            <a:spLocks noGrp="1" noChangeArrowheads="1"/>
          </p:cNvSpPr>
          <p:nvPr>
            <p:ph type="title"/>
          </p:nvPr>
        </p:nvSpPr>
        <p:spPr/>
        <p:txBody>
          <a:bodyPr/>
          <a:lstStyle/>
          <a:p>
            <a:r>
              <a:rPr lang="fr-FR"/>
              <a:t>Content of the Regulation </a:t>
            </a:r>
          </a:p>
        </p:txBody>
      </p:sp>
      <p:sp>
        <p:nvSpPr>
          <p:cNvPr id="235523" name="Rectangle 3"/>
          <p:cNvSpPr>
            <a:spLocks noGrp="1" noChangeArrowheads="1"/>
          </p:cNvSpPr>
          <p:nvPr>
            <p:ph type="body" idx="1"/>
          </p:nvPr>
        </p:nvSpPr>
        <p:spPr/>
        <p:txBody>
          <a:bodyPr/>
          <a:lstStyle/>
          <a:p>
            <a:pPr>
              <a:lnSpc>
                <a:spcPct val="80000"/>
              </a:lnSpc>
            </a:pPr>
            <a:r>
              <a:rPr lang="en-GB" sz="1800" b="1"/>
              <a:t>Article 2. Definitions</a:t>
            </a:r>
            <a:r>
              <a:rPr lang="en-GB" sz="1800"/>
              <a:t>:</a:t>
            </a:r>
          </a:p>
          <a:p>
            <a:pPr>
              <a:lnSpc>
                <a:spcPct val="80000"/>
              </a:lnSpc>
            </a:pPr>
            <a:r>
              <a:rPr lang="en-GB" sz="1600"/>
              <a:t>Usual residence</a:t>
            </a:r>
          </a:p>
          <a:p>
            <a:pPr>
              <a:lnSpc>
                <a:spcPct val="80000"/>
              </a:lnSpc>
            </a:pPr>
            <a:r>
              <a:rPr lang="en-GB" sz="1600"/>
              <a:t>Immigration, Emigration</a:t>
            </a:r>
          </a:p>
          <a:p>
            <a:pPr>
              <a:lnSpc>
                <a:spcPct val="80000"/>
              </a:lnSpc>
            </a:pPr>
            <a:r>
              <a:rPr lang="en-GB" sz="1600"/>
              <a:t>Citizenship, Country of birth</a:t>
            </a:r>
          </a:p>
          <a:p>
            <a:pPr>
              <a:lnSpc>
                <a:spcPct val="80000"/>
              </a:lnSpc>
            </a:pPr>
            <a:r>
              <a:rPr lang="en-GB" sz="1600"/>
              <a:t>Immigrant, Emigrant</a:t>
            </a:r>
          </a:p>
          <a:p>
            <a:pPr>
              <a:lnSpc>
                <a:spcPct val="80000"/>
              </a:lnSpc>
            </a:pPr>
            <a:r>
              <a:rPr lang="en-GB" sz="1600"/>
              <a:t>Long-term resident</a:t>
            </a:r>
          </a:p>
          <a:p>
            <a:pPr>
              <a:lnSpc>
                <a:spcPct val="80000"/>
              </a:lnSpc>
            </a:pPr>
            <a:r>
              <a:rPr lang="en-GB" sz="1600"/>
              <a:t>Third country national</a:t>
            </a:r>
          </a:p>
          <a:p>
            <a:pPr>
              <a:lnSpc>
                <a:spcPct val="80000"/>
              </a:lnSpc>
            </a:pPr>
            <a:r>
              <a:rPr lang="en-GB" sz="1600"/>
              <a:t>Application for international protection</a:t>
            </a:r>
          </a:p>
          <a:p>
            <a:pPr>
              <a:lnSpc>
                <a:spcPct val="80000"/>
              </a:lnSpc>
            </a:pPr>
            <a:r>
              <a:rPr lang="en-GB" sz="1600"/>
              <a:t>Refugee status, Subsidiary protection status</a:t>
            </a:r>
          </a:p>
          <a:p>
            <a:pPr>
              <a:lnSpc>
                <a:spcPct val="80000"/>
              </a:lnSpc>
            </a:pPr>
            <a:r>
              <a:rPr lang="en-GB" sz="1600"/>
              <a:t>Family members</a:t>
            </a:r>
          </a:p>
          <a:p>
            <a:pPr>
              <a:lnSpc>
                <a:spcPct val="80000"/>
              </a:lnSpc>
            </a:pPr>
            <a:r>
              <a:rPr lang="en-GB" sz="1600"/>
              <a:t>Temporary protection</a:t>
            </a:r>
          </a:p>
          <a:p>
            <a:pPr>
              <a:lnSpc>
                <a:spcPct val="80000"/>
              </a:lnSpc>
            </a:pPr>
            <a:r>
              <a:rPr lang="en-GB" sz="1600"/>
              <a:t>Unaccompanied minor</a:t>
            </a:r>
          </a:p>
          <a:p>
            <a:pPr>
              <a:lnSpc>
                <a:spcPct val="80000"/>
              </a:lnSpc>
            </a:pPr>
            <a:r>
              <a:rPr lang="en-GB" sz="1600"/>
              <a:t>External borders</a:t>
            </a:r>
          </a:p>
          <a:p>
            <a:pPr>
              <a:lnSpc>
                <a:spcPct val="80000"/>
              </a:lnSpc>
            </a:pPr>
            <a:r>
              <a:rPr lang="en-GB" sz="1600"/>
              <a:t>Third country nationals refused entry, Third country nationals found to be illegally present</a:t>
            </a:r>
          </a:p>
          <a:p>
            <a:pPr>
              <a:lnSpc>
                <a:spcPct val="80000"/>
              </a:lnSpc>
            </a:pPr>
            <a:r>
              <a:rPr lang="en-GB" sz="1600"/>
              <a:t>Resettlement</a:t>
            </a:r>
          </a:p>
          <a:p>
            <a:pPr>
              <a:lnSpc>
                <a:spcPct val="80000"/>
              </a:lnSpc>
              <a:buFont typeface="Wingdings" pitchFamily="2" charset="2"/>
              <a:buNone/>
            </a:pPr>
            <a:r>
              <a:rPr lang="en-GB" sz="800"/>
              <a:t>.</a:t>
            </a:r>
            <a:endParaRPr lang="fr-FR" sz="800"/>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AutoShape 2"/>
          <p:cNvSpPr>
            <a:spLocks noGrp="1" noChangeArrowheads="1"/>
          </p:cNvSpPr>
          <p:nvPr>
            <p:ph type="title"/>
          </p:nvPr>
        </p:nvSpPr>
        <p:spPr/>
        <p:txBody>
          <a:bodyPr/>
          <a:lstStyle/>
          <a:p>
            <a:r>
              <a:rPr lang="fr-FR"/>
              <a:t>Content of the Regulation </a:t>
            </a:r>
          </a:p>
        </p:txBody>
      </p:sp>
      <p:sp>
        <p:nvSpPr>
          <p:cNvPr id="239619" name="Rectangle 3"/>
          <p:cNvSpPr>
            <a:spLocks noGrp="1" noChangeArrowheads="1"/>
          </p:cNvSpPr>
          <p:nvPr>
            <p:ph type="body" idx="1"/>
          </p:nvPr>
        </p:nvSpPr>
        <p:spPr/>
        <p:txBody>
          <a:bodyPr/>
          <a:lstStyle/>
          <a:p>
            <a:pPr>
              <a:buFont typeface="Wingdings" pitchFamily="2" charset="2"/>
              <a:buNone/>
            </a:pPr>
            <a:r>
              <a:rPr lang="en-GB" sz="2000" b="1"/>
              <a:t>Article 3.  </a:t>
            </a:r>
            <a:r>
              <a:rPr lang="fr-BE" sz="2000" b="1"/>
              <a:t>Statistics on international migration, usually resident population and acquisition of citizenship</a:t>
            </a:r>
          </a:p>
          <a:p>
            <a:r>
              <a:rPr lang="fr-BE" sz="2000" b="1"/>
              <a:t>Immigrants by:</a:t>
            </a:r>
          </a:p>
          <a:p>
            <a:pPr lvl="1"/>
            <a:r>
              <a:rPr lang="fr-BE" sz="1800" b="1"/>
              <a:t>groups of citizenship (incl. EU/non-EU), by age and sex</a:t>
            </a:r>
          </a:p>
          <a:p>
            <a:pPr lvl="1"/>
            <a:r>
              <a:rPr lang="fr-BE" sz="1800" b="1"/>
              <a:t>groups of country of birth by age and sex</a:t>
            </a:r>
          </a:p>
          <a:p>
            <a:pPr lvl="1"/>
            <a:r>
              <a:rPr lang="fr-BE" sz="1800" b="1"/>
              <a:t>groups of country of previous usual residence by age and sex</a:t>
            </a:r>
          </a:p>
          <a:p>
            <a:r>
              <a:rPr lang="fr-BE" sz="2000" b="1"/>
              <a:t>Emigrants by:</a:t>
            </a:r>
          </a:p>
          <a:p>
            <a:pPr lvl="1"/>
            <a:r>
              <a:rPr lang="fr-BE" sz="1800" b="1"/>
              <a:t>groups of citizenship</a:t>
            </a:r>
          </a:p>
          <a:p>
            <a:pPr lvl="1"/>
            <a:r>
              <a:rPr lang="fr-BE" sz="1800" b="1"/>
              <a:t>age</a:t>
            </a:r>
          </a:p>
          <a:p>
            <a:pPr lvl="1"/>
            <a:r>
              <a:rPr lang="fr-BE" sz="1800" b="1"/>
              <a:t>sex</a:t>
            </a:r>
          </a:p>
          <a:p>
            <a:pPr lvl="1"/>
            <a:r>
              <a:rPr lang="fr-BE" sz="1800" b="1"/>
              <a:t>Groups of countries of next usual residence</a:t>
            </a:r>
          </a:p>
          <a:p>
            <a:endParaRPr lang="en-GB" sz="2000" b="1"/>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AutoShape 2"/>
          <p:cNvSpPr>
            <a:spLocks noGrp="1" noChangeArrowheads="1"/>
          </p:cNvSpPr>
          <p:nvPr>
            <p:ph type="title"/>
          </p:nvPr>
        </p:nvSpPr>
        <p:spPr/>
        <p:txBody>
          <a:bodyPr/>
          <a:lstStyle/>
          <a:p>
            <a:r>
              <a:rPr lang="fr-FR"/>
              <a:t>Content of the Regulation </a:t>
            </a:r>
          </a:p>
        </p:txBody>
      </p:sp>
      <p:sp>
        <p:nvSpPr>
          <p:cNvPr id="272387" name="Rectangle 3"/>
          <p:cNvSpPr>
            <a:spLocks noGrp="1" noChangeArrowheads="1"/>
          </p:cNvSpPr>
          <p:nvPr>
            <p:ph type="body" idx="1"/>
          </p:nvPr>
        </p:nvSpPr>
        <p:spPr/>
        <p:txBody>
          <a:bodyPr/>
          <a:lstStyle/>
          <a:p>
            <a:pPr>
              <a:buFont typeface="Wingdings" pitchFamily="2" charset="2"/>
              <a:buNone/>
            </a:pPr>
            <a:r>
              <a:rPr lang="en-GB" sz="2000" b="1"/>
              <a:t>Article 3  (ctd)</a:t>
            </a:r>
          </a:p>
          <a:p>
            <a:endParaRPr lang="fr-BE" sz="2000" b="1"/>
          </a:p>
          <a:p>
            <a:r>
              <a:rPr lang="fr-BE" sz="2000" b="1"/>
              <a:t>Persons having usual residence in the Member State by:</a:t>
            </a:r>
          </a:p>
          <a:p>
            <a:pPr lvl="1"/>
            <a:r>
              <a:rPr lang="fr-BE" sz="1800" b="1"/>
              <a:t>groups of citizenship (incl. EU/non-EU), by age and sex</a:t>
            </a:r>
          </a:p>
          <a:p>
            <a:pPr lvl="1"/>
            <a:r>
              <a:rPr lang="fr-BE" sz="1800" b="1"/>
              <a:t>groups of country of birth by age and sex</a:t>
            </a:r>
          </a:p>
          <a:p>
            <a:pPr lvl="1"/>
            <a:r>
              <a:rPr lang="fr-BE" sz="1800" b="1"/>
              <a:t>groups of country of previous usual residence by age and sex</a:t>
            </a:r>
          </a:p>
          <a:p>
            <a:endParaRPr lang="fr-BE" sz="2000" b="1"/>
          </a:p>
          <a:p>
            <a:r>
              <a:rPr lang="fr-BE" sz="2000" b="1"/>
              <a:t>Acquisition of citizenship by:</a:t>
            </a:r>
          </a:p>
          <a:p>
            <a:pPr lvl="1"/>
            <a:r>
              <a:rPr lang="fr-BE" sz="1800" b="1"/>
              <a:t>former citizenship</a:t>
            </a:r>
          </a:p>
          <a:p>
            <a:pPr lvl="1"/>
            <a:r>
              <a:rPr lang="fr-BE" sz="1800" b="1"/>
              <a:t>age and sex</a:t>
            </a:r>
          </a:p>
          <a:p>
            <a:endParaRPr lang="en-GB" sz="2000" b="1"/>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AutoShape 2"/>
          <p:cNvSpPr>
            <a:spLocks noGrp="1" noChangeArrowheads="1"/>
          </p:cNvSpPr>
          <p:nvPr>
            <p:ph type="title"/>
          </p:nvPr>
        </p:nvSpPr>
        <p:spPr/>
        <p:txBody>
          <a:bodyPr/>
          <a:lstStyle/>
          <a:p>
            <a:r>
              <a:rPr lang="fr-FR"/>
              <a:t>Content of the Regulation </a:t>
            </a:r>
          </a:p>
        </p:txBody>
      </p:sp>
      <p:sp>
        <p:nvSpPr>
          <p:cNvPr id="256003" name="Rectangle 3"/>
          <p:cNvSpPr>
            <a:spLocks noGrp="1" noChangeArrowheads="1"/>
          </p:cNvSpPr>
          <p:nvPr>
            <p:ph type="body" idx="1"/>
          </p:nvPr>
        </p:nvSpPr>
        <p:spPr/>
        <p:txBody>
          <a:bodyPr/>
          <a:lstStyle/>
          <a:p>
            <a:pPr>
              <a:lnSpc>
                <a:spcPct val="90000"/>
              </a:lnSpc>
              <a:buFont typeface="Wingdings" pitchFamily="2" charset="2"/>
              <a:buNone/>
            </a:pPr>
            <a:r>
              <a:rPr lang="en-GB" sz="2400" b="1"/>
              <a:t>Article 4   Statistics on international protection</a:t>
            </a:r>
          </a:p>
          <a:p>
            <a:pPr>
              <a:lnSpc>
                <a:spcPct val="90000"/>
              </a:lnSpc>
            </a:pPr>
            <a:endParaRPr lang="fr-BE" sz="2400" b="1"/>
          </a:p>
          <a:p>
            <a:pPr>
              <a:lnSpc>
                <a:spcPct val="90000"/>
              </a:lnSpc>
            </a:pPr>
            <a:r>
              <a:rPr lang="fr-BE" sz="2400" b="1"/>
              <a:t>Persons having submitted an application (or been included as a family member)</a:t>
            </a:r>
          </a:p>
          <a:p>
            <a:pPr>
              <a:lnSpc>
                <a:spcPct val="90000"/>
              </a:lnSpc>
            </a:pPr>
            <a:r>
              <a:rPr lang="fr-BE" sz="2400" b="1"/>
              <a:t>Persons who are subjects of applications for international protection (applications in process)</a:t>
            </a:r>
          </a:p>
          <a:p>
            <a:pPr>
              <a:lnSpc>
                <a:spcPct val="90000"/>
              </a:lnSpc>
            </a:pPr>
            <a:r>
              <a:rPr lang="fr-BE" sz="2400" b="1"/>
              <a:t>Applications for international protection having been withdrawn</a:t>
            </a:r>
          </a:p>
          <a:p>
            <a:pPr>
              <a:lnSpc>
                <a:spcPct val="90000"/>
              </a:lnSpc>
              <a:buFont typeface="Wingdings" pitchFamily="2" charset="2"/>
              <a:buNone/>
            </a:pPr>
            <a:r>
              <a:rPr lang="fr-BE" sz="2400" b="1"/>
              <a:t>Monthly data, by age, sex and citizenship;</a:t>
            </a:r>
          </a:p>
          <a:p>
            <a:pPr>
              <a:lnSpc>
                <a:spcPct val="90000"/>
              </a:lnSpc>
              <a:buFont typeface="Wingdings" pitchFamily="2" charset="2"/>
              <a:buNone/>
            </a:pPr>
            <a:endParaRPr lang="en-GB" sz="2400" b="1"/>
          </a:p>
          <a:p>
            <a:pPr>
              <a:lnSpc>
                <a:spcPct val="90000"/>
              </a:lnSpc>
              <a:buFont typeface="Wingdings" pitchFamily="2" charset="2"/>
              <a:buNone/>
            </a:pPr>
            <a:endParaRPr lang="en-GB" sz="2400"/>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AutoShape 2"/>
          <p:cNvSpPr>
            <a:spLocks noGrp="1" noChangeArrowheads="1"/>
          </p:cNvSpPr>
          <p:nvPr>
            <p:ph type="title"/>
          </p:nvPr>
        </p:nvSpPr>
        <p:spPr/>
        <p:txBody>
          <a:bodyPr/>
          <a:lstStyle/>
          <a:p>
            <a:r>
              <a:rPr lang="fr-FR"/>
              <a:t>Content of the Regulation </a:t>
            </a:r>
          </a:p>
        </p:txBody>
      </p:sp>
      <p:sp>
        <p:nvSpPr>
          <p:cNvPr id="274435" name="Rectangle 3"/>
          <p:cNvSpPr>
            <a:spLocks noGrp="1" noChangeArrowheads="1"/>
          </p:cNvSpPr>
          <p:nvPr>
            <p:ph type="body" idx="1"/>
          </p:nvPr>
        </p:nvSpPr>
        <p:spPr>
          <a:xfrm>
            <a:off x="838200" y="2362200"/>
            <a:ext cx="8305800" cy="4235450"/>
          </a:xfrm>
        </p:spPr>
        <p:txBody>
          <a:bodyPr/>
          <a:lstStyle/>
          <a:p>
            <a:pPr>
              <a:lnSpc>
                <a:spcPct val="80000"/>
              </a:lnSpc>
              <a:buFont typeface="Wingdings" pitchFamily="2" charset="2"/>
              <a:buNone/>
            </a:pPr>
            <a:r>
              <a:rPr lang="en-GB" sz="1600" b="1"/>
              <a:t>Article 4 (ctd)   Statistics on international protection</a:t>
            </a:r>
          </a:p>
          <a:p>
            <a:pPr>
              <a:lnSpc>
                <a:spcPct val="80000"/>
              </a:lnSpc>
            </a:pPr>
            <a:endParaRPr lang="fr-BE" sz="1600" b="1"/>
          </a:p>
          <a:p>
            <a:pPr>
              <a:lnSpc>
                <a:spcPct val="80000"/>
              </a:lnSpc>
            </a:pPr>
            <a:r>
              <a:rPr lang="fr-BE" sz="1600" b="1"/>
              <a:t>Persons covered by first instance decisions rejecting applications (incl inadmissable, unfounded, accelerated procedures).</a:t>
            </a:r>
          </a:p>
          <a:p>
            <a:pPr>
              <a:lnSpc>
                <a:spcPct val="80000"/>
              </a:lnSpc>
            </a:pPr>
            <a:endParaRPr lang="fr-BE" sz="1600" b="1"/>
          </a:p>
          <a:p>
            <a:pPr>
              <a:lnSpc>
                <a:spcPct val="80000"/>
              </a:lnSpc>
            </a:pPr>
            <a:r>
              <a:rPr lang="fr-BE" sz="1600" b="1"/>
              <a:t>Persons covered by first instance decisions granting or withdrawing:</a:t>
            </a:r>
          </a:p>
          <a:p>
            <a:pPr lvl="1">
              <a:lnSpc>
                <a:spcPct val="80000"/>
              </a:lnSpc>
            </a:pPr>
            <a:r>
              <a:rPr lang="fr-BE" sz="1400" b="1"/>
              <a:t>refugee status, subsidiary protection, temporary protection, authorisation to stay for humanitarian reasons</a:t>
            </a:r>
          </a:p>
          <a:p>
            <a:pPr>
              <a:lnSpc>
                <a:spcPct val="80000"/>
              </a:lnSpc>
            </a:pPr>
            <a:r>
              <a:rPr lang="fr-BE" sz="1600" b="1"/>
              <a:t>Also, persons covered by final decisions for all the above categories</a:t>
            </a:r>
          </a:p>
          <a:p>
            <a:pPr>
              <a:lnSpc>
                <a:spcPct val="80000"/>
              </a:lnSpc>
              <a:buFont typeface="Wingdings" pitchFamily="2" charset="2"/>
              <a:buNone/>
            </a:pPr>
            <a:endParaRPr lang="fr-BE" sz="1600" b="1"/>
          </a:p>
          <a:p>
            <a:pPr>
              <a:lnSpc>
                <a:spcPct val="80000"/>
              </a:lnSpc>
              <a:buFont typeface="Wingdings" pitchFamily="2" charset="2"/>
              <a:buNone/>
            </a:pPr>
            <a:r>
              <a:rPr lang="fr-BE" sz="1600" b="1"/>
              <a:t>Quarterly figures, by age, sex and citizenship;</a:t>
            </a:r>
          </a:p>
          <a:p>
            <a:pPr>
              <a:lnSpc>
                <a:spcPct val="80000"/>
              </a:lnSpc>
              <a:buFont typeface="Wingdings" pitchFamily="2" charset="2"/>
              <a:buNone/>
            </a:pPr>
            <a:endParaRPr lang="fr-BE" sz="1600" b="1"/>
          </a:p>
          <a:p>
            <a:pPr>
              <a:lnSpc>
                <a:spcPct val="80000"/>
              </a:lnSpc>
            </a:pPr>
            <a:r>
              <a:rPr lang="fr-BE" sz="1600" b="1"/>
              <a:t>Unaccompanied minors (applicants for international protection)</a:t>
            </a:r>
          </a:p>
          <a:p>
            <a:pPr>
              <a:lnSpc>
                <a:spcPct val="80000"/>
              </a:lnSpc>
            </a:pPr>
            <a:endParaRPr lang="fr-BE" sz="1600" b="1"/>
          </a:p>
          <a:p>
            <a:pPr>
              <a:lnSpc>
                <a:spcPct val="80000"/>
              </a:lnSpc>
            </a:pPr>
            <a:r>
              <a:rPr lang="fr-BE" sz="1600" b="1"/>
              <a:t>Resettlement </a:t>
            </a:r>
          </a:p>
          <a:p>
            <a:pPr>
              <a:lnSpc>
                <a:spcPct val="80000"/>
              </a:lnSpc>
              <a:buFont typeface="Wingdings" pitchFamily="2" charset="2"/>
              <a:buNone/>
            </a:pPr>
            <a:r>
              <a:rPr lang="fr-BE" sz="1600" b="1"/>
              <a:t>Annual figures by age, sex and citizenship </a:t>
            </a:r>
            <a:endParaRPr lang="en-GB" sz="1600"/>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AutoShape 2"/>
          <p:cNvSpPr>
            <a:spLocks noGrp="1" noChangeArrowheads="1"/>
          </p:cNvSpPr>
          <p:nvPr>
            <p:ph type="title"/>
          </p:nvPr>
        </p:nvSpPr>
        <p:spPr/>
        <p:txBody>
          <a:bodyPr/>
          <a:lstStyle/>
          <a:p>
            <a:r>
              <a:rPr lang="fr-FR"/>
              <a:t>Content of the Regulation </a:t>
            </a:r>
          </a:p>
        </p:txBody>
      </p:sp>
      <p:sp>
        <p:nvSpPr>
          <p:cNvPr id="276483" name="Rectangle 3"/>
          <p:cNvSpPr>
            <a:spLocks noGrp="1" noChangeArrowheads="1"/>
          </p:cNvSpPr>
          <p:nvPr>
            <p:ph type="body" idx="1"/>
          </p:nvPr>
        </p:nvSpPr>
        <p:spPr>
          <a:xfrm>
            <a:off x="755650" y="2349500"/>
            <a:ext cx="7621588" cy="3960813"/>
          </a:xfrm>
        </p:spPr>
        <p:txBody>
          <a:bodyPr/>
          <a:lstStyle/>
          <a:p>
            <a:pPr>
              <a:buFont typeface="Wingdings" pitchFamily="2" charset="2"/>
              <a:buNone/>
            </a:pPr>
            <a:r>
              <a:rPr lang="en-GB" sz="2400" b="1"/>
              <a:t>Article 4 (ctd)   Statistics on international protection</a:t>
            </a:r>
          </a:p>
          <a:p>
            <a:r>
              <a:rPr lang="fr-BE" sz="2400" b="1"/>
              <a:t>Dublin Regulation data</a:t>
            </a:r>
          </a:p>
          <a:p>
            <a:pPr lvl="1"/>
            <a:r>
              <a:rPr lang="fr-BE" sz="2000" b="1"/>
              <a:t>Requests for taking back/taking charge of an asylum seeker)</a:t>
            </a:r>
          </a:p>
          <a:p>
            <a:pPr lvl="1"/>
            <a:r>
              <a:rPr lang="fr-BE" sz="2000" b="1"/>
              <a:t>Provisions (reasons for the decision)</a:t>
            </a:r>
          </a:p>
          <a:p>
            <a:pPr lvl="1"/>
            <a:r>
              <a:rPr lang="fr-BE" sz="2000" b="1"/>
              <a:t>Decisions taken</a:t>
            </a:r>
          </a:p>
          <a:p>
            <a:pPr lvl="1"/>
            <a:r>
              <a:rPr lang="fr-BE" sz="2000" b="1"/>
              <a:t>Number of transfers</a:t>
            </a:r>
          </a:p>
          <a:p>
            <a:pPr lvl="1"/>
            <a:r>
              <a:rPr lang="fr-BE" sz="2000" b="1"/>
              <a:t>Number of requests for information</a:t>
            </a:r>
          </a:p>
          <a:p>
            <a:pPr lvl="1">
              <a:buFontTx/>
              <a:buNone/>
            </a:pPr>
            <a:r>
              <a:rPr lang="fr-BE" sz="2000" b="1"/>
              <a:t>annual data</a:t>
            </a:r>
          </a:p>
          <a:p>
            <a:pPr lvl="1"/>
            <a:endParaRPr lang="fr-BE" sz="2000" b="1"/>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AutoShape 2"/>
          <p:cNvSpPr>
            <a:spLocks noGrp="1" noChangeArrowheads="1"/>
          </p:cNvSpPr>
          <p:nvPr>
            <p:ph type="title"/>
          </p:nvPr>
        </p:nvSpPr>
        <p:spPr/>
        <p:txBody>
          <a:bodyPr/>
          <a:lstStyle/>
          <a:p>
            <a:r>
              <a:rPr lang="fr-FR"/>
              <a:t>Content of the Regulation </a:t>
            </a:r>
          </a:p>
        </p:txBody>
      </p:sp>
      <p:sp>
        <p:nvSpPr>
          <p:cNvPr id="282627" name="Rectangle 3"/>
          <p:cNvSpPr>
            <a:spLocks noGrp="1" noChangeArrowheads="1"/>
          </p:cNvSpPr>
          <p:nvPr>
            <p:ph type="body" idx="1"/>
          </p:nvPr>
        </p:nvSpPr>
        <p:spPr>
          <a:xfrm>
            <a:off x="755650" y="2349500"/>
            <a:ext cx="7621588" cy="3960813"/>
          </a:xfrm>
        </p:spPr>
        <p:txBody>
          <a:bodyPr/>
          <a:lstStyle/>
          <a:p>
            <a:pPr>
              <a:lnSpc>
                <a:spcPct val="90000"/>
              </a:lnSpc>
              <a:buFont typeface="Wingdings" pitchFamily="2" charset="2"/>
              <a:buNone/>
            </a:pPr>
            <a:r>
              <a:rPr lang="fr-BE" b="1"/>
              <a:t>Article 5.</a:t>
            </a:r>
            <a:endParaRPr lang="en-GB" b="1"/>
          </a:p>
          <a:p>
            <a:pPr>
              <a:lnSpc>
                <a:spcPct val="90000"/>
              </a:lnSpc>
              <a:buFont typeface="Wingdings" pitchFamily="2" charset="2"/>
              <a:buNone/>
            </a:pPr>
            <a:r>
              <a:rPr lang="en-GB" b="1"/>
              <a:t>Statistics on the prevention of illegal entry</a:t>
            </a:r>
          </a:p>
          <a:p>
            <a:pPr>
              <a:lnSpc>
                <a:spcPct val="90000"/>
              </a:lnSpc>
              <a:buFont typeface="Wingdings" pitchFamily="2" charset="2"/>
              <a:buNone/>
            </a:pPr>
            <a:r>
              <a:rPr lang="en-GB" b="1"/>
              <a:t>and stay (former CIREFI data)</a:t>
            </a:r>
          </a:p>
          <a:p>
            <a:pPr lvl="1">
              <a:lnSpc>
                <a:spcPct val="90000"/>
              </a:lnSpc>
            </a:pPr>
            <a:r>
              <a:rPr lang="fr-BE" b="1"/>
              <a:t>Third-country nationals refused entry at the MS external border (total numbers)</a:t>
            </a:r>
          </a:p>
          <a:p>
            <a:pPr lvl="1">
              <a:lnSpc>
                <a:spcPct val="90000"/>
              </a:lnSpc>
            </a:pPr>
            <a:r>
              <a:rPr lang="fr-BE" b="1"/>
              <a:t>Third-country nationals found to be illegally present (by age and sex and by citizenship)</a:t>
            </a:r>
          </a:p>
          <a:p>
            <a:pPr lvl="1">
              <a:lnSpc>
                <a:spcPct val="90000"/>
              </a:lnSpc>
              <a:buFontTx/>
              <a:buNone/>
            </a:pPr>
            <a:endParaRPr lang="fr-BE" b="1"/>
          </a:p>
          <a:p>
            <a:pPr lvl="1">
              <a:lnSpc>
                <a:spcPct val="90000"/>
              </a:lnSpc>
              <a:buFontTx/>
              <a:buNone/>
            </a:pPr>
            <a:r>
              <a:rPr lang="fr-BE" b="1"/>
              <a:t>annual data</a:t>
            </a:r>
          </a:p>
          <a:p>
            <a:pPr lvl="1">
              <a:lnSpc>
                <a:spcPct val="90000"/>
              </a:lnSpc>
            </a:pPr>
            <a:endParaRPr lang="fr-BE" b="1"/>
          </a:p>
        </p:txBody>
      </p:sp>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AutoShape 2"/>
          <p:cNvSpPr>
            <a:spLocks noGrp="1" noChangeArrowheads="1"/>
          </p:cNvSpPr>
          <p:nvPr>
            <p:ph type="title"/>
          </p:nvPr>
        </p:nvSpPr>
        <p:spPr/>
        <p:txBody>
          <a:bodyPr/>
          <a:lstStyle/>
          <a:p>
            <a:r>
              <a:rPr lang="fr-FR"/>
              <a:t>Content of the Regulation </a:t>
            </a:r>
          </a:p>
        </p:txBody>
      </p:sp>
      <p:sp>
        <p:nvSpPr>
          <p:cNvPr id="278531" name="Rectangle 3"/>
          <p:cNvSpPr>
            <a:spLocks noGrp="1" noChangeArrowheads="1"/>
          </p:cNvSpPr>
          <p:nvPr>
            <p:ph type="body" idx="1"/>
          </p:nvPr>
        </p:nvSpPr>
        <p:spPr>
          <a:xfrm>
            <a:off x="755650" y="2349500"/>
            <a:ext cx="7621588" cy="3960813"/>
          </a:xfrm>
        </p:spPr>
        <p:txBody>
          <a:bodyPr/>
          <a:lstStyle/>
          <a:p>
            <a:pPr>
              <a:lnSpc>
                <a:spcPct val="80000"/>
              </a:lnSpc>
              <a:buFont typeface="Wingdings" pitchFamily="2" charset="2"/>
              <a:buNone/>
            </a:pPr>
            <a:r>
              <a:rPr lang="en-GB" sz="2400" b="1"/>
              <a:t>Article 6  Statistics on residence permits and residence of third country nationals</a:t>
            </a:r>
          </a:p>
          <a:p>
            <a:pPr>
              <a:lnSpc>
                <a:spcPct val="80000"/>
              </a:lnSpc>
              <a:buFont typeface="Wingdings" pitchFamily="2" charset="2"/>
              <a:buNone/>
            </a:pPr>
            <a:r>
              <a:rPr lang="fr-BE" sz="2400" b="1"/>
              <a:t>	</a:t>
            </a:r>
            <a:r>
              <a:rPr lang="fr-BE" sz="1800" b="1"/>
              <a:t>Permits issued for the first time, by citizenship, reason and length of validity of the permit</a:t>
            </a:r>
          </a:p>
          <a:p>
            <a:pPr>
              <a:lnSpc>
                <a:spcPct val="80000"/>
              </a:lnSpc>
              <a:buFont typeface="Wingdings" pitchFamily="2" charset="2"/>
              <a:buNone/>
            </a:pPr>
            <a:endParaRPr lang="fr-BE" sz="1800" b="1"/>
          </a:p>
          <a:p>
            <a:pPr>
              <a:lnSpc>
                <a:spcPct val="80000"/>
              </a:lnSpc>
              <a:buFont typeface="Wingdings" pitchFamily="2" charset="2"/>
              <a:buNone/>
            </a:pPr>
            <a:r>
              <a:rPr lang="fr-BE" sz="1800" b="1"/>
              <a:t>	Permits issued and granted on (change of status or reason to stay) by citizenship reason and length of validity of the permit</a:t>
            </a:r>
          </a:p>
          <a:p>
            <a:pPr>
              <a:lnSpc>
                <a:spcPct val="80000"/>
              </a:lnSpc>
              <a:buFont typeface="Wingdings" pitchFamily="2" charset="2"/>
              <a:buNone/>
            </a:pPr>
            <a:endParaRPr lang="fr-BE" sz="1800" b="1"/>
          </a:p>
          <a:p>
            <a:pPr>
              <a:lnSpc>
                <a:spcPct val="80000"/>
              </a:lnSpc>
              <a:buFont typeface="Wingdings" pitchFamily="2" charset="2"/>
              <a:buNone/>
            </a:pPr>
            <a:r>
              <a:rPr lang="fr-BE" sz="1800" b="1"/>
              <a:t>	valid permits at the end of the reference period</a:t>
            </a:r>
          </a:p>
          <a:p>
            <a:pPr>
              <a:lnSpc>
                <a:spcPct val="80000"/>
              </a:lnSpc>
              <a:buFont typeface="Wingdings" pitchFamily="2" charset="2"/>
              <a:buNone/>
            </a:pPr>
            <a:endParaRPr lang="fr-BE" sz="1800" b="1"/>
          </a:p>
          <a:p>
            <a:pPr>
              <a:lnSpc>
                <a:spcPct val="80000"/>
              </a:lnSpc>
              <a:buFont typeface="Wingdings" pitchFamily="2" charset="2"/>
              <a:buNone/>
            </a:pPr>
            <a:r>
              <a:rPr lang="fr-BE" sz="1800" b="1"/>
              <a:t>	number of residents at the end of the reference period, by citizenship</a:t>
            </a:r>
          </a:p>
          <a:p>
            <a:pPr>
              <a:lnSpc>
                <a:spcPct val="80000"/>
              </a:lnSpc>
              <a:buFont typeface="Wingdings" pitchFamily="2" charset="2"/>
              <a:buNone/>
            </a:pPr>
            <a:endParaRPr lang="fr-BE" sz="1800" b="1"/>
          </a:p>
          <a:p>
            <a:pPr>
              <a:lnSpc>
                <a:spcPct val="80000"/>
              </a:lnSpc>
              <a:buFont typeface="Wingdings" pitchFamily="2" charset="2"/>
              <a:buNone/>
            </a:pPr>
            <a:r>
              <a:rPr lang="fr-BE" sz="1800" b="1"/>
              <a:t>annual data, some types of visas will be included</a:t>
            </a:r>
          </a:p>
          <a:p>
            <a:pPr>
              <a:lnSpc>
                <a:spcPct val="80000"/>
              </a:lnSpc>
              <a:buFont typeface="Wingdings" pitchFamily="2" charset="2"/>
              <a:buNone/>
            </a:pPr>
            <a:endParaRPr lang="fr-BE" sz="1800" b="1"/>
          </a:p>
          <a:p>
            <a:pPr>
              <a:lnSpc>
                <a:spcPct val="80000"/>
              </a:lnSpc>
              <a:buFont typeface="Wingdings" pitchFamily="2" charset="2"/>
              <a:buNone/>
            </a:pPr>
            <a:endParaRPr lang="fr-BE" sz="2400" b="1"/>
          </a:p>
          <a:p>
            <a:pPr lvl="1">
              <a:lnSpc>
                <a:spcPct val="80000"/>
              </a:lnSpc>
              <a:buFontTx/>
              <a:buNone/>
            </a:pPr>
            <a:endParaRPr lang="fr-BE" sz="2000" b="1"/>
          </a:p>
          <a:p>
            <a:pPr lvl="1">
              <a:lnSpc>
                <a:spcPct val="80000"/>
              </a:lnSpc>
            </a:pPr>
            <a:endParaRPr lang="fr-BE" sz="2000" b="1"/>
          </a:p>
        </p:txBody>
      </p:sp>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AutoShape 2"/>
          <p:cNvSpPr>
            <a:spLocks noGrp="1" noChangeArrowheads="1"/>
          </p:cNvSpPr>
          <p:nvPr>
            <p:ph type="title"/>
          </p:nvPr>
        </p:nvSpPr>
        <p:spPr/>
        <p:txBody>
          <a:bodyPr/>
          <a:lstStyle/>
          <a:p>
            <a:r>
              <a:rPr lang="fr-FR"/>
              <a:t>Content of the Regulation </a:t>
            </a:r>
          </a:p>
        </p:txBody>
      </p:sp>
      <p:sp>
        <p:nvSpPr>
          <p:cNvPr id="262147" name="Rectangle 3"/>
          <p:cNvSpPr>
            <a:spLocks noGrp="1" noChangeArrowheads="1"/>
          </p:cNvSpPr>
          <p:nvPr>
            <p:ph type="body" idx="1"/>
          </p:nvPr>
        </p:nvSpPr>
        <p:spPr/>
        <p:txBody>
          <a:bodyPr/>
          <a:lstStyle/>
          <a:p>
            <a:r>
              <a:rPr lang="en-GB" sz="2000" b="1"/>
              <a:t>Article 7  Statistics on Returns </a:t>
            </a:r>
          </a:p>
          <a:p>
            <a:endParaRPr lang="fr-BE" sz="2000" b="1"/>
          </a:p>
          <a:p>
            <a:r>
              <a:rPr lang="fr-BE" sz="2000" b="1"/>
              <a:t>The number of third country nationals found to be illegally present, subject to an order declaring their stay is illegal, imposing an obligation to leave</a:t>
            </a:r>
          </a:p>
          <a:p>
            <a:endParaRPr lang="fr-BE" sz="2000" b="1"/>
          </a:p>
          <a:p>
            <a:r>
              <a:rPr lang="fr-BE" sz="2000" b="1"/>
              <a:t>The number of third country nationals who have in fact left the territory of the Member state, by citizenship</a:t>
            </a:r>
          </a:p>
          <a:p>
            <a:endParaRPr lang="fr-BE" sz="2000" b="1"/>
          </a:p>
          <a:p>
            <a:pPr>
              <a:buFont typeface="Wingdings" pitchFamily="2" charset="2"/>
              <a:buNone/>
            </a:pPr>
            <a:r>
              <a:rPr lang="fr-BE" sz="2000"/>
              <a:t>annual data, not including Dublin transfers</a:t>
            </a:r>
            <a:endParaRPr lang="en-GB" sz="2000"/>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AutoShape 2"/>
          <p:cNvSpPr>
            <a:spLocks noGrp="1" noChangeArrowheads="1"/>
          </p:cNvSpPr>
          <p:nvPr>
            <p:ph type="title"/>
          </p:nvPr>
        </p:nvSpPr>
        <p:spPr/>
        <p:txBody>
          <a:bodyPr/>
          <a:lstStyle/>
          <a:p>
            <a:r>
              <a:rPr lang="fr-FR"/>
              <a:t>The Regulation</a:t>
            </a:r>
          </a:p>
        </p:txBody>
      </p:sp>
      <p:sp>
        <p:nvSpPr>
          <p:cNvPr id="223235" name="Rectangle 3"/>
          <p:cNvSpPr>
            <a:spLocks noGrp="1" noChangeArrowheads="1"/>
          </p:cNvSpPr>
          <p:nvPr>
            <p:ph type="body" idx="1"/>
          </p:nvPr>
        </p:nvSpPr>
        <p:spPr/>
        <p:txBody>
          <a:bodyPr/>
          <a:lstStyle/>
          <a:p>
            <a:pPr lvl="1">
              <a:buFontTx/>
              <a:buChar char="-"/>
            </a:pPr>
            <a:r>
              <a:rPr lang="en-GB" b="1"/>
              <a:t>Regulation of the European Parliament and of the Council on Community statistics on migration and international protection (repealing Council Regulation (EEC) No. 311/76 on the compilation of statistics on foreign workers.</a:t>
            </a:r>
          </a:p>
          <a:p>
            <a:pPr lvl="1">
              <a:buFontTx/>
              <a:buChar char="-"/>
            </a:pPr>
            <a:endParaRPr lang="en-GB" b="1"/>
          </a:p>
          <a:p>
            <a:pPr lvl="1">
              <a:buFontTx/>
              <a:buChar char="-"/>
            </a:pPr>
            <a:r>
              <a:rPr lang="fr-FR" b="1"/>
              <a:t>Offical Journal of the European Union 31.7.2007, L199/23-29</a:t>
            </a:r>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AutoShape 2"/>
          <p:cNvSpPr>
            <a:spLocks noGrp="1" noChangeArrowheads="1"/>
          </p:cNvSpPr>
          <p:nvPr>
            <p:ph type="title"/>
          </p:nvPr>
        </p:nvSpPr>
        <p:spPr/>
        <p:txBody>
          <a:bodyPr/>
          <a:lstStyle/>
          <a:p>
            <a:r>
              <a:rPr lang="fr-FR"/>
              <a:t>Content of the Regulation </a:t>
            </a:r>
          </a:p>
        </p:txBody>
      </p:sp>
      <p:sp>
        <p:nvSpPr>
          <p:cNvPr id="264195" name="Rectangle 3"/>
          <p:cNvSpPr>
            <a:spLocks noGrp="1" noChangeArrowheads="1"/>
          </p:cNvSpPr>
          <p:nvPr>
            <p:ph type="body" idx="1"/>
          </p:nvPr>
        </p:nvSpPr>
        <p:spPr/>
        <p:txBody>
          <a:bodyPr/>
          <a:lstStyle/>
          <a:p>
            <a:r>
              <a:rPr lang="en-GB" sz="2000" b="1"/>
              <a:t>Article 8  Additional disaggregations</a:t>
            </a:r>
          </a:p>
          <a:p>
            <a:endParaRPr lang="fr-BE" sz="2000" b="1"/>
          </a:p>
          <a:p>
            <a:pPr>
              <a:buFontTx/>
              <a:buChar char="•"/>
            </a:pPr>
            <a:r>
              <a:rPr lang="fr-BE" sz="2000"/>
              <a:t>This article sets out the additional disaggregations that may be included in the implementing measures</a:t>
            </a:r>
          </a:p>
          <a:p>
            <a:pPr>
              <a:buFontTx/>
              <a:buChar char="•"/>
            </a:pPr>
            <a:r>
              <a:rPr lang="fr-BE" sz="2000"/>
              <a:t>In general it allows for the inclusion of more breakdown and cross-tabulation by age, sex, and reasons</a:t>
            </a:r>
            <a:endParaRPr lang="en-GB" sz="2000"/>
          </a:p>
        </p:txBody>
      </p:sp>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AutoShape 2"/>
          <p:cNvSpPr>
            <a:spLocks noGrp="1" noChangeArrowheads="1"/>
          </p:cNvSpPr>
          <p:nvPr>
            <p:ph type="title"/>
          </p:nvPr>
        </p:nvSpPr>
        <p:spPr/>
        <p:txBody>
          <a:bodyPr/>
          <a:lstStyle/>
          <a:p>
            <a:r>
              <a:rPr lang="fr-FR"/>
              <a:t>Content of the Regulation </a:t>
            </a:r>
          </a:p>
        </p:txBody>
      </p:sp>
      <p:sp>
        <p:nvSpPr>
          <p:cNvPr id="284675" name="Rectangle 3"/>
          <p:cNvSpPr>
            <a:spLocks noGrp="1" noChangeArrowheads="1"/>
          </p:cNvSpPr>
          <p:nvPr>
            <p:ph type="body" idx="1"/>
          </p:nvPr>
        </p:nvSpPr>
        <p:spPr/>
        <p:txBody>
          <a:bodyPr/>
          <a:lstStyle/>
          <a:p>
            <a:r>
              <a:rPr lang="en-GB" sz="2000" b="1"/>
              <a:t>Article 9  Data sources and quality standards</a:t>
            </a:r>
          </a:p>
          <a:p>
            <a:pPr>
              <a:buFontTx/>
              <a:buNone/>
            </a:pPr>
            <a:r>
              <a:rPr lang="fr-BE" sz="2000"/>
              <a:t>This article sets out which sources shall be used for the supply of</a:t>
            </a:r>
          </a:p>
          <a:p>
            <a:pPr>
              <a:buFontTx/>
              <a:buNone/>
            </a:pPr>
            <a:r>
              <a:rPr lang="fr-BE" sz="2000"/>
              <a:t>the data:</a:t>
            </a:r>
          </a:p>
          <a:p>
            <a:pPr>
              <a:buFontTx/>
              <a:buChar char="•"/>
            </a:pPr>
            <a:r>
              <a:rPr lang="fr-BE" sz="2000"/>
              <a:t>Records of administrative and judicial actions</a:t>
            </a:r>
          </a:p>
          <a:p>
            <a:pPr>
              <a:buFontTx/>
              <a:buChar char="•"/>
            </a:pPr>
            <a:r>
              <a:rPr lang="fr-BE" sz="2000"/>
              <a:t>Registers relating to administrative actions</a:t>
            </a:r>
          </a:p>
          <a:p>
            <a:pPr>
              <a:buFontTx/>
              <a:buChar char="•"/>
            </a:pPr>
            <a:r>
              <a:rPr lang="fr-BE" sz="2000"/>
              <a:t>Registers of population (or a sub-group of the population)</a:t>
            </a:r>
          </a:p>
          <a:p>
            <a:pPr>
              <a:buFontTx/>
              <a:buChar char="•"/>
            </a:pPr>
            <a:r>
              <a:rPr lang="fr-BE" sz="2000"/>
              <a:t>Censuses</a:t>
            </a:r>
          </a:p>
          <a:p>
            <a:pPr>
              <a:buFontTx/>
              <a:buChar char="•"/>
            </a:pPr>
            <a:r>
              <a:rPr lang="fr-BE" sz="2000"/>
              <a:t>Surveys</a:t>
            </a:r>
          </a:p>
          <a:p>
            <a:pPr>
              <a:buFontTx/>
              <a:buChar char="•"/>
            </a:pPr>
            <a:r>
              <a:rPr lang="fr-BE" sz="2000"/>
              <a:t>Scientific estimates</a:t>
            </a:r>
          </a:p>
          <a:p>
            <a:pPr>
              <a:buFontTx/>
              <a:buChar char="•"/>
            </a:pPr>
            <a:r>
              <a:rPr lang="fr-BE" sz="2000"/>
              <a:t>Metadata, revisions and corrections will be supplied to Eurostat without delay</a:t>
            </a:r>
          </a:p>
        </p:txBody>
      </p:sp>
    </p:spTree>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AutoShape 2"/>
          <p:cNvSpPr>
            <a:spLocks noGrp="1" noChangeArrowheads="1"/>
          </p:cNvSpPr>
          <p:nvPr>
            <p:ph type="title"/>
          </p:nvPr>
        </p:nvSpPr>
        <p:spPr/>
        <p:txBody>
          <a:bodyPr/>
          <a:lstStyle/>
          <a:p>
            <a:r>
              <a:rPr lang="fr-FR"/>
              <a:t>Content of the Regulation </a:t>
            </a:r>
          </a:p>
        </p:txBody>
      </p:sp>
      <p:sp>
        <p:nvSpPr>
          <p:cNvPr id="286723" name="Rectangle 3"/>
          <p:cNvSpPr>
            <a:spLocks noGrp="1" noChangeArrowheads="1"/>
          </p:cNvSpPr>
          <p:nvPr>
            <p:ph type="body" idx="1"/>
          </p:nvPr>
        </p:nvSpPr>
        <p:spPr/>
        <p:txBody>
          <a:bodyPr/>
          <a:lstStyle/>
          <a:p>
            <a:r>
              <a:rPr lang="en-GB" sz="2000" b="1"/>
              <a:t>Article 10 Implementing measures</a:t>
            </a:r>
          </a:p>
          <a:p>
            <a:pPr>
              <a:buFontTx/>
              <a:buChar char="•"/>
            </a:pPr>
            <a:r>
              <a:rPr lang="fr-BE" sz="2000"/>
              <a:t>This are provided for in order to:</a:t>
            </a:r>
          </a:p>
          <a:p>
            <a:pPr>
              <a:buFontTx/>
              <a:buChar char="•"/>
            </a:pPr>
            <a:r>
              <a:rPr lang="fr-BE" sz="2000"/>
              <a:t>Update definitions</a:t>
            </a:r>
          </a:p>
          <a:p>
            <a:pPr>
              <a:buFontTx/>
              <a:buChar char="•"/>
            </a:pPr>
            <a:r>
              <a:rPr lang="fr-BE" sz="2000"/>
              <a:t>Define </a:t>
            </a:r>
          </a:p>
          <a:p>
            <a:pPr>
              <a:buFontTx/>
              <a:buChar char="•"/>
            </a:pPr>
            <a:r>
              <a:rPr lang="fr-BE" sz="2000"/>
              <a:t>	categories of groups of countries</a:t>
            </a:r>
          </a:p>
          <a:p>
            <a:pPr>
              <a:buFontTx/>
              <a:buChar char="•"/>
            </a:pPr>
            <a:r>
              <a:rPr lang="fr-BE" sz="2000"/>
              <a:t>	categories of reasons</a:t>
            </a:r>
          </a:p>
          <a:p>
            <a:pPr>
              <a:buFontTx/>
              <a:buChar char="•"/>
            </a:pPr>
            <a:r>
              <a:rPr lang="fr-BE" sz="2000"/>
              <a:t>	additional disaggregations and levels of disaggregation</a:t>
            </a:r>
          </a:p>
          <a:p>
            <a:pPr>
              <a:buFontTx/>
              <a:buChar char="•"/>
            </a:pPr>
            <a:r>
              <a:rPr lang="fr-BE" sz="2000"/>
              <a:t>Lay down rules on accuracy and quality standards</a:t>
            </a:r>
          </a:p>
        </p:txBody>
      </p:sp>
    </p:spTree>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AutoShape 2"/>
          <p:cNvSpPr>
            <a:spLocks noGrp="1" noChangeArrowheads="1"/>
          </p:cNvSpPr>
          <p:nvPr>
            <p:ph type="title"/>
          </p:nvPr>
        </p:nvSpPr>
        <p:spPr/>
        <p:txBody>
          <a:bodyPr/>
          <a:lstStyle/>
          <a:p>
            <a:r>
              <a:rPr lang="fr-FR"/>
              <a:t>Content of the Regulation </a:t>
            </a:r>
          </a:p>
        </p:txBody>
      </p:sp>
      <p:sp>
        <p:nvSpPr>
          <p:cNvPr id="288771" name="Rectangle 3"/>
          <p:cNvSpPr>
            <a:spLocks noGrp="1" noChangeArrowheads="1"/>
          </p:cNvSpPr>
          <p:nvPr>
            <p:ph type="body" idx="1"/>
          </p:nvPr>
        </p:nvSpPr>
        <p:spPr/>
        <p:txBody>
          <a:bodyPr/>
          <a:lstStyle/>
          <a:p>
            <a:pPr>
              <a:lnSpc>
                <a:spcPct val="80000"/>
              </a:lnSpc>
            </a:pPr>
            <a:endParaRPr lang="en-GB" sz="2000" b="1"/>
          </a:p>
          <a:p>
            <a:pPr>
              <a:lnSpc>
                <a:spcPct val="80000"/>
              </a:lnSpc>
            </a:pPr>
            <a:r>
              <a:rPr lang="en-GB" sz="2000" b="1"/>
              <a:t>Article 11. Committee</a:t>
            </a:r>
          </a:p>
          <a:p>
            <a:pPr>
              <a:lnSpc>
                <a:spcPct val="80000"/>
              </a:lnSpc>
              <a:buFont typeface="Wingdings" pitchFamily="2" charset="2"/>
              <a:buNone/>
            </a:pPr>
            <a:r>
              <a:rPr lang="en-GB" sz="2000" b="1"/>
              <a:t>	Statistical Programme Committee (Directors General of NSOs)</a:t>
            </a:r>
          </a:p>
          <a:p>
            <a:pPr>
              <a:lnSpc>
                <a:spcPct val="80000"/>
              </a:lnSpc>
              <a:buFont typeface="Wingdings" pitchFamily="2" charset="2"/>
              <a:buNone/>
            </a:pPr>
            <a:endParaRPr lang="en-GB" sz="2000" b="1"/>
          </a:p>
          <a:p>
            <a:pPr>
              <a:lnSpc>
                <a:spcPct val="80000"/>
              </a:lnSpc>
            </a:pPr>
            <a:r>
              <a:rPr lang="en-GB" sz="2000" b="1"/>
              <a:t>Article 12.  Report to the European Parliament and the Council, every three years, on the statistics</a:t>
            </a:r>
          </a:p>
          <a:p>
            <a:pPr>
              <a:lnSpc>
                <a:spcPct val="80000"/>
              </a:lnSpc>
            </a:pPr>
            <a:endParaRPr lang="fr-BE" sz="2000" b="1"/>
          </a:p>
          <a:p>
            <a:pPr>
              <a:lnSpc>
                <a:spcPct val="80000"/>
              </a:lnSpc>
            </a:pPr>
            <a:r>
              <a:rPr lang="fr-BE" sz="2000" b="1"/>
              <a:t>Article 13  Repeals Regulation 311/76</a:t>
            </a:r>
          </a:p>
          <a:p>
            <a:pPr>
              <a:lnSpc>
                <a:spcPct val="80000"/>
              </a:lnSpc>
            </a:pPr>
            <a:r>
              <a:rPr lang="fr-BE" sz="2000" b="1"/>
              <a:t>Article 14  The Regulation comes into force 20 days after publication (binding in its entirety and applicable in all Member States)</a:t>
            </a:r>
            <a:endParaRPr lang="en-GB" sz="2000" b="1"/>
          </a:p>
          <a:p>
            <a:pPr>
              <a:lnSpc>
                <a:spcPct val="80000"/>
              </a:lnSpc>
              <a:buFont typeface="Wingdings" pitchFamily="2" charset="2"/>
              <a:buNone/>
            </a:pPr>
            <a:endParaRPr lang="en-GB" sz="2000" b="1"/>
          </a:p>
          <a:p>
            <a:pPr>
              <a:lnSpc>
                <a:spcPct val="80000"/>
              </a:lnSpc>
              <a:buFontTx/>
              <a:buChar char="•"/>
            </a:pPr>
            <a:endParaRPr lang="fr-BE" sz="2000"/>
          </a:p>
        </p:txBody>
      </p:sp>
    </p:spTree>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AutoShape 2"/>
          <p:cNvSpPr>
            <a:spLocks noGrp="1" noChangeArrowheads="1"/>
          </p:cNvSpPr>
          <p:nvPr>
            <p:ph type="title"/>
          </p:nvPr>
        </p:nvSpPr>
        <p:spPr/>
        <p:txBody>
          <a:bodyPr/>
          <a:lstStyle/>
          <a:p>
            <a:r>
              <a:rPr lang="en-IE" sz="3200"/>
              <a:t>Publicly accessible data and the need for users to provide feedback</a:t>
            </a:r>
            <a:endParaRPr lang="en-US" sz="3200"/>
          </a:p>
        </p:txBody>
      </p:sp>
      <p:sp>
        <p:nvSpPr>
          <p:cNvPr id="117763" name="Rectangle 3"/>
          <p:cNvSpPr>
            <a:spLocks noGrp="1" noChangeArrowheads="1"/>
          </p:cNvSpPr>
          <p:nvPr>
            <p:ph type="body" sz="half" idx="3"/>
          </p:nvPr>
        </p:nvSpPr>
        <p:spPr>
          <a:xfrm>
            <a:off x="985838" y="2565400"/>
            <a:ext cx="7545387" cy="3521075"/>
          </a:xfrm>
        </p:spPr>
        <p:txBody>
          <a:bodyPr/>
          <a:lstStyle/>
          <a:p>
            <a:pPr>
              <a:lnSpc>
                <a:spcPct val="90000"/>
              </a:lnSpc>
            </a:pPr>
            <a:r>
              <a:rPr lang="en-IE" sz="2400"/>
              <a:t>Networks</a:t>
            </a:r>
          </a:p>
          <a:p>
            <a:pPr lvl="1">
              <a:lnSpc>
                <a:spcPct val="90000"/>
              </a:lnSpc>
            </a:pPr>
            <a:r>
              <a:rPr lang="en-IE" sz="2000"/>
              <a:t>European Migration Network</a:t>
            </a:r>
          </a:p>
          <a:p>
            <a:pPr lvl="1">
              <a:lnSpc>
                <a:spcPct val="90000"/>
              </a:lnSpc>
            </a:pPr>
            <a:r>
              <a:rPr lang="en-IE" sz="2000"/>
              <a:t>IMISCOE – academic network of excellence - cluster</a:t>
            </a:r>
          </a:p>
          <a:p>
            <a:pPr>
              <a:lnSpc>
                <a:spcPct val="90000"/>
              </a:lnSpc>
            </a:pPr>
            <a:r>
              <a:rPr lang="en-IE" sz="2400"/>
              <a:t>Projects</a:t>
            </a:r>
          </a:p>
          <a:p>
            <a:pPr lvl="1">
              <a:lnSpc>
                <a:spcPct val="90000"/>
              </a:lnSpc>
            </a:pPr>
            <a:r>
              <a:rPr lang="en-IE" sz="2000"/>
              <a:t>THESIM</a:t>
            </a:r>
          </a:p>
          <a:p>
            <a:pPr lvl="1">
              <a:lnSpc>
                <a:spcPct val="90000"/>
              </a:lnSpc>
            </a:pPr>
            <a:r>
              <a:rPr lang="en-IE" sz="2000"/>
              <a:t> PROMINSTAT (</a:t>
            </a:r>
            <a:r>
              <a:rPr lang="en-IE" sz="2000">
                <a:hlinkClick r:id="rId3"/>
              </a:rPr>
              <a:t>www.prominstat.eu</a:t>
            </a:r>
            <a:r>
              <a:rPr lang="en-IE" sz="2000"/>
              <a:t>)</a:t>
            </a:r>
          </a:p>
          <a:p>
            <a:pPr lvl="1">
              <a:lnSpc>
                <a:spcPct val="90000"/>
              </a:lnSpc>
            </a:pPr>
            <a:r>
              <a:rPr lang="en-IE" sz="2000"/>
              <a:t>ILMAS support for the implementation  of the regulation</a:t>
            </a:r>
          </a:p>
          <a:p>
            <a:pPr lvl="1">
              <a:lnSpc>
                <a:spcPct val="90000"/>
              </a:lnSpc>
            </a:pPr>
            <a:r>
              <a:rPr lang="en-IE" sz="2000"/>
              <a:t>National initiatives</a:t>
            </a:r>
          </a:p>
          <a:p>
            <a:pPr>
              <a:lnSpc>
                <a:spcPct val="90000"/>
              </a:lnSpc>
            </a:pPr>
            <a:r>
              <a:rPr lang="en-IE" sz="2400"/>
              <a:t>Access to official information</a:t>
            </a:r>
          </a:p>
          <a:p>
            <a:pPr lvl="1">
              <a:lnSpc>
                <a:spcPct val="90000"/>
              </a:lnSpc>
            </a:pPr>
            <a:r>
              <a:rPr lang="en-IE" sz="2000"/>
              <a:t>Monthly, Quarterly and Annual Reports</a:t>
            </a:r>
          </a:p>
          <a:p>
            <a:pPr lvl="1">
              <a:lnSpc>
                <a:spcPct val="90000"/>
              </a:lnSpc>
            </a:pPr>
            <a:r>
              <a:rPr lang="en-IE" sz="2000"/>
              <a:t>Eurostat New Cronos database free access to data</a:t>
            </a:r>
          </a:p>
          <a:p>
            <a:pPr lvl="1">
              <a:lnSpc>
                <a:spcPct val="90000"/>
              </a:lnSpc>
            </a:pPr>
            <a:endParaRPr lang="en-IE" sz="2000"/>
          </a:p>
        </p:txBody>
      </p:sp>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AutoShape 2"/>
          <p:cNvSpPr>
            <a:spLocks noGrp="1" noChangeArrowheads="1"/>
          </p:cNvSpPr>
          <p:nvPr>
            <p:ph type="title"/>
          </p:nvPr>
        </p:nvSpPr>
        <p:spPr/>
        <p:txBody>
          <a:bodyPr/>
          <a:lstStyle/>
          <a:p>
            <a:r>
              <a:rPr lang="en-IE" sz="3200"/>
              <a:t>Annual Report on Asylum and Migration in the EU</a:t>
            </a:r>
            <a:endParaRPr lang="en-US" sz="3200"/>
          </a:p>
        </p:txBody>
      </p:sp>
      <p:sp>
        <p:nvSpPr>
          <p:cNvPr id="98307" name="Rectangle 3"/>
          <p:cNvSpPr>
            <a:spLocks noGrp="1" noChangeArrowheads="1"/>
          </p:cNvSpPr>
          <p:nvPr>
            <p:ph type="body" idx="1"/>
          </p:nvPr>
        </p:nvSpPr>
        <p:spPr/>
        <p:txBody>
          <a:bodyPr/>
          <a:lstStyle/>
          <a:p>
            <a:pPr>
              <a:lnSpc>
                <a:spcPct val="90000"/>
              </a:lnSpc>
            </a:pPr>
            <a:r>
              <a:rPr lang="en-IE"/>
              <a:t>On the DG Justice and Home Affairs website</a:t>
            </a:r>
          </a:p>
          <a:p>
            <a:pPr>
              <a:lnSpc>
                <a:spcPct val="90000"/>
              </a:lnSpc>
            </a:pPr>
            <a:r>
              <a:rPr lang="en-IE"/>
              <a:t>Includes all EU27 Member State (+Iceland, Norway)</a:t>
            </a:r>
          </a:p>
          <a:p>
            <a:pPr>
              <a:lnSpc>
                <a:spcPct val="90000"/>
              </a:lnSpc>
            </a:pPr>
            <a:r>
              <a:rPr lang="en-IE"/>
              <a:t>Annual figures on immigration, asylum and return</a:t>
            </a:r>
          </a:p>
          <a:p>
            <a:pPr lvl="2">
              <a:lnSpc>
                <a:spcPct val="90000"/>
              </a:lnSpc>
            </a:pPr>
            <a:r>
              <a:rPr lang="en-IE"/>
              <a:t>Report on 2001 </a:t>
            </a:r>
          </a:p>
          <a:p>
            <a:pPr lvl="2">
              <a:lnSpc>
                <a:spcPct val="90000"/>
              </a:lnSpc>
            </a:pPr>
            <a:r>
              <a:rPr lang="en-IE"/>
              <a:t>Report on 2002 </a:t>
            </a:r>
          </a:p>
          <a:p>
            <a:pPr lvl="2">
              <a:lnSpc>
                <a:spcPct val="90000"/>
              </a:lnSpc>
            </a:pPr>
            <a:r>
              <a:rPr lang="en-IE"/>
              <a:t>Report on 2003</a:t>
            </a:r>
          </a:p>
          <a:p>
            <a:pPr lvl="2">
              <a:lnSpc>
                <a:spcPct val="90000"/>
              </a:lnSpc>
            </a:pPr>
            <a:r>
              <a:rPr lang="en-IE"/>
              <a:t>Report on 2004</a:t>
            </a:r>
            <a:endParaRPr lang="en-US"/>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AutoShape 2"/>
          <p:cNvSpPr>
            <a:spLocks noGrp="1" noChangeArrowheads="1"/>
          </p:cNvSpPr>
          <p:nvPr>
            <p:ph type="title"/>
          </p:nvPr>
        </p:nvSpPr>
        <p:spPr/>
        <p:txBody>
          <a:bodyPr/>
          <a:lstStyle/>
          <a:p>
            <a:r>
              <a:rPr lang="fr-FR"/>
              <a:t>The context</a:t>
            </a:r>
          </a:p>
        </p:txBody>
      </p:sp>
      <p:sp>
        <p:nvSpPr>
          <p:cNvPr id="270339" name="Rectangle 3"/>
          <p:cNvSpPr>
            <a:spLocks noGrp="1" noChangeArrowheads="1"/>
          </p:cNvSpPr>
          <p:nvPr>
            <p:ph type="body" idx="1"/>
          </p:nvPr>
        </p:nvSpPr>
        <p:spPr/>
        <p:txBody>
          <a:bodyPr/>
          <a:lstStyle/>
          <a:p>
            <a:pPr>
              <a:lnSpc>
                <a:spcPct val="80000"/>
              </a:lnSpc>
              <a:buFontTx/>
              <a:buChar char="•"/>
            </a:pPr>
            <a:r>
              <a:rPr lang="fr-FR" sz="2000"/>
              <a:t>Political will</a:t>
            </a:r>
          </a:p>
          <a:p>
            <a:pPr>
              <a:lnSpc>
                <a:spcPct val="80000"/>
              </a:lnSpc>
              <a:buFontTx/>
              <a:buChar char="•"/>
            </a:pPr>
            <a:r>
              <a:rPr lang="fr-FR" sz="2000"/>
              <a:t>Emergence of common EU policies on migration and asylum, labour market needs</a:t>
            </a:r>
          </a:p>
          <a:p>
            <a:pPr>
              <a:lnSpc>
                <a:spcPct val="80000"/>
              </a:lnSpc>
              <a:buFontTx/>
              <a:buChar char="•"/>
            </a:pPr>
            <a:r>
              <a:rPr lang="fr-FR" sz="2000"/>
              <a:t>The acknowledged need for EU legislation on statistics</a:t>
            </a:r>
          </a:p>
          <a:p>
            <a:pPr>
              <a:lnSpc>
                <a:spcPct val="80000"/>
              </a:lnSpc>
              <a:buFontTx/>
              <a:buChar char="•"/>
            </a:pPr>
            <a:r>
              <a:rPr lang="en-GB" sz="2000"/>
              <a:t>Harmonised and comparable Community statistics on migration and asylum are essential for the development and monitoring of Community legislation and policies relating to immigration and asylum, and to the free movement of persons.</a:t>
            </a:r>
            <a:endParaRPr lang="fr-FR" sz="2000"/>
          </a:p>
          <a:p>
            <a:pPr>
              <a:lnSpc>
                <a:spcPct val="80000"/>
              </a:lnSpc>
              <a:buFontTx/>
              <a:buChar char="•"/>
            </a:pPr>
            <a:r>
              <a:rPr lang="fr-FR" sz="2000"/>
              <a:t>Current impetus</a:t>
            </a:r>
          </a:p>
          <a:p>
            <a:pPr lvl="1">
              <a:lnSpc>
                <a:spcPct val="80000"/>
              </a:lnSpc>
              <a:buFontTx/>
              <a:buChar char="-"/>
            </a:pPr>
            <a:r>
              <a:rPr lang="fr-FR" sz="2000"/>
              <a:t>Allocation of Community funds to Member States</a:t>
            </a:r>
          </a:p>
          <a:p>
            <a:pPr lvl="1">
              <a:lnSpc>
                <a:spcPct val="80000"/>
              </a:lnSpc>
              <a:buFontTx/>
              <a:buChar char="-"/>
            </a:pPr>
            <a:r>
              <a:rPr lang="fr-FR" sz="2000"/>
              <a:t>Framework programme ‘Solidarity and Management of Migration Flows’</a:t>
            </a:r>
          </a:p>
          <a:p>
            <a:pPr lvl="1">
              <a:lnSpc>
                <a:spcPct val="80000"/>
              </a:lnSpc>
              <a:buFontTx/>
              <a:buChar char="-"/>
            </a:pPr>
            <a:endParaRPr lang="fr-FR" sz="2000"/>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AutoShape 2"/>
          <p:cNvSpPr>
            <a:spLocks noGrp="1" noChangeArrowheads="1"/>
          </p:cNvSpPr>
          <p:nvPr>
            <p:ph type="title"/>
          </p:nvPr>
        </p:nvSpPr>
        <p:spPr/>
        <p:txBody>
          <a:bodyPr/>
          <a:lstStyle/>
          <a:p>
            <a:r>
              <a:rPr lang="fr-FR"/>
              <a:t>Why did it happen?</a:t>
            </a:r>
          </a:p>
        </p:txBody>
      </p:sp>
      <p:sp>
        <p:nvSpPr>
          <p:cNvPr id="227331" name="Rectangle 3"/>
          <p:cNvSpPr>
            <a:spLocks noGrp="1" noChangeArrowheads="1"/>
          </p:cNvSpPr>
          <p:nvPr>
            <p:ph type="body" idx="1"/>
          </p:nvPr>
        </p:nvSpPr>
        <p:spPr/>
        <p:txBody>
          <a:bodyPr/>
          <a:lstStyle/>
          <a:p>
            <a:r>
              <a:rPr lang="en-GB"/>
              <a:t>The conclusions of the Justice and Home Affairs Council of 28-29 May 2001.</a:t>
            </a:r>
          </a:p>
          <a:p>
            <a:pPr>
              <a:buFont typeface="Wingdings" pitchFamily="2" charset="2"/>
              <a:buNone/>
            </a:pPr>
            <a:endParaRPr lang="en-GB"/>
          </a:p>
          <a:p>
            <a:pPr>
              <a:buFont typeface="Wingdings" pitchFamily="2" charset="2"/>
              <a:buNone/>
            </a:pPr>
            <a:r>
              <a:rPr lang="en-GB"/>
              <a:t>There is a need for a comprehensive and</a:t>
            </a:r>
          </a:p>
          <a:p>
            <a:pPr>
              <a:buFont typeface="Wingdings" pitchFamily="2" charset="2"/>
              <a:buNone/>
            </a:pPr>
            <a:r>
              <a:rPr lang="en-GB"/>
              <a:t>coherent framework for future action on</a:t>
            </a:r>
          </a:p>
          <a:p>
            <a:pPr>
              <a:buFont typeface="Wingdings" pitchFamily="2" charset="2"/>
              <a:buNone/>
            </a:pPr>
            <a:r>
              <a:rPr lang="en-GB"/>
              <a:t>improving statistics</a:t>
            </a:r>
            <a:r>
              <a:rPr lang="en-US"/>
              <a:t> </a:t>
            </a:r>
            <a:endParaRPr lang="fr-FR"/>
          </a:p>
          <a:p>
            <a:pPr lvl="1">
              <a:buFontTx/>
              <a:buChar char="-"/>
            </a:pPr>
            <a:endParaRPr lang="fr-FR" sz="2800"/>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AutoShape 2"/>
          <p:cNvSpPr>
            <a:spLocks noGrp="1" noChangeArrowheads="1"/>
          </p:cNvSpPr>
          <p:nvPr>
            <p:ph type="title"/>
          </p:nvPr>
        </p:nvSpPr>
        <p:spPr/>
        <p:txBody>
          <a:bodyPr/>
          <a:lstStyle/>
          <a:p>
            <a:r>
              <a:rPr lang="fr-FR"/>
              <a:t>Why did it happen?</a:t>
            </a:r>
          </a:p>
        </p:txBody>
      </p:sp>
      <p:sp>
        <p:nvSpPr>
          <p:cNvPr id="233475" name="Rectangle 3"/>
          <p:cNvSpPr>
            <a:spLocks noGrp="1" noChangeArrowheads="1"/>
          </p:cNvSpPr>
          <p:nvPr>
            <p:ph type="body" idx="1"/>
          </p:nvPr>
        </p:nvSpPr>
        <p:spPr/>
        <p:txBody>
          <a:bodyPr/>
          <a:lstStyle/>
          <a:p>
            <a:pPr lvl="1"/>
            <a:r>
              <a:rPr lang="en-GB"/>
              <a:t>Enlargement of the EU – added geographical and political dimension, increased impetus to the demand for accurate, timely and harmonised statistical information.</a:t>
            </a:r>
          </a:p>
          <a:p>
            <a:pPr lvl="1"/>
            <a:r>
              <a:rPr lang="en-GB"/>
              <a:t>Need to monitor the development and implementation of Community legislation and policy. Replace the ‘gentlemen’s agreements’.</a:t>
            </a:r>
            <a:endParaRPr lang="fr-FR"/>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AutoShape 2"/>
          <p:cNvSpPr>
            <a:spLocks noGrp="1" noChangeArrowheads="1"/>
          </p:cNvSpPr>
          <p:nvPr>
            <p:ph type="title"/>
          </p:nvPr>
        </p:nvSpPr>
        <p:spPr/>
        <p:txBody>
          <a:bodyPr/>
          <a:lstStyle/>
          <a:p>
            <a:r>
              <a:rPr lang="fr-FR"/>
              <a:t>How did it happen?</a:t>
            </a:r>
          </a:p>
        </p:txBody>
      </p:sp>
      <p:sp>
        <p:nvSpPr>
          <p:cNvPr id="229379" name="Rectangle 3"/>
          <p:cNvSpPr>
            <a:spLocks noGrp="1" noChangeArrowheads="1"/>
          </p:cNvSpPr>
          <p:nvPr>
            <p:ph type="body" idx="1"/>
          </p:nvPr>
        </p:nvSpPr>
        <p:spPr/>
        <p:txBody>
          <a:bodyPr/>
          <a:lstStyle/>
          <a:p>
            <a:pPr lvl="1">
              <a:lnSpc>
                <a:spcPct val="90000"/>
              </a:lnSpc>
              <a:buFontTx/>
              <a:buNone/>
            </a:pPr>
            <a:r>
              <a:rPr lang="en-GB"/>
              <a:t>In April 2003 the Commission released a</a:t>
            </a:r>
          </a:p>
          <a:p>
            <a:pPr lvl="1">
              <a:lnSpc>
                <a:spcPct val="90000"/>
              </a:lnSpc>
              <a:buFontTx/>
              <a:buNone/>
            </a:pPr>
            <a:r>
              <a:rPr lang="en-GB"/>
              <a:t>Communication to the Council and the European</a:t>
            </a:r>
          </a:p>
          <a:p>
            <a:pPr lvl="1">
              <a:lnSpc>
                <a:spcPct val="90000"/>
              </a:lnSpc>
              <a:buFontTx/>
              <a:buNone/>
            </a:pPr>
            <a:r>
              <a:rPr lang="en-GB"/>
              <a:t>Parliament, setting out an Action Plan for the</a:t>
            </a:r>
          </a:p>
          <a:p>
            <a:pPr lvl="1">
              <a:lnSpc>
                <a:spcPct val="90000"/>
              </a:lnSpc>
              <a:buFontTx/>
              <a:buNone/>
            </a:pPr>
            <a:r>
              <a:rPr lang="en-GB"/>
              <a:t>collection and analysis of Community Statistics in</a:t>
            </a:r>
          </a:p>
          <a:p>
            <a:pPr lvl="1">
              <a:lnSpc>
                <a:spcPct val="90000"/>
              </a:lnSpc>
              <a:buFontTx/>
              <a:buNone/>
            </a:pPr>
            <a:r>
              <a:rPr lang="en-GB"/>
              <a:t>the field of migration.</a:t>
            </a:r>
          </a:p>
          <a:p>
            <a:pPr lvl="1">
              <a:lnSpc>
                <a:spcPct val="90000"/>
              </a:lnSpc>
            </a:pPr>
            <a:r>
              <a:rPr lang="en-GB"/>
              <a:t>It included:</a:t>
            </a:r>
          </a:p>
          <a:p>
            <a:pPr lvl="1">
              <a:lnSpc>
                <a:spcPct val="90000"/>
              </a:lnSpc>
            </a:pPr>
            <a:r>
              <a:rPr lang="en-GB"/>
              <a:t> changes to improve the completeness and degree of harmonisation of these statistics</a:t>
            </a:r>
          </a:p>
          <a:p>
            <a:pPr lvl="1">
              <a:lnSpc>
                <a:spcPct val="90000"/>
              </a:lnSpc>
            </a:pPr>
            <a:r>
              <a:rPr lang="en-GB"/>
              <a:t> the aim of proposing legislation</a:t>
            </a:r>
            <a:endParaRPr lang="fr-F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AutoShape 2"/>
          <p:cNvSpPr>
            <a:spLocks noGrp="1" noChangeArrowheads="1"/>
          </p:cNvSpPr>
          <p:nvPr>
            <p:ph type="title"/>
          </p:nvPr>
        </p:nvSpPr>
        <p:spPr/>
        <p:txBody>
          <a:bodyPr/>
          <a:lstStyle/>
          <a:p>
            <a:r>
              <a:rPr lang="fr-FR"/>
              <a:t>How did it happen?</a:t>
            </a:r>
          </a:p>
        </p:txBody>
      </p:sp>
      <p:sp>
        <p:nvSpPr>
          <p:cNvPr id="231427" name="Rectangle 3"/>
          <p:cNvSpPr>
            <a:spLocks noGrp="1" noChangeArrowheads="1"/>
          </p:cNvSpPr>
          <p:nvPr>
            <p:ph type="body" idx="1"/>
          </p:nvPr>
        </p:nvSpPr>
        <p:spPr/>
        <p:txBody>
          <a:bodyPr/>
          <a:lstStyle/>
          <a:p>
            <a:pPr lvl="1"/>
            <a:r>
              <a:rPr lang="en-GB"/>
              <a:t>The Thessaloniki European Council 19-20 June 2003 concluded that more effective mechanisms were needed for the collection and analysis of information on migration and asylum in the European Union.</a:t>
            </a:r>
          </a:p>
          <a:p>
            <a:pPr lvl="1"/>
            <a:r>
              <a:rPr lang="en-GB"/>
              <a:t>The European Parliament resolution of 6th November 2003 noted that legislation was required. The resolution supported the Commission plans to propose legislation.</a:t>
            </a:r>
            <a:endParaRPr lang="fr-FR"/>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AutoShape 4"/>
          <p:cNvSpPr>
            <a:spLocks noGrp="1" noChangeArrowheads="1"/>
          </p:cNvSpPr>
          <p:nvPr>
            <p:ph type="title"/>
          </p:nvPr>
        </p:nvSpPr>
        <p:spPr/>
        <p:txBody>
          <a:bodyPr/>
          <a:lstStyle/>
          <a:p>
            <a:r>
              <a:rPr lang="fr-FR"/>
              <a:t>Preparing legislation</a:t>
            </a:r>
          </a:p>
        </p:txBody>
      </p:sp>
      <p:sp>
        <p:nvSpPr>
          <p:cNvPr id="90117" name="Rectangle 5"/>
          <p:cNvSpPr>
            <a:spLocks noGrp="1" noChangeArrowheads="1"/>
          </p:cNvSpPr>
          <p:nvPr>
            <p:ph type="body" idx="1"/>
          </p:nvPr>
        </p:nvSpPr>
        <p:spPr/>
        <p:txBody>
          <a:bodyPr/>
          <a:lstStyle/>
          <a:p>
            <a:pPr>
              <a:buFont typeface="Wingdings" pitchFamily="2" charset="2"/>
              <a:buNone/>
            </a:pPr>
            <a:r>
              <a:rPr lang="fr-FR" sz="2400"/>
              <a:t>Preparation of the Commission proposal  2002-2004	</a:t>
            </a:r>
          </a:p>
          <a:p>
            <a:pPr>
              <a:buFont typeface="Wingdings" pitchFamily="2" charset="2"/>
              <a:buNone/>
            </a:pPr>
            <a:r>
              <a:rPr lang="fr-FR" sz="2400"/>
              <a:t>Technical consultation two years</a:t>
            </a:r>
          </a:p>
          <a:p>
            <a:pPr>
              <a:buFont typeface="Wingdings" pitchFamily="2" charset="2"/>
              <a:buNone/>
            </a:pPr>
            <a:r>
              <a:rPr lang="fr-FR" sz="2400"/>
              <a:t>First draft: August 2003</a:t>
            </a:r>
          </a:p>
          <a:p>
            <a:pPr>
              <a:buFont typeface="Wingdings" pitchFamily="2" charset="2"/>
              <a:buNone/>
            </a:pPr>
            <a:r>
              <a:rPr lang="fr-FR" sz="2400"/>
              <a:t>Adoption as Commission proposal: September 2005</a:t>
            </a:r>
          </a:p>
          <a:p>
            <a:pPr>
              <a:buFont typeface="Wingdings" pitchFamily="2" charset="2"/>
              <a:buNone/>
            </a:pPr>
            <a:r>
              <a:rPr lang="fr-FR" sz="2400"/>
              <a:t>Review and amendment by Council and European</a:t>
            </a:r>
          </a:p>
          <a:p>
            <a:pPr>
              <a:buFont typeface="Wingdings" pitchFamily="2" charset="2"/>
              <a:buNone/>
            </a:pPr>
            <a:r>
              <a:rPr lang="fr-FR" sz="2400"/>
              <a:t>Parliament  2005-2007</a:t>
            </a:r>
          </a:p>
          <a:p>
            <a:pPr>
              <a:buFont typeface="Wingdings" pitchFamily="2" charset="2"/>
              <a:buNone/>
            </a:pPr>
            <a:r>
              <a:rPr lang="fr-FR" sz="2400"/>
              <a:t>Adopted by the Council 31</a:t>
            </a:r>
            <a:r>
              <a:rPr lang="fr-FR" sz="2400" baseline="30000"/>
              <a:t>st</a:t>
            </a:r>
            <a:r>
              <a:rPr lang="fr-FR" sz="2400"/>
              <a:t> July 2007</a:t>
            </a:r>
          </a:p>
          <a:p>
            <a:pPr>
              <a:buFont typeface="Wingdings" pitchFamily="2" charset="2"/>
              <a:buNone/>
            </a:pPr>
            <a:r>
              <a:rPr lang="fr-FR" sz="2400"/>
              <a:t>Implementation 2008 onwards</a:t>
            </a:r>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AutoShape 2"/>
          <p:cNvSpPr>
            <a:spLocks noGrp="1" noChangeArrowheads="1"/>
          </p:cNvSpPr>
          <p:nvPr>
            <p:ph type="title"/>
          </p:nvPr>
        </p:nvSpPr>
        <p:spPr/>
        <p:txBody>
          <a:bodyPr/>
          <a:lstStyle/>
          <a:p>
            <a:r>
              <a:rPr lang="fr-FR"/>
              <a:t>Principles </a:t>
            </a:r>
          </a:p>
        </p:txBody>
      </p:sp>
      <p:sp>
        <p:nvSpPr>
          <p:cNvPr id="221187" name="Rectangle 3"/>
          <p:cNvSpPr>
            <a:spLocks noGrp="1" noChangeArrowheads="1"/>
          </p:cNvSpPr>
          <p:nvPr>
            <p:ph type="body" idx="1"/>
          </p:nvPr>
        </p:nvSpPr>
        <p:spPr/>
        <p:txBody>
          <a:bodyPr/>
          <a:lstStyle/>
          <a:p>
            <a:pPr>
              <a:lnSpc>
                <a:spcPct val="90000"/>
              </a:lnSpc>
              <a:buFontTx/>
              <a:buChar char="•"/>
            </a:pPr>
            <a:r>
              <a:rPr lang="fr-FR" sz="2400"/>
              <a:t>Member States free to use sources according to national practice</a:t>
            </a:r>
          </a:p>
          <a:p>
            <a:pPr>
              <a:lnSpc>
                <a:spcPct val="90000"/>
              </a:lnSpc>
              <a:buFontTx/>
              <a:buChar char="•"/>
            </a:pPr>
            <a:r>
              <a:rPr lang="fr-FR" sz="2400"/>
              <a:t>Harmonised statistical definitions</a:t>
            </a:r>
          </a:p>
          <a:p>
            <a:pPr lvl="1">
              <a:lnSpc>
                <a:spcPct val="90000"/>
              </a:lnSpc>
              <a:buFontTx/>
              <a:buChar char="•"/>
            </a:pPr>
            <a:r>
              <a:rPr lang="fr-FR" sz="2000"/>
              <a:t>UN recommendations</a:t>
            </a:r>
          </a:p>
          <a:p>
            <a:pPr lvl="1">
              <a:lnSpc>
                <a:spcPct val="90000"/>
              </a:lnSpc>
              <a:buFontTx/>
              <a:buChar char="•"/>
            </a:pPr>
            <a:r>
              <a:rPr lang="fr-FR" sz="2000"/>
              <a:t>EU legislation</a:t>
            </a:r>
          </a:p>
          <a:p>
            <a:pPr>
              <a:lnSpc>
                <a:spcPct val="90000"/>
              </a:lnSpc>
              <a:buFontTx/>
              <a:buChar char="•"/>
            </a:pPr>
            <a:r>
              <a:rPr lang="fr-FR" sz="2400"/>
              <a:t>Emphasis on metadata</a:t>
            </a:r>
          </a:p>
          <a:p>
            <a:pPr>
              <a:lnSpc>
                <a:spcPct val="90000"/>
              </a:lnSpc>
              <a:buFontTx/>
              <a:buChar char="•"/>
            </a:pPr>
            <a:r>
              <a:rPr lang="fr-FR" sz="2400"/>
              <a:t>Comprehensive legal framework</a:t>
            </a:r>
          </a:p>
          <a:p>
            <a:pPr>
              <a:lnSpc>
                <a:spcPct val="90000"/>
              </a:lnSpc>
              <a:buFontTx/>
              <a:buChar char="•"/>
            </a:pPr>
            <a:r>
              <a:rPr lang="fr-FR" sz="2400"/>
              <a:t>Flexibility</a:t>
            </a:r>
          </a:p>
          <a:p>
            <a:pPr>
              <a:lnSpc>
                <a:spcPct val="90000"/>
              </a:lnSpc>
              <a:buFontTx/>
              <a:buChar char="•"/>
            </a:pPr>
            <a:r>
              <a:rPr lang="fr-FR" sz="2400"/>
              <a:t>Transparency</a:t>
            </a:r>
          </a:p>
        </p:txBody>
      </p:sp>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1526</TotalTime>
  <Words>1302</Words>
  <Application>Microsoft Office PowerPoint</Application>
  <PresentationFormat>On-screen Show (4:3)</PresentationFormat>
  <Paragraphs>247</Paragraphs>
  <Slides>25</Slides>
  <Notes>25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Wingdings</vt:lpstr>
      <vt:lpstr>Times New Roman</vt:lpstr>
      <vt:lpstr>Capsules</vt:lpstr>
      <vt:lpstr>THE EU REGULATION ON COMMUNITY STATISTICS ON MIGRATION AND INTERNATIONAL PROTECTION</vt:lpstr>
      <vt:lpstr>The Regulation</vt:lpstr>
      <vt:lpstr>The context</vt:lpstr>
      <vt:lpstr>Why did it happen?</vt:lpstr>
      <vt:lpstr>Why did it happen?</vt:lpstr>
      <vt:lpstr>How did it happen?</vt:lpstr>
      <vt:lpstr>How did it happen?</vt:lpstr>
      <vt:lpstr>Preparing legislation</vt:lpstr>
      <vt:lpstr>Principles </vt:lpstr>
      <vt:lpstr>Content of the Regulation </vt:lpstr>
      <vt:lpstr>Content of the Regulation </vt:lpstr>
      <vt:lpstr>Content of the Regulation </vt:lpstr>
      <vt:lpstr>Content of the Regulation </vt:lpstr>
      <vt:lpstr>Content of the Regulation </vt:lpstr>
      <vt:lpstr>Content of the Regulation </vt:lpstr>
      <vt:lpstr>Content of the Regulation </vt:lpstr>
      <vt:lpstr>Content of the Regulation </vt:lpstr>
      <vt:lpstr>Content of the Regulation </vt:lpstr>
      <vt:lpstr>Content of the Regulation </vt:lpstr>
      <vt:lpstr>Content of the Regulation </vt:lpstr>
      <vt:lpstr>Content of the Regulation </vt:lpstr>
      <vt:lpstr>Content of the Regulation </vt:lpstr>
      <vt:lpstr>Content of the Regulation </vt:lpstr>
      <vt:lpstr>Publicly accessible data and the need for users to provide feedback</vt:lpstr>
      <vt:lpstr>Annual Report on Asylum and Migration in the EU</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MIGRATION AND ASYLUM IN THE EU 25</dc:title>
  <dc:creator> Ann Singleton</dc:creator>
  <cp:lastModifiedBy>tony</cp:lastModifiedBy>
  <cp:revision>40</cp:revision>
  <dcterms:created xsi:type="dcterms:W3CDTF">2004-06-22T08:46:49Z</dcterms:created>
  <dcterms:modified xsi:type="dcterms:W3CDTF">2009-06-28T14:55:02Z</dcterms:modified>
</cp:coreProperties>
</file>