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omments/comment3.xml" ContentType="application/vnd.openxmlformats-officedocument.presentationml.comments+xml"/>
  <Override PartName="/ppt/comments/comment4.xml" ContentType="application/vnd.openxmlformats-officedocument.presentationml.comments+xml"/>
  <Override PartName="/ppt/commentAuthors.xml" ContentType="application/vnd.openxmlformats-officedocument.presentationml.commentAuthors+xml"/>
  <Override PartName="/ppt/slideLayouts/slideLayout10.xml" ContentType="application/vnd.openxmlformats-officedocument.presentationml.slideLayout+xml"/>
  <Override PartName="/ppt/comments/comment1.xml" ContentType="application/vnd.openxmlformats-officedocument.presentationml.comments+xml"/>
  <Override PartName="/ppt/comments/comment2.xml" ContentType="application/vnd.openxmlformats-officedocument.presentationml.comments+xml"/>
  <Default Extension="vml" ContentType="application/vnd.openxmlformats-officedocument.vmlDrawing"/>
  <Override PartName="/ppt/notesSlides/notesSlide6.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emf" ContentType="image/x-emf"/>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26"/>
  </p:notesMasterIdLst>
  <p:handoutMasterIdLst>
    <p:handoutMasterId r:id="rId27"/>
  </p:handoutMasterIdLst>
  <p:sldIdLst>
    <p:sldId id="256" r:id="rId2"/>
    <p:sldId id="257" r:id="rId3"/>
    <p:sldId id="259" r:id="rId4"/>
    <p:sldId id="260" r:id="rId5"/>
    <p:sldId id="289" r:id="rId6"/>
    <p:sldId id="268" r:id="rId7"/>
    <p:sldId id="272" r:id="rId8"/>
    <p:sldId id="284" r:id="rId9"/>
    <p:sldId id="290" r:id="rId10"/>
    <p:sldId id="294" r:id="rId11"/>
    <p:sldId id="291" r:id="rId12"/>
    <p:sldId id="292" r:id="rId13"/>
    <p:sldId id="282" r:id="rId14"/>
    <p:sldId id="293" r:id="rId15"/>
    <p:sldId id="279" r:id="rId16"/>
    <p:sldId id="295" r:id="rId17"/>
    <p:sldId id="296" r:id="rId18"/>
    <p:sldId id="297" r:id="rId19"/>
    <p:sldId id="298" r:id="rId20"/>
    <p:sldId id="299" r:id="rId21"/>
    <p:sldId id="300" r:id="rId22"/>
    <p:sldId id="274" r:id="rId23"/>
    <p:sldId id="287" r:id="rId24"/>
    <p:sldId id="285" r:id="rId25"/>
  </p:sldIdLst>
  <p:sldSz cx="9144000" cy="6858000" type="screen4x3"/>
  <p:notesSz cx="7010400" cy="9296400"/>
  <p:defaultTextStyle>
    <a:defPPr>
      <a:defRPr lang="ar-SA"/>
    </a:defPPr>
    <a:lvl1pPr algn="r" rtl="1" fontAlgn="base">
      <a:spcBef>
        <a:spcPct val="0"/>
      </a:spcBef>
      <a:spcAft>
        <a:spcPct val="0"/>
      </a:spcAft>
      <a:defRPr kern="1200">
        <a:solidFill>
          <a:schemeClr val="tx1"/>
        </a:solidFill>
        <a:latin typeface="Arial" charset="0"/>
        <a:ea typeface="+mn-ea"/>
        <a:cs typeface="Simplified Arabic" pitchFamily="2" charset="-78"/>
      </a:defRPr>
    </a:lvl1pPr>
    <a:lvl2pPr marL="457200" algn="r" rtl="1" fontAlgn="base">
      <a:spcBef>
        <a:spcPct val="0"/>
      </a:spcBef>
      <a:spcAft>
        <a:spcPct val="0"/>
      </a:spcAft>
      <a:defRPr kern="1200">
        <a:solidFill>
          <a:schemeClr val="tx1"/>
        </a:solidFill>
        <a:latin typeface="Arial" charset="0"/>
        <a:ea typeface="+mn-ea"/>
        <a:cs typeface="Simplified Arabic" pitchFamily="2" charset="-78"/>
      </a:defRPr>
    </a:lvl2pPr>
    <a:lvl3pPr marL="914400" algn="r" rtl="1" fontAlgn="base">
      <a:spcBef>
        <a:spcPct val="0"/>
      </a:spcBef>
      <a:spcAft>
        <a:spcPct val="0"/>
      </a:spcAft>
      <a:defRPr kern="1200">
        <a:solidFill>
          <a:schemeClr val="tx1"/>
        </a:solidFill>
        <a:latin typeface="Arial" charset="0"/>
        <a:ea typeface="+mn-ea"/>
        <a:cs typeface="Simplified Arabic" pitchFamily="2" charset="-78"/>
      </a:defRPr>
    </a:lvl3pPr>
    <a:lvl4pPr marL="1371600" algn="r" rtl="1" fontAlgn="base">
      <a:spcBef>
        <a:spcPct val="0"/>
      </a:spcBef>
      <a:spcAft>
        <a:spcPct val="0"/>
      </a:spcAft>
      <a:defRPr kern="1200">
        <a:solidFill>
          <a:schemeClr val="tx1"/>
        </a:solidFill>
        <a:latin typeface="Arial" charset="0"/>
        <a:ea typeface="+mn-ea"/>
        <a:cs typeface="Simplified Arabic" pitchFamily="2" charset="-78"/>
      </a:defRPr>
    </a:lvl4pPr>
    <a:lvl5pPr marL="1828800" algn="r" rtl="1" fontAlgn="base">
      <a:spcBef>
        <a:spcPct val="0"/>
      </a:spcBef>
      <a:spcAft>
        <a:spcPct val="0"/>
      </a:spcAft>
      <a:defRPr kern="1200">
        <a:solidFill>
          <a:schemeClr val="tx1"/>
        </a:solidFill>
        <a:latin typeface="Arial" charset="0"/>
        <a:ea typeface="+mn-ea"/>
        <a:cs typeface="Simplified Arabic" pitchFamily="2" charset="-78"/>
      </a:defRPr>
    </a:lvl5pPr>
    <a:lvl6pPr marL="2286000" algn="l" defTabSz="914400" rtl="0" eaLnBrk="1" latinLnBrk="0" hangingPunct="1">
      <a:defRPr kern="1200">
        <a:solidFill>
          <a:schemeClr val="tx1"/>
        </a:solidFill>
        <a:latin typeface="Arial" charset="0"/>
        <a:ea typeface="+mn-ea"/>
        <a:cs typeface="Simplified Arabic" pitchFamily="2" charset="-78"/>
      </a:defRPr>
    </a:lvl6pPr>
    <a:lvl7pPr marL="2743200" algn="l" defTabSz="914400" rtl="0" eaLnBrk="1" latinLnBrk="0" hangingPunct="1">
      <a:defRPr kern="1200">
        <a:solidFill>
          <a:schemeClr val="tx1"/>
        </a:solidFill>
        <a:latin typeface="Arial" charset="0"/>
        <a:ea typeface="+mn-ea"/>
        <a:cs typeface="Simplified Arabic" pitchFamily="2" charset="-78"/>
      </a:defRPr>
    </a:lvl7pPr>
    <a:lvl8pPr marL="3200400" algn="l" defTabSz="914400" rtl="0" eaLnBrk="1" latinLnBrk="0" hangingPunct="1">
      <a:defRPr kern="1200">
        <a:solidFill>
          <a:schemeClr val="tx1"/>
        </a:solidFill>
        <a:latin typeface="Arial" charset="0"/>
        <a:ea typeface="+mn-ea"/>
        <a:cs typeface="Simplified Arabic" pitchFamily="2" charset="-78"/>
      </a:defRPr>
    </a:lvl8pPr>
    <a:lvl9pPr marL="3657600" algn="l" defTabSz="914400" rtl="0" eaLnBrk="1" latinLnBrk="0" hangingPunct="1">
      <a:defRPr kern="1200">
        <a:solidFill>
          <a:schemeClr val="tx1"/>
        </a:solidFill>
        <a:latin typeface="Arial" charset="0"/>
        <a:ea typeface="+mn-ea"/>
        <a:cs typeface="Simplified Arabic" pitchFamily="2" charset="-78"/>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salih" initials="m" lastIdx="22" clrIdx="0"/>
  <p:cmAuthor id="1" name="MSALIH" initials="M" lastIdx="6"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990099"/>
    <a:srgbClr val="3333FF"/>
    <a:srgbClr val="FF66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1" autoAdjust="0"/>
    <p:restoredTop sz="94659" autoAdjust="0"/>
  </p:normalViewPr>
  <p:slideViewPr>
    <p:cSldViewPr>
      <p:cViewPr varScale="1">
        <p:scale>
          <a:sx n="88" d="100"/>
          <a:sy n="88" d="100"/>
        </p:scale>
        <p:origin x="-1062"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4" d="100"/>
          <a:sy n="54" d="100"/>
        </p:scale>
        <p:origin x="-1818" y="-84"/>
      </p:cViewPr>
      <p:guideLst>
        <p:guide orient="horz" pos="2928"/>
        <p:guide pos="2208"/>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oleObject" Target="file:///C:\Users\m%20saleh\Desktop\popupdate.xls"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m%20saleh\Desktop\popupdate.xls"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hart>
    <c:autoTitleDeleted val="1"/>
    <c:plotArea>
      <c:layout>
        <c:manualLayout>
          <c:layoutTarget val="inner"/>
          <c:xMode val="edge"/>
          <c:yMode val="edge"/>
          <c:x val="0.13776094055584662"/>
          <c:y val="0.11165186504381483"/>
          <c:w val="0.83684241180164221"/>
          <c:h val="0.8021740733784184"/>
        </c:manualLayout>
      </c:layout>
      <c:lineChart>
        <c:grouping val="standard"/>
        <c:ser>
          <c:idx val="0"/>
          <c:order val="0"/>
          <c:tx>
            <c:strRef>
              <c:f>Sheet2!$I$5</c:f>
              <c:strCache>
                <c:ptCount val="1"/>
                <c:pt idx="0">
                  <c:v>F/N (1000)</c:v>
                </c:pt>
              </c:strCache>
            </c:strRef>
          </c:tx>
          <c:spPr>
            <a:ln w="50800"/>
          </c:spPr>
          <c:marker>
            <c:symbol val="none"/>
          </c:marker>
          <c:trendline>
            <c:spPr>
              <a:ln w="28575">
                <a:solidFill>
                  <a:srgbClr val="FF0000">
                    <a:alpha val="50000"/>
                  </a:srgbClr>
                </a:solidFill>
              </a:ln>
            </c:spPr>
            <c:trendlineType val="exp"/>
            <c:dispRSqr val="1"/>
            <c:dispEq val="1"/>
            <c:trendlineLbl>
              <c:layout>
                <c:manualLayout>
                  <c:x val="-1.0415224945422201E-2"/>
                  <c:y val="-1.1504981794889055E-2"/>
                </c:manualLayout>
              </c:layout>
              <c:numFmt formatCode="General" sourceLinked="0"/>
              <c:sp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9525">
                  <a:prstDash val="solid"/>
                </a:ln>
              </c:spPr>
              <c:txPr>
                <a:bodyPr/>
                <a:lstStyle/>
                <a:p>
                  <a:pPr>
                    <a:defRPr sz="1100" b="0" i="1" baseline="0"/>
                  </a:pPr>
                  <a:endParaRPr lang="en-US"/>
                </a:p>
              </c:txPr>
            </c:trendlineLbl>
          </c:trendline>
          <c:cat>
            <c:strRef>
              <c:f>Sheet2!$F$6:$F$11</c:f>
              <c:strCache>
                <c:ptCount val="6"/>
                <c:pt idx="0">
                  <c:v>1968</c:v>
                </c:pt>
                <c:pt idx="1">
                  <c:v>1975</c:v>
                </c:pt>
                <c:pt idx="2">
                  <c:v>1980</c:v>
                </c:pt>
                <c:pt idx="3">
                  <c:v>1985</c:v>
                </c:pt>
                <c:pt idx="4">
                  <c:v>1995</c:v>
                </c:pt>
                <c:pt idx="5">
                  <c:v>2006**</c:v>
                </c:pt>
              </c:strCache>
            </c:strRef>
          </c:cat>
          <c:val>
            <c:numRef>
              <c:f>Sheet2!$I$6:$I$11</c:f>
              <c:numCache>
                <c:formatCode>0</c:formatCode>
                <c:ptCount val="6"/>
                <c:pt idx="0">
                  <c:v>574.29301875103658</c:v>
                </c:pt>
                <c:pt idx="1">
                  <c:v>1768.0655340769258</c:v>
                </c:pt>
                <c:pt idx="2">
                  <c:v>2586.7166418855663</c:v>
                </c:pt>
                <c:pt idx="3">
                  <c:v>2482.0859651514452</c:v>
                </c:pt>
                <c:pt idx="4">
                  <c:v>3105.0874295540834</c:v>
                </c:pt>
                <c:pt idx="5">
                  <c:v>5496.6213994570753</c:v>
                </c:pt>
              </c:numCache>
            </c:numRef>
          </c:val>
        </c:ser>
        <c:marker val="1"/>
        <c:axId val="99816960"/>
        <c:axId val="100804096"/>
      </c:lineChart>
      <c:catAx>
        <c:axId val="99816960"/>
        <c:scaling>
          <c:orientation val="minMax"/>
        </c:scaling>
        <c:axPos val="b"/>
        <c:numFmt formatCode="General" sourceLinked="1"/>
        <c:majorTickMark val="none"/>
        <c:tickLblPos val="nextTo"/>
        <c:crossAx val="100804096"/>
        <c:crosses val="autoZero"/>
        <c:auto val="1"/>
        <c:lblAlgn val="ctr"/>
        <c:lblOffset val="100"/>
      </c:catAx>
      <c:valAx>
        <c:axId val="100804096"/>
        <c:scaling>
          <c:orientation val="minMax"/>
        </c:scaling>
        <c:axPos val="l"/>
        <c:majorGridlines/>
        <c:numFmt formatCode="0" sourceLinked="1"/>
        <c:majorTickMark val="none"/>
        <c:tickLblPos val="nextTo"/>
        <c:spPr>
          <a:ln w="9525">
            <a:noFill/>
          </a:ln>
        </c:spPr>
        <c:crossAx val="99816960"/>
        <c:crosses val="autoZero"/>
        <c:crossBetween val="between"/>
      </c:valAx>
      <c:dTable>
        <c:showHorzBorder val="1"/>
        <c:showVertBorder val="1"/>
        <c:showOutline val="1"/>
        <c:showKeys val="1"/>
      </c:dTable>
    </c:plotArea>
    <c:plotVisOnly val="1"/>
    <c:dispBlanksAs val="gap"/>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style val="37"/>
  <c:chart>
    <c:title>
      <c:tx>
        <c:rich>
          <a:bodyPr/>
          <a:lstStyle/>
          <a:p>
            <a:pPr>
              <a:defRPr/>
            </a:pPr>
            <a:r>
              <a:rPr lang="ar-AE" sz="3200" dirty="0">
                <a:solidFill>
                  <a:srgbClr val="00B0F0"/>
                </a:solidFill>
              </a:rPr>
              <a:t>السكان الوافدون حسب مدة الاقامة</a:t>
            </a:r>
            <a:endParaRPr lang="en-US" dirty="0">
              <a:solidFill>
                <a:srgbClr val="00B0F0"/>
              </a:solidFill>
            </a:endParaRPr>
          </a:p>
        </c:rich>
      </c:tx>
      <c:layout>
        <c:manualLayout>
          <c:xMode val="edge"/>
          <c:yMode val="edge"/>
          <c:x val="0.3047393993992793"/>
          <c:y val="2.3006374923216017E-2"/>
        </c:manualLayout>
      </c:layout>
    </c:title>
    <c:view3D>
      <c:rotX val="30"/>
      <c:perspective val="30"/>
    </c:view3D>
    <c:plotArea>
      <c:layout/>
      <c:pie3DChart>
        <c:varyColors val="1"/>
        <c:ser>
          <c:idx val="0"/>
          <c:order val="0"/>
          <c:tx>
            <c:strRef>
              <c:f>Sheet2!$F$19</c:f>
              <c:strCache>
                <c:ptCount val="1"/>
                <c:pt idx="0">
                  <c:v>15+</c:v>
                </c:pt>
              </c:strCache>
            </c:strRef>
          </c:tx>
          <c:explosion val="1"/>
          <c:dLbls>
            <c:dLbl>
              <c:idx val="0"/>
              <c:layout/>
              <c:tx>
                <c:rich>
                  <a:bodyPr/>
                  <a:lstStyle/>
                  <a:p>
                    <a:r>
                      <a:rPr lang="ar-AE" smtClean="0"/>
                      <a:t>1</a:t>
                    </a:r>
                    <a:r>
                      <a:rPr lang="ar-AE" dirty="0"/>
                      <a:t>
5%</a:t>
                    </a:r>
                  </a:p>
                </c:rich>
              </c:tx>
              <c:dLblPos val="ctr"/>
              <c:showCatName val="1"/>
              <c:showPercent val="1"/>
            </c:dLbl>
            <c:dLbl>
              <c:idx val="4"/>
              <c:layout>
                <c:manualLayout>
                  <c:x val="9.6724982302336088E-2"/>
                  <c:y val="7.1860584991016482E-2"/>
                </c:manualLayout>
              </c:layout>
              <c:dLblPos val="bestFit"/>
              <c:showCatName val="1"/>
              <c:showPercent val="1"/>
            </c:dLbl>
            <c:dLblPos val="ctr"/>
            <c:showCatName val="1"/>
            <c:showPercent val="1"/>
            <c:showLeaderLines val="1"/>
          </c:dLbls>
          <c:cat>
            <c:strRef>
              <c:f>Sheet2!$G$15:$L$15</c:f>
              <c:strCache>
                <c:ptCount val="6"/>
                <c:pt idx="0">
                  <c:v>أقل من سنة</c:v>
                </c:pt>
                <c:pt idx="1">
                  <c:v>4</c:v>
                </c:pt>
                <c:pt idx="2">
                  <c:v>9</c:v>
                </c:pt>
                <c:pt idx="3">
                  <c:v>14</c:v>
                </c:pt>
                <c:pt idx="4">
                  <c:v>19</c:v>
                </c:pt>
                <c:pt idx="5">
                  <c:v>20+</c:v>
                </c:pt>
              </c:strCache>
            </c:strRef>
          </c:cat>
          <c:val>
            <c:numRef>
              <c:f>Sheet2!$G$19:$L$19</c:f>
              <c:numCache>
                <c:formatCode>0.0%</c:formatCode>
                <c:ptCount val="6"/>
                <c:pt idx="0">
                  <c:v>4.7000000000000014E-2</c:v>
                </c:pt>
                <c:pt idx="1">
                  <c:v>0.47100000000000014</c:v>
                </c:pt>
                <c:pt idx="2">
                  <c:v>0.23500000000000001</c:v>
                </c:pt>
                <c:pt idx="3">
                  <c:v>0.10600000000000002</c:v>
                </c:pt>
                <c:pt idx="4">
                  <c:v>5.1000000000000004E-2</c:v>
                </c:pt>
                <c:pt idx="5">
                  <c:v>9.0000000000000024E-2</c:v>
                </c:pt>
              </c:numCache>
            </c:numRef>
          </c:val>
        </c:ser>
        <c:dLbls>
          <c:showCatName val="1"/>
          <c:showPercent val="1"/>
        </c:dLbls>
      </c:pie3DChart>
    </c:plotArea>
    <c:plotVisOnly val="1"/>
  </c:chart>
  <c:txPr>
    <a:bodyPr/>
    <a:lstStyle/>
    <a:p>
      <a:pPr>
        <a:defRPr sz="1800"/>
      </a:pPr>
      <a:endParaRPr lang="en-US"/>
    </a:p>
  </c:txPr>
  <c:externalData r:id="rId1"/>
</c:chartSpace>
</file>

<file path=ppt/comments/comment1.xml><?xml version="1.0" encoding="utf-8"?>
<p:cmLst xmlns:a="http://schemas.openxmlformats.org/drawingml/2006/main" xmlns:r="http://schemas.openxmlformats.org/officeDocument/2006/relationships" xmlns:p="http://schemas.openxmlformats.org/presentationml/2006/main">
  <p:cm authorId="1" dt="2008-01-20T10:45:39.343" idx="1">
    <p:pos x="10" y="10"/>
    <p:text>الإشارة إلى أن الشرائح التالية ستركز على هذه الدورة </p:text>
  </p:cm>
</p:cmLst>
</file>

<file path=ppt/comments/comment2.xml><?xml version="1.0" encoding="utf-8"?>
<p:cmLst xmlns:a="http://schemas.openxmlformats.org/drawingml/2006/main" xmlns:r="http://schemas.openxmlformats.org/officeDocument/2006/relationships" xmlns:p="http://schemas.openxmlformats.org/presentationml/2006/main">
  <p:cm authorId="0" dt="2008-01-18T07:37:06.937" idx="1">
    <p:pos x="5472" y="912"/>
    <p:text>1- الدورة برمتها منشأها (نقطة إنطلاقها) هو الطلب على عنصر العمل في الدول المرسلة
2- الدورة أربع مراحل مترابطة ولكن الاستقطاب والعمل هما أهم مراحلها
3- الدوائر الحمراء توحي بأن حلقات الدورة وترابطها غير مثالية</p:text>
  </p:cm>
  <p:cm authorId="0" dt="2008-01-18T07:40:54.375" idx="2">
    <p:pos x="5498" y="1183"/>
    <p:text>1- عدم المثالية يرتبط بدرجة كبيرة عن عدم التجانس بين السياسات الرسمية والممارسات غير الرسمية للشركاء/أصحاب المصالح
2- السياسات: مقيدة بحيث يكون الطلب على العمل حسب الحاجة الفعلية فقط، ووفق متطلبات مرحلة النمو الاقتصادي
3- الممارسات غير المثالية): الطلب غير مبني على الحاجة الفعلية
4- الأثار: (تكدس العمالة غير المرغوب فيها في الدول المستقبلة، تصدير البطالة من الدول المرسلة)</p:text>
  </p:cm>
  <p:cm authorId="0" dt="2008-01-18T07:42:51.812" idx="3">
    <p:pos x="5487" y="1374"/>
    <p:text>1- نظرا لأن أساس الطلب الحاجة غير الفعلية ممارسات الاستقطاب غير مثالية وتعتمد بدرجة كبيرة على توجهات وأهداف الشركاء غير الرسميين المبنية على معايير الربحية التجارية البحتة
2- معايير الربحية التجارية لا تنسجم مع معايير الربحية الاقتصادية للدولة ككل</p:text>
  </p:cm>
  <p:cm authorId="0" dt="2008-01-18T07:52:03.078" idx="5">
    <p:pos x="5487" y="1637"/>
    <p:text>1- الخطوط الحمراء المتقطعة مؤشر على أن ممارسات مرحلة الاستقطاب تنعكس بشكل سلبي على التوظيف
2- الدخول بعقود عمل غير نموذجية أو بطرق غير شرعية وتكدس عمالة غير مطلوبة أصلا.
3- مظاهر البطالة والعمالة الهامشية وما يترتب عليها من سلبيات في الدول المستقبلة</p:text>
  </p:cm>
  <p:cm authorId="0" dt="2008-01-18T07:57:16.687" idx="6">
    <p:pos x="5488" y="1919"/>
    <p:text>1- تراكم المشاكل من المراحل السابقة،   (SNOEBALL)  
</p:text>
  </p:cm>
  <p:cm authorId="0" dt="2008-01-18T08:15:49.343" idx="7">
    <p:pos x="5490" y="2538"/>
    <p:text>1- عدم الرغبة في استمرار الوضع يتقضي تدخلا - من كافة الأفراد - وصولا إلى دورة مثالية، خطوطها خضراء
2- عملية إنتقال العمالة إلى دول الخليج ستستمر طالما استمرت الحاجة إليها</p:text>
  </p:cm>
  <p:cm authorId="0" dt="2008-01-18T09:13:44.437" idx="14">
    <p:pos x="5466" y="2205"/>
    <p:text>تراكم المشاكل من المراحل السابقة بحيث أن مرحلة العودة تشمل أيضا مشاكل معقدة تتعلق بإعادة المخالفين لأنظمة العمالة في الدول المستقبلة</p:text>
  </p:cm>
</p:cmLst>
</file>

<file path=ppt/comments/comment3.xml><?xml version="1.0" encoding="utf-8"?>
<p:cmLst xmlns:a="http://schemas.openxmlformats.org/drawingml/2006/main" xmlns:r="http://schemas.openxmlformats.org/officeDocument/2006/relationships" xmlns:p="http://schemas.openxmlformats.org/presentationml/2006/main">
  <p:cm authorId="0" dt="2008-01-18T16:15:25.281" idx="19">
    <p:pos x="10" y="10"/>
    <p:text>1- العمالة الوافدة المؤقتة في الدولة من كل دول العالم تقريبا
2- ورغم ذلك تتسم بهمنة دول محددة (الأسيويون يمثلون نحو 75% من الإجمالي يمثل العنود وحدهم نحو 42.5%)
ظاهرة غير مسبوقة لا تتسق إلا مع الصفة المؤقتة لهذه العمالة.</p:text>
  </p:cm>
</p:cmLst>
</file>

<file path=ppt/comments/comment4.xml><?xml version="1.0" encoding="utf-8"?>
<p:cmLst xmlns:a="http://schemas.openxmlformats.org/drawingml/2006/main" xmlns:r="http://schemas.openxmlformats.org/officeDocument/2006/relationships" xmlns:p="http://schemas.openxmlformats.org/presentationml/2006/main">
  <p:cm authorId="1" dt="2008-01-20T11:51:22.142" idx="5">
    <p:pos x="5441" y="102"/>
    <p:text>الشركاء الجدد قد يشملون: منظمات المجتمع المدني، المنظمات العمالية، منظمات الأعمال (غرف التجارة والصناعة)، البرلمانيون</p:text>
  </p:cm>
  <p:cm authorId="1" dt="2008-01-20T11:56:54.297" idx="6">
    <p:pos x="5450" y="351"/>
    <p:text>تحقيق التجانس يتطلب التغيير في التوجهات، (attitudes)، وفي هذا الشأن ينبغي عدم تجاهل دور المنشآت الأسرية الفردية والصغيرة والمتوسطة التي قد لا تتمكن من إحداث التغيير بالسرعة المطلوبة </p:text>
  </p:cm>
</p:cmLst>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4034" name="Rectangle 2"/>
          <p:cNvSpPr>
            <a:spLocks noGrp="1" noChangeArrowheads="1"/>
          </p:cNvSpPr>
          <p:nvPr>
            <p:ph type="hdr" sz="quarter"/>
          </p:nvPr>
        </p:nvSpPr>
        <p:spPr bwMode="auto">
          <a:xfrm>
            <a:off x="3971925"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defTabSz="931863">
              <a:defRPr sz="1200">
                <a:cs typeface="Arial" charset="0"/>
              </a:defRPr>
            </a:lvl1pPr>
          </a:lstStyle>
          <a:p>
            <a:endParaRPr lang="en-US"/>
          </a:p>
        </p:txBody>
      </p:sp>
      <p:sp>
        <p:nvSpPr>
          <p:cNvPr id="44035" name="Rectangle 3"/>
          <p:cNvSpPr>
            <a:spLocks noGrp="1" noChangeArrowheads="1"/>
          </p:cNvSpPr>
          <p:nvPr>
            <p:ph type="dt" sz="quarter" idx="1"/>
          </p:nvPr>
        </p:nvSpPr>
        <p:spPr bwMode="auto">
          <a:xfrm>
            <a:off x="1588"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l" defTabSz="931863">
              <a:defRPr sz="1200">
                <a:cs typeface="Arial" charset="0"/>
              </a:defRPr>
            </a:lvl1pPr>
          </a:lstStyle>
          <a:p>
            <a:endParaRPr lang="en-US"/>
          </a:p>
        </p:txBody>
      </p:sp>
      <p:sp>
        <p:nvSpPr>
          <p:cNvPr id="44036" name="Rectangle 4"/>
          <p:cNvSpPr>
            <a:spLocks noGrp="1" noChangeArrowheads="1"/>
          </p:cNvSpPr>
          <p:nvPr>
            <p:ph type="ftr" sz="quarter" idx="2"/>
          </p:nvPr>
        </p:nvSpPr>
        <p:spPr bwMode="auto">
          <a:xfrm>
            <a:off x="3971925" y="8829675"/>
            <a:ext cx="3038475" cy="465138"/>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defTabSz="931863">
              <a:defRPr sz="1200">
                <a:cs typeface="Arial" charset="0"/>
              </a:defRPr>
            </a:lvl1pPr>
          </a:lstStyle>
          <a:p>
            <a:endParaRPr lang="en-US"/>
          </a:p>
        </p:txBody>
      </p:sp>
      <p:sp>
        <p:nvSpPr>
          <p:cNvPr id="44037" name="Rectangle 5"/>
          <p:cNvSpPr>
            <a:spLocks noGrp="1" noChangeArrowheads="1"/>
          </p:cNvSpPr>
          <p:nvPr>
            <p:ph type="sldNum" sz="quarter" idx="3"/>
          </p:nvPr>
        </p:nvSpPr>
        <p:spPr bwMode="auto">
          <a:xfrm>
            <a:off x="1588" y="8829675"/>
            <a:ext cx="3038475" cy="465138"/>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l" defTabSz="931863">
              <a:defRPr sz="1200">
                <a:cs typeface="Arial" charset="0"/>
              </a:defRPr>
            </a:lvl1pPr>
          </a:lstStyle>
          <a:p>
            <a:fld id="{0090C73F-4F26-4187-85D5-A3AD582201A1}" type="slidenum">
              <a:rPr lang="ar-SA"/>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Rectangle 2"/>
          <p:cNvSpPr>
            <a:spLocks noGrp="1" noChangeArrowheads="1"/>
          </p:cNvSpPr>
          <p:nvPr>
            <p:ph type="hdr" sz="quarter"/>
          </p:nvPr>
        </p:nvSpPr>
        <p:spPr bwMode="auto">
          <a:xfrm>
            <a:off x="3971925"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defTabSz="931863">
              <a:defRPr sz="1200">
                <a:cs typeface="Arial" charset="0"/>
              </a:defRPr>
            </a:lvl1pPr>
          </a:lstStyle>
          <a:p>
            <a:endParaRPr lang="en-US"/>
          </a:p>
        </p:txBody>
      </p:sp>
      <p:sp>
        <p:nvSpPr>
          <p:cNvPr id="19459" name="Rectangle 3"/>
          <p:cNvSpPr>
            <a:spLocks noGrp="1" noChangeArrowheads="1"/>
          </p:cNvSpPr>
          <p:nvPr>
            <p:ph type="dt" idx="1"/>
          </p:nvPr>
        </p:nvSpPr>
        <p:spPr bwMode="auto">
          <a:xfrm>
            <a:off x="1588"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l" defTabSz="931863">
              <a:defRPr sz="1200">
                <a:cs typeface="Arial" charset="0"/>
              </a:defRPr>
            </a:lvl1pPr>
          </a:lstStyle>
          <a:p>
            <a:endParaRPr lang="en-US"/>
          </a:p>
        </p:txBody>
      </p:sp>
      <p:sp>
        <p:nvSpPr>
          <p:cNvPr id="19460" name="Rectangle 4"/>
          <p:cNvSpPr>
            <a:spLocks noRo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a:effectLst/>
        </p:spPr>
      </p:sp>
      <p:sp>
        <p:nvSpPr>
          <p:cNvPr id="19461" name="Rectangle 5"/>
          <p:cNvSpPr>
            <a:spLocks noGrp="1" noChangeArrowheads="1"/>
          </p:cNvSpPr>
          <p:nvPr>
            <p:ph type="body" sz="quarter" idx="3"/>
          </p:nvPr>
        </p:nvSpPr>
        <p:spPr bwMode="auto">
          <a:xfrm>
            <a:off x="701675" y="4416425"/>
            <a:ext cx="5607050" cy="4183063"/>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9462" name="Rectangle 6"/>
          <p:cNvSpPr>
            <a:spLocks noGrp="1" noChangeArrowheads="1"/>
          </p:cNvSpPr>
          <p:nvPr>
            <p:ph type="ftr" sz="quarter" idx="4"/>
          </p:nvPr>
        </p:nvSpPr>
        <p:spPr bwMode="auto">
          <a:xfrm>
            <a:off x="3971925" y="8829675"/>
            <a:ext cx="3038475" cy="465138"/>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defTabSz="931863">
              <a:defRPr sz="1200">
                <a:cs typeface="Arial" charset="0"/>
              </a:defRPr>
            </a:lvl1pPr>
          </a:lstStyle>
          <a:p>
            <a:endParaRPr lang="en-US"/>
          </a:p>
        </p:txBody>
      </p:sp>
      <p:sp>
        <p:nvSpPr>
          <p:cNvPr id="19463" name="Rectangle 7"/>
          <p:cNvSpPr>
            <a:spLocks noGrp="1" noChangeArrowheads="1"/>
          </p:cNvSpPr>
          <p:nvPr>
            <p:ph type="sldNum" sz="quarter" idx="5"/>
          </p:nvPr>
        </p:nvSpPr>
        <p:spPr bwMode="auto">
          <a:xfrm>
            <a:off x="1588" y="8829675"/>
            <a:ext cx="3038475" cy="465138"/>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l" defTabSz="931863">
              <a:defRPr sz="1200">
                <a:cs typeface="Arial" charset="0"/>
              </a:defRPr>
            </a:lvl1pPr>
          </a:lstStyle>
          <a:p>
            <a:fld id="{04E6A198-A40D-47E8-93EA-150883869F95}" type="slidenum">
              <a:rPr lang="ar-SA"/>
              <a:pPr/>
              <a:t>‹#›</a:t>
            </a:fld>
            <a:endParaRPr lang="en-US"/>
          </a:p>
        </p:txBody>
      </p:sp>
    </p:spTree>
  </p:cSld>
  <p:clrMap bg1="lt1" tx1="dk1" bg2="lt2" tx2="dk2" accent1="accent1" accent2="accent2" accent3="accent3" accent4="accent4" accent5="accent5" accent6="accent6" hlink="hlink" folHlink="folHlink"/>
  <p:notesStyle>
    <a:lvl1pPr algn="r" rtl="1" fontAlgn="base">
      <a:spcBef>
        <a:spcPct val="30000"/>
      </a:spcBef>
      <a:spcAft>
        <a:spcPct val="0"/>
      </a:spcAft>
      <a:defRPr sz="1200" kern="1200">
        <a:solidFill>
          <a:schemeClr val="tx1"/>
        </a:solidFill>
        <a:latin typeface="Arial" charset="0"/>
        <a:ea typeface="+mn-ea"/>
        <a:cs typeface="Arial" charset="0"/>
      </a:defRPr>
    </a:lvl1pPr>
    <a:lvl2pPr marL="457200" algn="r" rtl="1" fontAlgn="base">
      <a:spcBef>
        <a:spcPct val="30000"/>
      </a:spcBef>
      <a:spcAft>
        <a:spcPct val="0"/>
      </a:spcAft>
      <a:defRPr sz="1200" kern="1200">
        <a:solidFill>
          <a:schemeClr val="tx1"/>
        </a:solidFill>
        <a:latin typeface="Arial" charset="0"/>
        <a:ea typeface="+mn-ea"/>
        <a:cs typeface="Arial" charset="0"/>
      </a:defRPr>
    </a:lvl2pPr>
    <a:lvl3pPr marL="914400" algn="r" rtl="1" fontAlgn="base">
      <a:spcBef>
        <a:spcPct val="30000"/>
      </a:spcBef>
      <a:spcAft>
        <a:spcPct val="0"/>
      </a:spcAft>
      <a:defRPr sz="1200" kern="1200">
        <a:solidFill>
          <a:schemeClr val="tx1"/>
        </a:solidFill>
        <a:latin typeface="Arial" charset="0"/>
        <a:ea typeface="+mn-ea"/>
        <a:cs typeface="Arial" charset="0"/>
      </a:defRPr>
    </a:lvl3pPr>
    <a:lvl4pPr marL="1371600" algn="r" rtl="1" fontAlgn="base">
      <a:spcBef>
        <a:spcPct val="30000"/>
      </a:spcBef>
      <a:spcAft>
        <a:spcPct val="0"/>
      </a:spcAft>
      <a:defRPr sz="1200" kern="1200">
        <a:solidFill>
          <a:schemeClr val="tx1"/>
        </a:solidFill>
        <a:latin typeface="Arial" charset="0"/>
        <a:ea typeface="+mn-ea"/>
        <a:cs typeface="Arial" charset="0"/>
      </a:defRPr>
    </a:lvl4pPr>
    <a:lvl5pPr marL="1828800" algn="r" rtl="1"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88697211-A2C0-41D3-808D-4953FC320FAD}" type="slidenum">
              <a:rPr lang="ar-SA"/>
              <a:pPr/>
              <a:t>1</a:t>
            </a:fld>
            <a:endParaRPr lang="en-US"/>
          </a:p>
        </p:txBody>
      </p:sp>
      <p:sp>
        <p:nvSpPr>
          <p:cNvPr id="21506" name="Rectangle 2"/>
          <p:cNvSpPr>
            <a:spLocks noRot="1" noChangeArrowheads="1" noTextEdit="1"/>
          </p:cNvSpPr>
          <p:nvPr>
            <p:ph type="sldImg"/>
          </p:nvPr>
        </p:nvSpPr>
        <p:spPr>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A623BFB-5038-4154-80C5-665AC0941640}" type="slidenum">
              <a:rPr lang="ar-SA"/>
              <a:pPr/>
              <a:t>2</a:t>
            </a:fld>
            <a:endParaRPr lang="en-US"/>
          </a:p>
        </p:txBody>
      </p:sp>
      <p:sp>
        <p:nvSpPr>
          <p:cNvPr id="48130" name="Rectangle 2"/>
          <p:cNvSpPr>
            <a:spLocks noRot="1" noChangeArrowheads="1" noTextEdit="1"/>
          </p:cNvSpPr>
          <p:nvPr>
            <p:ph type="sldImg"/>
          </p:nvPr>
        </p:nvSpPr>
        <p:spPr>
          <a:ln/>
        </p:spPr>
      </p:sp>
      <p:sp>
        <p:nvSpPr>
          <p:cNvPr id="481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CBD2662-10ED-4A2E-AB6E-B6E05DF16064}" type="slidenum">
              <a:rPr lang="ar-SA"/>
              <a:pPr/>
              <a:t>3</a:t>
            </a:fld>
            <a:endParaRPr lang="en-US"/>
          </a:p>
        </p:txBody>
      </p:sp>
      <p:sp>
        <p:nvSpPr>
          <p:cNvPr id="47106" name="Rectangle 2"/>
          <p:cNvSpPr>
            <a:spLocks noRot="1" noChangeArrowheads="1" noTextEdit="1"/>
          </p:cNvSpPr>
          <p:nvPr>
            <p:ph type="sldImg"/>
          </p:nvPr>
        </p:nvSpPr>
        <p:spPr>
          <a:ln/>
        </p:spPr>
      </p:sp>
      <p:sp>
        <p:nvSpPr>
          <p:cNvPr id="47107" name="Rectangle 3"/>
          <p:cNvSpPr>
            <a:spLocks noGrp="1" noChangeArrowheads="1"/>
          </p:cNvSpPr>
          <p:nvPr>
            <p:ph type="body" idx="1"/>
          </p:nvPr>
        </p:nvSpPr>
        <p:spPr/>
        <p:txBody>
          <a:bodyPr/>
          <a:lstStyle/>
          <a:p>
            <a:pPr>
              <a:buFontTx/>
              <a:buChar char="•"/>
            </a:pPr>
            <a:r>
              <a:rPr lang="ar-SA" sz="1600" b="1">
                <a:cs typeface="Simplified Arabic" pitchFamily="2" charset="-78"/>
              </a:rPr>
              <a:t>التأكيد على أن الدول المستقبلة لا تنظر للقضية من وجهة نظرها فقط. بل تهتم أيضا بأهداف الدول المرسلة التي ساهمت العمالة الوافدة منها بدور إيجابي في تحقيق أهدافها التنموية في مراحلها المختلفة، ويتوقع لهذا الدور أن يستمر</a:t>
            </a:r>
            <a:endParaRPr lang="ar-AE" sz="1600" b="1">
              <a:cs typeface="Simplified Arabic" pitchFamily="2" charset="-78"/>
            </a:endParaRPr>
          </a:p>
          <a:p>
            <a:pPr>
              <a:buFontTx/>
              <a:buChar char="•"/>
            </a:pPr>
            <a:endParaRPr lang="ar-AE" sz="1600" b="1">
              <a:cs typeface="Simplified Arabic" pitchFamily="2" charset="-78"/>
            </a:endParaRPr>
          </a:p>
          <a:p>
            <a:pPr>
              <a:buFontTx/>
              <a:buChar char="•"/>
            </a:pPr>
            <a:r>
              <a:rPr lang="ar-SA" sz="1600" b="1">
                <a:cs typeface="Simplified Arabic" pitchFamily="2" charset="-78"/>
              </a:rPr>
              <a:t>شارة إلى أن أهم ملامح الإختلاف ستعرض في شريحة لاحقة</a:t>
            </a:r>
            <a:endParaRPr lang="ar-AE" sz="1600" b="1">
              <a:cs typeface="Simplified Arabic" pitchFamily="2" charset="-78"/>
            </a:endParaRPr>
          </a:p>
          <a:p>
            <a:pPr>
              <a:buFontTx/>
              <a:buChar char="•"/>
            </a:pPr>
            <a:endParaRPr lang="en-US" sz="1600" b="1">
              <a:cs typeface="Simplified Arabic" pitchFamily="2" charset="-7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B2F1814-0BA1-4F98-A5A8-A5A23136EF3A}" type="slidenum">
              <a:rPr lang="ar-SA"/>
              <a:pPr/>
              <a:t>6</a:t>
            </a:fld>
            <a:endParaRPr lang="en-US"/>
          </a:p>
        </p:txBody>
      </p:sp>
      <p:sp>
        <p:nvSpPr>
          <p:cNvPr id="49154" name="Rectangle 2"/>
          <p:cNvSpPr>
            <a:spLocks noRot="1" noChangeArrowheads="1" noTextEdit="1"/>
          </p:cNvSpPr>
          <p:nvPr>
            <p:ph type="sldImg"/>
          </p:nvPr>
        </p:nvSpPr>
        <p:spPr>
          <a:ln/>
        </p:spPr>
      </p:sp>
      <p:sp>
        <p:nvSpPr>
          <p:cNvPr id="49155" name="Rectangle 3"/>
          <p:cNvSpPr>
            <a:spLocks noGrp="1" noChangeArrowheads="1"/>
          </p:cNvSpPr>
          <p:nvPr>
            <p:ph type="body" idx="1"/>
          </p:nvPr>
        </p:nvSpPr>
        <p:spPr/>
        <p:txBody>
          <a:bodyPr/>
          <a:lstStyle/>
          <a:p>
            <a:r>
              <a:rPr lang="ar-AE" sz="1800" b="1">
                <a:cs typeface="Simplified Arabic" pitchFamily="2" charset="-78"/>
              </a:rPr>
              <a:t>قد ترون أنه من المهم الإشارة</a:t>
            </a:r>
            <a:r>
              <a:rPr lang="ar-AE" sz="1600" b="1">
                <a:cs typeface="Simplified Arabic" pitchFamily="2" charset="-78"/>
              </a:rPr>
              <a:t> إلى أهمية الطلب على العمل بإعتباره نقطة جوهرية في خصوصية دول الخليج. فالطلب العالي للعمل مقارنة بالكثافة السكانية لدول المجلس أدى إلى المعدلات غير المسبوقة في العمالة الوافدة خلال فترة الانتعاش الاقتصادي. وبعد أن حققت هذه العمالة أهداف المرحلة وتبعا لاستقرار معدلات النمو الاقتصادي كان من الطبيعي إنحسار الطلب بالمقارنة من فترة الطفرة والانتعاش. مما أدى بدوره إلى تحولات جذرية في سياسات دول المنطقة المتعلقة بجلب العمالة من أسواق عمل خارجية</a:t>
            </a:r>
            <a:endParaRPr lang="en-US" sz="1600" b="1">
              <a:cs typeface="Simplified Arabic" pitchFamily="2" charset="-7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596E639E-6B3F-4564-8EA0-C84FB91B00F2}" type="slidenum">
              <a:rPr lang="ar-SA"/>
              <a:pPr/>
              <a:t>7</a:t>
            </a:fld>
            <a:endParaRPr lang="en-US"/>
          </a:p>
        </p:txBody>
      </p:sp>
      <p:sp>
        <p:nvSpPr>
          <p:cNvPr id="20482" name="Rectangle 2"/>
          <p:cNvSpPr>
            <a:spLocks noRot="1" noChangeArrowheads="1" noTextEdit="1"/>
          </p:cNvSpPr>
          <p:nvPr>
            <p:ph type="sldImg"/>
          </p:nvPr>
        </p:nvSpPr>
        <p:spPr>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4E6A198-A40D-47E8-93EA-150883869F95}" type="slidenum">
              <a:rPr lang="ar-SA" smtClean="0"/>
              <a:pPr/>
              <a:t>17</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F8C4DCE-5AB3-4C55-A017-F0658901B54B}" type="slidenum">
              <a:rPr lang="ar-SA"/>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5BA3D191-136A-4623-9CE8-F1847F1AE886}" type="slidenum">
              <a:rPr lang="ar-SA"/>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BF5AECA1-8AC6-462D-B7BD-35E332DC540E}" type="slidenum">
              <a:rPr lang="ar-SA"/>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043D720-ECE8-4F57-A817-C97D32E60735}" type="slidenum">
              <a:rPr lang="ar-SA"/>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9D72AEA-B239-4A16-80B9-C15CE3EFF10B}" type="slidenum">
              <a:rPr lang="ar-SA"/>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9247337B-651C-4EFB-A605-DCA8F266659C}" type="slidenum">
              <a:rPr lang="ar-SA"/>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B4B595F7-1888-4F15-8435-2AAAC154CBAB}" type="slidenum">
              <a:rPr lang="ar-SA"/>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44411137-2119-4B80-9A29-F52B1AF7713B}" type="slidenum">
              <a:rPr lang="ar-SA"/>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801A369E-3D43-4C6D-B9C4-A5B816C30AF0}" type="slidenum">
              <a:rPr lang="ar-SA"/>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72D7CB8D-BA41-4F4A-A842-549FBC55C65C}" type="slidenum">
              <a:rPr lang="ar-SA"/>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D437C48D-F8CE-4679-84BF-5B7C1477E898}" type="slidenum">
              <a:rPr lang="ar-SA"/>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cs typeface="+mn-cs"/>
              </a:defRPr>
            </a:lvl1pPr>
          </a:lstStyle>
          <a:p>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cs typeface="+mn-cs"/>
              </a:defRPr>
            </a:lvl1pPr>
          </a:lstStyle>
          <a:p>
            <a:endParaRPr lang="en-US"/>
          </a:p>
        </p:txBody>
      </p:sp>
      <p:sp>
        <p:nvSpPr>
          <p:cNvPr id="1030" name="Rectangle 6"/>
          <p:cNvSpPr>
            <a:spLocks noGrp="1" noChangeArrowheads="1"/>
          </p:cNvSpPr>
          <p:nvPr>
            <p:ph type="sldNum" sz="quarter" idx="4"/>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a:cs typeface="+mn-cs"/>
              </a:defRPr>
            </a:lvl1pPr>
          </a:lstStyle>
          <a:p>
            <a:fld id="{AA874D69-D9B9-4C5E-9148-EBC0CDD61B83}" type="slidenum">
              <a:rPr lang="ar-SA"/>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1" fontAlgn="base">
        <a:spcBef>
          <a:spcPct val="0"/>
        </a:spcBef>
        <a:spcAft>
          <a:spcPct val="0"/>
        </a:spcAft>
        <a:defRPr sz="4400">
          <a:solidFill>
            <a:schemeClr val="tx2"/>
          </a:solidFill>
          <a:latin typeface="+mj-lt"/>
          <a:ea typeface="+mj-ea"/>
          <a:cs typeface="+mj-cs"/>
        </a:defRPr>
      </a:lvl1pPr>
      <a:lvl2pPr algn="ctr" rtl="1" fontAlgn="base">
        <a:spcBef>
          <a:spcPct val="0"/>
        </a:spcBef>
        <a:spcAft>
          <a:spcPct val="0"/>
        </a:spcAft>
        <a:defRPr sz="4400">
          <a:solidFill>
            <a:schemeClr val="tx2"/>
          </a:solidFill>
          <a:latin typeface="Arial" charset="0"/>
          <a:cs typeface="Arial" charset="0"/>
        </a:defRPr>
      </a:lvl2pPr>
      <a:lvl3pPr algn="ctr" rtl="1" fontAlgn="base">
        <a:spcBef>
          <a:spcPct val="0"/>
        </a:spcBef>
        <a:spcAft>
          <a:spcPct val="0"/>
        </a:spcAft>
        <a:defRPr sz="4400">
          <a:solidFill>
            <a:schemeClr val="tx2"/>
          </a:solidFill>
          <a:latin typeface="Arial" charset="0"/>
          <a:cs typeface="Arial" charset="0"/>
        </a:defRPr>
      </a:lvl3pPr>
      <a:lvl4pPr algn="ctr" rtl="1" fontAlgn="base">
        <a:spcBef>
          <a:spcPct val="0"/>
        </a:spcBef>
        <a:spcAft>
          <a:spcPct val="0"/>
        </a:spcAft>
        <a:defRPr sz="4400">
          <a:solidFill>
            <a:schemeClr val="tx2"/>
          </a:solidFill>
          <a:latin typeface="Arial" charset="0"/>
          <a:cs typeface="Arial" charset="0"/>
        </a:defRPr>
      </a:lvl4pPr>
      <a:lvl5pPr algn="ctr" rtl="1" fontAlgn="base">
        <a:spcBef>
          <a:spcPct val="0"/>
        </a:spcBef>
        <a:spcAft>
          <a:spcPct val="0"/>
        </a:spcAft>
        <a:defRPr sz="4400">
          <a:solidFill>
            <a:schemeClr val="tx2"/>
          </a:solidFill>
          <a:latin typeface="Arial" charset="0"/>
          <a:cs typeface="Arial" charset="0"/>
        </a:defRPr>
      </a:lvl5pPr>
      <a:lvl6pPr marL="457200" algn="ctr" rtl="1" fontAlgn="base">
        <a:spcBef>
          <a:spcPct val="0"/>
        </a:spcBef>
        <a:spcAft>
          <a:spcPct val="0"/>
        </a:spcAft>
        <a:defRPr sz="4400">
          <a:solidFill>
            <a:schemeClr val="tx2"/>
          </a:solidFill>
          <a:latin typeface="Arial" charset="0"/>
          <a:cs typeface="Arial" charset="0"/>
        </a:defRPr>
      </a:lvl6pPr>
      <a:lvl7pPr marL="914400" algn="ctr" rtl="1" fontAlgn="base">
        <a:spcBef>
          <a:spcPct val="0"/>
        </a:spcBef>
        <a:spcAft>
          <a:spcPct val="0"/>
        </a:spcAft>
        <a:defRPr sz="4400">
          <a:solidFill>
            <a:schemeClr val="tx2"/>
          </a:solidFill>
          <a:latin typeface="Arial" charset="0"/>
          <a:cs typeface="Arial" charset="0"/>
        </a:defRPr>
      </a:lvl7pPr>
      <a:lvl8pPr marL="1371600" algn="ctr" rtl="1" fontAlgn="base">
        <a:spcBef>
          <a:spcPct val="0"/>
        </a:spcBef>
        <a:spcAft>
          <a:spcPct val="0"/>
        </a:spcAft>
        <a:defRPr sz="4400">
          <a:solidFill>
            <a:schemeClr val="tx2"/>
          </a:solidFill>
          <a:latin typeface="Arial" charset="0"/>
          <a:cs typeface="Arial" charset="0"/>
        </a:defRPr>
      </a:lvl8pPr>
      <a:lvl9pPr marL="1828800" algn="ctr" rtl="1" fontAlgn="base">
        <a:spcBef>
          <a:spcPct val="0"/>
        </a:spcBef>
        <a:spcAft>
          <a:spcPct val="0"/>
        </a:spcAft>
        <a:defRPr sz="4400">
          <a:solidFill>
            <a:schemeClr val="tx2"/>
          </a:solidFill>
          <a:latin typeface="Arial" charset="0"/>
          <a:cs typeface="Arial" charset="0"/>
        </a:defRPr>
      </a:lvl9pPr>
    </p:titleStyle>
    <p:bodyStyle>
      <a:lvl1pPr marL="342900" indent="-342900" algn="r" rtl="1" fontAlgn="base">
        <a:spcBef>
          <a:spcPct val="20000"/>
        </a:spcBef>
        <a:spcAft>
          <a:spcPct val="0"/>
        </a:spcAft>
        <a:buChar char="•"/>
        <a:defRPr sz="3200">
          <a:solidFill>
            <a:schemeClr val="tx1"/>
          </a:solidFill>
          <a:latin typeface="+mn-lt"/>
          <a:ea typeface="+mn-ea"/>
          <a:cs typeface="+mn-cs"/>
        </a:defRPr>
      </a:lvl1pPr>
      <a:lvl2pPr marL="742950" indent="-285750" algn="r" rtl="1" fontAlgn="base">
        <a:spcBef>
          <a:spcPct val="20000"/>
        </a:spcBef>
        <a:spcAft>
          <a:spcPct val="0"/>
        </a:spcAft>
        <a:buChar char="–"/>
        <a:defRPr sz="2800">
          <a:solidFill>
            <a:schemeClr val="tx1"/>
          </a:solidFill>
          <a:latin typeface="+mn-lt"/>
          <a:cs typeface="+mn-cs"/>
        </a:defRPr>
      </a:lvl2pPr>
      <a:lvl3pPr marL="1143000" indent="-228600" algn="r" rtl="1" fontAlgn="base">
        <a:spcBef>
          <a:spcPct val="20000"/>
        </a:spcBef>
        <a:spcAft>
          <a:spcPct val="0"/>
        </a:spcAft>
        <a:buChar char="•"/>
        <a:defRPr sz="2400">
          <a:solidFill>
            <a:schemeClr val="tx1"/>
          </a:solidFill>
          <a:latin typeface="+mn-lt"/>
          <a:cs typeface="+mn-cs"/>
        </a:defRPr>
      </a:lvl3pPr>
      <a:lvl4pPr marL="1600200" indent="-228600" algn="r" rtl="1" fontAlgn="base">
        <a:spcBef>
          <a:spcPct val="20000"/>
        </a:spcBef>
        <a:spcAft>
          <a:spcPct val="0"/>
        </a:spcAft>
        <a:buChar char="–"/>
        <a:defRPr sz="2000">
          <a:solidFill>
            <a:schemeClr val="tx1"/>
          </a:solidFill>
          <a:latin typeface="+mn-lt"/>
          <a:cs typeface="+mn-cs"/>
        </a:defRPr>
      </a:lvl4pPr>
      <a:lvl5pPr marL="2057400" indent="-228600" algn="r" rtl="1" fontAlgn="base">
        <a:spcBef>
          <a:spcPct val="20000"/>
        </a:spcBef>
        <a:spcAft>
          <a:spcPct val="0"/>
        </a:spcAft>
        <a:buChar char="»"/>
        <a:defRPr sz="2000">
          <a:solidFill>
            <a:schemeClr val="tx1"/>
          </a:solidFill>
          <a:latin typeface="+mn-lt"/>
          <a:cs typeface="+mn-cs"/>
        </a:defRPr>
      </a:lvl5pPr>
      <a:lvl6pPr marL="2514600" indent="-228600" algn="r" rtl="1" fontAlgn="base">
        <a:spcBef>
          <a:spcPct val="20000"/>
        </a:spcBef>
        <a:spcAft>
          <a:spcPct val="0"/>
        </a:spcAft>
        <a:buChar char="»"/>
        <a:defRPr sz="2000">
          <a:solidFill>
            <a:schemeClr val="tx1"/>
          </a:solidFill>
          <a:latin typeface="+mn-lt"/>
          <a:cs typeface="+mn-cs"/>
        </a:defRPr>
      </a:lvl6pPr>
      <a:lvl7pPr marL="2971800" indent="-228600" algn="r" rtl="1" fontAlgn="base">
        <a:spcBef>
          <a:spcPct val="20000"/>
        </a:spcBef>
        <a:spcAft>
          <a:spcPct val="0"/>
        </a:spcAft>
        <a:buChar char="»"/>
        <a:defRPr sz="2000">
          <a:solidFill>
            <a:schemeClr val="tx1"/>
          </a:solidFill>
          <a:latin typeface="+mn-lt"/>
          <a:cs typeface="+mn-cs"/>
        </a:defRPr>
      </a:lvl7pPr>
      <a:lvl8pPr marL="3429000" indent="-228600" algn="r" rtl="1" fontAlgn="base">
        <a:spcBef>
          <a:spcPct val="20000"/>
        </a:spcBef>
        <a:spcAft>
          <a:spcPct val="0"/>
        </a:spcAft>
        <a:buChar char="»"/>
        <a:defRPr sz="2000">
          <a:solidFill>
            <a:schemeClr val="tx1"/>
          </a:solidFill>
          <a:latin typeface="+mn-lt"/>
          <a:cs typeface="+mn-cs"/>
        </a:defRPr>
      </a:lvl8pPr>
      <a:lvl9pPr marL="3886200" indent="-228600" algn="r" rtl="1"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comments" Target="../comments/comment3.xml"/><Relationship Id="rId2" Type="http://schemas.openxmlformats.org/officeDocument/2006/relationships/image" Target="../media/image5.emf"/><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comments" Target="../comments/comment4.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comments" Target="../comments/comment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comments" Target="../comments/comment2.xm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4"/>
          <p:cNvSpPr>
            <a:spLocks noChangeArrowheads="1"/>
          </p:cNvSpPr>
          <p:nvPr/>
        </p:nvSpPr>
        <p:spPr bwMode="auto">
          <a:xfrm>
            <a:off x="323850" y="468302"/>
            <a:ext cx="8569325" cy="5878532"/>
          </a:xfrm>
          <a:prstGeom prst="rect">
            <a:avLst/>
          </a:prstGeom>
          <a:noFill/>
          <a:ln w="9525">
            <a:noFill/>
            <a:miter lim="800000"/>
            <a:headEnd/>
            <a:tailEnd/>
          </a:ln>
          <a:effectLst/>
        </p:spPr>
        <p:txBody>
          <a:bodyPr anchor="ctr">
            <a:spAutoFit/>
          </a:bodyPr>
          <a:lstStyle/>
          <a:p>
            <a:pPr algn="ct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653213" algn="l"/>
              </a:tabLst>
            </a:pPr>
            <a:r>
              <a:rPr lang="ar-AE" sz="3600" b="1" dirty="0" smtClean="0">
                <a:solidFill>
                  <a:srgbClr val="00B0F0"/>
                </a:solidFill>
              </a:rPr>
              <a:t>ورشة عمل إقليمية حول إحصاءات الهجرة الدولية</a:t>
            </a:r>
            <a:endParaRPr lang="en-US" sz="3600" b="1" dirty="0">
              <a:solidFill>
                <a:srgbClr val="00B0F0"/>
              </a:solidFill>
            </a:endParaRPr>
          </a:p>
          <a:p>
            <a:pPr algn="ct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653213" algn="l"/>
              </a:tabLst>
            </a:pPr>
            <a:r>
              <a:rPr lang="ar-AE" sz="3200" b="1" dirty="0" smtClean="0"/>
              <a:t>القاهرة- جمهورية مصر العربية</a:t>
            </a:r>
            <a:endParaRPr lang="ar-AE" sz="3200" b="1" dirty="0"/>
          </a:p>
          <a:p>
            <a:pPr algn="ct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653213" algn="l"/>
              </a:tabLst>
            </a:pPr>
            <a:r>
              <a:rPr lang="ar-AE" sz="3200" b="1" dirty="0" smtClean="0"/>
              <a:t>30 يونيو – 3 يوليو 2009</a:t>
            </a:r>
            <a:endParaRPr lang="ar-AE" sz="3200" b="1" dirty="0"/>
          </a:p>
          <a:p>
            <a:pPr algn="ct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653213" algn="l"/>
              </a:tabLst>
            </a:pPr>
            <a:endParaRPr lang="en-US" sz="3200" b="1" dirty="0"/>
          </a:p>
          <a:p>
            <a:pPr algn="ct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653213" algn="l"/>
              </a:tabLst>
            </a:pPr>
            <a:r>
              <a:rPr lang="ar-AE" sz="3200" b="1" dirty="0" smtClean="0"/>
              <a:t>”</a:t>
            </a:r>
            <a:r>
              <a:rPr lang="ar-AE" sz="4000" b="1" dirty="0" smtClean="0">
                <a:solidFill>
                  <a:srgbClr val="3333FF"/>
                </a:solidFill>
                <a:effectLst>
                  <a:outerShdw blurRad="38100" dist="38100" dir="2700000" algn="tl">
                    <a:srgbClr val="C0C0C0"/>
                  </a:outerShdw>
                </a:effectLst>
              </a:rPr>
              <a:t>الهجرة والتنمية في دول الخليج العربي:</a:t>
            </a:r>
          </a:p>
          <a:p>
            <a:pPr algn="ct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653213" algn="l"/>
              </a:tabLst>
            </a:pPr>
            <a:r>
              <a:rPr lang="ar-AE" sz="4000" b="1" dirty="0" smtClean="0">
                <a:solidFill>
                  <a:srgbClr val="3333FF"/>
                </a:solidFill>
                <a:effectLst>
                  <a:outerShdw blurRad="38100" dist="38100" dir="2700000" algn="tl">
                    <a:srgbClr val="C0C0C0"/>
                  </a:outerShdw>
                </a:effectLst>
              </a:rPr>
              <a:t>نحو إطار مرجعي متعدد الأطراف</a:t>
            </a:r>
            <a:r>
              <a:rPr lang="ar-AE" sz="3200" b="1" dirty="0" smtClean="0"/>
              <a:t>"</a:t>
            </a:r>
          </a:p>
          <a:p>
            <a:pPr algn="ct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653213" algn="l"/>
              </a:tabLst>
            </a:pPr>
            <a:endParaRPr lang="en-US" sz="3200" dirty="0"/>
          </a:p>
          <a:p>
            <a:pPr algn="ct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653213" algn="l"/>
              </a:tabLst>
            </a:pPr>
            <a:r>
              <a:rPr lang="ar-AE" sz="3200" b="1" dirty="0"/>
              <a:t>ورقة مقدمة في </a:t>
            </a:r>
            <a:r>
              <a:rPr lang="ar-AE" sz="3200" b="1" dirty="0" smtClean="0"/>
              <a:t>أعمال الورشة</a:t>
            </a:r>
            <a:endParaRPr lang="en-US" sz="3200" dirty="0"/>
          </a:p>
          <a:p>
            <a:pPr algn="ct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653213" algn="l"/>
              </a:tabLst>
            </a:pPr>
            <a:endParaRPr lang="ar-AE" sz="3200" b="1" dirty="0"/>
          </a:p>
          <a:p>
            <a:pPr algn="ct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653213" algn="l"/>
              </a:tabLst>
            </a:pPr>
            <a:r>
              <a:rPr lang="ar-AE" sz="3600" b="1" dirty="0" smtClean="0">
                <a:solidFill>
                  <a:srgbClr val="3333FF"/>
                </a:solidFill>
              </a:rPr>
              <a:t>د. محمد عبد العال صالح</a:t>
            </a:r>
            <a:endParaRPr lang="en-US" sz="3600" dirty="0">
              <a:solidFill>
                <a:srgbClr val="3333FF"/>
              </a:solidFill>
            </a:endParaRPr>
          </a:p>
          <a:p>
            <a:pPr algn="ct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653213" algn="l"/>
              </a:tabLst>
            </a:pPr>
            <a:r>
              <a:rPr lang="ar-AE" sz="3200" b="1" dirty="0" smtClean="0"/>
              <a:t>مستشار</a:t>
            </a:r>
            <a:endParaRPr lang="ar-SA" sz="3200" b="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142852"/>
            <a:ext cx="8229600" cy="857256"/>
          </a:xfrm>
        </p:spPr>
        <p:txBody>
          <a:bodyPr/>
          <a:lstStyle/>
          <a:p>
            <a:pPr lvl="0"/>
            <a:r>
              <a:rPr kumimoji="0" lang="ar-AE" sz="2400" b="1" i="0" u="none" strike="noStrike" cap="none" normalizeH="0" baseline="0" dirty="0" smtClean="0">
                <a:ln>
                  <a:noFill/>
                </a:ln>
                <a:solidFill>
                  <a:schemeClr val="tx1"/>
                </a:solidFill>
                <a:effectLst/>
                <a:latin typeface="Arabic Transparent"/>
                <a:ea typeface="Times New Roman" pitchFamily="18" charset="0"/>
                <a:cs typeface="Arial" pitchFamily="34" charset="0"/>
              </a:rPr>
              <a:t>الأهداف المرحلية للتنمية الاقتصادية وإنعكاساتها على قضايا سوق العمل</a:t>
            </a:r>
            <a:r>
              <a:rPr kumimoji="0" lang="en-US" sz="1100" b="0" i="0" u="none" strike="noStrike" cap="none" normalizeH="0" baseline="0" dirty="0" smtClean="0">
                <a:ln>
                  <a:noFill/>
                </a:ln>
                <a:solidFill>
                  <a:schemeClr val="tx1"/>
                </a:solidFill>
                <a:effectLst/>
                <a:latin typeface="Arial" pitchFamily="34" charset="0"/>
                <a:cs typeface="Arial" pitchFamily="34" charset="0"/>
              </a:rPr>
              <a:t/>
            </a:r>
            <a:br>
              <a:rPr kumimoji="0" lang="en-US" sz="1100" b="0" i="0" u="none" strike="noStrike" cap="none" normalizeH="0" baseline="0" dirty="0" smtClean="0">
                <a:ln>
                  <a:noFill/>
                </a:ln>
                <a:solidFill>
                  <a:schemeClr val="tx1"/>
                </a:solidFill>
                <a:effectLst/>
                <a:latin typeface="Arial" pitchFamily="34" charset="0"/>
                <a:cs typeface="Arial" pitchFamily="34" charset="0"/>
              </a:rPr>
            </a:br>
            <a:endParaRPr lang="en-US" dirty="0"/>
          </a:p>
        </p:txBody>
      </p:sp>
      <p:graphicFrame>
        <p:nvGraphicFramePr>
          <p:cNvPr id="4" name="Content Placeholder 3"/>
          <p:cNvGraphicFramePr>
            <a:graphicFrameLocks noGrp="1"/>
          </p:cNvGraphicFramePr>
          <p:nvPr>
            <p:ph idx="1"/>
          </p:nvPr>
        </p:nvGraphicFramePr>
        <p:xfrm>
          <a:off x="571472" y="500042"/>
          <a:ext cx="8147930" cy="6012202"/>
        </p:xfrm>
        <a:graphic>
          <a:graphicData uri="http://schemas.openxmlformats.org/drawingml/2006/table">
            <a:tbl>
              <a:tblPr rtl="1"/>
              <a:tblGrid>
                <a:gridCol w="1269219"/>
                <a:gridCol w="1985694"/>
                <a:gridCol w="2612756"/>
                <a:gridCol w="2280261"/>
              </a:tblGrid>
              <a:tr h="357189">
                <a:tc>
                  <a:txBody>
                    <a:bodyPr/>
                    <a:lstStyle/>
                    <a:p>
                      <a:pPr marL="0" marR="0" algn="ctr" rtl="1">
                        <a:spcBef>
                          <a:spcPts val="0"/>
                        </a:spcBef>
                        <a:spcAft>
                          <a:spcPts val="0"/>
                        </a:spcAft>
                        <a:tabLst>
                          <a:tab pos="739775" algn="ctr"/>
                          <a:tab pos="1056005" algn="ctr"/>
                          <a:tab pos="1479550" algn="r"/>
                        </a:tabLst>
                      </a:pPr>
                      <a:r>
                        <a:rPr lang="ar-AE" sz="1400" b="1" dirty="0">
                          <a:latin typeface="Times New Roman"/>
                          <a:ea typeface="Times New Roman"/>
                          <a:cs typeface="Arabic Transparent"/>
                        </a:rPr>
                        <a:t>المرحلة</a:t>
                      </a:r>
                      <a:endParaRPr lang="en-US" sz="1400" dirty="0">
                        <a:latin typeface="Times New Roman"/>
                        <a:ea typeface="Times New Roman"/>
                      </a:endParaRPr>
                    </a:p>
                  </a:txBody>
                  <a:tcPr marL="62706" marR="627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spcBef>
                          <a:spcPts val="0"/>
                        </a:spcBef>
                        <a:spcAft>
                          <a:spcPts val="0"/>
                        </a:spcAft>
                      </a:pPr>
                      <a:r>
                        <a:rPr lang="ar-AE" sz="1400" b="1" dirty="0">
                          <a:latin typeface="Times New Roman"/>
                          <a:ea typeface="Times New Roman"/>
                          <a:cs typeface="Arabic Transparent"/>
                        </a:rPr>
                        <a:t>الأهـداف/الملامح الرئيسة</a:t>
                      </a:r>
                      <a:endParaRPr lang="en-US" sz="1400" dirty="0">
                        <a:latin typeface="Times New Roman"/>
                        <a:ea typeface="Times New Roman"/>
                      </a:endParaRPr>
                    </a:p>
                  </a:txBody>
                  <a:tcPr marL="62706" marR="627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spcBef>
                          <a:spcPts val="0"/>
                        </a:spcBef>
                        <a:spcAft>
                          <a:spcPts val="0"/>
                        </a:spcAft>
                      </a:pPr>
                      <a:r>
                        <a:rPr lang="ar-AE" sz="1400" b="1" dirty="0">
                          <a:latin typeface="Times New Roman"/>
                          <a:ea typeface="Times New Roman"/>
                          <a:cs typeface="Arabic Transparent"/>
                        </a:rPr>
                        <a:t>السياسات/الإجراءات</a:t>
                      </a:r>
                      <a:endParaRPr lang="en-US" sz="1400" dirty="0">
                        <a:latin typeface="Times New Roman"/>
                        <a:ea typeface="Times New Roman"/>
                      </a:endParaRPr>
                    </a:p>
                  </a:txBody>
                  <a:tcPr marL="62706" marR="627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spcBef>
                          <a:spcPts val="0"/>
                        </a:spcBef>
                        <a:spcAft>
                          <a:spcPts val="0"/>
                        </a:spcAft>
                      </a:pPr>
                      <a:r>
                        <a:rPr lang="ar-AE" sz="1400" b="1" dirty="0">
                          <a:latin typeface="Times New Roman"/>
                          <a:ea typeface="Times New Roman"/>
                          <a:cs typeface="Arabic Transparent"/>
                        </a:rPr>
                        <a:t>الآثار المترتبة على سوق العمل</a:t>
                      </a:r>
                      <a:endParaRPr lang="en-US" sz="1400" dirty="0">
                        <a:latin typeface="Times New Roman"/>
                        <a:ea typeface="Times New Roman"/>
                      </a:endParaRPr>
                    </a:p>
                  </a:txBody>
                  <a:tcPr marL="62706" marR="627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81333">
                <a:tc>
                  <a:txBody>
                    <a:bodyPr/>
                    <a:lstStyle/>
                    <a:p>
                      <a:pPr marL="0" marR="0" algn="ctr" rtl="1">
                        <a:spcBef>
                          <a:spcPts val="0"/>
                        </a:spcBef>
                        <a:spcAft>
                          <a:spcPts val="0"/>
                        </a:spcAft>
                        <a:tabLst>
                          <a:tab pos="1056005" algn="ctr"/>
                        </a:tabLst>
                      </a:pPr>
                      <a:r>
                        <a:rPr lang="ar-AE" sz="1600" b="1" dirty="0">
                          <a:solidFill>
                            <a:srgbClr val="FF0000"/>
                          </a:solidFill>
                          <a:latin typeface="Times New Roman"/>
                          <a:ea typeface="Times New Roman"/>
                          <a:cs typeface="Arabic Transparent"/>
                        </a:rPr>
                        <a:t>مرحلة إكمال التجهيزات الأساسية للتنمية</a:t>
                      </a:r>
                      <a:endParaRPr lang="en-US" sz="1600" b="1" dirty="0">
                        <a:solidFill>
                          <a:srgbClr val="FF0000"/>
                        </a:solidFill>
                        <a:latin typeface="Times New Roman"/>
                        <a:ea typeface="Times New Roman"/>
                      </a:endParaRPr>
                    </a:p>
                  </a:txBody>
                  <a:tcPr marL="62706" marR="627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marR="0" lvl="0" indent="-342900" algn="r" rtl="1">
                        <a:spcBef>
                          <a:spcPts val="0"/>
                        </a:spcBef>
                        <a:spcAft>
                          <a:spcPts val="0"/>
                        </a:spcAft>
                        <a:buFont typeface="Symbol"/>
                        <a:buChar char=""/>
                        <a:tabLst>
                          <a:tab pos="274320" algn="l"/>
                        </a:tabLst>
                      </a:pPr>
                      <a:r>
                        <a:rPr lang="ar-AE" sz="1600" dirty="0">
                          <a:latin typeface="Times New Roman"/>
                          <a:ea typeface="Times New Roman"/>
                          <a:cs typeface="Arabic Transparent"/>
                        </a:rPr>
                        <a:t>إستثمار عائدات النفط في تحقيق أهداف التنمية الاقتصادية وإكمال تجهيزاتها الأساسية</a:t>
                      </a:r>
                      <a:endParaRPr lang="en-US" sz="1600" dirty="0">
                        <a:latin typeface="Times New Roman"/>
                        <a:ea typeface="Times New Roman"/>
                      </a:endParaRPr>
                    </a:p>
                    <a:p>
                      <a:pPr marL="342900" marR="0" lvl="0" indent="-342900" algn="r" rtl="1">
                        <a:spcBef>
                          <a:spcPts val="0"/>
                        </a:spcBef>
                        <a:spcAft>
                          <a:spcPts val="0"/>
                        </a:spcAft>
                        <a:buFont typeface="Symbol"/>
                        <a:buChar char=""/>
                        <a:tabLst>
                          <a:tab pos="274320" algn="l"/>
                        </a:tabLst>
                      </a:pPr>
                      <a:r>
                        <a:rPr lang="ar-AE" sz="1600" dirty="0">
                          <a:latin typeface="Times New Roman"/>
                          <a:ea typeface="Times New Roman"/>
                          <a:cs typeface="Arabic Transparent"/>
                        </a:rPr>
                        <a:t>تحقيق معدلات نمو غير مسبوقة</a:t>
                      </a:r>
                      <a:endParaRPr lang="en-US" sz="1600" dirty="0">
                        <a:latin typeface="Times New Roman"/>
                        <a:ea typeface="Times New Roman"/>
                      </a:endParaRPr>
                    </a:p>
                  </a:txBody>
                  <a:tcPr marL="62706" marR="627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marR="0" lvl="0" indent="-342900" algn="r" rtl="1">
                        <a:spcBef>
                          <a:spcPts val="0"/>
                        </a:spcBef>
                        <a:spcAft>
                          <a:spcPts val="0"/>
                        </a:spcAft>
                        <a:buFont typeface="Symbol"/>
                        <a:buChar char=""/>
                        <a:tabLst>
                          <a:tab pos="248920" algn="l"/>
                        </a:tabLst>
                      </a:pPr>
                      <a:r>
                        <a:rPr lang="ar-AE" sz="1400" dirty="0" smtClean="0">
                          <a:solidFill>
                            <a:srgbClr val="00B0F0"/>
                          </a:solidFill>
                          <a:latin typeface="Times New Roman"/>
                          <a:ea typeface="Times New Roman"/>
                          <a:cs typeface="Arabic Transparent"/>
                        </a:rPr>
                        <a:t>إستقدام العمالة </a:t>
                      </a:r>
                      <a:r>
                        <a:rPr lang="ar-AE" sz="1400" dirty="0">
                          <a:solidFill>
                            <a:srgbClr val="00B0F0"/>
                          </a:solidFill>
                          <a:latin typeface="Times New Roman"/>
                          <a:ea typeface="Times New Roman"/>
                          <a:cs typeface="Arabic Transparent"/>
                        </a:rPr>
                        <a:t>الكافية، كما ونوعا</a:t>
                      </a:r>
                      <a:endParaRPr lang="en-US" sz="1400" dirty="0">
                        <a:solidFill>
                          <a:srgbClr val="00B0F0"/>
                        </a:solidFill>
                        <a:latin typeface="Times New Roman"/>
                        <a:ea typeface="Times New Roman"/>
                      </a:endParaRPr>
                    </a:p>
                    <a:p>
                      <a:pPr marL="342900" marR="0" lvl="0" indent="-342900" algn="r" rtl="1">
                        <a:spcBef>
                          <a:spcPts val="0"/>
                        </a:spcBef>
                        <a:spcAft>
                          <a:spcPts val="0"/>
                        </a:spcAft>
                        <a:buFont typeface="Symbol"/>
                        <a:buChar char=""/>
                        <a:tabLst>
                          <a:tab pos="248920" algn="l"/>
                        </a:tabLst>
                      </a:pPr>
                      <a:r>
                        <a:rPr lang="ar-AE" sz="1400" dirty="0">
                          <a:solidFill>
                            <a:srgbClr val="00B0F0"/>
                          </a:solidFill>
                          <a:latin typeface="Times New Roman"/>
                          <a:ea typeface="Times New Roman"/>
                          <a:cs typeface="Arabic Transparent"/>
                        </a:rPr>
                        <a:t>الحرص على أن يكون الاستقدام وفق عقود عمل </a:t>
                      </a:r>
                      <a:r>
                        <a:rPr lang="ar-AE" sz="1400" dirty="0" smtClean="0">
                          <a:solidFill>
                            <a:srgbClr val="00B0F0"/>
                          </a:solidFill>
                          <a:latin typeface="Times New Roman"/>
                          <a:ea typeface="Times New Roman"/>
                          <a:cs typeface="Arabic Transparent"/>
                        </a:rPr>
                        <a:t>محددة </a:t>
                      </a:r>
                      <a:r>
                        <a:rPr lang="ar-AE" sz="1400" dirty="0">
                          <a:solidFill>
                            <a:srgbClr val="00B0F0"/>
                          </a:solidFill>
                          <a:latin typeface="Times New Roman"/>
                          <a:ea typeface="Times New Roman"/>
                          <a:cs typeface="Arabic Transparent"/>
                        </a:rPr>
                        <a:t>المدة تنتهي بنهاية المهام المحددة.</a:t>
                      </a:r>
                      <a:endParaRPr lang="en-US" sz="1400" dirty="0">
                        <a:solidFill>
                          <a:srgbClr val="00B0F0"/>
                        </a:solidFill>
                        <a:latin typeface="Times New Roman"/>
                        <a:ea typeface="Times New Roman"/>
                      </a:endParaRPr>
                    </a:p>
                    <a:p>
                      <a:pPr marL="342900" marR="0" lvl="0" indent="-342900" algn="r" rtl="1">
                        <a:spcBef>
                          <a:spcPts val="0"/>
                        </a:spcBef>
                        <a:spcAft>
                          <a:spcPts val="0"/>
                        </a:spcAft>
                        <a:buFont typeface="Symbol"/>
                        <a:buChar char=""/>
                        <a:tabLst>
                          <a:tab pos="248920" algn="l"/>
                        </a:tabLst>
                      </a:pPr>
                      <a:r>
                        <a:rPr lang="ar-AE" sz="1400" dirty="0">
                          <a:solidFill>
                            <a:srgbClr val="00B0F0"/>
                          </a:solidFill>
                          <a:latin typeface="Times New Roman"/>
                          <a:ea typeface="Times New Roman"/>
                          <a:cs typeface="Arabic Transparent"/>
                        </a:rPr>
                        <a:t>التعاقد بنظام "تسليم المفتاح"</a:t>
                      </a:r>
                      <a:endParaRPr lang="en-US" sz="1400" dirty="0">
                        <a:solidFill>
                          <a:srgbClr val="00B0F0"/>
                        </a:solidFill>
                        <a:latin typeface="Times New Roman"/>
                        <a:ea typeface="Times New Roman"/>
                      </a:endParaRPr>
                    </a:p>
                    <a:p>
                      <a:pPr marL="342900" marR="0" lvl="0" indent="-342900" algn="r" rtl="1">
                        <a:spcBef>
                          <a:spcPts val="0"/>
                        </a:spcBef>
                        <a:spcAft>
                          <a:spcPts val="0"/>
                        </a:spcAft>
                        <a:buFont typeface="Symbol"/>
                        <a:buChar char=""/>
                        <a:tabLst>
                          <a:tab pos="248920" algn="l"/>
                        </a:tabLst>
                      </a:pPr>
                      <a:r>
                        <a:rPr lang="ar-AE" sz="1400" dirty="0">
                          <a:solidFill>
                            <a:srgbClr val="00B0F0"/>
                          </a:solidFill>
                          <a:latin typeface="Times New Roman"/>
                          <a:ea typeface="Times New Roman"/>
                          <a:cs typeface="Arabic Transparent"/>
                        </a:rPr>
                        <a:t>دور أكبر للدولة في إدارة عمليات الهجرة,</a:t>
                      </a:r>
                      <a:endParaRPr lang="en-US" sz="1400" dirty="0">
                        <a:solidFill>
                          <a:srgbClr val="00B0F0"/>
                        </a:solidFill>
                        <a:latin typeface="Times New Roman"/>
                        <a:ea typeface="Times New Roman"/>
                      </a:endParaRPr>
                    </a:p>
                    <a:p>
                      <a:pPr marL="342900" marR="0" lvl="0" indent="-342900" algn="r" rtl="1">
                        <a:spcBef>
                          <a:spcPts val="0"/>
                        </a:spcBef>
                        <a:spcAft>
                          <a:spcPts val="0"/>
                        </a:spcAft>
                        <a:buFont typeface="Symbol"/>
                        <a:buChar char=""/>
                        <a:tabLst>
                          <a:tab pos="248920" algn="l"/>
                        </a:tabLst>
                      </a:pPr>
                      <a:r>
                        <a:rPr lang="ar-AE" sz="1400" dirty="0">
                          <a:solidFill>
                            <a:srgbClr val="00B0F0"/>
                          </a:solidFill>
                          <a:latin typeface="Times New Roman"/>
                          <a:ea typeface="Times New Roman"/>
                          <a:cs typeface="Arabic Transparent"/>
                        </a:rPr>
                        <a:t>تصنيف الوظائف المشغولة بأجانب في أجهزة الدولة كوظائف شاغرة، حتى تتوفر العمالة الوطنية المؤهلة لتشغيلها.</a:t>
                      </a:r>
                      <a:endParaRPr lang="en-US" sz="1400" dirty="0">
                        <a:solidFill>
                          <a:srgbClr val="00B0F0"/>
                        </a:solidFill>
                        <a:latin typeface="Times New Roman"/>
                        <a:ea typeface="Times New Roman"/>
                      </a:endParaRPr>
                    </a:p>
                    <a:p>
                      <a:pPr marL="342900" marR="0" lvl="0" indent="-342900" algn="r" rtl="1">
                        <a:spcBef>
                          <a:spcPts val="0"/>
                        </a:spcBef>
                        <a:spcAft>
                          <a:spcPts val="0"/>
                        </a:spcAft>
                        <a:buFont typeface="Symbol"/>
                        <a:buChar char=""/>
                        <a:tabLst>
                          <a:tab pos="331470" algn="l"/>
                          <a:tab pos="457200" algn="l"/>
                        </a:tabLst>
                      </a:pPr>
                      <a:r>
                        <a:rPr lang="ar-AE" sz="1400" dirty="0">
                          <a:solidFill>
                            <a:srgbClr val="00B0F0"/>
                          </a:solidFill>
                          <a:latin typeface="Times New Roman"/>
                          <a:ea typeface="Times New Roman"/>
                          <a:cs typeface="Arabic Transparent"/>
                        </a:rPr>
                        <a:t>التركيز على التجهيزات الأساسية للتعليم والتدريب وإرتفاع نسبة الإنفاق على تنمية الموارد البشرية</a:t>
                      </a:r>
                      <a:endParaRPr lang="en-US" sz="1400" dirty="0">
                        <a:solidFill>
                          <a:srgbClr val="00B0F0"/>
                        </a:solidFill>
                        <a:latin typeface="Times New Roman"/>
                        <a:ea typeface="Times New Roman"/>
                      </a:endParaRPr>
                    </a:p>
                  </a:txBody>
                  <a:tcPr marL="62706" marR="627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marR="0" lvl="0" indent="-342900" algn="justLow" rtl="1">
                        <a:spcBef>
                          <a:spcPts val="0"/>
                        </a:spcBef>
                        <a:spcAft>
                          <a:spcPts val="0"/>
                        </a:spcAft>
                        <a:buFont typeface="Symbol"/>
                        <a:buChar char=""/>
                        <a:tabLst>
                          <a:tab pos="284480" algn="l"/>
                        </a:tabLst>
                      </a:pPr>
                      <a:r>
                        <a:rPr lang="ar-AE" sz="1400" dirty="0">
                          <a:latin typeface="Times New Roman"/>
                          <a:ea typeface="Times New Roman"/>
                          <a:cs typeface="Arabic Transparent"/>
                        </a:rPr>
                        <a:t>تدفق العمالة بأعداد كبيرة، من معظم الدول والتخصصات</a:t>
                      </a:r>
                      <a:endParaRPr lang="en-US" sz="1400" dirty="0">
                        <a:latin typeface="Times New Roman"/>
                        <a:ea typeface="Times New Roman"/>
                      </a:endParaRPr>
                    </a:p>
                    <a:p>
                      <a:pPr marL="342900" marR="0" lvl="0" indent="-342900" algn="justLow" rtl="1">
                        <a:spcBef>
                          <a:spcPts val="0"/>
                        </a:spcBef>
                        <a:spcAft>
                          <a:spcPts val="0"/>
                        </a:spcAft>
                        <a:buFont typeface="Symbol"/>
                        <a:buChar char=""/>
                        <a:tabLst>
                          <a:tab pos="284480" algn="l"/>
                        </a:tabLst>
                      </a:pPr>
                      <a:r>
                        <a:rPr lang="ar-AE" sz="1400" dirty="0">
                          <a:latin typeface="Times New Roman"/>
                          <a:ea typeface="Times New Roman"/>
                          <a:cs typeface="Arabic Transparent"/>
                        </a:rPr>
                        <a:t>إحداث إختلالات هيكلية في السكان وتوازن سوق العمل. قفزت نسبة السكان غير المواطنين من 36.5% إلى 63.9% بين العامين 1968 و 1975م.</a:t>
                      </a:r>
                      <a:endParaRPr lang="en-US" sz="1400" dirty="0">
                        <a:latin typeface="Times New Roman"/>
                        <a:ea typeface="Times New Roman"/>
                      </a:endParaRPr>
                    </a:p>
                    <a:p>
                      <a:pPr marL="342900" marR="0" lvl="0" indent="-342900" algn="justLow" rtl="1">
                        <a:spcBef>
                          <a:spcPts val="0"/>
                        </a:spcBef>
                        <a:spcAft>
                          <a:spcPts val="0"/>
                        </a:spcAft>
                        <a:buFont typeface="Symbol"/>
                        <a:buChar char=""/>
                        <a:tabLst>
                          <a:tab pos="284480" algn="l"/>
                        </a:tabLst>
                      </a:pPr>
                      <a:r>
                        <a:rPr lang="ar-AE" sz="1400" dirty="0">
                          <a:latin typeface="Times New Roman"/>
                          <a:ea typeface="Times New Roman"/>
                          <a:cs typeface="Arabic Transparent"/>
                        </a:rPr>
                        <a:t>إتسمت المرحلة بالعمالة العربية التي تميزت بمعدلات إعالتها العالية</a:t>
                      </a:r>
                      <a:endParaRPr lang="en-US" sz="1100" dirty="0">
                        <a:latin typeface="Times New Roman"/>
                        <a:ea typeface="Times New Roman"/>
                      </a:endParaRPr>
                    </a:p>
                  </a:txBody>
                  <a:tcPr marL="62706" marR="627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57454">
                <a:tc>
                  <a:txBody>
                    <a:bodyPr/>
                    <a:lstStyle/>
                    <a:p>
                      <a:pPr marL="0" marR="0" algn="ctr" rtl="1">
                        <a:spcBef>
                          <a:spcPts val="0"/>
                        </a:spcBef>
                        <a:spcAft>
                          <a:spcPts val="0"/>
                        </a:spcAft>
                        <a:tabLst>
                          <a:tab pos="1056005" algn="ctr"/>
                        </a:tabLst>
                      </a:pPr>
                      <a:r>
                        <a:rPr lang="ar-AE" sz="2000" dirty="0">
                          <a:solidFill>
                            <a:srgbClr val="FF0000"/>
                          </a:solidFill>
                          <a:latin typeface="Times New Roman"/>
                          <a:ea typeface="Times New Roman"/>
                          <a:cs typeface="Arabic Transparent"/>
                        </a:rPr>
                        <a:t>مرحلة ما بعد إكمال التجهيزات الأساسية</a:t>
                      </a:r>
                      <a:endParaRPr lang="en-US" sz="2000" dirty="0">
                        <a:solidFill>
                          <a:srgbClr val="FF0000"/>
                        </a:solidFill>
                        <a:latin typeface="Times New Roman"/>
                        <a:ea typeface="Times New Roman"/>
                      </a:endParaRPr>
                    </a:p>
                    <a:p>
                      <a:pPr marL="0" marR="0" algn="ctr" rtl="1">
                        <a:spcBef>
                          <a:spcPts val="0"/>
                        </a:spcBef>
                        <a:spcAft>
                          <a:spcPts val="0"/>
                        </a:spcAft>
                        <a:tabLst>
                          <a:tab pos="1056005" algn="ctr"/>
                        </a:tabLst>
                      </a:pPr>
                      <a:r>
                        <a:rPr lang="ar-AE" sz="2000" dirty="0">
                          <a:solidFill>
                            <a:srgbClr val="FF0000"/>
                          </a:solidFill>
                          <a:latin typeface="Times New Roman"/>
                          <a:ea typeface="Times New Roman"/>
                          <a:cs typeface="Arabic Transparent"/>
                        </a:rPr>
                        <a:t>(التشغيل)</a:t>
                      </a:r>
                      <a:endParaRPr lang="en-US" sz="1200" dirty="0">
                        <a:solidFill>
                          <a:srgbClr val="FF0000"/>
                        </a:solidFill>
                        <a:latin typeface="Times New Roman"/>
                        <a:ea typeface="Times New Roman"/>
                      </a:endParaRPr>
                    </a:p>
                  </a:txBody>
                  <a:tcPr marL="62706" marR="627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marR="0" lvl="0" indent="-342900" algn="r" rtl="1">
                        <a:spcBef>
                          <a:spcPts val="0"/>
                        </a:spcBef>
                        <a:spcAft>
                          <a:spcPts val="0"/>
                        </a:spcAft>
                        <a:buFont typeface="Symbol"/>
                        <a:buChar char=""/>
                        <a:tabLst>
                          <a:tab pos="274320" algn="l"/>
                        </a:tabLst>
                      </a:pPr>
                      <a:r>
                        <a:rPr lang="ar-AE" sz="1800" dirty="0">
                          <a:latin typeface="Times New Roman"/>
                          <a:ea typeface="Times New Roman"/>
                          <a:cs typeface="Arabic Transparent"/>
                        </a:rPr>
                        <a:t>سياسات التنويع الاقتصادي وإنتعاش القطاعات الخدمية</a:t>
                      </a:r>
                      <a:endParaRPr lang="en-US" sz="1800" dirty="0">
                        <a:latin typeface="Times New Roman"/>
                        <a:ea typeface="Times New Roman"/>
                      </a:endParaRPr>
                    </a:p>
                    <a:p>
                      <a:pPr marL="342900" marR="0" lvl="0" indent="-342900" algn="r" rtl="1">
                        <a:spcBef>
                          <a:spcPts val="0"/>
                        </a:spcBef>
                        <a:spcAft>
                          <a:spcPts val="0"/>
                        </a:spcAft>
                        <a:buFont typeface="Symbol"/>
                        <a:buChar char=""/>
                        <a:tabLst>
                          <a:tab pos="274320" algn="l"/>
                        </a:tabLst>
                      </a:pPr>
                      <a:r>
                        <a:rPr lang="ar-AE" sz="1800" dirty="0">
                          <a:latin typeface="Times New Roman"/>
                          <a:ea typeface="Times New Roman"/>
                          <a:cs typeface="Arabic Transparent"/>
                        </a:rPr>
                        <a:t>إرتفاع مساهمة القطاع الخاص في النشاط الاقتصادي</a:t>
                      </a:r>
                      <a:endParaRPr lang="en-US" sz="1800" dirty="0">
                        <a:latin typeface="Times New Roman"/>
                        <a:ea typeface="Times New Roman"/>
                      </a:endParaRPr>
                    </a:p>
                  </a:txBody>
                  <a:tcPr marL="62706" marR="627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marR="0" lvl="0" indent="-342900" algn="r" rtl="1">
                        <a:spcBef>
                          <a:spcPts val="0"/>
                        </a:spcBef>
                        <a:spcAft>
                          <a:spcPts val="0"/>
                        </a:spcAft>
                        <a:buFont typeface="Symbol"/>
                        <a:buChar char=""/>
                        <a:tabLst>
                          <a:tab pos="248920" algn="l"/>
                        </a:tabLst>
                      </a:pPr>
                      <a:r>
                        <a:rPr lang="ar-AE" sz="1600" dirty="0">
                          <a:solidFill>
                            <a:srgbClr val="00B0F0"/>
                          </a:solidFill>
                          <a:latin typeface="Times New Roman"/>
                          <a:ea typeface="Times New Roman"/>
                          <a:cs typeface="Arabic Transparent"/>
                        </a:rPr>
                        <a:t>التحول في سياسات العمل نحو القطاع الخاص وإنحسار الدور الحكومي في إدارة الهجرة</a:t>
                      </a:r>
                      <a:endParaRPr lang="en-US" sz="1600" dirty="0">
                        <a:solidFill>
                          <a:srgbClr val="00B0F0"/>
                        </a:solidFill>
                        <a:latin typeface="Times New Roman"/>
                        <a:ea typeface="Times New Roman"/>
                      </a:endParaRPr>
                    </a:p>
                    <a:p>
                      <a:pPr marL="342900" marR="0" lvl="0" indent="-342900" algn="r" rtl="1">
                        <a:spcBef>
                          <a:spcPts val="0"/>
                        </a:spcBef>
                        <a:spcAft>
                          <a:spcPts val="0"/>
                        </a:spcAft>
                        <a:buFont typeface="Symbol"/>
                        <a:buChar char=""/>
                        <a:tabLst>
                          <a:tab pos="248920" algn="l"/>
                        </a:tabLst>
                      </a:pPr>
                      <a:r>
                        <a:rPr lang="ar-AE" sz="1600" dirty="0">
                          <a:solidFill>
                            <a:srgbClr val="00B0F0"/>
                          </a:solidFill>
                          <a:latin typeface="Times New Roman"/>
                          <a:ea typeface="Times New Roman"/>
                          <a:cs typeface="Arabic Transparent"/>
                        </a:rPr>
                        <a:t>إبتداع السياسات/الإجراءات المقيدة والتي تستهدف تقليل الاعتماد على العمالة الوافدة</a:t>
                      </a:r>
                      <a:endParaRPr lang="en-US" sz="1600" dirty="0">
                        <a:solidFill>
                          <a:srgbClr val="00B0F0"/>
                        </a:solidFill>
                        <a:latin typeface="Times New Roman"/>
                        <a:ea typeface="Times New Roman"/>
                      </a:endParaRPr>
                    </a:p>
                    <a:p>
                      <a:pPr marL="342900" marR="0" lvl="0" indent="-342900" algn="r" rtl="1">
                        <a:spcBef>
                          <a:spcPts val="0"/>
                        </a:spcBef>
                        <a:spcAft>
                          <a:spcPts val="0"/>
                        </a:spcAft>
                        <a:buFont typeface="Symbol"/>
                        <a:buChar char=""/>
                        <a:tabLst>
                          <a:tab pos="248920" algn="l"/>
                        </a:tabLst>
                      </a:pPr>
                      <a:r>
                        <a:rPr lang="ar-AE" sz="1600" dirty="0">
                          <a:solidFill>
                            <a:srgbClr val="00B0F0"/>
                          </a:solidFill>
                          <a:latin typeface="Times New Roman"/>
                          <a:ea typeface="Times New Roman"/>
                          <a:cs typeface="Arabic Transparent"/>
                        </a:rPr>
                        <a:t>سياسات التوطين وتشجيع القطاع الخاص على توظيف العمالة الوطنية</a:t>
                      </a:r>
                      <a:endParaRPr lang="en-US" sz="1600" dirty="0">
                        <a:solidFill>
                          <a:srgbClr val="00B0F0"/>
                        </a:solidFill>
                        <a:latin typeface="Times New Roman"/>
                        <a:ea typeface="Times New Roman"/>
                      </a:endParaRPr>
                    </a:p>
                  </a:txBody>
                  <a:tcPr marL="62706" marR="627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marR="0" lvl="0" indent="-342900" algn="justLow" rtl="1">
                        <a:spcBef>
                          <a:spcPts val="0"/>
                        </a:spcBef>
                        <a:spcAft>
                          <a:spcPts val="0"/>
                        </a:spcAft>
                        <a:buFont typeface="Symbol"/>
                        <a:buChar char=""/>
                        <a:tabLst>
                          <a:tab pos="284480" algn="l"/>
                        </a:tabLst>
                      </a:pPr>
                      <a:r>
                        <a:rPr lang="ar-AE" sz="1400" dirty="0">
                          <a:latin typeface="Times New Roman"/>
                          <a:ea typeface="Times New Roman"/>
                          <a:cs typeface="Arabic Transparent"/>
                        </a:rPr>
                        <a:t>استمرار تدفق العمالة الاجنبية، وإن كان بوتائر أقل، نسبيا، من المرحلة السابقة. وتفاهم الاختلالات.</a:t>
                      </a:r>
                      <a:endParaRPr lang="en-US" sz="1400" dirty="0">
                        <a:latin typeface="Times New Roman"/>
                        <a:ea typeface="Times New Roman"/>
                      </a:endParaRPr>
                    </a:p>
                    <a:p>
                      <a:pPr marL="342900" marR="0" lvl="0" indent="-342900" algn="justLow" rtl="1">
                        <a:spcBef>
                          <a:spcPts val="0"/>
                        </a:spcBef>
                        <a:spcAft>
                          <a:spcPts val="0"/>
                        </a:spcAft>
                        <a:buFont typeface="Symbol"/>
                        <a:buChar char=""/>
                        <a:tabLst>
                          <a:tab pos="284480" algn="l"/>
                        </a:tabLst>
                      </a:pPr>
                      <a:r>
                        <a:rPr lang="ar-AE" sz="1400" dirty="0">
                          <a:latin typeface="Times New Roman"/>
                          <a:ea typeface="Times New Roman"/>
                          <a:cs typeface="Arabic Transparent"/>
                        </a:rPr>
                        <a:t>ظاهرة الوسطاء ووكالات التوظيف الأهلية وإضفاء الصبغة التجارية على عمليات الاستقطاب والتوظيف، في الدول المرسلة والمستقبلة على حد سواء. </a:t>
                      </a:r>
                      <a:endParaRPr lang="en-US" sz="1400" dirty="0">
                        <a:latin typeface="Times New Roman"/>
                        <a:ea typeface="Times New Roman"/>
                      </a:endParaRPr>
                    </a:p>
                    <a:p>
                      <a:pPr marL="342900" marR="0" lvl="0" indent="-342900" algn="justLow" rtl="1">
                        <a:spcBef>
                          <a:spcPts val="0"/>
                        </a:spcBef>
                        <a:spcAft>
                          <a:spcPts val="0"/>
                        </a:spcAft>
                        <a:buFont typeface="Symbol"/>
                        <a:buChar char=""/>
                        <a:tabLst>
                          <a:tab pos="284480" algn="l"/>
                        </a:tabLst>
                      </a:pPr>
                      <a:r>
                        <a:rPr lang="ar-AE" sz="1400" dirty="0">
                          <a:latin typeface="Times New Roman"/>
                          <a:ea typeface="Times New Roman"/>
                          <a:cs typeface="Arabic Transparent"/>
                        </a:rPr>
                        <a:t>برزت ظاهرة العمالة غير النظامية والمخالفة لنظم الإقامة في الدول المستقبلة</a:t>
                      </a:r>
                      <a:r>
                        <a:rPr lang="ar-AE" sz="1100" dirty="0">
                          <a:latin typeface="Times New Roman"/>
                          <a:ea typeface="Times New Roman"/>
                          <a:cs typeface="Arabic Transparent"/>
                        </a:rPr>
                        <a:t>.</a:t>
                      </a:r>
                      <a:endParaRPr lang="en-US" sz="1100" dirty="0">
                        <a:latin typeface="Times New Roman"/>
                        <a:ea typeface="Times New Roman"/>
                      </a:endParaRPr>
                    </a:p>
                  </a:txBody>
                  <a:tcPr marL="62706" marR="627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p:nvPr/>
        </p:nvPicPr>
        <p:blipFill>
          <a:blip r:embed="rId2" cstate="print"/>
          <a:srcRect/>
          <a:stretch>
            <a:fillRect/>
          </a:stretch>
        </p:blipFill>
        <p:spPr bwMode="auto">
          <a:xfrm>
            <a:off x="0" y="428604"/>
            <a:ext cx="8643997" cy="5540188"/>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39784"/>
          </a:xfrm>
        </p:spPr>
        <p:txBody>
          <a:bodyPr/>
          <a:lstStyle/>
          <a:p>
            <a:endParaRPr lang="en-US" dirty="0"/>
          </a:p>
        </p:txBody>
      </p:sp>
      <p:sp>
        <p:nvSpPr>
          <p:cNvPr id="3" name="Content Placeholder 2"/>
          <p:cNvSpPr>
            <a:spLocks noGrp="1"/>
          </p:cNvSpPr>
          <p:nvPr>
            <p:ph idx="1"/>
          </p:nvPr>
        </p:nvSpPr>
        <p:spPr/>
        <p:txBody>
          <a:bodyPr/>
          <a:lstStyle/>
          <a:p>
            <a:endParaRPr lang="en-US"/>
          </a:p>
        </p:txBody>
      </p:sp>
      <p:graphicFrame>
        <p:nvGraphicFramePr>
          <p:cNvPr id="4" name="Chart 3"/>
          <p:cNvGraphicFramePr/>
          <p:nvPr/>
        </p:nvGraphicFramePr>
        <p:xfrm>
          <a:off x="357158" y="1285860"/>
          <a:ext cx="8358246" cy="5429288"/>
        </p:xfrm>
        <a:graphic>
          <a:graphicData uri="http://schemas.openxmlformats.org/drawingml/2006/chart">
            <c:chart xmlns:c="http://schemas.openxmlformats.org/drawingml/2006/chart" xmlns:r="http://schemas.openxmlformats.org/officeDocument/2006/relationships" r:id="rId2"/>
          </a:graphicData>
        </a:graphic>
      </p:graphicFrame>
      <p:pic>
        <p:nvPicPr>
          <p:cNvPr id="6" name="chart"/>
          <p:cNvPicPr>
            <a:picLocks noChangeAspect="1"/>
          </p:cNvPicPr>
          <p:nvPr/>
        </p:nvPicPr>
        <p:blipFill>
          <a:blip r:embed="rId3" cstate="print"/>
          <a:stretch>
            <a:fillRect/>
          </a:stretch>
        </p:blipFill>
        <p:spPr>
          <a:xfrm>
            <a:off x="1428728" y="428604"/>
            <a:ext cx="6572296" cy="616528"/>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539750" y="0"/>
            <a:ext cx="8229600" cy="836613"/>
          </a:xfrm>
        </p:spPr>
        <p:txBody>
          <a:bodyPr/>
          <a:lstStyle/>
          <a:p>
            <a:r>
              <a:rPr lang="ar-AE">
                <a:solidFill>
                  <a:srgbClr val="3333FF"/>
                </a:solidFill>
              </a:rPr>
              <a:t>التوزيع غير المتناسب للسكان غير المواطنين</a:t>
            </a:r>
            <a:endParaRPr lang="en-US">
              <a:solidFill>
                <a:srgbClr val="3333FF"/>
              </a:solidFill>
            </a:endParaRPr>
          </a:p>
        </p:txBody>
      </p:sp>
      <p:pic>
        <p:nvPicPr>
          <p:cNvPr id="35843" name="Picture 3"/>
          <p:cNvPicPr>
            <a:picLocks noChangeAspect="1" noChangeArrowheads="1"/>
          </p:cNvPicPr>
          <p:nvPr/>
        </p:nvPicPr>
        <p:blipFill>
          <a:blip r:embed="rId2" cstate="print"/>
          <a:srcRect/>
          <a:stretch>
            <a:fillRect/>
          </a:stretch>
        </p:blipFill>
        <p:spPr bwMode="auto">
          <a:xfrm>
            <a:off x="395288" y="981075"/>
            <a:ext cx="8424862" cy="54721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graphicFrame>
        <p:nvGraphicFramePr>
          <p:cNvPr id="4" name="Chart 3"/>
          <p:cNvGraphicFramePr/>
          <p:nvPr/>
        </p:nvGraphicFramePr>
        <p:xfrm>
          <a:off x="571472" y="428604"/>
          <a:ext cx="8001056" cy="607223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457200" y="274638"/>
            <a:ext cx="8229600" cy="922337"/>
          </a:xfrm>
        </p:spPr>
        <p:txBody>
          <a:bodyPr/>
          <a:lstStyle/>
          <a:p>
            <a:r>
              <a:rPr lang="ar-SA" sz="3600" b="1">
                <a:solidFill>
                  <a:srgbClr val="990099"/>
                </a:solidFill>
                <a:cs typeface="Simplified Arabic" pitchFamily="2" charset="-78"/>
              </a:rPr>
              <a:t>الفصل بين السياسات الرسمية والممارسات غير الرسمية</a:t>
            </a:r>
            <a:endParaRPr lang="en-US" sz="3600" b="1">
              <a:solidFill>
                <a:srgbClr val="990099"/>
              </a:solidFill>
              <a:cs typeface="Simplified Arabic" pitchFamily="2" charset="-78"/>
            </a:endParaRPr>
          </a:p>
        </p:txBody>
      </p:sp>
      <p:sp>
        <p:nvSpPr>
          <p:cNvPr id="32771" name="Text Box 3"/>
          <p:cNvSpPr txBox="1">
            <a:spLocks noChangeArrowheads="1"/>
          </p:cNvSpPr>
          <p:nvPr>
            <p:ph type="body" idx="1"/>
          </p:nvPr>
        </p:nvSpPr>
        <p:spPr>
          <a:xfrm>
            <a:off x="4643438" y="1484313"/>
            <a:ext cx="3981450" cy="4752975"/>
          </a:xfrm>
          <a:solidFill>
            <a:srgbClr val="FFFFFF"/>
          </a:solidFill>
          <a:ln>
            <a:solidFill>
              <a:srgbClr val="000000"/>
            </a:solidFill>
          </a:ln>
        </p:spPr>
        <p:txBody>
          <a:bodyPr/>
          <a:lstStyle/>
          <a:p>
            <a:pPr marL="533400" indent="-350838" algn="ctr">
              <a:buFontTx/>
              <a:buNone/>
            </a:pPr>
            <a:r>
              <a:rPr lang="en-US" sz="1600">
                <a:solidFill>
                  <a:srgbClr val="3333FF"/>
                </a:solidFill>
              </a:rPr>
              <a:t> </a:t>
            </a:r>
            <a:r>
              <a:rPr lang="ar-AE" sz="2800" b="1" u="sng">
                <a:solidFill>
                  <a:srgbClr val="3333FF"/>
                </a:solidFill>
              </a:rPr>
              <a:t>السياسات/ الإجراءات الرسمية</a:t>
            </a:r>
            <a:r>
              <a:rPr lang="ar-SA" sz="3600" b="1" i="1" u="sng">
                <a:solidFill>
                  <a:srgbClr val="3333FF"/>
                </a:solidFill>
                <a:cs typeface="Simplified Arabic" pitchFamily="2" charset="-78"/>
              </a:rPr>
              <a:t> </a:t>
            </a:r>
          </a:p>
          <a:p>
            <a:pPr marL="533400" indent="-350838"/>
            <a:r>
              <a:rPr lang="ar-SA" sz="2800" b="1">
                <a:cs typeface="Simplified Arabic" pitchFamily="2" charset="-78"/>
              </a:rPr>
              <a:t>مدفوعة بمعايير الربحية الاقتصادية للدول المرسلة والمستقبلة</a:t>
            </a:r>
            <a:endParaRPr lang="ar-SA" sz="2000" b="1">
              <a:cs typeface="Simplified Arabic" pitchFamily="2" charset="-78"/>
            </a:endParaRPr>
          </a:p>
          <a:p>
            <a:pPr marL="533400" indent="-350838"/>
            <a:r>
              <a:rPr lang="ar-SA" sz="2800" b="1">
                <a:solidFill>
                  <a:srgbClr val="FF6600"/>
                </a:solidFill>
                <a:cs typeface="Simplified Arabic" pitchFamily="2" charset="-78"/>
              </a:rPr>
              <a:t>يتم صياغتها وفق متطلبات المرحلة (الاستقدام دون قيود خلال مرحلة الطفرة ثم التحول إلى السياسات المقيدة في مرحلة التشغيل)</a:t>
            </a:r>
          </a:p>
          <a:p>
            <a:pPr marL="533400" indent="-350838"/>
            <a:endParaRPr lang="ar-SA" sz="2800" b="1">
              <a:solidFill>
                <a:srgbClr val="FF6600"/>
              </a:solidFill>
              <a:cs typeface="Simplified Arabic" pitchFamily="2" charset="-78"/>
            </a:endParaRPr>
          </a:p>
          <a:p>
            <a:pPr marL="533400" indent="-350838">
              <a:buFontTx/>
              <a:buNone/>
            </a:pPr>
            <a:endParaRPr lang="en-US" sz="2000" b="1">
              <a:cs typeface="Simplified Arabic" pitchFamily="2" charset="-78"/>
            </a:endParaRPr>
          </a:p>
        </p:txBody>
      </p:sp>
      <p:sp>
        <p:nvSpPr>
          <p:cNvPr id="32772" name="Text Box 4"/>
          <p:cNvSpPr txBox="1">
            <a:spLocks noChangeArrowheads="1"/>
          </p:cNvSpPr>
          <p:nvPr/>
        </p:nvSpPr>
        <p:spPr bwMode="auto">
          <a:xfrm>
            <a:off x="250825" y="1484313"/>
            <a:ext cx="4176713" cy="4752975"/>
          </a:xfrm>
          <a:prstGeom prst="rect">
            <a:avLst/>
          </a:prstGeom>
          <a:solidFill>
            <a:srgbClr val="FFFFFF"/>
          </a:solidFill>
          <a:ln w="9525">
            <a:solidFill>
              <a:srgbClr val="000000"/>
            </a:solidFill>
            <a:miter lim="800000"/>
            <a:headEnd/>
            <a:tailEnd/>
          </a:ln>
        </p:spPr>
        <p:txBody>
          <a:bodyPr/>
          <a:lstStyle/>
          <a:p>
            <a:pPr marL="533400" indent="-350838">
              <a:lnSpc>
                <a:spcPct val="80000"/>
              </a:lnSpc>
              <a:spcBef>
                <a:spcPct val="20000"/>
              </a:spcBef>
            </a:pPr>
            <a:endParaRPr lang="en-US" sz="1200" b="1">
              <a:cs typeface="Arial" charset="0"/>
            </a:endParaRPr>
          </a:p>
          <a:p>
            <a:pPr marL="533400" indent="-350838" algn="ctr">
              <a:lnSpc>
                <a:spcPct val="80000"/>
              </a:lnSpc>
              <a:spcBef>
                <a:spcPct val="20000"/>
              </a:spcBef>
            </a:pPr>
            <a:r>
              <a:rPr lang="en-US" sz="1200">
                <a:solidFill>
                  <a:srgbClr val="3333FF"/>
                </a:solidFill>
                <a:cs typeface="Arial" charset="0"/>
              </a:rPr>
              <a:t> </a:t>
            </a:r>
            <a:r>
              <a:rPr lang="ar-AE" sz="2800" b="1" u="sng">
                <a:solidFill>
                  <a:srgbClr val="3333FF"/>
                </a:solidFill>
                <a:cs typeface="Arial" charset="0"/>
              </a:rPr>
              <a:t>الممارسات غير الرسمية</a:t>
            </a:r>
            <a:r>
              <a:rPr lang="ar-SA" sz="2800" b="1" i="1" u="sng">
                <a:solidFill>
                  <a:srgbClr val="3333FF"/>
                </a:solidFill>
              </a:rPr>
              <a:t> </a:t>
            </a:r>
          </a:p>
          <a:p>
            <a:pPr marL="533400" indent="-350838">
              <a:lnSpc>
                <a:spcPct val="80000"/>
              </a:lnSpc>
              <a:spcBef>
                <a:spcPct val="20000"/>
              </a:spcBef>
              <a:buFontTx/>
              <a:buChar char="•"/>
            </a:pPr>
            <a:r>
              <a:rPr lang="ar-SA" sz="3200" b="1"/>
              <a:t>مدفوعة بمعايير الربحية التجارية البحتة للشركاء غير الرسميين</a:t>
            </a:r>
          </a:p>
          <a:p>
            <a:pPr marL="533400" indent="-350838">
              <a:lnSpc>
                <a:spcPct val="80000"/>
              </a:lnSpc>
              <a:spcBef>
                <a:spcPct val="20000"/>
              </a:spcBef>
              <a:buFontTx/>
              <a:buChar char="•"/>
            </a:pPr>
            <a:r>
              <a:rPr lang="ar-SA" sz="3200" b="1">
                <a:solidFill>
                  <a:srgbClr val="FF6600"/>
                </a:solidFill>
              </a:rPr>
              <a:t>تعدد الشركاء وتضارب أهدافهم ومصالحهم</a:t>
            </a:r>
          </a:p>
          <a:p>
            <a:pPr marL="533400" indent="-350838">
              <a:lnSpc>
                <a:spcPct val="80000"/>
              </a:lnSpc>
              <a:spcBef>
                <a:spcPct val="20000"/>
              </a:spcBef>
              <a:buFontTx/>
              <a:buChar char="•"/>
            </a:pPr>
            <a:r>
              <a:rPr lang="ar-SA" sz="3200" b="1">
                <a:solidFill>
                  <a:srgbClr val="FF6600"/>
                </a:solidFill>
              </a:rPr>
              <a:t>الحد من فعالية السياسات والإجراءات الرسمية</a:t>
            </a:r>
          </a:p>
          <a:p>
            <a:pPr marL="533400" indent="-350838">
              <a:lnSpc>
                <a:spcPct val="80000"/>
              </a:lnSpc>
              <a:spcBef>
                <a:spcPct val="20000"/>
              </a:spcBef>
              <a:buFontTx/>
              <a:buChar char="•"/>
            </a:pPr>
            <a:endParaRPr lang="ar-SA" sz="2000" b="1">
              <a:solidFill>
                <a:srgbClr val="FF6600"/>
              </a:solidFill>
            </a:endParaRPr>
          </a:p>
          <a:p>
            <a:pPr marL="533400" indent="-350838">
              <a:lnSpc>
                <a:spcPct val="80000"/>
              </a:lnSpc>
              <a:spcBef>
                <a:spcPct val="20000"/>
              </a:spcBef>
            </a:pPr>
            <a:endParaRPr lang="en-US" sz="1600" b="1"/>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42852"/>
            <a:ext cx="8229600" cy="500066"/>
          </a:xfrm>
        </p:spPr>
        <p:txBody>
          <a:bodyPr/>
          <a:lstStyle/>
          <a:p>
            <a:r>
              <a:rPr kumimoji="0" lang="ar-AE" sz="2800" b="1" i="0" u="none" strike="noStrike" cap="none" normalizeH="0" baseline="0" dirty="0" smtClean="0">
                <a:ln>
                  <a:noFill/>
                </a:ln>
                <a:solidFill>
                  <a:srgbClr val="00B0F0"/>
                </a:solidFill>
                <a:effectLst/>
                <a:latin typeface="Arial" pitchFamily="34" charset="0"/>
                <a:ea typeface="Times New Roman" pitchFamily="18" charset="0"/>
                <a:cs typeface="Arial" pitchFamily="34" charset="0"/>
              </a:rPr>
              <a:t>الشركاء الرئيسيون: الأهداف والسياسات/الإجراءات/الممارسات (1)</a:t>
            </a:r>
            <a:endParaRPr lang="en-US" sz="4800" dirty="0">
              <a:solidFill>
                <a:srgbClr val="00B0F0"/>
              </a:solidFill>
            </a:endParaRPr>
          </a:p>
        </p:txBody>
      </p:sp>
      <p:graphicFrame>
        <p:nvGraphicFramePr>
          <p:cNvPr id="4" name="Content Placeholder 3"/>
          <p:cNvGraphicFramePr>
            <a:graphicFrameLocks noGrp="1"/>
          </p:cNvGraphicFramePr>
          <p:nvPr>
            <p:ph idx="1"/>
          </p:nvPr>
        </p:nvGraphicFramePr>
        <p:xfrm>
          <a:off x="428594" y="785794"/>
          <a:ext cx="8358247" cy="5815989"/>
        </p:xfrm>
        <a:graphic>
          <a:graphicData uri="http://schemas.openxmlformats.org/drawingml/2006/table">
            <a:tbl>
              <a:tblPr rtl="1"/>
              <a:tblGrid>
                <a:gridCol w="1890017"/>
                <a:gridCol w="2662756"/>
                <a:gridCol w="3805474"/>
              </a:tblGrid>
              <a:tr h="214329">
                <a:tc>
                  <a:txBody>
                    <a:bodyPr/>
                    <a:lstStyle/>
                    <a:p>
                      <a:pPr marL="0" marR="0" algn="ctr" rtl="1">
                        <a:spcBef>
                          <a:spcPts val="0"/>
                        </a:spcBef>
                        <a:spcAft>
                          <a:spcPts val="0"/>
                        </a:spcAft>
                        <a:tabLst>
                          <a:tab pos="1597025" algn="ctr"/>
                        </a:tabLst>
                      </a:pPr>
                      <a:r>
                        <a:rPr lang="ar-AE" sz="1600" b="1" dirty="0">
                          <a:solidFill>
                            <a:srgbClr val="00B0F0"/>
                          </a:solidFill>
                          <a:latin typeface="Times New Roman"/>
                          <a:ea typeface="Times New Roman"/>
                          <a:cs typeface="Simplified Arabic"/>
                        </a:rPr>
                        <a:t>الشركاء</a:t>
                      </a:r>
                      <a:endParaRPr lang="en-US" sz="1100" dirty="0">
                        <a:solidFill>
                          <a:srgbClr val="00B0F0"/>
                        </a:solidFill>
                        <a:latin typeface="Times New Roman"/>
                        <a:ea typeface="Times New Roman"/>
                      </a:endParaRPr>
                    </a:p>
                  </a:txBody>
                  <a:tcPr marL="53881" marR="538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spcBef>
                          <a:spcPts val="0"/>
                        </a:spcBef>
                        <a:spcAft>
                          <a:spcPts val="0"/>
                        </a:spcAft>
                      </a:pPr>
                      <a:r>
                        <a:rPr lang="ar-AE" sz="1600" b="1" dirty="0">
                          <a:solidFill>
                            <a:srgbClr val="00B0F0"/>
                          </a:solidFill>
                          <a:latin typeface="Times New Roman"/>
                          <a:ea typeface="Times New Roman"/>
                          <a:cs typeface="Simplified Arabic"/>
                        </a:rPr>
                        <a:t>الأهــداف</a:t>
                      </a:r>
                      <a:endParaRPr lang="en-US" sz="1100" dirty="0">
                        <a:solidFill>
                          <a:srgbClr val="00B0F0"/>
                        </a:solidFill>
                        <a:latin typeface="Times New Roman"/>
                        <a:ea typeface="Times New Roman"/>
                      </a:endParaRPr>
                    </a:p>
                  </a:txBody>
                  <a:tcPr marL="53881" marR="538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spcBef>
                          <a:spcPts val="0"/>
                        </a:spcBef>
                        <a:spcAft>
                          <a:spcPts val="0"/>
                        </a:spcAft>
                      </a:pPr>
                      <a:r>
                        <a:rPr lang="ar-AE" sz="1600" b="1" dirty="0">
                          <a:solidFill>
                            <a:srgbClr val="00B0F0"/>
                          </a:solidFill>
                          <a:latin typeface="Times New Roman"/>
                          <a:ea typeface="Times New Roman"/>
                          <a:cs typeface="Simplified Arabic"/>
                        </a:rPr>
                        <a:t>السياسات/الإجراءات/الممارسات</a:t>
                      </a:r>
                      <a:endParaRPr lang="en-US" sz="1100" dirty="0">
                        <a:solidFill>
                          <a:srgbClr val="00B0F0"/>
                        </a:solidFill>
                        <a:latin typeface="Times New Roman"/>
                        <a:ea typeface="Times New Roman"/>
                      </a:endParaRPr>
                    </a:p>
                  </a:txBody>
                  <a:tcPr marL="53881" marR="538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572149">
                <a:tc>
                  <a:txBody>
                    <a:bodyPr/>
                    <a:lstStyle/>
                    <a:p>
                      <a:pPr marL="0" marR="0" algn="justLow" rtl="1">
                        <a:spcBef>
                          <a:spcPts val="0"/>
                        </a:spcBef>
                        <a:spcAft>
                          <a:spcPts val="0"/>
                        </a:spcAft>
                      </a:pPr>
                      <a:r>
                        <a:rPr lang="ar-AE" sz="2000" b="1" dirty="0">
                          <a:solidFill>
                            <a:srgbClr val="FF0000"/>
                          </a:solidFill>
                          <a:latin typeface="Times New Roman"/>
                          <a:ea typeface="Times New Roman"/>
                          <a:cs typeface="Simplified Arabic"/>
                        </a:rPr>
                        <a:t>ألأجهزة الرسمية في الدول المستقبلة للعمالة:</a:t>
                      </a:r>
                      <a:endParaRPr lang="en-US" sz="1400" dirty="0">
                        <a:solidFill>
                          <a:srgbClr val="FF0000"/>
                        </a:solidFill>
                        <a:latin typeface="Times New Roman"/>
                        <a:ea typeface="Times New Roman"/>
                      </a:endParaRPr>
                    </a:p>
                    <a:p>
                      <a:pPr marL="342900" marR="0" lvl="0" indent="-342900" algn="justLow" rtl="1">
                        <a:spcBef>
                          <a:spcPts val="0"/>
                        </a:spcBef>
                        <a:spcAft>
                          <a:spcPts val="0"/>
                        </a:spcAft>
                        <a:buFont typeface="+mj-lt"/>
                        <a:buAutoNum type="arabicPeriod"/>
                        <a:tabLst>
                          <a:tab pos="476250" algn="l"/>
                        </a:tabLst>
                      </a:pPr>
                      <a:r>
                        <a:rPr lang="ar-AE" sz="1600" dirty="0">
                          <a:latin typeface="Times New Roman"/>
                          <a:ea typeface="Times New Roman"/>
                          <a:cs typeface="Simplified Arabic"/>
                        </a:rPr>
                        <a:t>وزارات العمل</a:t>
                      </a:r>
                      <a:endParaRPr lang="en-US" sz="1100" dirty="0">
                        <a:latin typeface="Times New Roman"/>
                        <a:ea typeface="Times New Roman"/>
                      </a:endParaRPr>
                    </a:p>
                    <a:p>
                      <a:pPr marL="342900" marR="0" lvl="0" indent="-342900" algn="justLow" rtl="1">
                        <a:spcBef>
                          <a:spcPts val="0"/>
                        </a:spcBef>
                        <a:spcAft>
                          <a:spcPts val="0"/>
                        </a:spcAft>
                        <a:buFont typeface="+mj-lt"/>
                        <a:buAutoNum type="arabicPeriod"/>
                        <a:tabLst>
                          <a:tab pos="476250" algn="l"/>
                        </a:tabLst>
                      </a:pPr>
                      <a:r>
                        <a:rPr lang="ar-AE" sz="1600" dirty="0">
                          <a:latin typeface="Times New Roman"/>
                          <a:ea typeface="Times New Roman"/>
                          <a:cs typeface="Simplified Arabic"/>
                        </a:rPr>
                        <a:t>وزارات الداخلية</a:t>
                      </a:r>
                      <a:endParaRPr lang="en-US" sz="1100" dirty="0">
                        <a:latin typeface="Times New Roman"/>
                        <a:ea typeface="Times New Roman"/>
                      </a:endParaRPr>
                    </a:p>
                    <a:p>
                      <a:pPr marL="342900" marR="0" lvl="0" indent="-342900" algn="justLow" rtl="1">
                        <a:spcBef>
                          <a:spcPts val="0"/>
                        </a:spcBef>
                        <a:spcAft>
                          <a:spcPts val="0"/>
                        </a:spcAft>
                        <a:buFont typeface="+mj-lt"/>
                        <a:buAutoNum type="arabicPeriod"/>
                        <a:tabLst>
                          <a:tab pos="476250" algn="l"/>
                        </a:tabLst>
                      </a:pPr>
                      <a:r>
                        <a:rPr lang="ar-AE" sz="1600" dirty="0">
                          <a:latin typeface="Times New Roman"/>
                          <a:ea typeface="Times New Roman"/>
                          <a:cs typeface="Simplified Arabic"/>
                        </a:rPr>
                        <a:t>وزارات الصحة</a:t>
                      </a:r>
                      <a:endParaRPr lang="en-US" sz="1100" dirty="0">
                        <a:latin typeface="Times New Roman"/>
                        <a:ea typeface="Times New Roman"/>
                      </a:endParaRPr>
                    </a:p>
                    <a:p>
                      <a:pPr marL="342900" marR="0" lvl="0" indent="-342900" algn="justLow" rtl="1">
                        <a:spcBef>
                          <a:spcPts val="0"/>
                        </a:spcBef>
                        <a:spcAft>
                          <a:spcPts val="0"/>
                        </a:spcAft>
                        <a:buFont typeface="+mj-lt"/>
                        <a:buAutoNum type="arabicPeriod"/>
                        <a:tabLst>
                          <a:tab pos="476250" algn="l"/>
                        </a:tabLst>
                      </a:pPr>
                      <a:r>
                        <a:rPr lang="ar-AE" sz="1600" dirty="0">
                          <a:latin typeface="Times New Roman"/>
                          <a:ea typeface="Times New Roman"/>
                          <a:cs typeface="Simplified Arabic"/>
                        </a:rPr>
                        <a:t>وزارات الخارجية وملححقياتها في الدول المرسلة</a:t>
                      </a:r>
                      <a:endParaRPr lang="en-US" sz="1100" dirty="0">
                        <a:latin typeface="Times New Roman"/>
                        <a:ea typeface="Times New Roman"/>
                      </a:endParaRPr>
                    </a:p>
                  </a:txBody>
                  <a:tcPr marL="53881" marR="538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85750" marR="0" lvl="0" indent="-285750" algn="justLow" rtl="1">
                        <a:spcBef>
                          <a:spcPts val="0"/>
                        </a:spcBef>
                        <a:spcAft>
                          <a:spcPts val="0"/>
                        </a:spcAft>
                        <a:buFont typeface="Symbol"/>
                        <a:buChar char=""/>
                        <a:tabLst>
                          <a:tab pos="388620" algn="l"/>
                        </a:tabLst>
                      </a:pPr>
                      <a:r>
                        <a:rPr lang="ar-AE" sz="2000" b="1" dirty="0">
                          <a:solidFill>
                            <a:srgbClr val="00B0F0"/>
                          </a:solidFill>
                          <a:latin typeface="Times New Roman"/>
                          <a:ea typeface="Times New Roman"/>
                          <a:cs typeface="Simplified Arabic"/>
                        </a:rPr>
                        <a:t>تعظيم المكاسب من العمالة والوافدة ومساهمتها الإيجابية في تحقيق الأهداف التنموية. </a:t>
                      </a:r>
                      <a:endParaRPr lang="en-US" sz="1400" b="1" dirty="0">
                        <a:solidFill>
                          <a:srgbClr val="00B0F0"/>
                        </a:solidFill>
                        <a:latin typeface="Times New Roman"/>
                        <a:ea typeface="Times New Roman"/>
                      </a:endParaRPr>
                    </a:p>
                    <a:p>
                      <a:pPr marL="285750" marR="0" lvl="0" indent="-285750" algn="justLow" rtl="1">
                        <a:spcBef>
                          <a:spcPts val="0"/>
                        </a:spcBef>
                        <a:spcAft>
                          <a:spcPts val="0"/>
                        </a:spcAft>
                        <a:buFont typeface="Symbol"/>
                        <a:buChar char=""/>
                        <a:tabLst>
                          <a:tab pos="388620" algn="l"/>
                        </a:tabLst>
                      </a:pPr>
                      <a:r>
                        <a:rPr lang="ar-AE" sz="2000" b="1" dirty="0">
                          <a:solidFill>
                            <a:srgbClr val="00B0F0"/>
                          </a:solidFill>
                          <a:latin typeface="Times New Roman"/>
                          <a:ea typeface="Times New Roman"/>
                          <a:cs typeface="Simplified Arabic"/>
                        </a:rPr>
                        <a:t>إدارة هجرة العمالة المؤقتة مع حماية أسواق العمل المحلية وتعزيز ميزتها التنافسية.</a:t>
                      </a:r>
                      <a:endParaRPr lang="en-US" sz="1400" b="1" dirty="0">
                        <a:solidFill>
                          <a:srgbClr val="00B0F0"/>
                        </a:solidFill>
                        <a:latin typeface="Times New Roman"/>
                        <a:ea typeface="Times New Roman"/>
                      </a:endParaRPr>
                    </a:p>
                    <a:p>
                      <a:pPr marL="285750" marR="0" lvl="0" indent="-285750" algn="justLow" rtl="1">
                        <a:spcBef>
                          <a:spcPts val="0"/>
                        </a:spcBef>
                        <a:spcAft>
                          <a:spcPts val="0"/>
                        </a:spcAft>
                        <a:buFont typeface="Symbol"/>
                        <a:buChar char=""/>
                        <a:tabLst>
                          <a:tab pos="388620" algn="l"/>
                        </a:tabLst>
                      </a:pPr>
                      <a:r>
                        <a:rPr lang="ar-AE" sz="2000" b="1" dirty="0">
                          <a:solidFill>
                            <a:srgbClr val="00B0F0"/>
                          </a:solidFill>
                          <a:latin typeface="Times New Roman"/>
                          <a:ea typeface="Times New Roman"/>
                          <a:cs typeface="Simplified Arabic"/>
                        </a:rPr>
                        <a:t>تقليل الاعتماد على العمالة الأجنبية وإحداث فرص التوظيف المنتج للقوى العمالة الوطنية. التوازن بين الحاجة الفعلية للعمالة الوافدة وحماية العمالة الوطنية</a:t>
                      </a:r>
                      <a:r>
                        <a:rPr lang="ar-AE" sz="1600" b="1" dirty="0">
                          <a:solidFill>
                            <a:srgbClr val="00B0F0"/>
                          </a:solidFill>
                          <a:latin typeface="Times New Roman"/>
                          <a:ea typeface="Times New Roman"/>
                          <a:cs typeface="Simplified Arabic"/>
                        </a:rPr>
                        <a:t>.</a:t>
                      </a:r>
                      <a:endParaRPr lang="en-US" sz="900" b="1" dirty="0">
                        <a:solidFill>
                          <a:srgbClr val="00B0F0"/>
                        </a:solidFill>
                        <a:latin typeface="Times New Roman"/>
                        <a:ea typeface="Times New Roman"/>
                      </a:endParaRPr>
                    </a:p>
                  </a:txBody>
                  <a:tcPr marL="53881" marR="538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85750" marR="0" lvl="0" indent="-285750" algn="justLow" rtl="1">
                        <a:spcBef>
                          <a:spcPts val="0"/>
                        </a:spcBef>
                        <a:spcAft>
                          <a:spcPts val="0"/>
                        </a:spcAft>
                        <a:buFont typeface="Symbol"/>
                        <a:buChar char=""/>
                        <a:tabLst>
                          <a:tab pos="274320" algn="l"/>
                        </a:tabLst>
                      </a:pPr>
                      <a:r>
                        <a:rPr lang="ar-AE" sz="1800" b="1" dirty="0">
                          <a:latin typeface="Times New Roman"/>
                          <a:ea typeface="Times New Roman"/>
                          <a:cs typeface="Simplified Arabic"/>
                        </a:rPr>
                        <a:t>استخدام العمالة الوافدة مبني على معايير الربحية الاقتصادية التي تراعي صيانة الأمن الوطني والحفاظ على الهوية الوطنية وتحقيق التوازن الديموغرافي</a:t>
                      </a:r>
                      <a:endParaRPr lang="en-US" sz="1200" b="1" dirty="0">
                        <a:latin typeface="Times New Roman"/>
                        <a:ea typeface="Times New Roman"/>
                      </a:endParaRPr>
                    </a:p>
                    <a:p>
                      <a:pPr marL="285750" marR="0" lvl="0" indent="-285750" algn="justLow" rtl="1">
                        <a:spcBef>
                          <a:spcPts val="0"/>
                        </a:spcBef>
                        <a:spcAft>
                          <a:spcPts val="0"/>
                        </a:spcAft>
                        <a:buFont typeface="Symbol"/>
                        <a:buChar char=""/>
                        <a:tabLst>
                          <a:tab pos="274320" algn="l"/>
                        </a:tabLst>
                      </a:pPr>
                      <a:r>
                        <a:rPr lang="ar-AE" sz="1800" b="1" dirty="0">
                          <a:latin typeface="Times New Roman"/>
                          <a:ea typeface="Times New Roman"/>
                          <a:cs typeface="Simplified Arabic"/>
                        </a:rPr>
                        <a:t>التنسيق مع الدول المرسلة للعمالة (مذكرات التفاهم أو الأتفاقيات الثنائية) لجلب العمالة المطلوبة كما ونوعا.</a:t>
                      </a:r>
                      <a:endParaRPr lang="en-US" sz="1200" b="1" dirty="0">
                        <a:latin typeface="Times New Roman"/>
                        <a:ea typeface="Times New Roman"/>
                      </a:endParaRPr>
                    </a:p>
                    <a:p>
                      <a:pPr marL="285750" marR="0" lvl="0" indent="-285750" algn="justLow" rtl="1">
                        <a:spcBef>
                          <a:spcPts val="0"/>
                        </a:spcBef>
                        <a:spcAft>
                          <a:spcPts val="0"/>
                        </a:spcAft>
                        <a:buFont typeface="Symbol"/>
                        <a:buChar char=""/>
                        <a:tabLst>
                          <a:tab pos="274320" algn="l"/>
                        </a:tabLst>
                      </a:pPr>
                      <a:r>
                        <a:rPr lang="ar-AE" sz="1800" b="1" dirty="0">
                          <a:latin typeface="Times New Roman"/>
                          <a:ea typeface="Times New Roman"/>
                          <a:cs typeface="Simplified Arabic"/>
                        </a:rPr>
                        <a:t>إجراءات الاستقدام والمصادقة على الوثائق وعقود العمل التي تحدد شروط ومدة التعاقد </a:t>
                      </a:r>
                      <a:endParaRPr lang="en-US" sz="1200" b="1" dirty="0">
                        <a:latin typeface="Times New Roman"/>
                        <a:ea typeface="Times New Roman"/>
                      </a:endParaRPr>
                    </a:p>
                    <a:p>
                      <a:pPr marL="285750" marR="0" lvl="0" indent="-285750" algn="justLow" rtl="1">
                        <a:spcBef>
                          <a:spcPts val="0"/>
                        </a:spcBef>
                        <a:spcAft>
                          <a:spcPts val="0"/>
                        </a:spcAft>
                        <a:buFont typeface="Symbol"/>
                        <a:buChar char=""/>
                        <a:tabLst>
                          <a:tab pos="274320" algn="l"/>
                        </a:tabLst>
                      </a:pPr>
                      <a:r>
                        <a:rPr lang="ar-AE" sz="1800" b="1" dirty="0">
                          <a:latin typeface="Times New Roman"/>
                          <a:ea typeface="Times New Roman"/>
                          <a:cs typeface="Simplified Arabic"/>
                        </a:rPr>
                        <a:t>متابعة حركة دخول وخروج العمالة</a:t>
                      </a:r>
                      <a:endParaRPr lang="en-US" sz="1200" b="1" dirty="0">
                        <a:latin typeface="Times New Roman"/>
                        <a:ea typeface="Times New Roman"/>
                      </a:endParaRPr>
                    </a:p>
                    <a:p>
                      <a:pPr marL="285750" marR="0" lvl="0" indent="-285750" algn="justLow" rtl="1">
                        <a:spcBef>
                          <a:spcPts val="0"/>
                        </a:spcBef>
                        <a:spcAft>
                          <a:spcPts val="0"/>
                        </a:spcAft>
                        <a:buFont typeface="Symbol"/>
                        <a:buChar char=""/>
                        <a:tabLst>
                          <a:tab pos="274320" algn="l"/>
                        </a:tabLst>
                      </a:pPr>
                      <a:r>
                        <a:rPr lang="ar-AE" sz="1800" b="1" dirty="0">
                          <a:latin typeface="Times New Roman"/>
                          <a:ea typeface="Times New Roman"/>
                          <a:cs typeface="Simplified Arabic"/>
                        </a:rPr>
                        <a:t>تبني السياسات المقيدة/المحددة للاستقدام (توطين الوظائف، رفع معدلات المشاركة في قوة العمل، تحسين مستويات الإنتاجية والكفاءة، ترشيد إستخدام العمالة الوافدة،</a:t>
                      </a:r>
                      <a:endParaRPr lang="en-US" sz="1200" b="1" dirty="0">
                        <a:latin typeface="Times New Roman"/>
                        <a:ea typeface="Times New Roman"/>
                      </a:endParaRPr>
                    </a:p>
                    <a:p>
                      <a:pPr marL="285750" marR="0" lvl="0" indent="-285750" algn="justLow" rtl="1">
                        <a:spcBef>
                          <a:spcPts val="0"/>
                        </a:spcBef>
                        <a:spcAft>
                          <a:spcPts val="0"/>
                        </a:spcAft>
                        <a:buFont typeface="Symbol"/>
                        <a:buChar char=""/>
                        <a:tabLst>
                          <a:tab pos="274320" algn="l"/>
                        </a:tabLst>
                      </a:pPr>
                      <a:r>
                        <a:rPr lang="ar-AE" sz="1800" b="1" dirty="0">
                          <a:latin typeface="Times New Roman"/>
                          <a:ea typeface="Times New Roman"/>
                          <a:cs typeface="Simplified Arabic"/>
                        </a:rPr>
                        <a:t>  رفع تكلفة الاستقدام).</a:t>
                      </a:r>
                      <a:endParaRPr lang="en-US" sz="1200" b="1" dirty="0">
                        <a:latin typeface="Times New Roman"/>
                        <a:ea typeface="Times New Roman"/>
                      </a:endParaRPr>
                    </a:p>
                    <a:p>
                      <a:pPr marL="285750" marR="0" lvl="0" indent="-285750" algn="justLow" rtl="1">
                        <a:spcBef>
                          <a:spcPts val="0"/>
                        </a:spcBef>
                        <a:spcAft>
                          <a:spcPts val="0"/>
                        </a:spcAft>
                        <a:buFont typeface="Symbol"/>
                        <a:buChar char=""/>
                        <a:tabLst>
                          <a:tab pos="274320" algn="l"/>
                        </a:tabLst>
                      </a:pPr>
                      <a:r>
                        <a:rPr lang="ar-AE" sz="1800" b="1" dirty="0">
                          <a:latin typeface="Times New Roman"/>
                          <a:ea typeface="Times New Roman"/>
                          <a:cs typeface="Simplified Arabic"/>
                        </a:rPr>
                        <a:t>سياسات تتعلق بالظواهر السلبية (جزاءات للمخالفين للأنظمة).</a:t>
                      </a:r>
                      <a:endParaRPr lang="en-US" sz="1200" b="1" dirty="0">
                        <a:latin typeface="Times New Roman"/>
                        <a:ea typeface="Times New Roman"/>
                      </a:endParaRPr>
                    </a:p>
                    <a:p>
                      <a:pPr marL="285750" marR="0" lvl="0" indent="-285750" algn="justLow" rtl="1">
                        <a:spcBef>
                          <a:spcPts val="0"/>
                        </a:spcBef>
                        <a:spcAft>
                          <a:spcPts val="0"/>
                        </a:spcAft>
                        <a:buFont typeface="Symbol"/>
                        <a:buChar char=""/>
                        <a:tabLst>
                          <a:tab pos="274320" algn="l"/>
                          <a:tab pos="914400" algn="l"/>
                        </a:tabLst>
                      </a:pPr>
                      <a:r>
                        <a:rPr lang="ar-AE" sz="1800" b="1" dirty="0">
                          <a:latin typeface="Times New Roman"/>
                          <a:ea typeface="Times New Roman"/>
                          <a:cs typeface="Simplified Arabic"/>
                        </a:rPr>
                        <a:t>مراجعة التشريعات وأنظمة العمل والعمال وفقا للتغيير في أوضاع/ظروف سوق العمل</a:t>
                      </a:r>
                      <a:r>
                        <a:rPr lang="ar-AE" sz="1400" b="1" dirty="0">
                          <a:latin typeface="Times New Roman"/>
                          <a:ea typeface="Times New Roman"/>
                          <a:cs typeface="Simplified Arabic"/>
                        </a:rPr>
                        <a:t>. </a:t>
                      </a:r>
                      <a:endParaRPr lang="en-US" sz="1050" b="1" dirty="0">
                        <a:latin typeface="Times New Roman"/>
                        <a:ea typeface="Times New Roman"/>
                      </a:endParaRPr>
                    </a:p>
                  </a:txBody>
                  <a:tcPr marL="53881" marR="538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67585" name="Rectangle 1"/>
          <p:cNvSpPr>
            <a:spLocks noChangeArrowheads="1"/>
          </p:cNvSpPr>
          <p:nvPr/>
        </p:nvSpPr>
        <p:spPr bwMode="auto">
          <a:xfrm>
            <a:off x="0" y="-63787"/>
            <a:ext cx="1157689" cy="58477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tab pos="274638" algn="l"/>
                <a:tab pos="914400" algn="l"/>
              </a:tabLst>
            </a:pPr>
            <a:r>
              <a:rPr kumimoji="0" lang="ar-AE" sz="1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74638" algn="l"/>
                <a:tab pos="914400" algn="l"/>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14290"/>
            <a:ext cx="8229600" cy="571504"/>
          </a:xfrm>
        </p:spPr>
        <p:txBody>
          <a:bodyPr/>
          <a:lstStyle/>
          <a:p>
            <a:r>
              <a:rPr kumimoji="0" lang="ar-AE" sz="2800" b="1" i="0" u="none" strike="noStrike" cap="none" normalizeH="0" baseline="0" dirty="0" smtClean="0">
                <a:ln>
                  <a:noFill/>
                </a:ln>
                <a:solidFill>
                  <a:srgbClr val="00B0F0"/>
                </a:solidFill>
                <a:effectLst/>
                <a:latin typeface="Arial" pitchFamily="34" charset="0"/>
                <a:ea typeface="Times New Roman" pitchFamily="18" charset="0"/>
                <a:cs typeface="Arial" pitchFamily="34" charset="0"/>
              </a:rPr>
              <a:t>الشركاء الرئيسيون: الأهداف والسياسات/الإجراءات/الممارسات</a:t>
            </a:r>
            <a:r>
              <a:rPr kumimoji="0" lang="ar-AE" sz="5400" b="1" i="0" u="none" strike="noStrike" cap="none" normalizeH="0" baseline="0" dirty="0" smtClean="0">
                <a:ln>
                  <a:noFill/>
                </a:ln>
                <a:solidFill>
                  <a:srgbClr val="00B0F0"/>
                </a:solidFill>
                <a:effectLst/>
                <a:latin typeface="Arial" pitchFamily="34" charset="0"/>
                <a:ea typeface="Times New Roman" pitchFamily="18" charset="0"/>
                <a:cs typeface="Arial" pitchFamily="34" charset="0"/>
              </a:rPr>
              <a:t> </a:t>
            </a:r>
            <a:r>
              <a:rPr kumimoji="0" lang="ar-AE" sz="2800" b="1" i="0" u="none" strike="noStrike" cap="none" normalizeH="0" baseline="0" dirty="0" smtClean="0">
                <a:ln>
                  <a:noFill/>
                </a:ln>
                <a:solidFill>
                  <a:srgbClr val="00B0F0"/>
                </a:solidFill>
                <a:effectLst/>
                <a:latin typeface="Arial" pitchFamily="34" charset="0"/>
                <a:ea typeface="Times New Roman" pitchFamily="18" charset="0"/>
                <a:cs typeface="Arial" pitchFamily="34" charset="0"/>
              </a:rPr>
              <a:t>(2)</a:t>
            </a:r>
            <a:endParaRPr lang="en-US" sz="2800" dirty="0">
              <a:solidFill>
                <a:srgbClr val="00B0F0"/>
              </a:solidFill>
            </a:endParaRPr>
          </a:p>
        </p:txBody>
      </p:sp>
      <p:graphicFrame>
        <p:nvGraphicFramePr>
          <p:cNvPr id="4" name="Content Placeholder 3"/>
          <p:cNvGraphicFramePr>
            <a:graphicFrameLocks noGrp="1"/>
          </p:cNvGraphicFramePr>
          <p:nvPr>
            <p:ph idx="1"/>
          </p:nvPr>
        </p:nvGraphicFramePr>
        <p:xfrm>
          <a:off x="457200" y="1071546"/>
          <a:ext cx="8229600" cy="5280459"/>
        </p:xfrm>
        <a:graphic>
          <a:graphicData uri="http://schemas.openxmlformats.org/drawingml/2006/table">
            <a:tbl>
              <a:tblPr rtl="1"/>
              <a:tblGrid>
                <a:gridCol w="2510588"/>
                <a:gridCol w="3119461"/>
                <a:gridCol w="2599551"/>
              </a:tblGrid>
              <a:tr h="500066">
                <a:tc>
                  <a:txBody>
                    <a:bodyPr/>
                    <a:lstStyle/>
                    <a:p>
                      <a:pPr marL="0" marR="0" algn="ctr" rtl="1">
                        <a:spcBef>
                          <a:spcPts val="0"/>
                        </a:spcBef>
                        <a:spcAft>
                          <a:spcPts val="0"/>
                        </a:spcAft>
                      </a:pPr>
                      <a:r>
                        <a:rPr lang="ar-AE" sz="1800" b="1" dirty="0">
                          <a:solidFill>
                            <a:srgbClr val="00B0F0"/>
                          </a:solidFill>
                          <a:latin typeface="Times New Roman"/>
                          <a:ea typeface="Times New Roman"/>
                          <a:cs typeface="Simplified Arabic"/>
                        </a:rPr>
                        <a:t>الشركاء</a:t>
                      </a:r>
                      <a:endParaRPr lang="en-US" sz="1600" dirty="0">
                        <a:solidFill>
                          <a:srgbClr val="00B0F0"/>
                        </a:solidFill>
                        <a:latin typeface="Times New Roman"/>
                        <a:ea typeface="Times New Roman"/>
                      </a:endParaRPr>
                    </a:p>
                  </a:txBody>
                  <a:tcPr marL="62389" marR="623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spcBef>
                          <a:spcPts val="0"/>
                        </a:spcBef>
                        <a:spcAft>
                          <a:spcPts val="0"/>
                        </a:spcAft>
                      </a:pPr>
                      <a:r>
                        <a:rPr lang="ar-AE" sz="1800" b="1" dirty="0">
                          <a:solidFill>
                            <a:srgbClr val="00B0F0"/>
                          </a:solidFill>
                          <a:latin typeface="Times New Roman"/>
                          <a:ea typeface="Times New Roman"/>
                          <a:cs typeface="Simplified Arabic"/>
                        </a:rPr>
                        <a:t>الأهــداف</a:t>
                      </a:r>
                      <a:endParaRPr lang="en-US" sz="1600" dirty="0">
                        <a:solidFill>
                          <a:srgbClr val="00B0F0"/>
                        </a:solidFill>
                        <a:latin typeface="Times New Roman"/>
                        <a:ea typeface="Times New Roman"/>
                      </a:endParaRPr>
                    </a:p>
                  </a:txBody>
                  <a:tcPr marL="62389" marR="623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spcBef>
                          <a:spcPts val="0"/>
                        </a:spcBef>
                        <a:spcAft>
                          <a:spcPts val="0"/>
                        </a:spcAft>
                      </a:pPr>
                      <a:r>
                        <a:rPr lang="ar-AE" sz="1800" b="1" dirty="0">
                          <a:solidFill>
                            <a:srgbClr val="00B0F0"/>
                          </a:solidFill>
                          <a:latin typeface="Times New Roman"/>
                          <a:ea typeface="Times New Roman"/>
                          <a:cs typeface="Simplified Arabic"/>
                        </a:rPr>
                        <a:t>السياسات/الإجراءات/الممارسات</a:t>
                      </a:r>
                      <a:endParaRPr lang="en-US" sz="1600" dirty="0">
                        <a:solidFill>
                          <a:srgbClr val="00B0F0"/>
                        </a:solidFill>
                        <a:latin typeface="Times New Roman"/>
                        <a:ea typeface="Times New Roman"/>
                      </a:endParaRPr>
                    </a:p>
                  </a:txBody>
                  <a:tcPr marL="62389" marR="623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80393">
                <a:tc>
                  <a:txBody>
                    <a:bodyPr/>
                    <a:lstStyle/>
                    <a:p>
                      <a:pPr marL="0" marR="0" algn="justLow" rtl="1">
                        <a:spcBef>
                          <a:spcPts val="0"/>
                        </a:spcBef>
                        <a:spcAft>
                          <a:spcPts val="0"/>
                        </a:spcAft>
                      </a:pPr>
                      <a:r>
                        <a:rPr lang="ar-AE" sz="2400" b="1" dirty="0">
                          <a:latin typeface="Times New Roman"/>
                          <a:ea typeface="Times New Roman"/>
                          <a:cs typeface="Simplified Arabic"/>
                        </a:rPr>
                        <a:t>ألأجهزة الرسمية في الدول المرسلة للعمالة:</a:t>
                      </a:r>
                      <a:endParaRPr lang="en-US" sz="2000" dirty="0">
                        <a:latin typeface="Times New Roman"/>
                        <a:ea typeface="Times New Roman"/>
                      </a:endParaRPr>
                    </a:p>
                    <a:p>
                      <a:pPr marL="342900" marR="0" lvl="0" indent="-342900" algn="justLow" rtl="1">
                        <a:spcBef>
                          <a:spcPts val="0"/>
                        </a:spcBef>
                        <a:spcAft>
                          <a:spcPts val="0"/>
                        </a:spcAft>
                        <a:buFont typeface="+mj-lt"/>
                        <a:buAutoNum type="arabicPeriod"/>
                        <a:tabLst>
                          <a:tab pos="476250" algn="l"/>
                        </a:tabLst>
                      </a:pPr>
                      <a:r>
                        <a:rPr lang="ar-AE" sz="2400" dirty="0">
                          <a:latin typeface="Times New Roman"/>
                          <a:ea typeface="Times New Roman"/>
                          <a:cs typeface="Simplified Arabic"/>
                        </a:rPr>
                        <a:t>وزارات العمل</a:t>
                      </a:r>
                      <a:endParaRPr lang="en-US" sz="2000" dirty="0">
                        <a:latin typeface="Times New Roman"/>
                        <a:ea typeface="Times New Roman"/>
                      </a:endParaRPr>
                    </a:p>
                    <a:p>
                      <a:pPr marL="342900" marR="0" lvl="0" indent="-342900" algn="justLow" rtl="1">
                        <a:spcBef>
                          <a:spcPts val="0"/>
                        </a:spcBef>
                        <a:spcAft>
                          <a:spcPts val="0"/>
                        </a:spcAft>
                        <a:buFont typeface="+mj-lt"/>
                        <a:buAutoNum type="arabicPeriod"/>
                        <a:tabLst>
                          <a:tab pos="476250" algn="l"/>
                        </a:tabLst>
                      </a:pPr>
                      <a:r>
                        <a:rPr lang="ar-AE" sz="2400" dirty="0">
                          <a:latin typeface="Times New Roman"/>
                          <a:ea typeface="Times New Roman"/>
                          <a:cs typeface="Simplified Arabic"/>
                        </a:rPr>
                        <a:t>وزارات الداخلية</a:t>
                      </a:r>
                      <a:endParaRPr lang="en-US" sz="2000" dirty="0">
                        <a:latin typeface="Times New Roman"/>
                        <a:ea typeface="Times New Roman"/>
                      </a:endParaRPr>
                    </a:p>
                    <a:p>
                      <a:pPr marL="342900" marR="0" lvl="0" indent="-342900" algn="justLow" rtl="1">
                        <a:spcBef>
                          <a:spcPts val="0"/>
                        </a:spcBef>
                        <a:spcAft>
                          <a:spcPts val="0"/>
                        </a:spcAft>
                        <a:buFont typeface="+mj-lt"/>
                        <a:buAutoNum type="arabicPeriod"/>
                        <a:tabLst>
                          <a:tab pos="476250" algn="l"/>
                        </a:tabLst>
                      </a:pPr>
                      <a:r>
                        <a:rPr lang="ar-AE" sz="2400" dirty="0">
                          <a:latin typeface="Times New Roman"/>
                          <a:ea typeface="Times New Roman"/>
                          <a:cs typeface="Simplified Arabic"/>
                        </a:rPr>
                        <a:t>وزارات الصحة</a:t>
                      </a:r>
                      <a:endParaRPr lang="en-US" sz="2000" dirty="0">
                        <a:latin typeface="Times New Roman"/>
                        <a:ea typeface="Times New Roman"/>
                      </a:endParaRPr>
                    </a:p>
                    <a:p>
                      <a:pPr marL="342900" marR="0" lvl="0" indent="-342900" algn="justLow" rtl="1">
                        <a:spcBef>
                          <a:spcPts val="0"/>
                        </a:spcBef>
                        <a:spcAft>
                          <a:spcPts val="0"/>
                        </a:spcAft>
                        <a:buFont typeface="+mj-lt"/>
                        <a:buAutoNum type="arabicPeriod"/>
                        <a:tabLst>
                          <a:tab pos="476250" algn="l"/>
                        </a:tabLst>
                      </a:pPr>
                      <a:r>
                        <a:rPr lang="ar-AE" sz="2400" dirty="0">
                          <a:latin typeface="Times New Roman"/>
                          <a:ea typeface="Times New Roman"/>
                          <a:cs typeface="Simplified Arabic"/>
                        </a:rPr>
                        <a:t>وزارات الخارجية وملححقياتها في الدول المستقبلة</a:t>
                      </a:r>
                      <a:endParaRPr lang="en-US" sz="2000" dirty="0">
                        <a:latin typeface="Times New Roman"/>
                        <a:ea typeface="Times New Roman"/>
                      </a:endParaRPr>
                    </a:p>
                  </a:txBody>
                  <a:tcPr marL="62389" marR="623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85750" marR="0" lvl="0" indent="-285750" algn="justLow" rtl="1">
                        <a:spcBef>
                          <a:spcPts val="0"/>
                        </a:spcBef>
                        <a:spcAft>
                          <a:spcPts val="0"/>
                        </a:spcAft>
                        <a:buFont typeface="Symbol"/>
                        <a:buChar char=""/>
                        <a:tabLst>
                          <a:tab pos="388620" algn="l"/>
                        </a:tabLst>
                      </a:pPr>
                      <a:r>
                        <a:rPr lang="ar-AE" sz="2400" b="1" dirty="0">
                          <a:latin typeface="Times New Roman"/>
                          <a:ea typeface="Times New Roman"/>
                          <a:cs typeface="Simplified Arabic"/>
                        </a:rPr>
                        <a:t>تعظيم المكاسب من عمالتها في دول المهجر وتحفيزها على المساهمة في التنمية.</a:t>
                      </a:r>
                      <a:endParaRPr lang="en-US" sz="2000" b="1" dirty="0">
                        <a:latin typeface="Times New Roman"/>
                        <a:ea typeface="Times New Roman"/>
                      </a:endParaRPr>
                    </a:p>
                    <a:p>
                      <a:pPr marL="285750" marR="0" lvl="0" indent="-285750" algn="justLow" rtl="1">
                        <a:spcBef>
                          <a:spcPts val="0"/>
                        </a:spcBef>
                        <a:spcAft>
                          <a:spcPts val="0"/>
                        </a:spcAft>
                        <a:buFont typeface="Symbol"/>
                        <a:buChar char=""/>
                        <a:tabLst>
                          <a:tab pos="388620" algn="l"/>
                        </a:tabLst>
                      </a:pPr>
                      <a:r>
                        <a:rPr lang="ar-AE" sz="2400" b="1" dirty="0">
                          <a:latin typeface="Times New Roman"/>
                          <a:ea typeface="Times New Roman"/>
                          <a:cs typeface="Simplified Arabic"/>
                        </a:rPr>
                        <a:t>تخفيف ضغوط البطالة المرتبطة بالإفراط في العرض من العمل.</a:t>
                      </a:r>
                      <a:endParaRPr lang="en-US" sz="2000" b="1" dirty="0">
                        <a:latin typeface="Times New Roman"/>
                        <a:ea typeface="Times New Roman"/>
                      </a:endParaRPr>
                    </a:p>
                    <a:p>
                      <a:pPr marL="285750" marR="0" lvl="0" indent="-285750" algn="justLow" rtl="1">
                        <a:spcBef>
                          <a:spcPts val="0"/>
                        </a:spcBef>
                        <a:spcAft>
                          <a:spcPts val="0"/>
                        </a:spcAft>
                        <a:buFont typeface="Symbol"/>
                        <a:buChar char=""/>
                        <a:tabLst>
                          <a:tab pos="388620" algn="l"/>
                        </a:tabLst>
                      </a:pPr>
                      <a:r>
                        <a:rPr lang="ar-AE" sz="2400" b="1" dirty="0">
                          <a:latin typeface="Times New Roman"/>
                          <a:ea typeface="Times New Roman"/>
                          <a:cs typeface="Simplified Arabic"/>
                        </a:rPr>
                        <a:t>معالجة العجز في ميزان المدفوعات</a:t>
                      </a:r>
                      <a:endParaRPr lang="en-US" sz="2000" b="1" dirty="0">
                        <a:latin typeface="Times New Roman"/>
                        <a:ea typeface="Times New Roman"/>
                      </a:endParaRPr>
                    </a:p>
                    <a:p>
                      <a:pPr marL="285750" marR="0" lvl="0" indent="-285750" algn="justLow" rtl="1">
                        <a:spcBef>
                          <a:spcPts val="0"/>
                        </a:spcBef>
                        <a:spcAft>
                          <a:spcPts val="0"/>
                        </a:spcAft>
                        <a:buFont typeface="Symbol"/>
                        <a:buChar char=""/>
                        <a:tabLst>
                          <a:tab pos="388620" algn="l"/>
                        </a:tabLst>
                      </a:pPr>
                      <a:r>
                        <a:rPr lang="ar-AE" sz="2400" b="1" dirty="0">
                          <a:latin typeface="Times New Roman"/>
                          <a:ea typeface="Times New Roman"/>
                          <a:cs typeface="Simplified Arabic"/>
                        </a:rPr>
                        <a:t>تأمين الظروف الملائمة للعمل والإقامة  لعمالتها في الدول المستقبلة.</a:t>
                      </a:r>
                      <a:endParaRPr lang="en-US" sz="2000" b="1" dirty="0">
                        <a:latin typeface="Times New Roman"/>
                        <a:ea typeface="Times New Roman"/>
                      </a:endParaRPr>
                    </a:p>
                  </a:txBody>
                  <a:tcPr marL="62389" marR="623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85750" marR="0" lvl="0" indent="-285750" algn="justLow" rtl="1">
                        <a:spcBef>
                          <a:spcPts val="0"/>
                        </a:spcBef>
                        <a:spcAft>
                          <a:spcPts val="0"/>
                        </a:spcAft>
                        <a:buFont typeface="Symbol"/>
                        <a:buChar char=""/>
                        <a:tabLst>
                          <a:tab pos="274320" algn="l"/>
                        </a:tabLst>
                      </a:pPr>
                      <a:r>
                        <a:rPr lang="ar-AE" sz="2000" dirty="0">
                          <a:latin typeface="Times New Roman"/>
                          <a:ea typeface="Times New Roman"/>
                          <a:cs typeface="Simplified Arabic"/>
                        </a:rPr>
                        <a:t>التنسيق مع الدول المستقبلة للعمالة (مذكرات التفاهم أو الأتفاقيات الثنائية) في تنظيم عملية الهجرة والتحكم فيها. </a:t>
                      </a:r>
                      <a:endParaRPr lang="en-US" sz="1800" dirty="0">
                        <a:latin typeface="Times New Roman"/>
                        <a:ea typeface="Times New Roman"/>
                      </a:endParaRPr>
                    </a:p>
                    <a:p>
                      <a:pPr marL="285750" marR="0" lvl="0" indent="-285750" algn="justLow" rtl="1">
                        <a:spcBef>
                          <a:spcPts val="0"/>
                        </a:spcBef>
                        <a:spcAft>
                          <a:spcPts val="0"/>
                        </a:spcAft>
                        <a:buFont typeface="Symbol"/>
                        <a:buChar char=""/>
                        <a:tabLst>
                          <a:tab pos="274320" algn="l"/>
                        </a:tabLst>
                      </a:pPr>
                      <a:r>
                        <a:rPr lang="ar-AE" sz="2000" dirty="0">
                          <a:latin typeface="Times New Roman"/>
                          <a:ea typeface="Times New Roman"/>
                          <a:cs typeface="Simplified Arabic"/>
                        </a:rPr>
                        <a:t>إجراءات الخروج والمصادقة على الوثائق</a:t>
                      </a:r>
                      <a:endParaRPr lang="en-US" sz="1800" dirty="0">
                        <a:latin typeface="Times New Roman"/>
                        <a:ea typeface="Times New Roman"/>
                      </a:endParaRPr>
                    </a:p>
                    <a:p>
                      <a:pPr marL="285750" marR="0" lvl="0" indent="-285750" algn="justLow" rtl="1">
                        <a:spcBef>
                          <a:spcPts val="0"/>
                        </a:spcBef>
                        <a:spcAft>
                          <a:spcPts val="0"/>
                        </a:spcAft>
                        <a:buFont typeface="Symbol"/>
                        <a:buChar char=""/>
                        <a:tabLst>
                          <a:tab pos="274320" algn="l"/>
                        </a:tabLst>
                      </a:pPr>
                      <a:r>
                        <a:rPr lang="ar-AE" sz="2000" dirty="0">
                          <a:latin typeface="Times New Roman"/>
                          <a:ea typeface="Times New Roman"/>
                          <a:cs typeface="Simplified Arabic"/>
                        </a:rPr>
                        <a:t>جلب تحويلات العمالة المهاجرة عن طريق القنوات الرسمية وتشجيعها على الاستثمار.</a:t>
                      </a:r>
                      <a:endParaRPr lang="en-US" sz="1800" dirty="0">
                        <a:latin typeface="Times New Roman"/>
                        <a:ea typeface="Times New Roman"/>
                      </a:endParaRPr>
                    </a:p>
                    <a:p>
                      <a:pPr marL="285750" marR="0" lvl="0" indent="-285750" algn="justLow" rtl="1">
                        <a:spcBef>
                          <a:spcPts val="0"/>
                        </a:spcBef>
                        <a:spcAft>
                          <a:spcPts val="0"/>
                        </a:spcAft>
                        <a:buFont typeface="Symbol"/>
                        <a:buChar char=""/>
                        <a:tabLst>
                          <a:tab pos="274320" algn="l"/>
                        </a:tabLst>
                      </a:pPr>
                      <a:r>
                        <a:rPr lang="ar-AE" sz="2000" dirty="0">
                          <a:latin typeface="Times New Roman"/>
                          <a:ea typeface="Times New Roman"/>
                          <a:cs typeface="Simplified Arabic"/>
                        </a:rPr>
                        <a:t>تقديم خدمات التوعية والإستشارة للعمالة في دول المهجر</a:t>
                      </a:r>
                      <a:r>
                        <a:rPr lang="ar-AE" sz="1400" dirty="0">
                          <a:latin typeface="Times New Roman"/>
                          <a:ea typeface="Times New Roman"/>
                          <a:cs typeface="Simplified Arabic"/>
                        </a:rPr>
                        <a:t>.</a:t>
                      </a:r>
                      <a:endParaRPr lang="en-US" sz="1200" dirty="0">
                        <a:latin typeface="Times New Roman"/>
                        <a:ea typeface="Times New Roman"/>
                      </a:endParaRPr>
                    </a:p>
                  </a:txBody>
                  <a:tcPr marL="62389" marR="623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11156"/>
          </a:xfrm>
        </p:spPr>
        <p:txBody>
          <a:bodyPr/>
          <a:lstStyle/>
          <a:p>
            <a:r>
              <a:rPr kumimoji="0" lang="ar-AE" sz="2800" b="1" i="0" u="none" strike="noStrike" cap="none" normalizeH="0" baseline="0" dirty="0" smtClean="0">
                <a:ln>
                  <a:noFill/>
                </a:ln>
                <a:solidFill>
                  <a:srgbClr val="00B0F0"/>
                </a:solidFill>
                <a:effectLst/>
                <a:latin typeface="Arial" pitchFamily="34" charset="0"/>
                <a:ea typeface="Times New Roman" pitchFamily="18" charset="0"/>
                <a:cs typeface="Arial" pitchFamily="34" charset="0"/>
              </a:rPr>
              <a:t>الشركاء الرئيسيون: الأهداف والسياسات/الإجراءات/الممارسات</a:t>
            </a:r>
            <a:r>
              <a:rPr kumimoji="0" lang="ar-AE" sz="5400" b="1" i="0" u="none" strike="noStrike" cap="none" normalizeH="0" baseline="0" dirty="0" smtClean="0">
                <a:ln>
                  <a:noFill/>
                </a:ln>
                <a:solidFill>
                  <a:srgbClr val="00B0F0"/>
                </a:solidFill>
                <a:effectLst/>
                <a:latin typeface="Arial" pitchFamily="34" charset="0"/>
                <a:ea typeface="Times New Roman" pitchFamily="18" charset="0"/>
                <a:cs typeface="Arial" pitchFamily="34" charset="0"/>
              </a:rPr>
              <a:t> </a:t>
            </a:r>
            <a:r>
              <a:rPr kumimoji="0" lang="ar-AE" sz="2800" b="1" i="0" u="none" strike="noStrike" cap="none" normalizeH="0" baseline="0" dirty="0" smtClean="0">
                <a:ln>
                  <a:noFill/>
                </a:ln>
                <a:solidFill>
                  <a:srgbClr val="00B0F0"/>
                </a:solidFill>
                <a:effectLst/>
                <a:latin typeface="Arial" pitchFamily="34" charset="0"/>
                <a:ea typeface="Times New Roman" pitchFamily="18" charset="0"/>
                <a:cs typeface="Arial" pitchFamily="34" charset="0"/>
              </a:rPr>
              <a:t>(3)</a:t>
            </a:r>
            <a:endParaRPr lang="en-US" sz="2800" dirty="0">
              <a:solidFill>
                <a:srgbClr val="00B0F0"/>
              </a:solidFill>
            </a:endParaRPr>
          </a:p>
        </p:txBody>
      </p:sp>
      <p:graphicFrame>
        <p:nvGraphicFramePr>
          <p:cNvPr id="7" name="Content Placeholder 6"/>
          <p:cNvGraphicFramePr>
            <a:graphicFrameLocks noGrp="1"/>
          </p:cNvGraphicFramePr>
          <p:nvPr>
            <p:ph idx="1"/>
          </p:nvPr>
        </p:nvGraphicFramePr>
        <p:xfrm>
          <a:off x="457200" y="1142984"/>
          <a:ext cx="8229600" cy="5214974"/>
        </p:xfrm>
        <a:graphic>
          <a:graphicData uri="http://schemas.openxmlformats.org/drawingml/2006/table">
            <a:tbl>
              <a:tblPr rtl="1"/>
              <a:tblGrid>
                <a:gridCol w="2510588"/>
                <a:gridCol w="1760012"/>
                <a:gridCol w="3959000"/>
              </a:tblGrid>
              <a:tr h="325935">
                <a:tc>
                  <a:txBody>
                    <a:bodyPr/>
                    <a:lstStyle/>
                    <a:p>
                      <a:pPr marL="0" marR="0" algn="ctr" rtl="1">
                        <a:spcBef>
                          <a:spcPts val="0"/>
                        </a:spcBef>
                        <a:spcAft>
                          <a:spcPts val="0"/>
                        </a:spcAft>
                      </a:pPr>
                      <a:r>
                        <a:rPr lang="ar-AE" sz="1800" b="1" dirty="0">
                          <a:solidFill>
                            <a:srgbClr val="00B0F0"/>
                          </a:solidFill>
                          <a:latin typeface="Times New Roman"/>
                          <a:ea typeface="Times New Roman"/>
                          <a:cs typeface="Simplified Arabic"/>
                        </a:rPr>
                        <a:t>الشركاء</a:t>
                      </a:r>
                      <a:endParaRPr lang="en-US" sz="1600" dirty="0">
                        <a:solidFill>
                          <a:srgbClr val="00B0F0"/>
                        </a:solidFill>
                        <a:latin typeface="Times New Roman"/>
                        <a:ea typeface="Times New Roman"/>
                      </a:endParaRPr>
                    </a:p>
                  </a:txBody>
                  <a:tcPr marL="62389" marR="623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spcBef>
                          <a:spcPts val="0"/>
                        </a:spcBef>
                        <a:spcAft>
                          <a:spcPts val="0"/>
                        </a:spcAft>
                      </a:pPr>
                      <a:r>
                        <a:rPr lang="ar-AE" sz="1800" b="1" dirty="0">
                          <a:solidFill>
                            <a:srgbClr val="00B0F0"/>
                          </a:solidFill>
                          <a:latin typeface="Times New Roman"/>
                          <a:ea typeface="Times New Roman"/>
                          <a:cs typeface="Simplified Arabic"/>
                        </a:rPr>
                        <a:t>الأهــداف</a:t>
                      </a:r>
                      <a:endParaRPr lang="en-US" sz="1600" dirty="0">
                        <a:solidFill>
                          <a:srgbClr val="00B0F0"/>
                        </a:solidFill>
                        <a:latin typeface="Times New Roman"/>
                        <a:ea typeface="Times New Roman"/>
                      </a:endParaRPr>
                    </a:p>
                  </a:txBody>
                  <a:tcPr marL="62389" marR="623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spcBef>
                          <a:spcPts val="0"/>
                        </a:spcBef>
                        <a:spcAft>
                          <a:spcPts val="0"/>
                        </a:spcAft>
                      </a:pPr>
                      <a:r>
                        <a:rPr lang="ar-AE" sz="1800" b="1" dirty="0">
                          <a:solidFill>
                            <a:srgbClr val="00B0F0"/>
                          </a:solidFill>
                          <a:latin typeface="Times New Roman"/>
                          <a:ea typeface="Times New Roman"/>
                          <a:cs typeface="Simplified Arabic"/>
                        </a:rPr>
                        <a:t>السياسات/الإجراءات/الممارسات</a:t>
                      </a:r>
                      <a:endParaRPr lang="en-US" sz="1600" dirty="0">
                        <a:solidFill>
                          <a:srgbClr val="00B0F0"/>
                        </a:solidFill>
                        <a:latin typeface="Times New Roman"/>
                        <a:ea typeface="Times New Roman"/>
                      </a:endParaRPr>
                    </a:p>
                  </a:txBody>
                  <a:tcPr marL="62389" marR="623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889039">
                <a:tc>
                  <a:txBody>
                    <a:bodyPr/>
                    <a:lstStyle/>
                    <a:p>
                      <a:pPr marL="0" marR="0" algn="justLow" rtl="1">
                        <a:spcBef>
                          <a:spcPts val="0"/>
                        </a:spcBef>
                        <a:spcAft>
                          <a:spcPts val="0"/>
                        </a:spcAft>
                      </a:pPr>
                      <a:r>
                        <a:rPr lang="ar-AE" sz="2400" b="1" dirty="0">
                          <a:solidFill>
                            <a:srgbClr val="00B0F0"/>
                          </a:solidFill>
                          <a:latin typeface="Times New Roman"/>
                          <a:ea typeface="Times New Roman"/>
                          <a:cs typeface="Simplified Arabic"/>
                        </a:rPr>
                        <a:t>أصحاب العمل ومنظماتهم في الدول المستقبلة للعمالة</a:t>
                      </a:r>
                      <a:r>
                        <a:rPr lang="ar-AE" sz="2800" b="1" dirty="0">
                          <a:latin typeface="Times New Roman"/>
                          <a:ea typeface="Times New Roman"/>
                          <a:cs typeface="Simplified Arabic"/>
                        </a:rPr>
                        <a:t>:</a:t>
                      </a:r>
                      <a:endParaRPr lang="en-US" sz="2400" dirty="0">
                        <a:latin typeface="Times New Roman"/>
                        <a:ea typeface="Times New Roman"/>
                      </a:endParaRPr>
                    </a:p>
                    <a:p>
                      <a:pPr marL="342900" marR="0" lvl="0" indent="-342900" algn="justLow" rtl="1">
                        <a:spcBef>
                          <a:spcPts val="0"/>
                        </a:spcBef>
                        <a:spcAft>
                          <a:spcPts val="0"/>
                        </a:spcAft>
                        <a:buFont typeface="+mj-lt"/>
                        <a:buAutoNum type="arabicPeriod"/>
                        <a:tabLst>
                          <a:tab pos="476250" algn="l"/>
                        </a:tabLst>
                      </a:pPr>
                      <a:r>
                        <a:rPr lang="ar-AE" sz="2800" dirty="0">
                          <a:latin typeface="Times New Roman"/>
                          <a:ea typeface="Times New Roman"/>
                          <a:cs typeface="Simplified Arabic"/>
                        </a:rPr>
                        <a:t>المنشآت/الشركات الخاصة</a:t>
                      </a:r>
                      <a:endParaRPr lang="en-US" sz="2400" dirty="0">
                        <a:latin typeface="Times New Roman"/>
                        <a:ea typeface="Times New Roman"/>
                      </a:endParaRPr>
                    </a:p>
                    <a:p>
                      <a:pPr marL="342900" marR="0" lvl="0" indent="-342900" algn="justLow" rtl="1">
                        <a:spcBef>
                          <a:spcPts val="0"/>
                        </a:spcBef>
                        <a:spcAft>
                          <a:spcPts val="0"/>
                        </a:spcAft>
                        <a:buFont typeface="+mj-lt"/>
                        <a:buAutoNum type="arabicPeriod"/>
                        <a:tabLst>
                          <a:tab pos="476250" algn="l"/>
                        </a:tabLst>
                      </a:pPr>
                      <a:r>
                        <a:rPr lang="ar-AE" sz="2800" dirty="0">
                          <a:latin typeface="Times New Roman"/>
                          <a:ea typeface="Times New Roman"/>
                          <a:cs typeface="Simplified Arabic"/>
                        </a:rPr>
                        <a:t>الأفراد</a:t>
                      </a:r>
                      <a:endParaRPr lang="en-US" sz="2400" dirty="0">
                        <a:latin typeface="Times New Roman"/>
                        <a:ea typeface="Times New Roman"/>
                      </a:endParaRPr>
                    </a:p>
                    <a:p>
                      <a:pPr marL="342900" marR="0" lvl="0" indent="-342900" algn="justLow" rtl="1">
                        <a:spcBef>
                          <a:spcPts val="0"/>
                        </a:spcBef>
                        <a:spcAft>
                          <a:spcPts val="0"/>
                        </a:spcAft>
                        <a:buFont typeface="+mj-lt"/>
                        <a:buAutoNum type="arabicPeriod"/>
                        <a:tabLst>
                          <a:tab pos="476250" algn="l"/>
                        </a:tabLst>
                      </a:pPr>
                      <a:r>
                        <a:rPr lang="ar-AE" sz="2800" dirty="0">
                          <a:latin typeface="Times New Roman"/>
                          <a:ea typeface="Times New Roman"/>
                          <a:cs typeface="Simplified Arabic"/>
                        </a:rPr>
                        <a:t>الغرف التجارية والصناعية</a:t>
                      </a:r>
                      <a:endParaRPr lang="en-US" sz="2400" dirty="0">
                        <a:latin typeface="Times New Roman"/>
                        <a:ea typeface="Times New Roman"/>
                      </a:endParaRPr>
                    </a:p>
                  </a:txBody>
                  <a:tcPr marL="62389" marR="623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85750" marR="0" lvl="0" indent="-285750" algn="justLow" rtl="1">
                        <a:spcBef>
                          <a:spcPts val="0"/>
                        </a:spcBef>
                        <a:spcAft>
                          <a:spcPts val="0"/>
                        </a:spcAft>
                        <a:buFont typeface="Symbol"/>
                        <a:buChar char=""/>
                        <a:tabLst>
                          <a:tab pos="388620" algn="l"/>
                        </a:tabLst>
                      </a:pPr>
                      <a:r>
                        <a:rPr lang="ar-AE" sz="2400" b="1" dirty="0">
                          <a:latin typeface="Times New Roman"/>
                          <a:ea typeface="Times New Roman"/>
                          <a:cs typeface="Simplified Arabic"/>
                        </a:rPr>
                        <a:t>تعظيم الأرباح</a:t>
                      </a:r>
                      <a:endParaRPr lang="en-US" sz="2000" b="1" dirty="0">
                        <a:latin typeface="Times New Roman"/>
                        <a:ea typeface="Times New Roman"/>
                      </a:endParaRPr>
                    </a:p>
                  </a:txBody>
                  <a:tcPr marL="62389" marR="623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85750" marR="0" lvl="0" indent="-285750" algn="justLow" rtl="1">
                        <a:spcBef>
                          <a:spcPts val="0"/>
                        </a:spcBef>
                        <a:spcAft>
                          <a:spcPts val="0"/>
                        </a:spcAft>
                        <a:buFont typeface="Symbol"/>
                        <a:buChar char=""/>
                        <a:tabLst>
                          <a:tab pos="274320" algn="l"/>
                        </a:tabLst>
                      </a:pPr>
                      <a:r>
                        <a:rPr lang="ar-AE" sz="2000" dirty="0" smtClean="0"/>
                        <a:t>تعارض</a:t>
                      </a:r>
                      <a:r>
                        <a:rPr lang="ar-AE" sz="2400" dirty="0" smtClean="0"/>
                        <a:t> </a:t>
                      </a:r>
                      <a:r>
                        <a:rPr lang="ar-AE" sz="2400" dirty="0"/>
                        <a:t>معايير الربحية التجارية البحتة في المفاضلة بين العمالة الوطنية والعمالة الوافدة من ناحية وبين العمالة الوافدة حسب الجنسية، من ناحية أخرى، مع معايير الربحية الافتصادية للدولة.</a:t>
                      </a:r>
                      <a:endParaRPr lang="en-US" sz="2400" dirty="0"/>
                    </a:p>
                    <a:p>
                      <a:pPr marL="285750" marR="0" lvl="0" indent="-285750" algn="justLow" rtl="1">
                        <a:spcBef>
                          <a:spcPts val="0"/>
                        </a:spcBef>
                        <a:spcAft>
                          <a:spcPts val="0"/>
                        </a:spcAft>
                        <a:buFont typeface="Symbol"/>
                        <a:buChar char=""/>
                        <a:tabLst>
                          <a:tab pos="274320" algn="l"/>
                        </a:tabLst>
                      </a:pPr>
                      <a:r>
                        <a:rPr lang="ar-AE" sz="2400" dirty="0"/>
                        <a:t>بعض الممارسات التي تحد من تطبيق السياسات/الإجراءات الرسمية بشكل فعال. (الاستقدام لغير الحاجة والمتاجرة في تأشيرات العمل، عدم الإلتزام بعقود العمل المصدقة من قبل الأجهزة الرسمية، تأخير الرواتب)</a:t>
                      </a:r>
                      <a:endParaRPr lang="en-US" sz="2400" dirty="0"/>
                    </a:p>
                  </a:txBody>
                  <a:tcPr marL="62389" marR="623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1472" y="-142900"/>
            <a:ext cx="8229600" cy="714356"/>
          </a:xfrm>
        </p:spPr>
        <p:txBody>
          <a:bodyPr/>
          <a:lstStyle/>
          <a:p>
            <a:r>
              <a:rPr kumimoji="0" lang="ar-AE" sz="2800" b="1" i="0" u="none" strike="noStrike" cap="none" normalizeH="0" baseline="0" dirty="0" smtClean="0">
                <a:ln>
                  <a:noFill/>
                </a:ln>
                <a:solidFill>
                  <a:srgbClr val="00B0F0"/>
                </a:solidFill>
                <a:effectLst/>
                <a:latin typeface="Arial" pitchFamily="34" charset="0"/>
                <a:ea typeface="Times New Roman" pitchFamily="18" charset="0"/>
                <a:cs typeface="Arial" pitchFamily="34" charset="0"/>
              </a:rPr>
              <a:t>الشركاء الرئيسيون: الأهداف والسياسات/الإجراءات/الممارسات</a:t>
            </a:r>
            <a:r>
              <a:rPr kumimoji="0" lang="ar-AE" sz="5400" b="1" i="0" u="none" strike="noStrike" cap="none" normalizeH="0" baseline="0" dirty="0" smtClean="0">
                <a:ln>
                  <a:noFill/>
                </a:ln>
                <a:solidFill>
                  <a:srgbClr val="00B0F0"/>
                </a:solidFill>
                <a:effectLst/>
                <a:latin typeface="Arial" pitchFamily="34" charset="0"/>
                <a:ea typeface="Times New Roman" pitchFamily="18" charset="0"/>
                <a:cs typeface="Arial" pitchFamily="34" charset="0"/>
              </a:rPr>
              <a:t> </a:t>
            </a:r>
            <a:r>
              <a:rPr kumimoji="0" lang="ar-AE" sz="2800" b="1" i="0" u="none" strike="noStrike" cap="none" normalizeH="0" baseline="0" dirty="0" smtClean="0">
                <a:ln>
                  <a:noFill/>
                </a:ln>
                <a:solidFill>
                  <a:srgbClr val="00B0F0"/>
                </a:solidFill>
                <a:effectLst/>
                <a:latin typeface="Arial" pitchFamily="34" charset="0"/>
                <a:ea typeface="Times New Roman" pitchFamily="18" charset="0"/>
                <a:cs typeface="Arial" pitchFamily="34" charset="0"/>
              </a:rPr>
              <a:t>(4)</a:t>
            </a:r>
            <a:endParaRPr lang="en-US" sz="2800" dirty="0">
              <a:solidFill>
                <a:srgbClr val="00B0F0"/>
              </a:solidFill>
            </a:endParaRPr>
          </a:p>
        </p:txBody>
      </p:sp>
      <p:graphicFrame>
        <p:nvGraphicFramePr>
          <p:cNvPr id="4" name="Content Placeholder 3"/>
          <p:cNvGraphicFramePr>
            <a:graphicFrameLocks noGrp="1"/>
          </p:cNvGraphicFramePr>
          <p:nvPr>
            <p:ph idx="1"/>
          </p:nvPr>
        </p:nvGraphicFramePr>
        <p:xfrm>
          <a:off x="428596" y="857232"/>
          <a:ext cx="8229600" cy="5586867"/>
        </p:xfrm>
        <a:graphic>
          <a:graphicData uri="http://schemas.openxmlformats.org/drawingml/2006/table">
            <a:tbl>
              <a:tblPr rtl="1"/>
              <a:tblGrid>
                <a:gridCol w="1476364"/>
                <a:gridCol w="2092764"/>
                <a:gridCol w="4660472"/>
              </a:tblGrid>
              <a:tr h="428628">
                <a:tc>
                  <a:txBody>
                    <a:bodyPr/>
                    <a:lstStyle/>
                    <a:p>
                      <a:pPr marL="0" marR="0" algn="ctr" rtl="1">
                        <a:spcBef>
                          <a:spcPts val="0"/>
                        </a:spcBef>
                        <a:spcAft>
                          <a:spcPts val="0"/>
                        </a:spcAft>
                      </a:pPr>
                      <a:r>
                        <a:rPr lang="ar-AE" sz="2400" b="1" dirty="0" smtClean="0">
                          <a:solidFill>
                            <a:srgbClr val="00B0F0"/>
                          </a:solidFill>
                          <a:latin typeface="Times New Roman"/>
                          <a:ea typeface="Times New Roman"/>
                          <a:cs typeface="Simplified Arabic"/>
                        </a:rPr>
                        <a:t>الشركاء</a:t>
                      </a:r>
                      <a:endParaRPr lang="en-US" sz="2000" dirty="0">
                        <a:solidFill>
                          <a:srgbClr val="00B0F0"/>
                        </a:solidFill>
                        <a:latin typeface="Times New Roman"/>
                        <a:ea typeface="Times New Roman"/>
                      </a:endParaRPr>
                    </a:p>
                  </a:txBody>
                  <a:tcPr marL="62389" marR="623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spcBef>
                          <a:spcPts val="0"/>
                        </a:spcBef>
                        <a:spcAft>
                          <a:spcPts val="0"/>
                        </a:spcAft>
                      </a:pPr>
                      <a:r>
                        <a:rPr lang="ar-AE" sz="2400" b="1" dirty="0" smtClean="0">
                          <a:solidFill>
                            <a:srgbClr val="00B0F0"/>
                          </a:solidFill>
                          <a:latin typeface="Times New Roman"/>
                          <a:ea typeface="Times New Roman"/>
                          <a:cs typeface="Simplified Arabic"/>
                        </a:rPr>
                        <a:t>الأهــداف</a:t>
                      </a:r>
                      <a:endParaRPr lang="en-US" sz="2000" dirty="0">
                        <a:solidFill>
                          <a:srgbClr val="00B0F0"/>
                        </a:solidFill>
                        <a:latin typeface="Times New Roman"/>
                        <a:ea typeface="Times New Roman"/>
                      </a:endParaRPr>
                    </a:p>
                  </a:txBody>
                  <a:tcPr marL="62389" marR="623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spcBef>
                          <a:spcPts val="0"/>
                        </a:spcBef>
                        <a:spcAft>
                          <a:spcPts val="0"/>
                        </a:spcAft>
                      </a:pPr>
                      <a:r>
                        <a:rPr lang="ar-AE" sz="2400" b="1" dirty="0">
                          <a:solidFill>
                            <a:srgbClr val="00B0F0"/>
                          </a:solidFill>
                          <a:latin typeface="Times New Roman"/>
                          <a:ea typeface="Times New Roman"/>
                          <a:cs typeface="Simplified Arabic"/>
                        </a:rPr>
                        <a:t>السياسات/الإجراءات/الممارسات</a:t>
                      </a:r>
                      <a:endParaRPr lang="en-US" sz="2000" dirty="0">
                        <a:solidFill>
                          <a:srgbClr val="00B0F0"/>
                        </a:solidFill>
                        <a:latin typeface="Times New Roman"/>
                        <a:ea typeface="Times New Roman"/>
                      </a:endParaRPr>
                    </a:p>
                  </a:txBody>
                  <a:tcPr marL="62389" marR="623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58239">
                <a:tc>
                  <a:txBody>
                    <a:bodyPr/>
                    <a:lstStyle/>
                    <a:p>
                      <a:pPr marL="0" marR="0" algn="justLow" rtl="1">
                        <a:spcBef>
                          <a:spcPts val="0"/>
                        </a:spcBef>
                        <a:spcAft>
                          <a:spcPts val="0"/>
                        </a:spcAft>
                      </a:pPr>
                      <a:r>
                        <a:rPr lang="ar-AE" sz="2000" b="1" dirty="0">
                          <a:latin typeface="Times New Roman"/>
                          <a:ea typeface="Times New Roman"/>
                          <a:cs typeface="Simplified Arabic"/>
                        </a:rPr>
                        <a:t>العمالة المهاجرة</a:t>
                      </a:r>
                      <a:endParaRPr lang="en-US" sz="1800" dirty="0">
                        <a:latin typeface="Times New Roman"/>
                        <a:ea typeface="Times New Roman"/>
                      </a:endParaRPr>
                    </a:p>
                  </a:txBody>
                  <a:tcPr marL="62389" marR="623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85750" marR="0" lvl="0" indent="-285750" algn="justLow" rtl="1">
                        <a:spcBef>
                          <a:spcPts val="0"/>
                        </a:spcBef>
                        <a:spcAft>
                          <a:spcPts val="0"/>
                        </a:spcAft>
                        <a:buFont typeface="Symbol"/>
                        <a:buChar char=""/>
                        <a:tabLst>
                          <a:tab pos="388620" algn="l"/>
                        </a:tabLst>
                      </a:pPr>
                      <a:r>
                        <a:rPr lang="ar-AE" sz="2400" b="1" dirty="0">
                          <a:latin typeface="Times New Roman"/>
                          <a:ea typeface="Times New Roman"/>
                          <a:cs typeface="Simplified Arabic"/>
                        </a:rPr>
                        <a:t>تحسين المستوى المعيشي للأسرة في الموطن الأصلي</a:t>
                      </a:r>
                      <a:endParaRPr lang="en-US" sz="2000" b="1" dirty="0">
                        <a:latin typeface="Times New Roman"/>
                        <a:ea typeface="Times New Roman"/>
                      </a:endParaRPr>
                    </a:p>
                    <a:p>
                      <a:pPr marL="285750" marR="0" lvl="0" indent="-285750" algn="justLow" rtl="1">
                        <a:spcBef>
                          <a:spcPts val="0"/>
                        </a:spcBef>
                        <a:spcAft>
                          <a:spcPts val="0"/>
                        </a:spcAft>
                        <a:buFont typeface="Symbol"/>
                        <a:buChar char=""/>
                        <a:tabLst>
                          <a:tab pos="388620" algn="l"/>
                        </a:tabLst>
                      </a:pPr>
                      <a:r>
                        <a:rPr lang="ar-AE" sz="2400" b="1" dirty="0">
                          <a:latin typeface="Times New Roman"/>
                          <a:ea typeface="Times New Roman"/>
                          <a:cs typeface="Simplified Arabic"/>
                        </a:rPr>
                        <a:t>الإستثمار</a:t>
                      </a:r>
                      <a:endParaRPr lang="en-US" sz="2000" b="1" dirty="0">
                        <a:latin typeface="Times New Roman"/>
                        <a:ea typeface="Times New Roman"/>
                      </a:endParaRPr>
                    </a:p>
                  </a:txBody>
                  <a:tcPr marL="62389" marR="623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85750" marR="0" lvl="0" indent="-285750" algn="justLow" rtl="1">
                        <a:spcBef>
                          <a:spcPts val="0"/>
                        </a:spcBef>
                        <a:spcAft>
                          <a:spcPts val="0"/>
                        </a:spcAft>
                        <a:buFont typeface="Symbol"/>
                        <a:buChar char=""/>
                        <a:tabLst>
                          <a:tab pos="274320" algn="l"/>
                        </a:tabLst>
                      </a:pPr>
                      <a:r>
                        <a:rPr lang="ar-AE" sz="2400" b="1" dirty="0">
                          <a:latin typeface="Times New Roman"/>
                          <a:ea typeface="Times New Roman"/>
                          <a:cs typeface="Simplified Arabic"/>
                        </a:rPr>
                        <a:t>الحرص على الحصول على وظيفة في دولة خليجية، بغض النظرة عن التكلفة</a:t>
                      </a:r>
                      <a:endParaRPr lang="en-US" sz="2000" b="1" dirty="0">
                        <a:latin typeface="Times New Roman"/>
                        <a:ea typeface="Times New Roman"/>
                      </a:endParaRPr>
                    </a:p>
                    <a:p>
                      <a:pPr marL="285750" marR="0" lvl="0" indent="-285750" algn="justLow" rtl="1">
                        <a:spcBef>
                          <a:spcPts val="0"/>
                        </a:spcBef>
                        <a:spcAft>
                          <a:spcPts val="0"/>
                        </a:spcAft>
                        <a:buFont typeface="Symbol"/>
                        <a:buChar char=""/>
                        <a:tabLst>
                          <a:tab pos="274320" algn="l"/>
                        </a:tabLst>
                      </a:pPr>
                      <a:r>
                        <a:rPr lang="ar-AE" sz="2400" b="1" dirty="0">
                          <a:latin typeface="Times New Roman"/>
                          <a:ea typeface="Times New Roman"/>
                          <a:cs typeface="Simplified Arabic"/>
                        </a:rPr>
                        <a:t>الدخول والإقامة في الدول المستقبلة دون الوثائق اللازمة (إما بطرق غير شرعية أو بغرض الزيارة)</a:t>
                      </a:r>
                      <a:endParaRPr lang="en-US" sz="2000" b="1" dirty="0">
                        <a:latin typeface="Times New Roman"/>
                        <a:ea typeface="Times New Roman"/>
                      </a:endParaRPr>
                    </a:p>
                    <a:p>
                      <a:pPr marL="285750" marR="0" lvl="0" indent="-285750" algn="justLow" rtl="1">
                        <a:spcBef>
                          <a:spcPts val="0"/>
                        </a:spcBef>
                        <a:spcAft>
                          <a:spcPts val="0"/>
                        </a:spcAft>
                        <a:buFont typeface="Symbol"/>
                        <a:buChar char=""/>
                        <a:tabLst>
                          <a:tab pos="274320" algn="l"/>
                        </a:tabLst>
                      </a:pPr>
                      <a:r>
                        <a:rPr lang="ar-AE" sz="2400" b="1" dirty="0">
                          <a:latin typeface="Times New Roman"/>
                          <a:ea typeface="Times New Roman"/>
                          <a:cs typeface="Simplified Arabic"/>
                        </a:rPr>
                        <a:t>إستقدام وإقامة أفراد الأسرة دون إستيفاء الشروط المحددة، (بغرض الزيارة).</a:t>
                      </a:r>
                      <a:endParaRPr lang="en-US" sz="2000" b="1" dirty="0">
                        <a:latin typeface="Times New Roman"/>
                        <a:ea typeface="Times New Roman"/>
                      </a:endParaRPr>
                    </a:p>
                    <a:p>
                      <a:pPr marL="285750" marR="0" lvl="0" indent="-285750" algn="justLow" rtl="1">
                        <a:spcBef>
                          <a:spcPts val="0"/>
                        </a:spcBef>
                        <a:spcAft>
                          <a:spcPts val="0"/>
                        </a:spcAft>
                        <a:buFont typeface="Symbol"/>
                        <a:buChar char=""/>
                        <a:tabLst>
                          <a:tab pos="274320" algn="l"/>
                        </a:tabLst>
                      </a:pPr>
                      <a:r>
                        <a:rPr lang="ar-AE" sz="2400" b="1" dirty="0">
                          <a:latin typeface="Times New Roman"/>
                          <a:ea typeface="Times New Roman"/>
                          <a:cs typeface="Simplified Arabic"/>
                        </a:rPr>
                        <a:t>العمل في نشاطات هامشية غير مجزية من وجهة نظر الدول المستقبلة (مساهمتها في توليد الدخل وتعزيز الإنتاجية سلبية)، والعامل نفسه (عائد محدود لا يفي بالإلتزامات). كما أنها تساهم في إحداث بطالة مقنعة في أوساط العمالة الوافدة.</a:t>
                      </a:r>
                      <a:endParaRPr lang="en-US" sz="1200" b="1" dirty="0">
                        <a:latin typeface="Times New Roman"/>
                        <a:ea typeface="Times New Roman"/>
                      </a:endParaRPr>
                    </a:p>
                  </a:txBody>
                  <a:tcPr marL="62389" marR="623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457200" y="274638"/>
            <a:ext cx="8229600" cy="922337"/>
          </a:xfrm>
        </p:spPr>
        <p:txBody>
          <a:bodyPr/>
          <a:lstStyle/>
          <a:p>
            <a:r>
              <a:rPr lang="ar-SA" b="1">
                <a:solidFill>
                  <a:srgbClr val="990099"/>
                </a:solidFill>
                <a:cs typeface="Simplified Arabic" pitchFamily="2" charset="-78"/>
              </a:rPr>
              <a:t>أهـداف الـورقة</a:t>
            </a:r>
            <a:endParaRPr lang="en-US" b="1">
              <a:solidFill>
                <a:srgbClr val="990099"/>
              </a:solidFill>
              <a:cs typeface="Simplified Arabic" pitchFamily="2" charset="-78"/>
            </a:endParaRPr>
          </a:p>
        </p:txBody>
      </p:sp>
      <p:sp>
        <p:nvSpPr>
          <p:cNvPr id="3076" name="Text Box 4"/>
          <p:cNvSpPr txBox="1">
            <a:spLocks noChangeArrowheads="1"/>
          </p:cNvSpPr>
          <p:nvPr>
            <p:ph type="body" idx="1"/>
          </p:nvPr>
        </p:nvSpPr>
        <p:spPr>
          <a:xfrm>
            <a:off x="468313" y="1268413"/>
            <a:ext cx="8229600" cy="4525962"/>
          </a:xfrm>
          <a:solidFill>
            <a:srgbClr val="FFFFFF"/>
          </a:solidFill>
          <a:ln>
            <a:solidFill>
              <a:srgbClr val="000000"/>
            </a:solidFill>
          </a:ln>
        </p:spPr>
        <p:txBody>
          <a:bodyPr/>
          <a:lstStyle/>
          <a:p>
            <a:pPr>
              <a:buFontTx/>
              <a:buNone/>
            </a:pPr>
            <a:endParaRPr lang="en-US" sz="2800" b="1" dirty="0"/>
          </a:p>
          <a:p>
            <a:pPr algn="just"/>
            <a:r>
              <a:rPr lang="ar-AE" sz="3600" b="1" dirty="0" smtClean="0">
                <a:solidFill>
                  <a:srgbClr val="3333FF"/>
                </a:solidFill>
                <a:cs typeface="Simplified Arabic" pitchFamily="2" charset="-78"/>
              </a:rPr>
              <a:t>إلقاء الضوء على دور </a:t>
            </a:r>
            <a:r>
              <a:rPr lang="ar-SA" sz="3600" b="1" dirty="0" smtClean="0">
                <a:solidFill>
                  <a:srgbClr val="3333FF"/>
                </a:solidFill>
                <a:cs typeface="Simplified Arabic" pitchFamily="2" charset="-78"/>
              </a:rPr>
              <a:t>العمالة الوافدة</a:t>
            </a:r>
            <a:r>
              <a:rPr lang="ar-AE" sz="3600" b="1" dirty="0" smtClean="0">
                <a:solidFill>
                  <a:srgbClr val="3333FF"/>
                </a:solidFill>
                <a:cs typeface="Simplified Arabic" pitchFamily="2" charset="-78"/>
              </a:rPr>
              <a:t> في تنمية الدول الخليجية الغنية رأسماليا</a:t>
            </a:r>
            <a:r>
              <a:rPr lang="ar-SA" sz="3600" b="1" dirty="0" smtClean="0">
                <a:cs typeface="Simplified Arabic" pitchFamily="2" charset="-78"/>
              </a:rPr>
              <a:t>.</a:t>
            </a:r>
            <a:endParaRPr lang="ar-AE" sz="3600" b="1" dirty="0" smtClean="0">
              <a:cs typeface="Simplified Arabic" pitchFamily="2" charset="-78"/>
            </a:endParaRPr>
          </a:p>
          <a:p>
            <a:pPr algn="just"/>
            <a:r>
              <a:rPr lang="ar-AE" sz="3600" b="1" dirty="0" smtClean="0">
                <a:cs typeface="Simplified Arabic" pitchFamily="2" charset="-78"/>
              </a:rPr>
              <a:t>تباين الدور التنموي للعمالة في دول الخليج خلال العقود الماضية</a:t>
            </a:r>
          </a:p>
          <a:p>
            <a:pPr algn="just"/>
            <a:r>
              <a:rPr lang="ar-AE" sz="3600" b="1" dirty="0" smtClean="0">
                <a:cs typeface="Simplified Arabic" pitchFamily="2" charset="-78"/>
              </a:rPr>
              <a:t>فجوة السياسات-الممارسات وإنعكاساتها على التنمية في منطقة الخليج</a:t>
            </a:r>
            <a:endParaRPr lang="en-US" sz="3600" b="1" dirty="0">
              <a:cs typeface="Simplified Arabic" pitchFamily="2" charset="-78"/>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0"/>
            <a:ext cx="8229600" cy="642942"/>
          </a:xfrm>
        </p:spPr>
        <p:txBody>
          <a:bodyPr/>
          <a:lstStyle/>
          <a:p>
            <a:r>
              <a:rPr kumimoji="0" lang="ar-AE" sz="2800" b="1" i="0" u="none" strike="noStrike" cap="none" normalizeH="0" baseline="0" dirty="0" smtClean="0">
                <a:ln>
                  <a:noFill/>
                </a:ln>
                <a:solidFill>
                  <a:srgbClr val="00B0F0"/>
                </a:solidFill>
                <a:effectLst/>
                <a:latin typeface="Arial" pitchFamily="34" charset="0"/>
                <a:ea typeface="Times New Roman" pitchFamily="18" charset="0"/>
                <a:cs typeface="Arial" pitchFamily="34" charset="0"/>
              </a:rPr>
              <a:t>الشركاء الرئيسيون: الأهداف والسياسات/الإجراءات/الممارسات</a:t>
            </a:r>
            <a:r>
              <a:rPr kumimoji="0" lang="ar-AE" sz="5400" b="1" i="0" u="none" strike="noStrike" cap="none" normalizeH="0" baseline="0" dirty="0" smtClean="0">
                <a:ln>
                  <a:noFill/>
                </a:ln>
                <a:solidFill>
                  <a:srgbClr val="00B0F0"/>
                </a:solidFill>
                <a:effectLst/>
                <a:latin typeface="Arial" pitchFamily="34" charset="0"/>
                <a:ea typeface="Times New Roman" pitchFamily="18" charset="0"/>
                <a:cs typeface="Arial" pitchFamily="34" charset="0"/>
              </a:rPr>
              <a:t> </a:t>
            </a:r>
            <a:r>
              <a:rPr kumimoji="0" lang="ar-AE" sz="2800" b="1" i="0" u="none" strike="noStrike" cap="none" normalizeH="0" baseline="0" dirty="0" smtClean="0">
                <a:ln>
                  <a:noFill/>
                </a:ln>
                <a:solidFill>
                  <a:srgbClr val="00B0F0"/>
                </a:solidFill>
                <a:effectLst/>
                <a:latin typeface="Arial" pitchFamily="34" charset="0"/>
                <a:ea typeface="Times New Roman" pitchFamily="18" charset="0"/>
                <a:cs typeface="Arial" pitchFamily="34" charset="0"/>
              </a:rPr>
              <a:t>(5)</a:t>
            </a:r>
            <a:endParaRPr lang="en-US" sz="2800" dirty="0">
              <a:solidFill>
                <a:srgbClr val="00B0F0"/>
              </a:solidFill>
            </a:endParaRPr>
          </a:p>
        </p:txBody>
      </p:sp>
      <p:graphicFrame>
        <p:nvGraphicFramePr>
          <p:cNvPr id="4" name="Content Placeholder 3"/>
          <p:cNvGraphicFramePr>
            <a:graphicFrameLocks noGrp="1"/>
          </p:cNvGraphicFramePr>
          <p:nvPr>
            <p:ph idx="1"/>
          </p:nvPr>
        </p:nvGraphicFramePr>
        <p:xfrm>
          <a:off x="457200" y="1142984"/>
          <a:ext cx="8229600" cy="5439877"/>
        </p:xfrm>
        <a:graphic>
          <a:graphicData uri="http://schemas.openxmlformats.org/drawingml/2006/table">
            <a:tbl>
              <a:tblPr rtl="1"/>
              <a:tblGrid>
                <a:gridCol w="2510588"/>
                <a:gridCol w="1722594"/>
                <a:gridCol w="3996418"/>
              </a:tblGrid>
              <a:tr h="49417">
                <a:tc>
                  <a:txBody>
                    <a:bodyPr/>
                    <a:lstStyle/>
                    <a:p>
                      <a:pPr marL="0" marR="0" algn="r" rtl="1">
                        <a:spcBef>
                          <a:spcPts val="0"/>
                        </a:spcBef>
                        <a:spcAft>
                          <a:spcPts val="0"/>
                        </a:spcAft>
                        <a:tabLst>
                          <a:tab pos="1311275" algn="ctr"/>
                          <a:tab pos="1812925" algn="l"/>
                          <a:tab pos="2146300" algn="l"/>
                        </a:tabLst>
                      </a:pPr>
                      <a:r>
                        <a:rPr lang="ar-AE" sz="1800" b="1" dirty="0">
                          <a:solidFill>
                            <a:srgbClr val="00B0F0"/>
                          </a:solidFill>
                          <a:latin typeface="Times New Roman"/>
                          <a:ea typeface="Times New Roman"/>
                          <a:cs typeface="Simplified Arabic"/>
                        </a:rPr>
                        <a:t>	الشركاء		</a:t>
                      </a:r>
                      <a:endParaRPr lang="en-US" sz="1600" dirty="0">
                        <a:solidFill>
                          <a:srgbClr val="00B0F0"/>
                        </a:solidFill>
                        <a:latin typeface="Times New Roman"/>
                        <a:ea typeface="Times New Roman"/>
                      </a:endParaRPr>
                    </a:p>
                  </a:txBody>
                  <a:tcPr marL="62389" marR="623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spcBef>
                          <a:spcPts val="0"/>
                        </a:spcBef>
                        <a:spcAft>
                          <a:spcPts val="0"/>
                        </a:spcAft>
                      </a:pPr>
                      <a:r>
                        <a:rPr lang="ar-AE" sz="1800" b="1" dirty="0">
                          <a:solidFill>
                            <a:srgbClr val="00B0F0"/>
                          </a:solidFill>
                          <a:latin typeface="Times New Roman"/>
                          <a:ea typeface="Times New Roman"/>
                          <a:cs typeface="Simplified Arabic"/>
                        </a:rPr>
                        <a:t>الأهــداف</a:t>
                      </a:r>
                      <a:endParaRPr lang="en-US" sz="1600" dirty="0">
                        <a:solidFill>
                          <a:srgbClr val="00B0F0"/>
                        </a:solidFill>
                        <a:latin typeface="Times New Roman"/>
                        <a:ea typeface="Times New Roman"/>
                      </a:endParaRPr>
                    </a:p>
                  </a:txBody>
                  <a:tcPr marL="62389" marR="623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spcBef>
                          <a:spcPts val="0"/>
                        </a:spcBef>
                        <a:spcAft>
                          <a:spcPts val="0"/>
                        </a:spcAft>
                      </a:pPr>
                      <a:r>
                        <a:rPr lang="ar-AE" sz="1800" b="1" dirty="0">
                          <a:solidFill>
                            <a:srgbClr val="00B0F0"/>
                          </a:solidFill>
                          <a:latin typeface="Times New Roman"/>
                          <a:ea typeface="Times New Roman"/>
                          <a:cs typeface="Simplified Arabic"/>
                        </a:rPr>
                        <a:t>السياسات/الإجراءات/الممارسات</a:t>
                      </a:r>
                      <a:endParaRPr lang="en-US" sz="1600" dirty="0">
                        <a:solidFill>
                          <a:srgbClr val="00B0F0"/>
                        </a:solidFill>
                        <a:latin typeface="Times New Roman"/>
                        <a:ea typeface="Times New Roman"/>
                      </a:endParaRPr>
                    </a:p>
                  </a:txBody>
                  <a:tcPr marL="62389" marR="623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65557">
                <a:tc>
                  <a:txBody>
                    <a:bodyPr/>
                    <a:lstStyle/>
                    <a:p>
                      <a:pPr marL="0" marR="0" algn="justLow" rtl="1">
                        <a:spcBef>
                          <a:spcPts val="0"/>
                        </a:spcBef>
                        <a:spcAft>
                          <a:spcPts val="0"/>
                        </a:spcAft>
                      </a:pPr>
                      <a:r>
                        <a:rPr lang="ar-AE" sz="2000" b="1" dirty="0">
                          <a:solidFill>
                            <a:srgbClr val="00B0F0"/>
                          </a:solidFill>
                          <a:latin typeface="Times New Roman"/>
                          <a:ea typeface="Times New Roman"/>
                          <a:cs typeface="Simplified Arabic"/>
                        </a:rPr>
                        <a:t>الوسطاء ووكالات تصدير/استقدام العمالة:</a:t>
                      </a:r>
                      <a:endParaRPr lang="en-US" sz="1800" dirty="0">
                        <a:solidFill>
                          <a:srgbClr val="00B0F0"/>
                        </a:solidFill>
                        <a:latin typeface="Times New Roman"/>
                        <a:ea typeface="Times New Roman"/>
                      </a:endParaRPr>
                    </a:p>
                    <a:p>
                      <a:pPr marL="342900" marR="0" lvl="0" indent="-342900" algn="justLow" rtl="1">
                        <a:spcBef>
                          <a:spcPts val="0"/>
                        </a:spcBef>
                        <a:spcAft>
                          <a:spcPts val="0"/>
                        </a:spcAft>
                        <a:buFont typeface="+mj-lt"/>
                        <a:buAutoNum type="arabicPeriod"/>
                        <a:tabLst>
                          <a:tab pos="476250" algn="l"/>
                        </a:tabLst>
                      </a:pPr>
                      <a:r>
                        <a:rPr lang="ar-AE" sz="2000" dirty="0">
                          <a:latin typeface="Times New Roman"/>
                          <a:ea typeface="Times New Roman"/>
                          <a:cs typeface="Simplified Arabic"/>
                        </a:rPr>
                        <a:t>وكالات الاستقدام في الدول المستقبلة</a:t>
                      </a:r>
                      <a:endParaRPr lang="en-US" sz="1800" dirty="0">
                        <a:latin typeface="Times New Roman"/>
                        <a:ea typeface="Times New Roman"/>
                      </a:endParaRPr>
                    </a:p>
                    <a:p>
                      <a:pPr marL="342900" marR="0" lvl="0" indent="-342900" algn="justLow" rtl="1">
                        <a:spcBef>
                          <a:spcPts val="0"/>
                        </a:spcBef>
                        <a:spcAft>
                          <a:spcPts val="0"/>
                        </a:spcAft>
                        <a:buFont typeface="+mj-lt"/>
                        <a:buAutoNum type="arabicPeriod"/>
                        <a:tabLst>
                          <a:tab pos="476250" algn="l"/>
                        </a:tabLst>
                      </a:pPr>
                      <a:r>
                        <a:rPr lang="ar-AE" sz="2000" dirty="0">
                          <a:latin typeface="Times New Roman"/>
                          <a:ea typeface="Times New Roman"/>
                          <a:cs typeface="Simplified Arabic"/>
                        </a:rPr>
                        <a:t>وكالات الاستقطاب في الدول المرسلة</a:t>
                      </a:r>
                      <a:endParaRPr lang="en-US" sz="1800" dirty="0">
                        <a:latin typeface="Times New Roman"/>
                        <a:ea typeface="Times New Roman"/>
                      </a:endParaRPr>
                    </a:p>
                    <a:p>
                      <a:pPr marL="342900" marR="0" lvl="0" indent="-342900" algn="justLow" rtl="1">
                        <a:spcBef>
                          <a:spcPts val="0"/>
                        </a:spcBef>
                        <a:spcAft>
                          <a:spcPts val="0"/>
                        </a:spcAft>
                        <a:buFont typeface="+mj-lt"/>
                        <a:buAutoNum type="arabicPeriod"/>
                        <a:tabLst>
                          <a:tab pos="476250" algn="l"/>
                        </a:tabLst>
                      </a:pPr>
                      <a:r>
                        <a:rPr lang="ar-AE" sz="2000" dirty="0">
                          <a:latin typeface="Times New Roman"/>
                          <a:ea typeface="Times New Roman"/>
                          <a:cs typeface="Simplified Arabic"/>
                        </a:rPr>
                        <a:t>أفراد الأسرة</a:t>
                      </a:r>
                      <a:endParaRPr lang="en-US" sz="1800" dirty="0">
                        <a:latin typeface="Times New Roman"/>
                        <a:ea typeface="Times New Roman"/>
                      </a:endParaRPr>
                    </a:p>
                    <a:p>
                      <a:pPr marL="342900" marR="0" lvl="0" indent="-342900" algn="justLow" rtl="1">
                        <a:spcBef>
                          <a:spcPts val="0"/>
                        </a:spcBef>
                        <a:spcAft>
                          <a:spcPts val="0"/>
                        </a:spcAft>
                        <a:buFont typeface="+mj-lt"/>
                        <a:buAutoNum type="arabicPeriod"/>
                        <a:tabLst>
                          <a:tab pos="476250" algn="l"/>
                        </a:tabLst>
                      </a:pPr>
                      <a:r>
                        <a:rPr lang="ar-AE" sz="2000" dirty="0">
                          <a:latin typeface="Times New Roman"/>
                          <a:ea typeface="Times New Roman"/>
                          <a:cs typeface="Simplified Arabic"/>
                        </a:rPr>
                        <a:t>المنشآت المالية ومؤسسات الإقراض في الدول المرسلة</a:t>
                      </a:r>
                      <a:endParaRPr lang="en-US" sz="1800" dirty="0">
                        <a:latin typeface="Times New Roman"/>
                        <a:ea typeface="Times New Roman"/>
                      </a:endParaRPr>
                    </a:p>
                  </a:txBody>
                  <a:tcPr marL="62389" marR="623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85750" marR="0" lvl="0" indent="-285750" algn="justLow" rtl="1">
                        <a:spcBef>
                          <a:spcPts val="0"/>
                        </a:spcBef>
                        <a:spcAft>
                          <a:spcPts val="0"/>
                        </a:spcAft>
                        <a:buFont typeface="Symbol"/>
                        <a:buChar char=""/>
                        <a:tabLst>
                          <a:tab pos="388620" algn="l"/>
                        </a:tabLst>
                      </a:pPr>
                      <a:r>
                        <a:rPr lang="ar-AE" sz="2400" b="1" dirty="0">
                          <a:latin typeface="Times New Roman"/>
                          <a:ea typeface="Times New Roman"/>
                          <a:cs typeface="Simplified Arabic"/>
                        </a:rPr>
                        <a:t>تعظيم الأرباح</a:t>
                      </a:r>
                      <a:endParaRPr lang="en-US" sz="2000" b="1" dirty="0">
                        <a:latin typeface="Times New Roman"/>
                        <a:ea typeface="Times New Roman"/>
                      </a:endParaRPr>
                    </a:p>
                    <a:p>
                      <a:pPr marL="285750" marR="0" lvl="0" indent="-285750" algn="justLow" rtl="1">
                        <a:spcBef>
                          <a:spcPts val="0"/>
                        </a:spcBef>
                        <a:spcAft>
                          <a:spcPts val="0"/>
                        </a:spcAft>
                        <a:buFont typeface="Symbol"/>
                        <a:buChar char=""/>
                        <a:tabLst>
                          <a:tab pos="388620" algn="l"/>
                        </a:tabLst>
                      </a:pPr>
                      <a:r>
                        <a:rPr lang="ar-AE" sz="2400" b="1" dirty="0">
                          <a:latin typeface="Times New Roman"/>
                          <a:ea typeface="Times New Roman"/>
                          <a:cs typeface="Simplified Arabic"/>
                        </a:rPr>
                        <a:t>المساعدة في الهجرة</a:t>
                      </a:r>
                      <a:endParaRPr lang="en-US" sz="2000" b="1" dirty="0">
                        <a:latin typeface="Times New Roman"/>
                        <a:ea typeface="Times New Roman"/>
                      </a:endParaRPr>
                    </a:p>
                  </a:txBody>
                  <a:tcPr marL="62389" marR="623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85750" marR="0" lvl="0" indent="-285750" algn="justLow" rtl="1">
                        <a:spcBef>
                          <a:spcPts val="0"/>
                        </a:spcBef>
                        <a:spcAft>
                          <a:spcPts val="0"/>
                        </a:spcAft>
                        <a:buFont typeface="Symbol"/>
                        <a:buChar char=""/>
                        <a:tabLst>
                          <a:tab pos="274320" algn="l"/>
                        </a:tabLst>
                      </a:pPr>
                      <a:r>
                        <a:rPr lang="ar-AE" sz="2000" b="1" dirty="0">
                          <a:latin typeface="Times New Roman"/>
                          <a:ea typeface="Times New Roman"/>
                          <a:cs typeface="Simplified Arabic"/>
                        </a:rPr>
                        <a:t>اضفاء عنصر الربحية البحتة على نشاطات الأطراف </a:t>
                      </a:r>
                      <a:endParaRPr lang="en-US" sz="1800" b="1" dirty="0">
                        <a:latin typeface="Times New Roman"/>
                        <a:ea typeface="Times New Roman"/>
                      </a:endParaRPr>
                    </a:p>
                    <a:p>
                      <a:pPr marL="285750" marR="0" lvl="0" indent="-285750" algn="justLow" rtl="1">
                        <a:spcBef>
                          <a:spcPts val="0"/>
                        </a:spcBef>
                        <a:spcAft>
                          <a:spcPts val="0"/>
                        </a:spcAft>
                        <a:buFont typeface="Symbol"/>
                        <a:buChar char=""/>
                        <a:tabLst>
                          <a:tab pos="274320" algn="l"/>
                        </a:tabLst>
                      </a:pPr>
                      <a:r>
                        <a:rPr lang="ar-AE" sz="2000" b="1" dirty="0">
                          <a:latin typeface="Times New Roman"/>
                          <a:ea typeface="Times New Roman"/>
                          <a:cs typeface="Simplified Arabic"/>
                        </a:rPr>
                        <a:t>إرتفاع تكلفة الهجرة على العمالة. تكاليف إضافية كبيرة علاوة على مقابلة رسوم الإجراءات الرسمية.</a:t>
                      </a:r>
                      <a:endParaRPr lang="en-US" sz="1800" b="1" dirty="0">
                        <a:latin typeface="Times New Roman"/>
                        <a:ea typeface="Times New Roman"/>
                      </a:endParaRPr>
                    </a:p>
                    <a:p>
                      <a:pPr marL="285750" marR="0" lvl="0" indent="-285750" algn="justLow" rtl="1">
                        <a:spcBef>
                          <a:spcPts val="0"/>
                        </a:spcBef>
                        <a:spcAft>
                          <a:spcPts val="0"/>
                        </a:spcAft>
                        <a:buFont typeface="Symbol"/>
                        <a:buChar char=""/>
                        <a:tabLst>
                          <a:tab pos="274320" algn="l"/>
                        </a:tabLst>
                      </a:pPr>
                      <a:r>
                        <a:rPr lang="ar-AE" sz="2000" b="1" dirty="0">
                          <a:latin typeface="Times New Roman"/>
                          <a:ea typeface="Times New Roman"/>
                          <a:cs typeface="Simplified Arabic"/>
                        </a:rPr>
                        <a:t>المؤسسات المالية ومؤسسات الإقراض تثقل كاهل المهاجرين من خلال الفوائد على القروض وإجراءات رهن الأصول المنقولة مع شروط تعسفية للسداد.</a:t>
                      </a:r>
                      <a:endParaRPr lang="en-US" sz="1800" b="1" dirty="0">
                        <a:latin typeface="Times New Roman"/>
                        <a:ea typeface="Times New Roman"/>
                      </a:endParaRPr>
                    </a:p>
                    <a:p>
                      <a:pPr marL="285750" marR="0" lvl="0" indent="-285750" algn="justLow" rtl="1">
                        <a:spcBef>
                          <a:spcPts val="0"/>
                        </a:spcBef>
                        <a:spcAft>
                          <a:spcPts val="0"/>
                        </a:spcAft>
                        <a:buFont typeface="Symbol"/>
                        <a:buChar char=""/>
                        <a:tabLst>
                          <a:tab pos="274320" algn="l"/>
                        </a:tabLst>
                      </a:pPr>
                      <a:r>
                        <a:rPr lang="ar-AE" sz="2000" b="1" dirty="0">
                          <a:latin typeface="Times New Roman"/>
                          <a:ea typeface="Times New Roman"/>
                          <a:cs typeface="Simplified Arabic"/>
                        </a:rPr>
                        <a:t>الممارسات الخاطئة والفساد </a:t>
                      </a:r>
                      <a:r>
                        <a:rPr lang="ar-AE" sz="2000" b="1" dirty="0" smtClean="0">
                          <a:latin typeface="Times New Roman"/>
                          <a:ea typeface="Times New Roman"/>
                          <a:cs typeface="Simplified Arabic"/>
                        </a:rPr>
                        <a:t>ساهما </a:t>
                      </a:r>
                      <a:r>
                        <a:rPr lang="ar-AE" sz="2000" b="1" dirty="0">
                          <a:latin typeface="Times New Roman"/>
                          <a:ea typeface="Times New Roman"/>
                          <a:cs typeface="Simplified Arabic"/>
                        </a:rPr>
                        <a:t>في دخول الأفراد غير الشرعيين </a:t>
                      </a:r>
                      <a:r>
                        <a:rPr lang="ar-AE" sz="2000" b="1" dirty="0" smtClean="0">
                          <a:latin typeface="Times New Roman"/>
                          <a:ea typeface="Times New Roman"/>
                          <a:cs typeface="Simplified Arabic"/>
                        </a:rPr>
                        <a:t>المخالفين للأنظمة </a:t>
                      </a:r>
                      <a:r>
                        <a:rPr lang="ar-AE" sz="2000" b="1" dirty="0">
                          <a:latin typeface="Times New Roman"/>
                          <a:ea typeface="Times New Roman"/>
                          <a:cs typeface="Simplified Arabic"/>
                        </a:rPr>
                        <a:t>كعاملين و/أو مرافقين </a:t>
                      </a:r>
                      <a:endParaRPr lang="en-US" sz="1800" b="1" dirty="0">
                        <a:latin typeface="Times New Roman"/>
                        <a:ea typeface="Times New Roman"/>
                      </a:endParaRPr>
                    </a:p>
                    <a:p>
                      <a:pPr marL="285750" marR="0" lvl="0" indent="-285750" algn="justLow" rtl="1">
                        <a:spcBef>
                          <a:spcPts val="0"/>
                        </a:spcBef>
                        <a:spcAft>
                          <a:spcPts val="0"/>
                        </a:spcAft>
                        <a:buFont typeface="Symbol"/>
                        <a:buChar char=""/>
                        <a:tabLst>
                          <a:tab pos="274320" algn="l"/>
                        </a:tabLst>
                      </a:pPr>
                      <a:r>
                        <a:rPr lang="ar-AE" sz="2000" b="1" dirty="0">
                          <a:latin typeface="Times New Roman"/>
                          <a:ea typeface="Times New Roman"/>
                          <a:cs typeface="Simplified Arabic"/>
                        </a:rPr>
                        <a:t>أفراد الأسرة في دول المهجر تساهم في تقديم معلومات مضللة في أغلب الأحيان حول فرص التوظيف</a:t>
                      </a:r>
                      <a:r>
                        <a:rPr lang="ar-AE" sz="1300" dirty="0">
                          <a:latin typeface="Times New Roman"/>
                          <a:ea typeface="Times New Roman"/>
                          <a:cs typeface="Simplified Arabic"/>
                        </a:rPr>
                        <a:t>.</a:t>
                      </a:r>
                      <a:endParaRPr lang="en-US" sz="1100" dirty="0">
                        <a:latin typeface="Times New Roman"/>
                        <a:ea typeface="Times New Roman"/>
                      </a:endParaRPr>
                    </a:p>
                  </a:txBody>
                  <a:tcPr marL="62389" marR="623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0"/>
            <a:ext cx="8229600" cy="582594"/>
          </a:xfrm>
        </p:spPr>
        <p:txBody>
          <a:bodyPr/>
          <a:lstStyle/>
          <a:p>
            <a:pPr lvl="0"/>
            <a:r>
              <a:rPr kumimoji="0" lang="en-US" sz="1100" b="0" i="0" u="none" strike="noStrike" cap="none" normalizeH="0" baseline="0" dirty="0" smtClean="0">
                <a:ln>
                  <a:noFill/>
                </a:ln>
                <a:solidFill>
                  <a:schemeClr val="tx1"/>
                </a:solidFill>
                <a:effectLst/>
                <a:latin typeface="Arial" pitchFamily="34" charset="0"/>
                <a:cs typeface="Arial" pitchFamily="34" charset="0"/>
              </a:rPr>
              <a:t/>
            </a:r>
            <a:br>
              <a:rPr kumimoji="0" lang="en-US" sz="1100" b="0" i="0" u="none" strike="noStrike" cap="none" normalizeH="0" baseline="0" dirty="0" smtClean="0">
                <a:ln>
                  <a:noFill/>
                </a:ln>
                <a:solidFill>
                  <a:schemeClr val="tx1"/>
                </a:solidFill>
                <a:effectLst/>
                <a:latin typeface="Arial" pitchFamily="34" charset="0"/>
                <a:cs typeface="Arial" pitchFamily="34" charset="0"/>
              </a:rPr>
            </a:br>
            <a:r>
              <a:rPr kumimoji="0" lang="ar-AE"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AE" sz="2400" b="1" i="0" u="none" strike="noStrike" cap="none" normalizeH="0" baseline="0" dirty="0" smtClean="0">
                <a:ln>
                  <a:noFill/>
                </a:ln>
                <a:solidFill>
                  <a:srgbClr val="00B0F0"/>
                </a:solidFill>
                <a:effectLst/>
                <a:latin typeface="Arial" pitchFamily="34" charset="0"/>
                <a:ea typeface="Times New Roman" pitchFamily="18" charset="0"/>
                <a:cs typeface="Arial" pitchFamily="34" charset="0"/>
              </a:rPr>
              <a:t>الآثار السلبية المترتبة على التضارب بين السياسات الرسمية والممارسات غير الرسمية</a:t>
            </a:r>
            <a:endParaRPr lang="en-US" dirty="0">
              <a:solidFill>
                <a:srgbClr val="00B0F0"/>
              </a:solidFill>
            </a:endParaRPr>
          </a:p>
        </p:txBody>
      </p:sp>
      <p:graphicFrame>
        <p:nvGraphicFramePr>
          <p:cNvPr id="4" name="Content Placeholder 3"/>
          <p:cNvGraphicFramePr>
            <a:graphicFrameLocks noGrp="1"/>
          </p:cNvGraphicFramePr>
          <p:nvPr>
            <p:ph idx="1"/>
          </p:nvPr>
        </p:nvGraphicFramePr>
        <p:xfrm>
          <a:off x="457200" y="857232"/>
          <a:ext cx="8472518" cy="5813110"/>
        </p:xfrm>
        <a:graphic>
          <a:graphicData uri="http://schemas.openxmlformats.org/drawingml/2006/table">
            <a:tbl>
              <a:tblPr rtl="1"/>
              <a:tblGrid>
                <a:gridCol w="2584695"/>
                <a:gridCol w="2436367"/>
                <a:gridCol w="3451456"/>
              </a:tblGrid>
              <a:tr h="357190">
                <a:tc>
                  <a:txBody>
                    <a:bodyPr/>
                    <a:lstStyle/>
                    <a:p>
                      <a:pPr marL="0" marR="0" algn="ctr" rtl="1">
                        <a:spcBef>
                          <a:spcPts val="0"/>
                        </a:spcBef>
                        <a:spcAft>
                          <a:spcPts val="0"/>
                        </a:spcAft>
                      </a:pPr>
                      <a:r>
                        <a:rPr lang="ar-AE" sz="1800" b="1" dirty="0">
                          <a:latin typeface="Times New Roman"/>
                          <a:ea typeface="Times New Roman"/>
                          <a:cs typeface="Simplified Arabic"/>
                        </a:rPr>
                        <a:t>الدول المرسلة للعمالة</a:t>
                      </a:r>
                      <a:endParaRPr lang="en-US" sz="1600" dirty="0">
                        <a:latin typeface="Times New Roman"/>
                        <a:ea typeface="Times New Roman"/>
                      </a:endParaRPr>
                    </a:p>
                  </a:txBody>
                  <a:tcPr marL="62389" marR="623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spcBef>
                          <a:spcPts val="0"/>
                        </a:spcBef>
                        <a:spcAft>
                          <a:spcPts val="0"/>
                        </a:spcAft>
                      </a:pPr>
                      <a:r>
                        <a:rPr lang="ar-AE" sz="1800" b="1" dirty="0">
                          <a:latin typeface="Times New Roman"/>
                          <a:ea typeface="Times New Roman"/>
                          <a:cs typeface="Simplified Arabic"/>
                        </a:rPr>
                        <a:t>الدول المستقبلة للعمالة</a:t>
                      </a:r>
                      <a:endParaRPr lang="en-US" sz="1600" dirty="0">
                        <a:latin typeface="Times New Roman"/>
                        <a:ea typeface="Times New Roman"/>
                      </a:endParaRPr>
                    </a:p>
                  </a:txBody>
                  <a:tcPr marL="62389" marR="623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spcBef>
                          <a:spcPts val="0"/>
                        </a:spcBef>
                        <a:spcAft>
                          <a:spcPts val="0"/>
                        </a:spcAft>
                      </a:pPr>
                      <a:r>
                        <a:rPr lang="ar-AE" sz="1800" b="1" dirty="0">
                          <a:latin typeface="Times New Roman"/>
                          <a:ea typeface="Times New Roman"/>
                          <a:cs typeface="Simplified Arabic"/>
                        </a:rPr>
                        <a:t>العمالة المؤقتة</a:t>
                      </a:r>
                      <a:endParaRPr lang="en-US" sz="1600" dirty="0">
                        <a:latin typeface="Times New Roman"/>
                        <a:ea typeface="Times New Roman"/>
                      </a:endParaRPr>
                    </a:p>
                  </a:txBody>
                  <a:tcPr marL="62389" marR="623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07817">
                <a:tc>
                  <a:txBody>
                    <a:bodyPr/>
                    <a:lstStyle/>
                    <a:p>
                      <a:pPr marL="342900" marR="0" lvl="0" indent="-342900" algn="justLow" rtl="1">
                        <a:spcBef>
                          <a:spcPts val="0"/>
                        </a:spcBef>
                        <a:spcAft>
                          <a:spcPts val="0"/>
                        </a:spcAft>
                        <a:buFont typeface="Symbol"/>
                        <a:buChar char=""/>
                        <a:tabLst>
                          <a:tab pos="457200" algn="l"/>
                        </a:tabLst>
                      </a:pPr>
                      <a:r>
                        <a:rPr lang="ar-AE" sz="1800" dirty="0">
                          <a:latin typeface="Times New Roman"/>
                          <a:ea typeface="Times New Roman"/>
                          <a:cs typeface="Simplified Arabic"/>
                        </a:rPr>
                        <a:t>الحد من إلتزامها بتوفير العمالة المطلوبة في الدول المستقبلة، وفقا لمذكرات التفاهم و/أو الاتفاقيات الثنائية.</a:t>
                      </a:r>
                      <a:endParaRPr lang="en-US" sz="1800" dirty="0">
                        <a:latin typeface="Times New Roman"/>
                        <a:ea typeface="Times New Roman"/>
                      </a:endParaRPr>
                    </a:p>
                    <a:p>
                      <a:pPr marL="342900" marR="0" lvl="0" indent="-342900" algn="justLow" rtl="1">
                        <a:spcBef>
                          <a:spcPts val="0"/>
                        </a:spcBef>
                        <a:spcAft>
                          <a:spcPts val="0"/>
                        </a:spcAft>
                        <a:buFont typeface="Symbol"/>
                        <a:buChar char=""/>
                        <a:tabLst>
                          <a:tab pos="457200" algn="l"/>
                        </a:tabLst>
                      </a:pPr>
                      <a:r>
                        <a:rPr lang="ar-AE" sz="1800" dirty="0">
                          <a:latin typeface="Times New Roman"/>
                          <a:ea typeface="Times New Roman"/>
                          <a:cs typeface="Simplified Arabic"/>
                        </a:rPr>
                        <a:t>الحد من إمكانية إستغلال تحويلات العمالة في إنتعاش النمو الاقتصادي وذلك لعدم قدرتها على متابعة المهاجرين بطرق غير رسمية وتحفيزهم على التحويل عن طريق القنوات الرسمية.</a:t>
                      </a:r>
                      <a:endParaRPr lang="en-US" sz="1800" dirty="0">
                        <a:latin typeface="Times New Roman"/>
                        <a:ea typeface="Times New Roman"/>
                      </a:endParaRPr>
                    </a:p>
                  </a:txBody>
                  <a:tcPr marL="62389" marR="623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marR="0" lvl="0" indent="-342900" algn="justLow" rtl="1">
                        <a:spcBef>
                          <a:spcPts val="0"/>
                        </a:spcBef>
                        <a:spcAft>
                          <a:spcPts val="0"/>
                        </a:spcAft>
                        <a:buFont typeface="Symbol"/>
                        <a:buChar char=""/>
                        <a:tabLst>
                          <a:tab pos="457200" algn="l"/>
                        </a:tabLst>
                      </a:pPr>
                      <a:r>
                        <a:rPr lang="ar-AE" sz="2400" dirty="0">
                          <a:latin typeface="Times New Roman"/>
                          <a:ea typeface="Times New Roman"/>
                          <a:cs typeface="Simplified Arabic"/>
                        </a:rPr>
                        <a:t>تفاقم الإختلالات الديموغراقية.</a:t>
                      </a:r>
                      <a:endParaRPr lang="en-US" sz="2400" dirty="0">
                        <a:latin typeface="Times New Roman"/>
                        <a:ea typeface="Times New Roman"/>
                      </a:endParaRPr>
                    </a:p>
                    <a:p>
                      <a:pPr marL="342900" marR="0" lvl="0" indent="-342900" algn="justLow" rtl="1">
                        <a:spcBef>
                          <a:spcPts val="0"/>
                        </a:spcBef>
                        <a:spcAft>
                          <a:spcPts val="0"/>
                        </a:spcAft>
                        <a:buFont typeface="Symbol"/>
                        <a:buChar char=""/>
                        <a:tabLst>
                          <a:tab pos="457200" algn="l"/>
                        </a:tabLst>
                      </a:pPr>
                      <a:r>
                        <a:rPr lang="ar-AE" sz="2400" dirty="0">
                          <a:latin typeface="Times New Roman"/>
                          <a:ea typeface="Times New Roman"/>
                          <a:cs typeface="Simplified Arabic"/>
                        </a:rPr>
                        <a:t>تفشي البطالة الصريحة والمقنعة. (إستيراد البطالة من الدول المرسلة)</a:t>
                      </a:r>
                      <a:endParaRPr lang="en-US" sz="2400" dirty="0">
                        <a:latin typeface="Times New Roman"/>
                        <a:ea typeface="Times New Roman"/>
                      </a:endParaRPr>
                    </a:p>
                    <a:p>
                      <a:pPr marL="342900" marR="0" lvl="0" indent="-342900" algn="justLow" rtl="1">
                        <a:spcBef>
                          <a:spcPts val="0"/>
                        </a:spcBef>
                        <a:spcAft>
                          <a:spcPts val="0"/>
                        </a:spcAft>
                        <a:buFont typeface="Symbol"/>
                        <a:buChar char=""/>
                        <a:tabLst>
                          <a:tab pos="457200" algn="l"/>
                        </a:tabLst>
                      </a:pPr>
                      <a:r>
                        <a:rPr lang="ar-AE" sz="2400" dirty="0">
                          <a:latin typeface="Times New Roman"/>
                          <a:ea typeface="Times New Roman"/>
                          <a:cs typeface="Simplified Arabic"/>
                        </a:rPr>
                        <a:t>إنتشار العمالة الهامشية والمخالفة لنظم الإقامة</a:t>
                      </a:r>
                      <a:endParaRPr lang="en-US" sz="2400" dirty="0">
                        <a:latin typeface="Times New Roman"/>
                        <a:ea typeface="Times New Roman"/>
                      </a:endParaRPr>
                    </a:p>
                    <a:p>
                      <a:pPr marL="342900" marR="0" lvl="0" indent="-342900" algn="r" rtl="1">
                        <a:spcBef>
                          <a:spcPts val="0"/>
                        </a:spcBef>
                        <a:spcAft>
                          <a:spcPts val="0"/>
                        </a:spcAft>
                        <a:buFont typeface="Symbol"/>
                        <a:buChar char=""/>
                        <a:tabLst>
                          <a:tab pos="457200" algn="l"/>
                        </a:tabLst>
                      </a:pPr>
                      <a:r>
                        <a:rPr lang="ar-AE" sz="2400" dirty="0">
                          <a:latin typeface="Times New Roman"/>
                          <a:ea typeface="Times New Roman"/>
                          <a:cs typeface="Simplified Arabic"/>
                        </a:rPr>
                        <a:t>تكاليف إضافة لإدارة عمليات الهجرة تتمثل في متابعة المخالفين وإعادتهم لبلادهم</a:t>
                      </a:r>
                      <a:endParaRPr lang="en-US" sz="2400" dirty="0">
                        <a:latin typeface="Times New Roman"/>
                        <a:ea typeface="Times New Roman"/>
                      </a:endParaRPr>
                    </a:p>
                  </a:txBody>
                  <a:tcPr marL="62389" marR="623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marR="0" lvl="0" indent="-342900" algn="justLow" rtl="1">
                        <a:spcBef>
                          <a:spcPts val="0"/>
                        </a:spcBef>
                        <a:spcAft>
                          <a:spcPts val="0"/>
                        </a:spcAft>
                        <a:buFont typeface="Symbol"/>
                        <a:buChar char=""/>
                        <a:tabLst>
                          <a:tab pos="457200" algn="l"/>
                        </a:tabLst>
                      </a:pPr>
                      <a:r>
                        <a:rPr lang="ar-AE" sz="2000" b="1" dirty="0">
                          <a:latin typeface="Times New Roman"/>
                          <a:ea typeface="Times New Roman"/>
                          <a:cs typeface="Simplified Arabic"/>
                        </a:rPr>
                        <a:t>الإعباء المالية المترتبة على التكلفة المرتفعة للحصول على عقد العمل، علاوة على تكلفة الإجراءات الرسمية والسفر ورسوم مكاتب الاستقطاب/الاستقدام والوسطاء. وتشير بعض الدراسات إلى أن العامل قد يحتاج إلى دخل السنة الأولى للإيفاء بهذه الإلتزامات.</a:t>
                      </a:r>
                      <a:endParaRPr lang="en-US" sz="2000" b="1" dirty="0">
                        <a:latin typeface="Times New Roman"/>
                        <a:ea typeface="Times New Roman"/>
                      </a:endParaRPr>
                    </a:p>
                    <a:p>
                      <a:pPr marL="342900" marR="0" lvl="0" indent="-342900" algn="justLow" rtl="1">
                        <a:spcBef>
                          <a:spcPts val="0"/>
                        </a:spcBef>
                        <a:spcAft>
                          <a:spcPts val="0"/>
                        </a:spcAft>
                        <a:buFont typeface="Symbol"/>
                        <a:buChar char=""/>
                        <a:tabLst>
                          <a:tab pos="457200" algn="l"/>
                        </a:tabLst>
                      </a:pPr>
                      <a:r>
                        <a:rPr lang="ar-AE" sz="2000" b="1" dirty="0">
                          <a:latin typeface="Times New Roman"/>
                          <a:ea typeface="Times New Roman"/>
                          <a:cs typeface="Simplified Arabic"/>
                        </a:rPr>
                        <a:t>التعرض للبطالة الصريحة و/أو المقنعة.(العمل في وظائف هامشية لا تتناسب مع المؤهلات، في بعض الأحيان، تتسم بالدخل غير الثابت والمجزي).</a:t>
                      </a:r>
                      <a:endParaRPr lang="en-US" sz="2000" b="1" dirty="0">
                        <a:latin typeface="Times New Roman"/>
                        <a:ea typeface="Times New Roman"/>
                      </a:endParaRPr>
                    </a:p>
                    <a:p>
                      <a:pPr marL="342900" marR="0" lvl="0" indent="-342900" algn="justLow" rtl="1">
                        <a:spcBef>
                          <a:spcPts val="0"/>
                        </a:spcBef>
                        <a:spcAft>
                          <a:spcPts val="0"/>
                        </a:spcAft>
                        <a:buFont typeface="Symbol"/>
                        <a:buChar char=""/>
                        <a:tabLst>
                          <a:tab pos="457200" algn="l"/>
                        </a:tabLst>
                      </a:pPr>
                      <a:r>
                        <a:rPr lang="ar-AE" sz="2000" b="1" dirty="0">
                          <a:latin typeface="Times New Roman"/>
                          <a:ea typeface="Times New Roman"/>
                          <a:cs typeface="Simplified Arabic"/>
                        </a:rPr>
                        <a:t>القبول بظروف عمل غير مناسبة، بما في ذلك عدم توفر السكن المناسب</a:t>
                      </a:r>
                      <a:r>
                        <a:rPr lang="ar-AE" sz="2000" b="1" dirty="0" smtClean="0">
                          <a:latin typeface="Times New Roman"/>
                          <a:ea typeface="Times New Roman"/>
                          <a:cs typeface="Simplified Arabic"/>
                        </a:rPr>
                        <a:t>.</a:t>
                      </a:r>
                    </a:p>
                    <a:p>
                      <a:pPr marL="342900" marR="0" lvl="0" indent="-342900" algn="justLow" rtl="1">
                        <a:spcBef>
                          <a:spcPts val="0"/>
                        </a:spcBef>
                        <a:spcAft>
                          <a:spcPts val="0"/>
                        </a:spcAft>
                        <a:buFont typeface="Symbol"/>
                        <a:buChar char=""/>
                        <a:tabLst>
                          <a:tab pos="457200" algn="l"/>
                        </a:tabLst>
                      </a:pPr>
                      <a:r>
                        <a:rPr lang="ar-AE" sz="2000" b="1" dirty="0" smtClean="0">
                          <a:latin typeface="Times New Roman"/>
                          <a:ea typeface="Times New Roman"/>
                          <a:cs typeface="Simplified Arabic"/>
                        </a:rPr>
                        <a:t>التأخير في صرق الرواتب</a:t>
                      </a:r>
                      <a:endParaRPr lang="en-US" sz="2000" b="1" dirty="0">
                        <a:latin typeface="Times New Roman"/>
                        <a:ea typeface="Times New Roman"/>
                      </a:endParaRPr>
                    </a:p>
                    <a:p>
                      <a:pPr marL="0" marR="0" algn="ctr" rtl="1">
                        <a:spcBef>
                          <a:spcPts val="0"/>
                        </a:spcBef>
                        <a:spcAft>
                          <a:spcPts val="0"/>
                        </a:spcAft>
                        <a:buFont typeface="Arial" pitchFamily="34" charset="0"/>
                        <a:buNone/>
                      </a:pPr>
                      <a:endParaRPr lang="en-US" sz="1800" dirty="0">
                        <a:latin typeface="Times New Roman"/>
                        <a:ea typeface="Times New Roman"/>
                      </a:endParaRPr>
                    </a:p>
                  </a:txBody>
                  <a:tcPr marL="62389" marR="623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457200" y="274638"/>
            <a:ext cx="8229600" cy="922337"/>
          </a:xfrm>
        </p:spPr>
        <p:txBody>
          <a:bodyPr/>
          <a:lstStyle/>
          <a:p>
            <a:r>
              <a:rPr lang="ar-SA" sz="3600" b="1">
                <a:solidFill>
                  <a:srgbClr val="990099"/>
                </a:solidFill>
                <a:cs typeface="Simplified Arabic" pitchFamily="2" charset="-78"/>
              </a:rPr>
              <a:t>الآثار المترتبة على عدم التجانس بين السياسات الرسمية والممارسات غير الرسمية</a:t>
            </a:r>
            <a:endParaRPr lang="en-US" sz="3600" b="1">
              <a:solidFill>
                <a:srgbClr val="990099"/>
              </a:solidFill>
              <a:cs typeface="Simplified Arabic" pitchFamily="2" charset="-78"/>
            </a:endParaRPr>
          </a:p>
        </p:txBody>
      </p:sp>
      <p:sp>
        <p:nvSpPr>
          <p:cNvPr id="25603" name="Text Box 3"/>
          <p:cNvSpPr txBox="1">
            <a:spLocks noChangeArrowheads="1"/>
          </p:cNvSpPr>
          <p:nvPr>
            <p:ph type="body" idx="1"/>
          </p:nvPr>
        </p:nvSpPr>
        <p:spPr>
          <a:xfrm>
            <a:off x="4643438" y="1484313"/>
            <a:ext cx="4321175" cy="4752975"/>
          </a:xfrm>
          <a:solidFill>
            <a:srgbClr val="FFFFFF"/>
          </a:solidFill>
          <a:ln>
            <a:solidFill>
              <a:srgbClr val="000000"/>
            </a:solidFill>
          </a:ln>
        </p:spPr>
        <p:txBody>
          <a:bodyPr/>
          <a:lstStyle/>
          <a:p>
            <a:pPr marL="533400" indent="-350838" algn="ctr">
              <a:lnSpc>
                <a:spcPct val="90000"/>
              </a:lnSpc>
              <a:buFontTx/>
              <a:buNone/>
            </a:pPr>
            <a:r>
              <a:rPr lang="en-US" sz="1600" dirty="0">
                <a:solidFill>
                  <a:srgbClr val="3333FF"/>
                </a:solidFill>
              </a:rPr>
              <a:t> </a:t>
            </a:r>
            <a:r>
              <a:rPr lang="ar-AE" sz="2800" b="1" u="sng" dirty="0">
                <a:solidFill>
                  <a:srgbClr val="3333FF"/>
                </a:solidFill>
              </a:rPr>
              <a:t>الدول المستقبلة للعمالة</a:t>
            </a:r>
            <a:r>
              <a:rPr lang="ar-SA" sz="3600" b="1" i="1" u="sng" dirty="0">
                <a:solidFill>
                  <a:srgbClr val="3333FF"/>
                </a:solidFill>
                <a:cs typeface="Simplified Arabic" pitchFamily="2" charset="-78"/>
              </a:rPr>
              <a:t> </a:t>
            </a:r>
          </a:p>
          <a:p>
            <a:pPr marL="533400" indent="-350838">
              <a:lnSpc>
                <a:spcPct val="90000"/>
              </a:lnSpc>
            </a:pPr>
            <a:r>
              <a:rPr lang="ar-AE" sz="2800" b="1" dirty="0"/>
              <a:t>تفاقم الإختلالات الديموغراقية.</a:t>
            </a:r>
            <a:endParaRPr lang="en-US" sz="2800" b="1" dirty="0"/>
          </a:p>
          <a:p>
            <a:pPr marL="533400" indent="-350838">
              <a:lnSpc>
                <a:spcPct val="90000"/>
              </a:lnSpc>
            </a:pPr>
            <a:r>
              <a:rPr lang="ar-AE" sz="2800" b="1" dirty="0"/>
              <a:t>تفشي البطالة الصريحة والمقنعة. (إستيراد البطالة من الدول المرسلة)</a:t>
            </a:r>
            <a:endParaRPr lang="en-US" sz="2800" b="1" dirty="0"/>
          </a:p>
          <a:p>
            <a:pPr marL="533400" indent="-350838">
              <a:lnSpc>
                <a:spcPct val="90000"/>
              </a:lnSpc>
            </a:pPr>
            <a:r>
              <a:rPr lang="ar-AE" sz="2800" b="1" dirty="0"/>
              <a:t>إنتشار العمالة الهامشية والمخالفة لنظم الإقامة</a:t>
            </a:r>
            <a:endParaRPr lang="en-US" sz="2800" b="1" dirty="0"/>
          </a:p>
          <a:p>
            <a:pPr marL="533400" indent="-350838">
              <a:lnSpc>
                <a:spcPct val="90000"/>
              </a:lnSpc>
            </a:pPr>
            <a:r>
              <a:rPr lang="ar-AE" sz="2800" b="1" dirty="0"/>
              <a:t>تكاليف </a:t>
            </a:r>
            <a:r>
              <a:rPr lang="ar-AE" sz="2800" b="1" dirty="0" smtClean="0"/>
              <a:t>إضافية </a:t>
            </a:r>
            <a:r>
              <a:rPr lang="ar-AE" sz="2800" b="1" dirty="0"/>
              <a:t>لإدارة عمليات الهجرة تتمثل في متابعة المخالفين وإعادتهم لبلادهم</a:t>
            </a:r>
            <a:r>
              <a:rPr lang="en-US" sz="2800" dirty="0"/>
              <a:t> </a:t>
            </a:r>
            <a:endParaRPr lang="ar-SA" sz="2800" b="1" dirty="0">
              <a:solidFill>
                <a:srgbClr val="FF6600"/>
              </a:solidFill>
              <a:cs typeface="Simplified Arabic" pitchFamily="2" charset="-78"/>
            </a:endParaRPr>
          </a:p>
          <a:p>
            <a:pPr marL="533400" indent="-350838">
              <a:lnSpc>
                <a:spcPct val="90000"/>
              </a:lnSpc>
              <a:buFontTx/>
              <a:buNone/>
            </a:pPr>
            <a:endParaRPr lang="en-US" sz="2000" b="1" dirty="0">
              <a:cs typeface="Simplified Arabic" pitchFamily="2" charset="-78"/>
            </a:endParaRPr>
          </a:p>
        </p:txBody>
      </p:sp>
      <p:sp>
        <p:nvSpPr>
          <p:cNvPr id="25604" name="Text Box 4"/>
          <p:cNvSpPr txBox="1">
            <a:spLocks noChangeArrowheads="1"/>
          </p:cNvSpPr>
          <p:nvPr/>
        </p:nvSpPr>
        <p:spPr bwMode="auto">
          <a:xfrm>
            <a:off x="250825" y="1484313"/>
            <a:ext cx="4176713" cy="4752975"/>
          </a:xfrm>
          <a:prstGeom prst="rect">
            <a:avLst/>
          </a:prstGeom>
          <a:solidFill>
            <a:srgbClr val="FFFFFF"/>
          </a:solidFill>
          <a:ln w="9525">
            <a:solidFill>
              <a:srgbClr val="000000"/>
            </a:solidFill>
            <a:miter lim="800000"/>
            <a:headEnd/>
            <a:tailEnd/>
          </a:ln>
        </p:spPr>
        <p:txBody>
          <a:bodyPr/>
          <a:lstStyle/>
          <a:p>
            <a:pPr marL="533400" indent="-350838" algn="ctr">
              <a:lnSpc>
                <a:spcPct val="80000"/>
              </a:lnSpc>
              <a:spcBef>
                <a:spcPct val="20000"/>
              </a:spcBef>
            </a:pPr>
            <a:r>
              <a:rPr lang="en-US" sz="1200">
                <a:solidFill>
                  <a:srgbClr val="3333FF"/>
                </a:solidFill>
                <a:cs typeface="Arial" charset="0"/>
              </a:rPr>
              <a:t> </a:t>
            </a:r>
            <a:r>
              <a:rPr lang="ar-AE" sz="2800" b="1" u="sng">
                <a:solidFill>
                  <a:srgbClr val="3333FF"/>
                </a:solidFill>
                <a:cs typeface="Arial" charset="0"/>
              </a:rPr>
              <a:t>الدول المرسلة للعمالة</a:t>
            </a:r>
            <a:r>
              <a:rPr lang="ar-SA" sz="4000" b="1" i="1" u="sng">
                <a:solidFill>
                  <a:srgbClr val="3333FF"/>
                </a:solidFill>
              </a:rPr>
              <a:t> </a:t>
            </a:r>
          </a:p>
          <a:p>
            <a:pPr marL="533400" indent="-350838">
              <a:spcBef>
                <a:spcPct val="20000"/>
              </a:spcBef>
              <a:buFontTx/>
              <a:buChar char="•"/>
            </a:pPr>
            <a:r>
              <a:rPr lang="ar-AE" sz="2800" b="1">
                <a:cs typeface="Arial" charset="0"/>
              </a:rPr>
              <a:t>الحد من إلتزامها بتوفير العمالة المطلوبة في الدول المستقبلة، وفقا لمذكرات التفاهم و/أو الاتفاقيات الثنائية.</a:t>
            </a:r>
            <a:endParaRPr lang="en-US" sz="2800" b="1">
              <a:cs typeface="Arial" charset="0"/>
            </a:endParaRPr>
          </a:p>
          <a:p>
            <a:pPr marL="533400" indent="-350838">
              <a:spcBef>
                <a:spcPct val="20000"/>
              </a:spcBef>
              <a:buFontTx/>
              <a:buChar char="•"/>
            </a:pPr>
            <a:r>
              <a:rPr lang="ar-AE" sz="2800" b="1">
                <a:cs typeface="Arial" charset="0"/>
              </a:rPr>
              <a:t>الحد من إمكانية إستغلال تحويلات العمالة في إنتعاش النمو الاقتصادي.</a:t>
            </a:r>
            <a:endParaRPr lang="en-US" sz="2800" b="1">
              <a:cs typeface="Arial" charset="0"/>
            </a:endParaRPr>
          </a:p>
          <a:p>
            <a:pPr marL="533400" indent="-350838" algn="justLow">
              <a:lnSpc>
                <a:spcPct val="80000"/>
              </a:lnSpc>
              <a:spcBef>
                <a:spcPct val="20000"/>
              </a:spcBef>
              <a:buFont typeface="Symbol" pitchFamily="18" charset="2"/>
              <a:buChar char=""/>
            </a:pPr>
            <a:endParaRPr lang="ar-SA" sz="2800" b="1">
              <a:solidFill>
                <a:srgbClr val="FF6600"/>
              </a:solidFill>
            </a:endParaRPr>
          </a:p>
          <a:p>
            <a:pPr marL="533400" indent="-350838">
              <a:lnSpc>
                <a:spcPct val="80000"/>
              </a:lnSpc>
              <a:spcBef>
                <a:spcPct val="20000"/>
              </a:spcBef>
              <a:buFontTx/>
              <a:buChar char="•"/>
            </a:pPr>
            <a:endParaRPr lang="ar-SA" sz="2000" b="1">
              <a:solidFill>
                <a:srgbClr val="FF6600"/>
              </a:solidFill>
            </a:endParaRPr>
          </a:p>
          <a:p>
            <a:pPr marL="533400" indent="-350838">
              <a:lnSpc>
                <a:spcPct val="80000"/>
              </a:lnSpc>
              <a:spcBef>
                <a:spcPct val="20000"/>
              </a:spcBef>
            </a:pPr>
            <a:endParaRPr lang="en-US" sz="1600" b="1"/>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457200" y="274638"/>
            <a:ext cx="8229600" cy="922337"/>
          </a:xfrm>
        </p:spPr>
        <p:txBody>
          <a:bodyPr/>
          <a:lstStyle/>
          <a:p>
            <a:r>
              <a:rPr lang="ar-SA" b="1">
                <a:solidFill>
                  <a:srgbClr val="990099"/>
                </a:solidFill>
                <a:cs typeface="Simplified Arabic" pitchFamily="2" charset="-78"/>
              </a:rPr>
              <a:t>المكونات الأساسية للإطار المرجعي</a:t>
            </a:r>
            <a:r>
              <a:rPr lang="ar-AE" b="1">
                <a:solidFill>
                  <a:srgbClr val="990099"/>
                </a:solidFill>
                <a:cs typeface="Simplified Arabic" pitchFamily="2" charset="-78"/>
              </a:rPr>
              <a:t> (1)</a:t>
            </a:r>
            <a:endParaRPr lang="en-US" b="1">
              <a:solidFill>
                <a:srgbClr val="990099"/>
              </a:solidFill>
              <a:cs typeface="Simplified Arabic" pitchFamily="2" charset="-78"/>
            </a:endParaRPr>
          </a:p>
        </p:txBody>
      </p:sp>
      <p:sp>
        <p:nvSpPr>
          <p:cNvPr id="43011" name="Text Box 3"/>
          <p:cNvSpPr txBox="1">
            <a:spLocks noChangeArrowheads="1"/>
          </p:cNvSpPr>
          <p:nvPr>
            <p:ph type="body" idx="1"/>
          </p:nvPr>
        </p:nvSpPr>
        <p:spPr>
          <a:xfrm>
            <a:off x="468313" y="1268413"/>
            <a:ext cx="8229600" cy="4752975"/>
          </a:xfrm>
          <a:solidFill>
            <a:srgbClr val="FFFFFF"/>
          </a:solidFill>
          <a:ln>
            <a:solidFill>
              <a:srgbClr val="000000"/>
            </a:solidFill>
          </a:ln>
        </p:spPr>
        <p:txBody>
          <a:bodyPr/>
          <a:lstStyle/>
          <a:p>
            <a:pPr marL="533400" indent="-350838"/>
            <a:r>
              <a:rPr lang="ar-SA" sz="3600" b="1">
                <a:solidFill>
                  <a:srgbClr val="FF6600"/>
                </a:solidFill>
                <a:cs typeface="Simplified Arabic" pitchFamily="2" charset="-78"/>
              </a:rPr>
              <a:t>الهدف الرئيس تحقيق أعلى قدر من التجانس بين السياسات والإجراءات الرسمية والممارسات</a:t>
            </a:r>
          </a:p>
          <a:p>
            <a:pPr marL="533400" indent="-350838"/>
            <a:r>
              <a:rPr lang="ar-SA" sz="3600" b="1">
                <a:solidFill>
                  <a:srgbClr val="FF6600"/>
                </a:solidFill>
                <a:cs typeface="Simplified Arabic" pitchFamily="2" charset="-78"/>
              </a:rPr>
              <a:t>توسعة دائرة التنسيق بين الشركاء الرسميين والشركاء غير الرسميين.</a:t>
            </a:r>
          </a:p>
          <a:p>
            <a:pPr marL="533400" indent="-350838"/>
            <a:r>
              <a:rPr lang="ar-SA" sz="3600" b="1">
                <a:solidFill>
                  <a:srgbClr val="FF6600"/>
                </a:solidFill>
                <a:cs typeface="Simplified Arabic" pitchFamily="2" charset="-78"/>
              </a:rPr>
              <a:t>الدور المساند للشركاء غير الرسميين لتفعيل السياسات الرسمية</a:t>
            </a:r>
          </a:p>
          <a:p>
            <a:pPr marL="533400" indent="-350838"/>
            <a:r>
              <a:rPr lang="ar-SA" sz="3600" b="1">
                <a:solidFill>
                  <a:srgbClr val="FF6600"/>
                </a:solidFill>
                <a:cs typeface="Simplified Arabic" pitchFamily="2" charset="-78"/>
              </a:rPr>
              <a:t>إضافة شركاء جدد حسب متطلبات المرحلة</a:t>
            </a:r>
          </a:p>
          <a:p>
            <a:pPr marL="533400" indent="-350838"/>
            <a:endParaRPr lang="ar-SA" sz="3600" b="1">
              <a:solidFill>
                <a:srgbClr val="FF6600"/>
              </a:solidFill>
              <a:cs typeface="Simplified Arabic" pitchFamily="2" charset="-78"/>
            </a:endParaRPr>
          </a:p>
          <a:p>
            <a:pPr marL="533400" indent="-350838"/>
            <a:endParaRPr lang="ar-SA" sz="3600" b="1">
              <a:solidFill>
                <a:srgbClr val="FF6600"/>
              </a:solidFill>
              <a:cs typeface="Simplified Arabic" pitchFamily="2" charset="-78"/>
            </a:endParaRPr>
          </a:p>
          <a:p>
            <a:pPr marL="533400" indent="-350838">
              <a:buFontTx/>
              <a:buNone/>
            </a:pPr>
            <a:endParaRPr lang="en-US" sz="2000" b="1">
              <a:cs typeface="Simplified Arabic" pitchFamily="2" charset="-78"/>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457200" y="274638"/>
            <a:ext cx="8229600" cy="922337"/>
          </a:xfrm>
        </p:spPr>
        <p:txBody>
          <a:bodyPr/>
          <a:lstStyle/>
          <a:p>
            <a:r>
              <a:rPr lang="ar-SA" sz="4000" b="1">
                <a:solidFill>
                  <a:srgbClr val="990099"/>
                </a:solidFill>
                <a:cs typeface="Simplified Arabic" pitchFamily="2" charset="-78"/>
              </a:rPr>
              <a:t>المكونات الأساسية للإطار المرجعي</a:t>
            </a:r>
            <a:r>
              <a:rPr lang="ar-AE" sz="4000" b="1">
                <a:solidFill>
                  <a:srgbClr val="990099"/>
                </a:solidFill>
                <a:cs typeface="Simplified Arabic" pitchFamily="2" charset="-78"/>
              </a:rPr>
              <a:t> (2)</a:t>
            </a:r>
            <a:endParaRPr lang="en-US" sz="4000" b="1">
              <a:solidFill>
                <a:srgbClr val="990099"/>
              </a:solidFill>
              <a:cs typeface="Simplified Arabic" pitchFamily="2" charset="-78"/>
            </a:endParaRPr>
          </a:p>
        </p:txBody>
      </p:sp>
      <p:sp>
        <p:nvSpPr>
          <p:cNvPr id="39939" name="Text Box 3"/>
          <p:cNvSpPr txBox="1">
            <a:spLocks noChangeArrowheads="1"/>
          </p:cNvSpPr>
          <p:nvPr>
            <p:ph type="body" idx="1"/>
          </p:nvPr>
        </p:nvSpPr>
        <p:spPr>
          <a:xfrm>
            <a:off x="468313" y="1557338"/>
            <a:ext cx="8229600" cy="4464050"/>
          </a:xfrm>
          <a:solidFill>
            <a:srgbClr val="FFFFFF"/>
          </a:solidFill>
          <a:ln>
            <a:solidFill>
              <a:srgbClr val="000000"/>
            </a:solidFill>
          </a:ln>
        </p:spPr>
        <p:txBody>
          <a:bodyPr/>
          <a:lstStyle/>
          <a:p>
            <a:pPr>
              <a:lnSpc>
                <a:spcPct val="80000"/>
              </a:lnSpc>
              <a:buFontTx/>
              <a:buNone/>
            </a:pPr>
            <a:endParaRPr lang="en-US" sz="1800" b="1"/>
          </a:p>
          <a:p>
            <a:pPr>
              <a:lnSpc>
                <a:spcPct val="80000"/>
              </a:lnSpc>
              <a:buFontTx/>
              <a:buNone/>
            </a:pPr>
            <a:r>
              <a:rPr lang="en-US" sz="1800">
                <a:solidFill>
                  <a:srgbClr val="3333FF"/>
                </a:solidFill>
              </a:rPr>
              <a:t> </a:t>
            </a:r>
            <a:endParaRPr lang="ar-SA" b="1" i="1" u="sng">
              <a:solidFill>
                <a:srgbClr val="3333FF"/>
              </a:solidFill>
              <a:cs typeface="Simplified Arabic" pitchFamily="2" charset="-78"/>
            </a:endParaRPr>
          </a:p>
          <a:p>
            <a:pPr>
              <a:lnSpc>
                <a:spcPct val="80000"/>
              </a:lnSpc>
            </a:pPr>
            <a:r>
              <a:rPr lang="ar-SA" sz="3600" b="1">
                <a:cs typeface="Simplified Arabic" pitchFamily="2" charset="-78"/>
              </a:rPr>
              <a:t>تحديد الشركاء المحتملين لكل مرحلة من مراحل الدورة، مع التركيز على الآستقطاب والعمل والإقامة</a:t>
            </a:r>
          </a:p>
          <a:p>
            <a:pPr>
              <a:lnSpc>
                <a:spcPct val="80000"/>
              </a:lnSpc>
            </a:pPr>
            <a:r>
              <a:rPr lang="ar-SA" sz="3600" b="1">
                <a:solidFill>
                  <a:srgbClr val="FF6600"/>
                </a:solidFill>
                <a:cs typeface="Simplified Arabic" pitchFamily="2" charset="-78"/>
              </a:rPr>
              <a:t>تحديد الأهداف والسياسات/الإجراءات/الممارسات المثلي لتحقيقها.</a:t>
            </a:r>
          </a:p>
          <a:p>
            <a:pPr>
              <a:lnSpc>
                <a:spcPct val="80000"/>
              </a:lnSpc>
            </a:pPr>
            <a:r>
              <a:rPr lang="ar-SA" sz="3600" b="1">
                <a:solidFill>
                  <a:srgbClr val="FF6600"/>
                </a:solidFill>
                <a:cs typeface="Simplified Arabic" pitchFamily="2" charset="-78"/>
              </a:rPr>
              <a:t>إقتراح طبيعة الشراكة المثلي ودورها في تحديد ملامح الأساس الأولي لبلورة </a:t>
            </a:r>
            <a:r>
              <a:rPr lang="ar-SA" sz="3600" b="1">
                <a:solidFill>
                  <a:srgbClr val="3333FF"/>
                </a:solidFill>
                <a:cs typeface="Simplified Arabic" pitchFamily="2" charset="-78"/>
              </a:rPr>
              <a:t>الإطار متعدد الأطراف</a:t>
            </a:r>
          </a:p>
          <a:p>
            <a:pPr>
              <a:lnSpc>
                <a:spcPct val="80000"/>
              </a:lnSpc>
              <a:buFontTx/>
              <a:buNone/>
            </a:pPr>
            <a:endParaRPr lang="en-US" sz="3600" b="1">
              <a:cs typeface="Simplified Arabic" pitchFamily="2" charset="-78"/>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457200" y="274638"/>
            <a:ext cx="8229600" cy="850900"/>
          </a:xfrm>
        </p:spPr>
        <p:txBody>
          <a:bodyPr/>
          <a:lstStyle/>
          <a:p>
            <a:r>
              <a:rPr lang="ar-SA" b="1">
                <a:solidFill>
                  <a:srgbClr val="990099"/>
                </a:solidFill>
                <a:cs typeface="Simplified Arabic" pitchFamily="2" charset="-78"/>
              </a:rPr>
              <a:t>منطلقات وفرضيات الـورقة (1)</a:t>
            </a:r>
            <a:endParaRPr lang="en-US" b="1">
              <a:solidFill>
                <a:srgbClr val="990099"/>
              </a:solidFill>
              <a:cs typeface="Simplified Arabic" pitchFamily="2" charset="-78"/>
            </a:endParaRPr>
          </a:p>
        </p:txBody>
      </p:sp>
      <p:sp>
        <p:nvSpPr>
          <p:cNvPr id="5123" name="Text Box 3"/>
          <p:cNvSpPr txBox="1">
            <a:spLocks noChangeArrowheads="1"/>
          </p:cNvSpPr>
          <p:nvPr>
            <p:ph type="body" idx="1"/>
          </p:nvPr>
        </p:nvSpPr>
        <p:spPr>
          <a:xfrm>
            <a:off x="468313" y="1125538"/>
            <a:ext cx="8229600" cy="5543550"/>
          </a:xfrm>
          <a:solidFill>
            <a:srgbClr val="FFFFFF"/>
          </a:solidFill>
          <a:ln>
            <a:solidFill>
              <a:srgbClr val="000000"/>
            </a:solidFill>
          </a:ln>
        </p:spPr>
        <p:txBody>
          <a:bodyPr/>
          <a:lstStyle/>
          <a:p>
            <a:pPr>
              <a:buFontTx/>
              <a:buNone/>
            </a:pPr>
            <a:endParaRPr lang="en-US" sz="1800" b="1"/>
          </a:p>
          <a:p>
            <a:r>
              <a:rPr lang="ar-SA" b="1">
                <a:cs typeface="Simplified Arabic" pitchFamily="2" charset="-78"/>
              </a:rPr>
              <a:t>تحقيق الأهداف المنشودة للدول </a:t>
            </a:r>
            <a:r>
              <a:rPr lang="ar-SA" sz="3600" b="1">
                <a:solidFill>
                  <a:srgbClr val="FF6600"/>
                </a:solidFill>
                <a:cs typeface="Simplified Arabic" pitchFamily="2" charset="-78"/>
              </a:rPr>
              <a:t>المرسلة والمستقبلة</a:t>
            </a:r>
            <a:r>
              <a:rPr lang="ar-SA" b="1">
                <a:cs typeface="Simplified Arabic" pitchFamily="2" charset="-78"/>
              </a:rPr>
              <a:t>، على حد سواء.</a:t>
            </a:r>
          </a:p>
          <a:p>
            <a:r>
              <a:rPr lang="ar-SA" sz="3600" b="1">
                <a:solidFill>
                  <a:srgbClr val="FF6600"/>
                </a:solidFill>
                <a:cs typeface="Simplified Arabic" pitchFamily="2" charset="-78"/>
              </a:rPr>
              <a:t>إختلاف</a:t>
            </a:r>
            <a:r>
              <a:rPr lang="ar-SA" b="1">
                <a:cs typeface="Simplified Arabic" pitchFamily="2" charset="-78"/>
              </a:rPr>
              <a:t> طبيعة العمالة المؤقتة في </a:t>
            </a:r>
            <a:r>
              <a:rPr lang="ar-AE" b="1">
                <a:cs typeface="Simplified Arabic" pitchFamily="2" charset="-78"/>
              </a:rPr>
              <a:t>دول مجلس التعاون</a:t>
            </a:r>
            <a:r>
              <a:rPr lang="ar-SA" b="1">
                <a:cs typeface="Simplified Arabic" pitchFamily="2" charset="-78"/>
              </a:rPr>
              <a:t> عن التجارب الدولية المعاصرة للهجرة العالمية</a:t>
            </a:r>
            <a:r>
              <a:rPr lang="ar-SA" sz="2400" b="1">
                <a:cs typeface="Simplified Arabic" pitchFamily="2" charset="-78"/>
              </a:rPr>
              <a:t> </a:t>
            </a:r>
          </a:p>
          <a:p>
            <a:r>
              <a:rPr lang="ar-SA" b="1">
                <a:solidFill>
                  <a:srgbClr val="FF6600"/>
                </a:solidFill>
                <a:cs typeface="Simplified Arabic" pitchFamily="2" charset="-78"/>
              </a:rPr>
              <a:t>إبراز خصوصية دول الخليج من حيث خصائص وملامح تطورها الاقتصادي وإنعكاساته على قضايا سوق العمل</a:t>
            </a:r>
          </a:p>
          <a:p>
            <a:r>
              <a:rPr lang="ar-SA" b="1">
                <a:solidFill>
                  <a:srgbClr val="FF6600"/>
                </a:solidFill>
                <a:cs typeface="Simplified Arabic" pitchFamily="2" charset="-78"/>
              </a:rPr>
              <a:t>مراجعة مفاهيم العمالة الوافدة المؤقتة ومرجعيتها ”</a:t>
            </a:r>
            <a:r>
              <a:rPr lang="ar-SA" sz="3600" b="1">
                <a:solidFill>
                  <a:srgbClr val="3333FF"/>
                </a:solidFill>
                <a:cs typeface="Simplified Arabic" pitchFamily="2" charset="-78"/>
              </a:rPr>
              <a:t>العولمية</a:t>
            </a:r>
            <a:r>
              <a:rPr lang="ar-SA" b="1">
                <a:solidFill>
                  <a:srgbClr val="FF6600"/>
                </a:solidFill>
                <a:cs typeface="Simplified Arabic" pitchFamily="2" charset="-78"/>
              </a:rPr>
              <a:t>“في إطار </a:t>
            </a:r>
            <a:r>
              <a:rPr lang="ar-SA" sz="3600" b="1">
                <a:solidFill>
                  <a:srgbClr val="3333FF"/>
                </a:solidFill>
                <a:cs typeface="Simplified Arabic" pitchFamily="2" charset="-78"/>
              </a:rPr>
              <a:t>الخصوصية</a:t>
            </a:r>
            <a:r>
              <a:rPr lang="ar-SA" b="1">
                <a:solidFill>
                  <a:srgbClr val="FF6600"/>
                </a:solidFill>
                <a:cs typeface="Simplified Arabic" pitchFamily="2" charset="-78"/>
              </a:rPr>
              <a:t> الخليجية.</a:t>
            </a:r>
            <a:endParaRPr lang="en-US" sz="2400" b="1">
              <a:cs typeface="Simplified Arabic" pitchFamily="2" charset="-78"/>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457200" y="274638"/>
            <a:ext cx="8229600" cy="922337"/>
          </a:xfrm>
        </p:spPr>
        <p:txBody>
          <a:bodyPr/>
          <a:lstStyle/>
          <a:p>
            <a:r>
              <a:rPr lang="ar-SA" b="1">
                <a:solidFill>
                  <a:srgbClr val="990099"/>
                </a:solidFill>
                <a:cs typeface="Simplified Arabic" pitchFamily="2" charset="-78"/>
              </a:rPr>
              <a:t>منطلقات وفرضيات الورقة (2)</a:t>
            </a:r>
            <a:endParaRPr lang="en-US" b="1">
              <a:solidFill>
                <a:srgbClr val="990099"/>
              </a:solidFill>
              <a:cs typeface="Simplified Arabic" pitchFamily="2" charset="-78"/>
            </a:endParaRPr>
          </a:p>
        </p:txBody>
      </p:sp>
      <p:sp>
        <p:nvSpPr>
          <p:cNvPr id="6147" name="Text Box 3"/>
          <p:cNvSpPr txBox="1">
            <a:spLocks noChangeArrowheads="1"/>
          </p:cNvSpPr>
          <p:nvPr>
            <p:ph type="body" idx="1"/>
          </p:nvPr>
        </p:nvSpPr>
        <p:spPr>
          <a:xfrm>
            <a:off x="395288" y="1196975"/>
            <a:ext cx="8229600" cy="5400675"/>
          </a:xfrm>
          <a:solidFill>
            <a:srgbClr val="FFFFFF"/>
          </a:solidFill>
          <a:ln>
            <a:solidFill>
              <a:srgbClr val="000000"/>
            </a:solidFill>
          </a:ln>
        </p:spPr>
        <p:txBody>
          <a:bodyPr/>
          <a:lstStyle/>
          <a:p>
            <a:pPr>
              <a:buFontTx/>
              <a:buNone/>
            </a:pPr>
            <a:endParaRPr lang="en-US" sz="1800" b="1" dirty="0"/>
          </a:p>
          <a:p>
            <a:pPr>
              <a:buFontTx/>
              <a:buNone/>
            </a:pPr>
            <a:r>
              <a:rPr lang="en-US" sz="1800" dirty="0">
                <a:solidFill>
                  <a:srgbClr val="3333FF"/>
                </a:solidFill>
              </a:rPr>
              <a:t> </a:t>
            </a:r>
            <a:endParaRPr lang="ar-SA" b="1" i="1" u="sng" dirty="0">
              <a:solidFill>
                <a:srgbClr val="3333FF"/>
              </a:solidFill>
              <a:cs typeface="Simplified Arabic" pitchFamily="2" charset="-78"/>
            </a:endParaRPr>
          </a:p>
          <a:p>
            <a:r>
              <a:rPr lang="ar-SA" sz="3600" b="1" dirty="0">
                <a:cs typeface="Simplified Arabic" pitchFamily="2" charset="-78"/>
              </a:rPr>
              <a:t>أن ”</a:t>
            </a:r>
            <a:r>
              <a:rPr lang="ar-SA" sz="3600" b="1" dirty="0">
                <a:solidFill>
                  <a:srgbClr val="3333FF"/>
                </a:solidFill>
                <a:cs typeface="Simplified Arabic" pitchFamily="2" charset="-78"/>
              </a:rPr>
              <a:t>دورة التعاقد المؤقتة</a:t>
            </a:r>
            <a:r>
              <a:rPr lang="ar-SA" sz="3600" b="1" dirty="0">
                <a:cs typeface="Simplified Arabic" pitchFamily="2" charset="-78"/>
              </a:rPr>
              <a:t>“ للعمالة تتضمن مجموعة من الشركاء لدى كل منهم أهداف وسياسات وإجراءات وممارسات يترتب عليها آثارا سلبية </a:t>
            </a:r>
            <a:r>
              <a:rPr lang="ar-SA" sz="3600" b="1" dirty="0" smtClean="0">
                <a:cs typeface="Simplified Arabic" pitchFamily="2" charset="-78"/>
              </a:rPr>
              <a:t>وإيجابية</a:t>
            </a:r>
            <a:endParaRPr lang="ar-SA" sz="3600" b="1" dirty="0">
              <a:cs typeface="Simplified Arabic" pitchFamily="2" charset="-78"/>
            </a:endParaRPr>
          </a:p>
          <a:p>
            <a:r>
              <a:rPr lang="ar-SA" sz="3600" b="1" dirty="0">
                <a:solidFill>
                  <a:srgbClr val="FF6600"/>
                </a:solidFill>
                <a:cs typeface="Simplified Arabic" pitchFamily="2" charset="-78"/>
              </a:rPr>
              <a:t>أن الوضع الراهن للتعاطي مع قضايا العمالة الوافدة المؤقتة يقتضي وضع أساس أولي لبلورة إطار متعدد الأطراف يمهد لمرجعية دولية لمعالجتها</a:t>
            </a:r>
            <a:r>
              <a:rPr lang="ar-SA" b="1" dirty="0">
                <a:solidFill>
                  <a:srgbClr val="FF6600"/>
                </a:solidFill>
                <a:cs typeface="Simplified Arabic" pitchFamily="2" charset="-78"/>
              </a:rPr>
              <a:t>.</a:t>
            </a:r>
          </a:p>
          <a:p>
            <a:endParaRPr lang="en-US" sz="2400" b="1" dirty="0">
              <a:cs typeface="Simplified Arabic" pitchFamily="2" charset="-78"/>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50178" name="Picture 2"/>
          <p:cNvPicPr>
            <a:picLocks noChangeAspect="1" noChangeArrowheads="1"/>
          </p:cNvPicPr>
          <p:nvPr/>
        </p:nvPicPr>
        <p:blipFill>
          <a:blip r:embed="rId2" cstate="print"/>
          <a:srcRect/>
          <a:stretch>
            <a:fillRect/>
          </a:stretch>
        </p:blipFill>
        <p:spPr bwMode="auto">
          <a:xfrm>
            <a:off x="857224" y="428604"/>
            <a:ext cx="7572428" cy="5429288"/>
          </a:xfrm>
          <a:prstGeom prst="rect">
            <a:avLst/>
          </a:prstGeom>
          <a:noFill/>
          <a:ln w="6350">
            <a:solidFill>
              <a:srgbClr val="000000"/>
            </a:solid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827088" y="260350"/>
            <a:ext cx="7920037" cy="692150"/>
          </a:xfrm>
        </p:spPr>
        <p:txBody>
          <a:bodyPr/>
          <a:lstStyle/>
          <a:p>
            <a:r>
              <a:rPr lang="ar-AE" sz="3200" b="1">
                <a:solidFill>
                  <a:srgbClr val="3333FF"/>
                </a:solidFill>
              </a:rPr>
              <a:t>العمالة المؤقتة في دول الخليج بالمقارنة مع </a:t>
            </a:r>
            <a:br>
              <a:rPr lang="ar-AE" sz="3200" b="1">
                <a:solidFill>
                  <a:srgbClr val="3333FF"/>
                </a:solidFill>
              </a:rPr>
            </a:br>
            <a:r>
              <a:rPr lang="ar-AE" sz="3200" b="1">
                <a:solidFill>
                  <a:srgbClr val="3333FF"/>
                </a:solidFill>
              </a:rPr>
              <a:t>الهجرة الدولية المعاصرة</a:t>
            </a:r>
            <a:endParaRPr lang="en-US" sz="3200" b="1">
              <a:solidFill>
                <a:srgbClr val="3333FF"/>
              </a:solidFill>
            </a:endParaRPr>
          </a:p>
        </p:txBody>
      </p:sp>
      <p:sp>
        <p:nvSpPr>
          <p:cNvPr id="14339" name="Text Box 3"/>
          <p:cNvSpPr txBox="1">
            <a:spLocks noChangeArrowheads="1"/>
          </p:cNvSpPr>
          <p:nvPr/>
        </p:nvSpPr>
        <p:spPr bwMode="auto">
          <a:xfrm>
            <a:off x="4643438" y="1192213"/>
            <a:ext cx="4321175" cy="5405437"/>
          </a:xfrm>
          <a:prstGeom prst="rect">
            <a:avLst/>
          </a:prstGeom>
          <a:noFill/>
          <a:ln w="9525">
            <a:solidFill>
              <a:schemeClr val="tx1"/>
            </a:solidFill>
            <a:miter lim="800000"/>
            <a:headEnd/>
            <a:tailEnd/>
          </a:ln>
          <a:effectLst/>
        </p:spPr>
        <p:txBody>
          <a:bodyPr>
            <a:spAutoFit/>
          </a:bodyPr>
          <a:lstStyle/>
          <a:p>
            <a:pPr marL="365125" indent="-365125" algn="ctr">
              <a:spcBef>
                <a:spcPct val="50000"/>
              </a:spcBef>
              <a:buFont typeface="Wingdings" pitchFamily="2" charset="2"/>
              <a:buNone/>
            </a:pPr>
            <a:r>
              <a:rPr lang="ar-SA" sz="2400" b="1"/>
              <a:t>العمالة المؤقتة بدول الخليج العربي</a:t>
            </a:r>
          </a:p>
          <a:p>
            <a:pPr marL="365125" indent="-365125">
              <a:spcBef>
                <a:spcPct val="50000"/>
              </a:spcBef>
              <a:buFont typeface="Wingdings" pitchFamily="2" charset="2"/>
              <a:buChar char="ü"/>
            </a:pPr>
            <a:r>
              <a:rPr lang="ar-SA" sz="2400" b="1"/>
              <a:t> </a:t>
            </a:r>
            <a:r>
              <a:rPr lang="ar-SA" sz="2000" b="1"/>
              <a:t>غالبيتها عمالة غير/شبه ماهرة تنتقل وفق عقود </a:t>
            </a:r>
            <a:r>
              <a:rPr lang="ar-SA" sz="2400" b="1">
                <a:solidFill>
                  <a:srgbClr val="3333FF"/>
                </a:solidFill>
              </a:rPr>
              <a:t>عمل محددة المدة</a:t>
            </a:r>
            <a:r>
              <a:rPr lang="ar-SA" sz="2000" b="1"/>
              <a:t> (قابلة للتجديد).</a:t>
            </a:r>
          </a:p>
          <a:p>
            <a:pPr marL="365125" indent="-365125">
              <a:spcBef>
                <a:spcPct val="50000"/>
              </a:spcBef>
              <a:buFont typeface="Wingdings" pitchFamily="2" charset="2"/>
              <a:buChar char="ü"/>
            </a:pPr>
            <a:r>
              <a:rPr lang="ar-SA" sz="2000" b="1"/>
              <a:t>يرتبط تواجدها في الدول المستقبلة </a:t>
            </a:r>
            <a:r>
              <a:rPr lang="ar-SA" sz="2800" b="1" i="1">
                <a:solidFill>
                  <a:srgbClr val="FF6600"/>
                </a:solidFill>
              </a:rPr>
              <a:t>بالطلب على العمل</a:t>
            </a:r>
          </a:p>
          <a:p>
            <a:pPr marL="365125" indent="-365125">
              <a:spcBef>
                <a:spcPct val="50000"/>
              </a:spcBef>
              <a:buFont typeface="Wingdings" pitchFamily="2" charset="2"/>
              <a:buChar char="ü"/>
            </a:pPr>
            <a:r>
              <a:rPr lang="ar-SA" b="1"/>
              <a:t>إدارة العمالة الوافدة المؤقتة تتم </a:t>
            </a:r>
            <a:r>
              <a:rPr lang="ar-SA" sz="2800" b="1">
                <a:solidFill>
                  <a:srgbClr val="FF6600"/>
                </a:solidFill>
              </a:rPr>
              <a:t>بالتسيق</a:t>
            </a:r>
            <a:r>
              <a:rPr lang="ar-SA" b="1"/>
              <a:t> بين الدول المرسلة والمستقبلة (مذكرات تفاهم و/او اتفاقيات ثنائية/جماعية)</a:t>
            </a:r>
            <a:endParaRPr lang="ar-AE" b="1"/>
          </a:p>
          <a:p>
            <a:pPr marL="365125" indent="-365125">
              <a:spcBef>
                <a:spcPct val="50000"/>
              </a:spcBef>
              <a:buFont typeface="Wingdings" pitchFamily="2" charset="2"/>
              <a:buChar char="ü"/>
            </a:pPr>
            <a:r>
              <a:rPr lang="ar-SA" b="1"/>
              <a:t>يظل </a:t>
            </a:r>
            <a:r>
              <a:rPr lang="ar-SA" sz="2400" b="1">
                <a:solidFill>
                  <a:srgbClr val="FF6600"/>
                </a:solidFill>
              </a:rPr>
              <a:t>إرتباطها</a:t>
            </a:r>
            <a:r>
              <a:rPr lang="ar-SA" b="1"/>
              <a:t> بالموطن الأصلي من خلال </a:t>
            </a:r>
            <a:r>
              <a:rPr lang="ar-SA" sz="3200" b="1">
                <a:solidFill>
                  <a:srgbClr val="FF6600"/>
                </a:solidFill>
              </a:rPr>
              <a:t>تحويل</a:t>
            </a:r>
            <a:r>
              <a:rPr lang="ar-SA" b="1"/>
              <a:t> المدخرات للموطن بغرض الاستثمار أو الانفاق الاستهلاكي</a:t>
            </a:r>
            <a:r>
              <a:rPr lang="ar-SA"/>
              <a:t> </a:t>
            </a:r>
          </a:p>
          <a:p>
            <a:pPr marL="365125" indent="-365125">
              <a:spcBef>
                <a:spcPct val="50000"/>
              </a:spcBef>
              <a:buFont typeface="Wingdings" pitchFamily="2" charset="2"/>
              <a:buChar char="ü"/>
            </a:pPr>
            <a:r>
              <a:rPr lang="ar-SA" sz="2000" b="1"/>
              <a:t>في الغالب لا تصطحب الأسرة</a:t>
            </a:r>
            <a:endParaRPr lang="en-US">
              <a:cs typeface="Arial" charset="0"/>
            </a:endParaRPr>
          </a:p>
        </p:txBody>
      </p:sp>
      <p:sp>
        <p:nvSpPr>
          <p:cNvPr id="14340" name="Text Box 4"/>
          <p:cNvSpPr txBox="1">
            <a:spLocks noChangeArrowheads="1"/>
          </p:cNvSpPr>
          <p:nvPr/>
        </p:nvSpPr>
        <p:spPr bwMode="auto">
          <a:xfrm>
            <a:off x="179388" y="1184275"/>
            <a:ext cx="4248150" cy="5124450"/>
          </a:xfrm>
          <a:prstGeom prst="rect">
            <a:avLst/>
          </a:prstGeom>
          <a:noFill/>
          <a:ln w="9525">
            <a:solidFill>
              <a:schemeClr val="tx1"/>
            </a:solidFill>
            <a:miter lim="800000"/>
            <a:headEnd/>
            <a:tailEnd/>
          </a:ln>
          <a:effectLst/>
        </p:spPr>
        <p:txBody>
          <a:bodyPr>
            <a:spAutoFit/>
          </a:bodyPr>
          <a:lstStyle/>
          <a:p>
            <a:pPr marL="365125" indent="-365125" algn="ctr">
              <a:spcBef>
                <a:spcPct val="50000"/>
              </a:spcBef>
            </a:pPr>
            <a:r>
              <a:rPr lang="ar-SA" sz="2400" b="1"/>
              <a:t>الهجرة الدولية المعاصرة</a:t>
            </a:r>
          </a:p>
          <a:p>
            <a:pPr marL="365125" indent="-365125" algn="ctr">
              <a:spcBef>
                <a:spcPct val="50000"/>
              </a:spcBef>
            </a:pPr>
            <a:r>
              <a:rPr lang="ar-SA" sz="2400" b="1"/>
              <a:t>(امريكا الشمالية، أوروبا واستراليا)</a:t>
            </a:r>
          </a:p>
          <a:p>
            <a:pPr marL="365125" indent="-365125">
              <a:spcBef>
                <a:spcPct val="50000"/>
              </a:spcBef>
              <a:buFont typeface="Wingdings" pitchFamily="2" charset="2"/>
              <a:buChar char="ü"/>
            </a:pPr>
            <a:r>
              <a:rPr lang="ar-SA" sz="2000" b="1">
                <a:cs typeface="Arial" charset="0"/>
              </a:rPr>
              <a:t>استقطاب العمالة </a:t>
            </a:r>
            <a:r>
              <a:rPr lang="ar-SA" sz="2400" b="1">
                <a:solidFill>
                  <a:srgbClr val="FF6600"/>
                </a:solidFill>
                <a:cs typeface="Arial" charset="0"/>
              </a:rPr>
              <a:t>الماهرة والمستثمرين</a:t>
            </a:r>
          </a:p>
          <a:p>
            <a:pPr marL="365125" indent="-365125">
              <a:spcBef>
                <a:spcPct val="50000"/>
              </a:spcBef>
              <a:buFont typeface="Wingdings" pitchFamily="2" charset="2"/>
              <a:buChar char="ü"/>
            </a:pPr>
            <a:r>
              <a:rPr lang="ar-AE" sz="2000" b="1">
                <a:cs typeface="Arial" charset="0"/>
              </a:rPr>
              <a:t>هجرة من الجنوب إلى الشمال بحثا عن </a:t>
            </a:r>
            <a:r>
              <a:rPr lang="ar-AE" sz="2400" b="1">
                <a:solidFill>
                  <a:srgbClr val="FF6600"/>
                </a:solidFill>
                <a:cs typeface="Arial" charset="0"/>
              </a:rPr>
              <a:t>العمل والإقامة</a:t>
            </a:r>
            <a:r>
              <a:rPr lang="ar-AE" sz="2400" b="1">
                <a:cs typeface="Arial" charset="0"/>
              </a:rPr>
              <a:t>.</a:t>
            </a:r>
          </a:p>
          <a:p>
            <a:pPr marL="365125" indent="-365125">
              <a:spcBef>
                <a:spcPct val="50000"/>
              </a:spcBef>
              <a:buFont typeface="Wingdings" pitchFamily="2" charset="2"/>
              <a:buChar char="ü"/>
            </a:pPr>
            <a:r>
              <a:rPr lang="ar-AE" sz="2000" b="1">
                <a:cs typeface="Arial" charset="0"/>
              </a:rPr>
              <a:t>نظام </a:t>
            </a:r>
            <a:r>
              <a:rPr lang="ar-AE" sz="2400" b="1">
                <a:solidFill>
                  <a:srgbClr val="FF6600"/>
                </a:solidFill>
                <a:cs typeface="Arial" charset="0"/>
              </a:rPr>
              <a:t>العمالة الزائرة</a:t>
            </a:r>
            <a:r>
              <a:rPr lang="ar-AE" sz="2000" b="1">
                <a:cs typeface="Arial" charset="0"/>
              </a:rPr>
              <a:t> تحول من صفة مؤقتة إلى إقامة </a:t>
            </a:r>
            <a:r>
              <a:rPr lang="ar-AE" sz="2800" b="1">
                <a:solidFill>
                  <a:srgbClr val="FF6600"/>
                </a:solidFill>
                <a:cs typeface="Arial" charset="0"/>
              </a:rPr>
              <a:t>دائمة</a:t>
            </a:r>
            <a:r>
              <a:rPr lang="ar-AE" sz="2000" b="1">
                <a:cs typeface="Arial" charset="0"/>
              </a:rPr>
              <a:t>.</a:t>
            </a:r>
          </a:p>
          <a:p>
            <a:pPr marL="365125" indent="-365125">
              <a:spcBef>
                <a:spcPct val="50000"/>
              </a:spcBef>
              <a:buFont typeface="Wingdings" pitchFamily="2" charset="2"/>
              <a:buChar char="ü"/>
            </a:pPr>
            <a:r>
              <a:rPr lang="ar-AE" sz="2000" b="1">
                <a:cs typeface="Arial" charset="0"/>
              </a:rPr>
              <a:t>تتضمن هجرات مدفوعة بعوامل </a:t>
            </a:r>
            <a:r>
              <a:rPr lang="ar-AE" sz="2400" b="1">
                <a:solidFill>
                  <a:srgbClr val="FF6600"/>
                </a:solidFill>
                <a:cs typeface="Arial" charset="0"/>
              </a:rPr>
              <a:t>غير اقتصادية</a:t>
            </a:r>
          </a:p>
          <a:p>
            <a:pPr marL="365125" indent="-365125">
              <a:spcBef>
                <a:spcPct val="50000"/>
              </a:spcBef>
              <a:buFont typeface="Wingdings" pitchFamily="2" charset="2"/>
              <a:buChar char="ü"/>
            </a:pPr>
            <a:r>
              <a:rPr lang="ar-AE" sz="2000" b="1">
                <a:cs typeface="Arial" charset="0"/>
              </a:rPr>
              <a:t>تتأثر أكثر بعوامل </a:t>
            </a:r>
            <a:r>
              <a:rPr lang="ar-AE" sz="2400" b="1">
                <a:solidFill>
                  <a:srgbClr val="FF6600"/>
                </a:solidFill>
                <a:cs typeface="Arial" charset="0"/>
              </a:rPr>
              <a:t>العرض</a:t>
            </a:r>
            <a:r>
              <a:rPr lang="ar-AE" sz="2000" b="1">
                <a:cs typeface="Arial" charset="0"/>
              </a:rPr>
              <a:t> في الدول المرسلة والنظم المتبعة في الدول المستقبلة لقبولها</a:t>
            </a:r>
            <a:endParaRPr lang="en-US" sz="2000">
              <a:cs typeface="Arial"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395288" y="0"/>
            <a:ext cx="8229600" cy="706438"/>
          </a:xfrm>
        </p:spPr>
        <p:txBody>
          <a:bodyPr/>
          <a:lstStyle/>
          <a:p>
            <a:r>
              <a:rPr lang="ar-SA" sz="4000" b="1">
                <a:solidFill>
                  <a:srgbClr val="990099"/>
                </a:solidFill>
                <a:cs typeface="Simplified Arabic" pitchFamily="2" charset="-78"/>
              </a:rPr>
              <a:t>دورة التعاقد المؤقت (الواقع)</a:t>
            </a:r>
            <a:endParaRPr lang="en-US" sz="4000" b="1">
              <a:solidFill>
                <a:srgbClr val="990099"/>
              </a:solidFill>
              <a:cs typeface="Simplified Arabic" pitchFamily="2" charset="-78"/>
            </a:endParaRPr>
          </a:p>
        </p:txBody>
      </p:sp>
      <p:sp>
        <p:nvSpPr>
          <p:cNvPr id="18435" name="Rectangle 3"/>
          <p:cNvSpPr txBox="1">
            <a:spLocks noChangeArrowheads="1"/>
          </p:cNvSpPr>
          <p:nvPr>
            <p:ph type="body" idx="1"/>
          </p:nvPr>
        </p:nvSpPr>
        <p:spPr>
          <a:xfrm>
            <a:off x="468313" y="620713"/>
            <a:ext cx="8229600" cy="5903912"/>
          </a:xfrm>
          <a:solidFill>
            <a:srgbClr val="FFFFFF"/>
          </a:solidFill>
          <a:ln>
            <a:solidFill>
              <a:srgbClr val="000000"/>
            </a:solidFill>
          </a:ln>
        </p:spPr>
        <p:txBody>
          <a:bodyPr/>
          <a:lstStyle/>
          <a:p>
            <a:pPr marL="533400" indent="-350838" algn="l" rtl="0">
              <a:spcBef>
                <a:spcPct val="0"/>
              </a:spcBef>
              <a:buFontTx/>
              <a:buNone/>
            </a:pPr>
            <a:endParaRPr lang="en-US" sz="2800" b="1">
              <a:cs typeface="Simplified Arabic" pitchFamily="2" charset="-78"/>
            </a:endParaRPr>
          </a:p>
        </p:txBody>
      </p:sp>
      <p:sp>
        <p:nvSpPr>
          <p:cNvPr id="18436" name="Oval 4"/>
          <p:cNvSpPr>
            <a:spLocks noChangeArrowheads="1"/>
          </p:cNvSpPr>
          <p:nvPr/>
        </p:nvSpPr>
        <p:spPr bwMode="auto">
          <a:xfrm>
            <a:off x="3563938" y="1052513"/>
            <a:ext cx="2232025" cy="1296987"/>
          </a:xfrm>
          <a:prstGeom prst="ellipse">
            <a:avLst/>
          </a:prstGeom>
          <a:noFill/>
          <a:ln w="63500">
            <a:solidFill>
              <a:srgbClr val="FF0000"/>
            </a:solidFill>
            <a:round/>
            <a:headEnd/>
            <a:tailEnd/>
          </a:ln>
          <a:effectLst/>
        </p:spPr>
        <p:txBody>
          <a:bodyPr wrap="none" anchor="ctr"/>
          <a:lstStyle/>
          <a:p>
            <a:endParaRPr lang="en-US"/>
          </a:p>
        </p:txBody>
      </p:sp>
      <p:sp>
        <p:nvSpPr>
          <p:cNvPr id="18437" name="Rectangle 5"/>
          <p:cNvSpPr>
            <a:spLocks noChangeArrowheads="1"/>
          </p:cNvSpPr>
          <p:nvPr/>
        </p:nvSpPr>
        <p:spPr bwMode="auto">
          <a:xfrm>
            <a:off x="3924300" y="1412875"/>
            <a:ext cx="1724025" cy="641350"/>
          </a:xfrm>
          <a:prstGeom prst="rect">
            <a:avLst/>
          </a:prstGeom>
          <a:noFill/>
          <a:ln w="9525">
            <a:noFill/>
            <a:miter lim="800000"/>
            <a:headEnd/>
            <a:tailEnd/>
          </a:ln>
          <a:effectLst/>
        </p:spPr>
        <p:txBody>
          <a:bodyPr>
            <a:spAutoFit/>
          </a:bodyPr>
          <a:lstStyle/>
          <a:p>
            <a:r>
              <a:rPr lang="ar-SA" sz="3600" b="1"/>
              <a:t>الإستقطاب</a:t>
            </a:r>
            <a:endParaRPr lang="en-US" sz="3600" b="1"/>
          </a:p>
        </p:txBody>
      </p:sp>
      <p:sp>
        <p:nvSpPr>
          <p:cNvPr id="18438" name="Oval 6"/>
          <p:cNvSpPr>
            <a:spLocks noChangeArrowheads="1"/>
          </p:cNvSpPr>
          <p:nvPr/>
        </p:nvSpPr>
        <p:spPr bwMode="auto">
          <a:xfrm>
            <a:off x="1258888" y="2852738"/>
            <a:ext cx="1800225" cy="1081087"/>
          </a:xfrm>
          <a:prstGeom prst="ellipse">
            <a:avLst/>
          </a:prstGeom>
          <a:noFill/>
          <a:ln w="38100">
            <a:solidFill>
              <a:srgbClr val="FF0000"/>
            </a:solidFill>
            <a:round/>
            <a:headEnd/>
            <a:tailEnd/>
          </a:ln>
          <a:effectLst/>
        </p:spPr>
        <p:txBody>
          <a:bodyPr wrap="none" anchor="ctr"/>
          <a:lstStyle/>
          <a:p>
            <a:endParaRPr lang="en-US"/>
          </a:p>
        </p:txBody>
      </p:sp>
      <p:sp>
        <p:nvSpPr>
          <p:cNvPr id="18439" name="Oval 7"/>
          <p:cNvSpPr>
            <a:spLocks noChangeArrowheads="1"/>
          </p:cNvSpPr>
          <p:nvPr/>
        </p:nvSpPr>
        <p:spPr bwMode="auto">
          <a:xfrm>
            <a:off x="6659563" y="2852738"/>
            <a:ext cx="1800225" cy="1081087"/>
          </a:xfrm>
          <a:prstGeom prst="ellipse">
            <a:avLst/>
          </a:prstGeom>
          <a:noFill/>
          <a:ln w="38100">
            <a:solidFill>
              <a:srgbClr val="FF0000"/>
            </a:solidFill>
            <a:round/>
            <a:headEnd/>
            <a:tailEnd/>
          </a:ln>
          <a:effectLst/>
        </p:spPr>
        <p:txBody>
          <a:bodyPr wrap="none" anchor="ctr"/>
          <a:lstStyle/>
          <a:p>
            <a:endParaRPr lang="en-US"/>
          </a:p>
        </p:txBody>
      </p:sp>
      <p:sp>
        <p:nvSpPr>
          <p:cNvPr id="18440" name="Oval 8"/>
          <p:cNvSpPr>
            <a:spLocks noChangeArrowheads="1"/>
          </p:cNvSpPr>
          <p:nvPr/>
        </p:nvSpPr>
        <p:spPr bwMode="auto">
          <a:xfrm>
            <a:off x="3779838" y="4508500"/>
            <a:ext cx="2736850" cy="1657350"/>
          </a:xfrm>
          <a:prstGeom prst="ellipse">
            <a:avLst/>
          </a:prstGeom>
          <a:noFill/>
          <a:ln w="63500">
            <a:solidFill>
              <a:srgbClr val="FF0000"/>
            </a:solidFill>
            <a:round/>
            <a:headEnd/>
            <a:tailEnd/>
          </a:ln>
          <a:effectLst/>
        </p:spPr>
        <p:txBody>
          <a:bodyPr wrap="none" anchor="ctr"/>
          <a:lstStyle/>
          <a:p>
            <a:endParaRPr lang="en-US"/>
          </a:p>
        </p:txBody>
      </p:sp>
      <p:sp>
        <p:nvSpPr>
          <p:cNvPr id="18441" name="Rectangle 9"/>
          <p:cNvSpPr>
            <a:spLocks noChangeArrowheads="1"/>
          </p:cNvSpPr>
          <p:nvPr/>
        </p:nvSpPr>
        <p:spPr bwMode="auto">
          <a:xfrm>
            <a:off x="6880225" y="3068638"/>
            <a:ext cx="1363663" cy="519112"/>
          </a:xfrm>
          <a:prstGeom prst="rect">
            <a:avLst/>
          </a:prstGeom>
          <a:noFill/>
          <a:ln w="9525">
            <a:noFill/>
            <a:miter lim="800000"/>
            <a:headEnd/>
            <a:tailEnd/>
          </a:ln>
          <a:effectLst/>
        </p:spPr>
        <p:txBody>
          <a:bodyPr>
            <a:spAutoFit/>
          </a:bodyPr>
          <a:lstStyle/>
          <a:p>
            <a:pPr algn="ctr"/>
            <a:r>
              <a:rPr lang="ar-SA" sz="2800" b="1"/>
              <a:t>العودة</a:t>
            </a:r>
            <a:endParaRPr lang="en-US" sz="2800" b="1"/>
          </a:p>
        </p:txBody>
      </p:sp>
      <p:sp>
        <p:nvSpPr>
          <p:cNvPr id="18442" name="Rectangle 10"/>
          <p:cNvSpPr>
            <a:spLocks noChangeArrowheads="1"/>
          </p:cNvSpPr>
          <p:nvPr/>
        </p:nvSpPr>
        <p:spPr bwMode="auto">
          <a:xfrm>
            <a:off x="4211638" y="4797425"/>
            <a:ext cx="1800225" cy="1190625"/>
          </a:xfrm>
          <a:prstGeom prst="rect">
            <a:avLst/>
          </a:prstGeom>
          <a:noFill/>
          <a:ln w="9525">
            <a:noFill/>
            <a:miter lim="800000"/>
            <a:headEnd/>
            <a:tailEnd/>
          </a:ln>
          <a:effectLst/>
        </p:spPr>
        <p:txBody>
          <a:bodyPr>
            <a:spAutoFit/>
          </a:bodyPr>
          <a:lstStyle/>
          <a:p>
            <a:pPr algn="ctr" rtl="0"/>
            <a:r>
              <a:rPr lang="ar-SA" sz="3600" b="1"/>
              <a:t>العمل والإقامة</a:t>
            </a:r>
            <a:endParaRPr lang="en-US" sz="3600" b="1"/>
          </a:p>
        </p:txBody>
      </p:sp>
      <p:sp>
        <p:nvSpPr>
          <p:cNvPr id="18443" name="Rectangle 11"/>
          <p:cNvSpPr>
            <a:spLocks noChangeArrowheads="1"/>
          </p:cNvSpPr>
          <p:nvPr/>
        </p:nvSpPr>
        <p:spPr bwMode="auto">
          <a:xfrm>
            <a:off x="1403350" y="3068638"/>
            <a:ext cx="1363663" cy="519112"/>
          </a:xfrm>
          <a:prstGeom prst="rect">
            <a:avLst/>
          </a:prstGeom>
          <a:noFill/>
          <a:ln w="9525">
            <a:noFill/>
            <a:miter lim="800000"/>
            <a:headEnd/>
            <a:tailEnd/>
          </a:ln>
          <a:effectLst/>
        </p:spPr>
        <p:txBody>
          <a:bodyPr>
            <a:spAutoFit/>
          </a:bodyPr>
          <a:lstStyle/>
          <a:p>
            <a:r>
              <a:rPr lang="ar-SA" sz="2800" b="1"/>
              <a:t>التوظيف</a:t>
            </a:r>
            <a:endParaRPr lang="en-US" sz="2800" b="1"/>
          </a:p>
        </p:txBody>
      </p:sp>
      <p:sp>
        <p:nvSpPr>
          <p:cNvPr id="18444" name="Rectangle 12"/>
          <p:cNvSpPr>
            <a:spLocks noChangeArrowheads="1"/>
          </p:cNvSpPr>
          <p:nvPr/>
        </p:nvSpPr>
        <p:spPr bwMode="auto">
          <a:xfrm>
            <a:off x="3492500" y="2708275"/>
            <a:ext cx="2663825" cy="1320800"/>
          </a:xfrm>
          <a:prstGeom prst="rect">
            <a:avLst/>
          </a:prstGeom>
          <a:noFill/>
          <a:ln w="9525">
            <a:solidFill>
              <a:schemeClr val="tx1"/>
            </a:solidFill>
            <a:miter lim="800000"/>
            <a:headEnd/>
            <a:tailEnd/>
          </a:ln>
          <a:effectLst/>
        </p:spPr>
        <p:txBody>
          <a:bodyPr>
            <a:spAutoFit/>
          </a:bodyPr>
          <a:lstStyle/>
          <a:p>
            <a:pPr algn="ctr"/>
            <a:r>
              <a:rPr lang="ar-SA" sz="4000" b="1">
                <a:solidFill>
                  <a:srgbClr val="FF6600"/>
                </a:solidFill>
                <a:effectLst>
                  <a:outerShdw blurRad="38100" dist="38100" dir="2700000" algn="tl">
                    <a:srgbClr val="C0C0C0"/>
                  </a:outerShdw>
                </a:effectLst>
              </a:rPr>
              <a:t>الطلب على العمل</a:t>
            </a:r>
            <a:endParaRPr lang="en-US" sz="4000" b="1">
              <a:solidFill>
                <a:srgbClr val="FF6600"/>
              </a:solidFill>
              <a:effectLst>
                <a:outerShdw blurRad="38100" dist="38100" dir="2700000" algn="tl">
                  <a:srgbClr val="C0C0C0"/>
                </a:outerShdw>
              </a:effectLst>
            </a:endParaRPr>
          </a:p>
        </p:txBody>
      </p:sp>
      <p:sp>
        <p:nvSpPr>
          <p:cNvPr id="18445" name="Line 13"/>
          <p:cNvSpPr>
            <a:spLocks noChangeShapeType="1"/>
          </p:cNvSpPr>
          <p:nvPr/>
        </p:nvSpPr>
        <p:spPr bwMode="auto">
          <a:xfrm>
            <a:off x="6156325" y="3357563"/>
            <a:ext cx="503238" cy="0"/>
          </a:xfrm>
          <a:prstGeom prst="line">
            <a:avLst/>
          </a:prstGeom>
          <a:noFill/>
          <a:ln w="76200">
            <a:solidFill>
              <a:schemeClr val="tx1"/>
            </a:solidFill>
            <a:round/>
            <a:headEnd/>
            <a:tailEnd type="triangle" w="med" len="med"/>
          </a:ln>
          <a:effectLst/>
        </p:spPr>
        <p:txBody>
          <a:bodyPr/>
          <a:lstStyle/>
          <a:p>
            <a:endParaRPr lang="en-US"/>
          </a:p>
        </p:txBody>
      </p:sp>
      <p:sp>
        <p:nvSpPr>
          <p:cNvPr id="18446" name="Line 14"/>
          <p:cNvSpPr>
            <a:spLocks noChangeShapeType="1"/>
          </p:cNvSpPr>
          <p:nvPr/>
        </p:nvSpPr>
        <p:spPr bwMode="auto">
          <a:xfrm>
            <a:off x="4932363" y="4076700"/>
            <a:ext cx="0" cy="360363"/>
          </a:xfrm>
          <a:prstGeom prst="line">
            <a:avLst/>
          </a:prstGeom>
          <a:noFill/>
          <a:ln w="76200">
            <a:solidFill>
              <a:schemeClr val="tx1"/>
            </a:solidFill>
            <a:round/>
            <a:headEnd/>
            <a:tailEnd type="triangle" w="med" len="med"/>
          </a:ln>
          <a:effectLst/>
        </p:spPr>
        <p:txBody>
          <a:bodyPr/>
          <a:lstStyle/>
          <a:p>
            <a:endParaRPr lang="en-US"/>
          </a:p>
        </p:txBody>
      </p:sp>
      <p:sp>
        <p:nvSpPr>
          <p:cNvPr id="18447" name="Line 15"/>
          <p:cNvSpPr>
            <a:spLocks noChangeShapeType="1"/>
          </p:cNvSpPr>
          <p:nvPr/>
        </p:nvSpPr>
        <p:spPr bwMode="auto">
          <a:xfrm flipH="1">
            <a:off x="3059113" y="3357563"/>
            <a:ext cx="433387" cy="0"/>
          </a:xfrm>
          <a:prstGeom prst="line">
            <a:avLst/>
          </a:prstGeom>
          <a:noFill/>
          <a:ln w="76200">
            <a:solidFill>
              <a:schemeClr val="tx1"/>
            </a:solidFill>
            <a:round/>
            <a:headEnd/>
            <a:tailEnd type="triangle" w="med" len="med"/>
          </a:ln>
          <a:effectLst/>
        </p:spPr>
        <p:txBody>
          <a:bodyPr/>
          <a:lstStyle/>
          <a:p>
            <a:endParaRPr lang="en-US"/>
          </a:p>
        </p:txBody>
      </p:sp>
      <p:sp>
        <p:nvSpPr>
          <p:cNvPr id="18448" name="Line 16"/>
          <p:cNvSpPr>
            <a:spLocks noChangeShapeType="1"/>
          </p:cNvSpPr>
          <p:nvPr/>
        </p:nvSpPr>
        <p:spPr bwMode="auto">
          <a:xfrm flipV="1">
            <a:off x="4932363" y="2349500"/>
            <a:ext cx="0" cy="358775"/>
          </a:xfrm>
          <a:prstGeom prst="line">
            <a:avLst/>
          </a:prstGeom>
          <a:noFill/>
          <a:ln w="76200">
            <a:solidFill>
              <a:schemeClr val="tx1"/>
            </a:solidFill>
            <a:round/>
            <a:headEnd/>
            <a:tailEnd type="triangle" w="med" len="med"/>
          </a:ln>
          <a:effectLst/>
        </p:spPr>
        <p:txBody>
          <a:bodyPr/>
          <a:lstStyle/>
          <a:p>
            <a:endParaRPr lang="en-US"/>
          </a:p>
        </p:txBody>
      </p:sp>
      <p:sp>
        <p:nvSpPr>
          <p:cNvPr id="18449" name="Line 17"/>
          <p:cNvSpPr>
            <a:spLocks noChangeShapeType="1"/>
          </p:cNvSpPr>
          <p:nvPr/>
        </p:nvSpPr>
        <p:spPr bwMode="auto">
          <a:xfrm flipH="1">
            <a:off x="2627313" y="1989138"/>
            <a:ext cx="1368425" cy="935037"/>
          </a:xfrm>
          <a:prstGeom prst="line">
            <a:avLst/>
          </a:prstGeom>
          <a:noFill/>
          <a:ln w="19050">
            <a:solidFill>
              <a:srgbClr val="FF0000"/>
            </a:solidFill>
            <a:prstDash val="dashDot"/>
            <a:round/>
            <a:headEnd/>
            <a:tailEnd type="triangle" w="med" len="med"/>
          </a:ln>
          <a:effectLst/>
        </p:spPr>
        <p:txBody>
          <a:bodyPr/>
          <a:lstStyle/>
          <a:p>
            <a:endParaRPr lang="en-US"/>
          </a:p>
        </p:txBody>
      </p:sp>
      <p:sp>
        <p:nvSpPr>
          <p:cNvPr id="18450" name="Line 18"/>
          <p:cNvSpPr>
            <a:spLocks noChangeShapeType="1"/>
          </p:cNvSpPr>
          <p:nvPr/>
        </p:nvSpPr>
        <p:spPr bwMode="auto">
          <a:xfrm flipV="1">
            <a:off x="5940425" y="3789363"/>
            <a:ext cx="1223963" cy="935037"/>
          </a:xfrm>
          <a:prstGeom prst="line">
            <a:avLst/>
          </a:prstGeom>
          <a:noFill/>
          <a:ln w="38100">
            <a:solidFill>
              <a:srgbClr val="FF0000"/>
            </a:solidFill>
            <a:prstDash val="dashDot"/>
            <a:round/>
            <a:headEnd/>
            <a:tailEnd type="triangle" w="med" len="med"/>
          </a:ln>
          <a:effectLst/>
        </p:spPr>
        <p:txBody>
          <a:bodyPr/>
          <a:lstStyle/>
          <a:p>
            <a:endParaRPr lang="en-US"/>
          </a:p>
        </p:txBody>
      </p:sp>
      <p:sp>
        <p:nvSpPr>
          <p:cNvPr id="18451" name="Line 19"/>
          <p:cNvSpPr>
            <a:spLocks noChangeShapeType="1"/>
          </p:cNvSpPr>
          <p:nvPr/>
        </p:nvSpPr>
        <p:spPr bwMode="auto">
          <a:xfrm>
            <a:off x="2700338" y="3860800"/>
            <a:ext cx="1295400" cy="936625"/>
          </a:xfrm>
          <a:prstGeom prst="line">
            <a:avLst/>
          </a:prstGeom>
          <a:noFill/>
          <a:ln w="28575">
            <a:solidFill>
              <a:srgbClr val="FF0000"/>
            </a:solidFill>
            <a:prstDash val="dashDot"/>
            <a:round/>
            <a:headEnd type="oval" w="med" len="med"/>
            <a:tailEnd type="triangle" w="med" len="med"/>
          </a:ln>
          <a:effectLst/>
        </p:spPr>
        <p:txBody>
          <a:bodyPr/>
          <a:lstStyle/>
          <a:p>
            <a:endParaRPr lang="en-US"/>
          </a:p>
        </p:txBody>
      </p:sp>
      <p:sp>
        <p:nvSpPr>
          <p:cNvPr id="18452" name="Line 20"/>
          <p:cNvSpPr>
            <a:spLocks noChangeShapeType="1"/>
          </p:cNvSpPr>
          <p:nvPr/>
        </p:nvSpPr>
        <p:spPr bwMode="auto">
          <a:xfrm flipH="1" flipV="1">
            <a:off x="5795963" y="1916113"/>
            <a:ext cx="1152525" cy="1008062"/>
          </a:xfrm>
          <a:prstGeom prst="line">
            <a:avLst/>
          </a:prstGeom>
          <a:noFill/>
          <a:ln w="12700">
            <a:solidFill>
              <a:schemeClr val="tx1"/>
            </a:solidFill>
            <a:prstDash val="lgDash"/>
            <a:round/>
            <a:headEnd/>
            <a:tailEnd type="triangle" w="med" len="med"/>
          </a:ln>
          <a:effectLst/>
        </p:spPr>
        <p:txBody>
          <a:bodyPr/>
          <a:lstStyle/>
          <a:p>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457200" y="274638"/>
            <a:ext cx="8229600" cy="922337"/>
          </a:xfrm>
        </p:spPr>
        <p:txBody>
          <a:bodyPr/>
          <a:lstStyle/>
          <a:p>
            <a:r>
              <a:rPr lang="ar-SA" sz="4800" b="1">
                <a:solidFill>
                  <a:srgbClr val="990099"/>
                </a:solidFill>
                <a:cs typeface="Simplified Arabic" pitchFamily="2" charset="-78"/>
              </a:rPr>
              <a:t>دورة التعاقد المؤقت</a:t>
            </a:r>
            <a:endParaRPr lang="en-US" sz="4800" b="1">
              <a:solidFill>
                <a:srgbClr val="990099"/>
              </a:solidFill>
              <a:cs typeface="Simplified Arabic" pitchFamily="2" charset="-78"/>
            </a:endParaRPr>
          </a:p>
        </p:txBody>
      </p:sp>
      <p:sp>
        <p:nvSpPr>
          <p:cNvPr id="37891" name="Text Box 3"/>
          <p:cNvSpPr txBox="1">
            <a:spLocks noChangeArrowheads="1"/>
          </p:cNvSpPr>
          <p:nvPr>
            <p:ph type="body" idx="1"/>
          </p:nvPr>
        </p:nvSpPr>
        <p:spPr>
          <a:xfrm>
            <a:off x="468313" y="1268413"/>
            <a:ext cx="8229600" cy="5184775"/>
          </a:xfrm>
          <a:solidFill>
            <a:srgbClr val="FFFFFF"/>
          </a:solidFill>
          <a:ln>
            <a:solidFill>
              <a:srgbClr val="000000"/>
            </a:solidFill>
          </a:ln>
        </p:spPr>
        <p:txBody>
          <a:bodyPr/>
          <a:lstStyle/>
          <a:p>
            <a:pPr marL="533400" indent="-350838"/>
            <a:r>
              <a:rPr lang="ar-SA" sz="4000" b="1">
                <a:solidFill>
                  <a:srgbClr val="FF6600"/>
                </a:solidFill>
                <a:cs typeface="Simplified Arabic" pitchFamily="2" charset="-78"/>
              </a:rPr>
              <a:t>مراحل حركة إنتقال العمالة </a:t>
            </a:r>
            <a:r>
              <a:rPr lang="ar-SA" sz="4400" b="1" u="sng">
                <a:solidFill>
                  <a:srgbClr val="3333FF"/>
                </a:solidFill>
                <a:effectLst>
                  <a:outerShdw blurRad="38100" dist="38100" dir="2700000" algn="tl">
                    <a:srgbClr val="C0C0C0"/>
                  </a:outerShdw>
                </a:effectLst>
                <a:cs typeface="Simplified Arabic" pitchFamily="2" charset="-78"/>
              </a:rPr>
              <a:t>دائرية</a:t>
            </a:r>
            <a:r>
              <a:rPr lang="ar-SA" sz="4000" b="1">
                <a:solidFill>
                  <a:srgbClr val="FF6600"/>
                </a:solidFill>
                <a:cs typeface="Simplified Arabic" pitchFamily="2" charset="-78"/>
              </a:rPr>
              <a:t>.</a:t>
            </a:r>
          </a:p>
          <a:p>
            <a:pPr marL="533400" indent="-350838"/>
            <a:r>
              <a:rPr lang="ar-SA" sz="4400" b="1">
                <a:solidFill>
                  <a:srgbClr val="3333FF"/>
                </a:solidFill>
                <a:cs typeface="Simplified Arabic" pitchFamily="2" charset="-78"/>
              </a:rPr>
              <a:t>تعدد</a:t>
            </a:r>
            <a:r>
              <a:rPr lang="ar-SA" sz="4000" b="1">
                <a:solidFill>
                  <a:srgbClr val="FF6600"/>
                </a:solidFill>
                <a:cs typeface="Simplified Arabic" pitchFamily="2" charset="-78"/>
              </a:rPr>
              <a:t> الشركاء </a:t>
            </a:r>
            <a:r>
              <a:rPr lang="ar-SA" sz="4400" b="1">
                <a:solidFill>
                  <a:srgbClr val="3333FF"/>
                </a:solidFill>
                <a:cs typeface="Simplified Arabic" pitchFamily="2" charset="-78"/>
              </a:rPr>
              <a:t>وتباين</a:t>
            </a:r>
            <a:r>
              <a:rPr lang="ar-SA" sz="4000" b="1">
                <a:solidFill>
                  <a:srgbClr val="FF6600"/>
                </a:solidFill>
                <a:cs typeface="Simplified Arabic" pitchFamily="2" charset="-78"/>
              </a:rPr>
              <a:t> الأهداف والسياسات والإجراءت حسب المرحلة</a:t>
            </a:r>
          </a:p>
          <a:p>
            <a:pPr marL="533400" indent="-350838">
              <a:spcBef>
                <a:spcPct val="0"/>
              </a:spcBef>
            </a:pPr>
            <a:r>
              <a:rPr lang="ar-SA" sz="4400" b="1">
                <a:solidFill>
                  <a:srgbClr val="3333FF"/>
                </a:solidFill>
                <a:cs typeface="Simplified Arabic" pitchFamily="2" charset="-78"/>
              </a:rPr>
              <a:t>تراكم الآثار</a:t>
            </a:r>
            <a:r>
              <a:rPr lang="ar-SA" sz="4000" b="1">
                <a:solidFill>
                  <a:srgbClr val="FF6600"/>
                </a:solidFill>
                <a:cs typeface="Simplified Arabic" pitchFamily="2" charset="-78"/>
              </a:rPr>
              <a:t> المترتبة على كل مرحلة (التداخل).</a:t>
            </a:r>
            <a:endParaRPr lang="en-US" sz="4000" b="1">
              <a:solidFill>
                <a:srgbClr val="FF6600"/>
              </a:solidFill>
              <a:cs typeface="Simplified Arabic" pitchFamily="2" charset="-78"/>
            </a:endParaRPr>
          </a:p>
          <a:p>
            <a:pPr marL="533400" indent="-350838">
              <a:spcBef>
                <a:spcPct val="0"/>
              </a:spcBef>
            </a:pPr>
            <a:r>
              <a:rPr lang="ar-AE" sz="4000" b="1">
                <a:solidFill>
                  <a:srgbClr val="3333FF"/>
                </a:solidFill>
                <a:cs typeface="Simplified Arabic" pitchFamily="2" charset="-78"/>
              </a:rPr>
              <a:t>تحليل الدورة من حيث </a:t>
            </a:r>
            <a:r>
              <a:rPr lang="ar-AE" sz="4400" b="1">
                <a:solidFill>
                  <a:srgbClr val="FF6600"/>
                </a:solidFill>
                <a:effectLst>
                  <a:outerShdw blurRad="38100" dist="38100" dir="2700000" algn="tl">
                    <a:srgbClr val="C0C0C0"/>
                  </a:outerShdw>
                </a:effectLst>
                <a:cs typeface="Simplified Arabic" pitchFamily="2" charset="-78"/>
              </a:rPr>
              <a:t>الواقع</a:t>
            </a:r>
            <a:r>
              <a:rPr lang="ar-AE" sz="4000" b="1">
                <a:solidFill>
                  <a:srgbClr val="3333FF"/>
                </a:solidFill>
                <a:cs typeface="Simplified Arabic" pitchFamily="2" charset="-78"/>
              </a:rPr>
              <a:t> و </a:t>
            </a:r>
            <a:r>
              <a:rPr lang="ar-AE" sz="4400" b="1">
                <a:solidFill>
                  <a:schemeClr val="folHlink"/>
                </a:solidFill>
                <a:effectLst>
                  <a:outerShdw blurRad="38100" dist="38100" dir="2700000" algn="tl">
                    <a:srgbClr val="C0C0C0"/>
                  </a:outerShdw>
                </a:effectLst>
                <a:cs typeface="Simplified Arabic" pitchFamily="2" charset="-78"/>
              </a:rPr>
              <a:t>المأمول</a:t>
            </a:r>
            <a:r>
              <a:rPr lang="ar-AE" sz="4000" b="1">
                <a:solidFill>
                  <a:srgbClr val="3333FF"/>
                </a:solidFill>
                <a:cs typeface="Simplified Arabic" pitchFamily="2" charset="-78"/>
              </a:rPr>
              <a:t> كمدخل للإطار المرجعي المتعدد</a:t>
            </a:r>
            <a:endParaRPr lang="en-US" sz="4000" b="1">
              <a:solidFill>
                <a:srgbClr val="3333FF"/>
              </a:solidFill>
              <a:cs typeface="Simplified Arabic" pitchFamily="2" charset="-78"/>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graphicFrame>
        <p:nvGraphicFramePr>
          <p:cNvPr id="51202" name="Object 2"/>
          <p:cNvGraphicFramePr>
            <a:graphicFrameLocks noChangeAspect="1"/>
          </p:cNvGraphicFramePr>
          <p:nvPr/>
        </p:nvGraphicFramePr>
        <p:xfrm>
          <a:off x="428596" y="428604"/>
          <a:ext cx="8215370" cy="6143644"/>
        </p:xfrm>
        <a:graphic>
          <a:graphicData uri="http://schemas.openxmlformats.org/presentationml/2006/ole">
            <p:oleObj spid="_x0000_s51202" name="Slide" r:id="rId3" imgW="4658762" imgH="3493041" progId="PowerPoint.Slide.8">
              <p:embed/>
            </p:oleObj>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1" eaLnBrk="1" fontAlgn="base" latinLnBrk="0" hangingPunct="1">
          <a:lnSpc>
            <a:spcPct val="100000"/>
          </a:lnSpc>
          <a:spcBef>
            <a:spcPct val="0"/>
          </a:spcBef>
          <a:spcAft>
            <a:spcPct val="0"/>
          </a:spcAft>
          <a:buClrTx/>
          <a:buSzTx/>
          <a:buFontTx/>
          <a:buNone/>
          <a:tabLst/>
          <a:defRPr kumimoji="0" lang="ar-SA" sz="1800" b="0" i="0" u="none" strike="noStrike" cap="none" normalizeH="0" baseline="0" smtClean="0">
            <a:ln>
              <a:noFill/>
            </a:ln>
            <a:solidFill>
              <a:schemeClr val="tx1"/>
            </a:solidFill>
            <a:effectLst/>
            <a:latin typeface="Arial" charset="0"/>
            <a:cs typeface="Simplified Arabic" pitchFamily="2" charset="-7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1" eaLnBrk="1" fontAlgn="base" latinLnBrk="0" hangingPunct="1">
          <a:lnSpc>
            <a:spcPct val="100000"/>
          </a:lnSpc>
          <a:spcBef>
            <a:spcPct val="0"/>
          </a:spcBef>
          <a:spcAft>
            <a:spcPct val="0"/>
          </a:spcAft>
          <a:buClrTx/>
          <a:buSzTx/>
          <a:buFontTx/>
          <a:buNone/>
          <a:tabLst/>
          <a:defRPr kumimoji="0" lang="ar-SA" sz="1800" b="0" i="0" u="none" strike="noStrike" cap="none" normalizeH="0" baseline="0" smtClean="0">
            <a:ln>
              <a:noFill/>
            </a:ln>
            <a:solidFill>
              <a:schemeClr val="tx1"/>
            </a:solidFill>
            <a:effectLst/>
            <a:latin typeface="Arial" charset="0"/>
            <a:cs typeface="Simplified Arabic" pitchFamily="2" charset="-78"/>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2044</TotalTime>
  <Words>1765</Words>
  <Application>Microsoft Office PowerPoint</Application>
  <PresentationFormat>On-screen Show (4:3)</PresentationFormat>
  <Paragraphs>214</Paragraphs>
  <Slides>24</Slides>
  <Notes>6</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24</vt:i4>
      </vt:variant>
    </vt:vector>
  </HeadingPairs>
  <TitlesOfParts>
    <vt:vector size="30" baseType="lpstr">
      <vt:lpstr>Arial</vt:lpstr>
      <vt:lpstr>Simplified Arabic</vt:lpstr>
      <vt:lpstr>Wingdings</vt:lpstr>
      <vt:lpstr>Symbol</vt:lpstr>
      <vt:lpstr>Default Design</vt:lpstr>
      <vt:lpstr>Microsoft Office PowerPoint 97-2003 Slide</vt:lpstr>
      <vt:lpstr>Slide 1</vt:lpstr>
      <vt:lpstr>أهـداف الـورقة</vt:lpstr>
      <vt:lpstr>منطلقات وفرضيات الـورقة (1)</vt:lpstr>
      <vt:lpstr>منطلقات وفرضيات الورقة (2)</vt:lpstr>
      <vt:lpstr>Slide 5</vt:lpstr>
      <vt:lpstr>العمالة المؤقتة في دول الخليج بالمقارنة مع  الهجرة الدولية المعاصرة</vt:lpstr>
      <vt:lpstr>دورة التعاقد المؤقت (الواقع)</vt:lpstr>
      <vt:lpstr>دورة التعاقد المؤقت</vt:lpstr>
      <vt:lpstr>Slide 9</vt:lpstr>
      <vt:lpstr>الأهداف المرحلية للتنمية الاقتصادية وإنعكاساتها على قضايا سوق العمل </vt:lpstr>
      <vt:lpstr>Slide 11</vt:lpstr>
      <vt:lpstr>Slide 12</vt:lpstr>
      <vt:lpstr>التوزيع غير المتناسب للسكان غير المواطنين</vt:lpstr>
      <vt:lpstr>Slide 14</vt:lpstr>
      <vt:lpstr>الفصل بين السياسات الرسمية والممارسات غير الرسمية</vt:lpstr>
      <vt:lpstr>الشركاء الرئيسيون: الأهداف والسياسات/الإجراءات/الممارسات (1)</vt:lpstr>
      <vt:lpstr>الشركاء الرئيسيون: الأهداف والسياسات/الإجراءات/الممارسات (2)</vt:lpstr>
      <vt:lpstr>الشركاء الرئيسيون: الأهداف والسياسات/الإجراءات/الممارسات (3)</vt:lpstr>
      <vt:lpstr>الشركاء الرئيسيون: الأهداف والسياسات/الإجراءات/الممارسات (4)</vt:lpstr>
      <vt:lpstr>الشركاء الرئيسيون: الأهداف والسياسات/الإجراءات/الممارسات (5)</vt:lpstr>
      <vt:lpstr>  الآثار السلبية المترتبة على التضارب بين السياسات الرسمية والممارسات غير الرسمية</vt:lpstr>
      <vt:lpstr>الآثار المترتبة على عدم التجانس بين السياسات الرسمية والممارسات غير الرسمية</vt:lpstr>
      <vt:lpstr>المكونات الأساسية للإطار المرجعي (1)</vt:lpstr>
      <vt:lpstr>المكونات الأساسية للإطار المرجعي (2)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msalih</dc:creator>
  <cp:lastModifiedBy>m saleh</cp:lastModifiedBy>
  <cp:revision>56</cp:revision>
  <dcterms:created xsi:type="dcterms:W3CDTF">2008-01-13T15:53:16Z</dcterms:created>
  <dcterms:modified xsi:type="dcterms:W3CDTF">2009-06-30T03:21:24Z</dcterms:modified>
</cp:coreProperties>
</file>