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318" r:id="rId4"/>
    <p:sldId id="309" r:id="rId5"/>
    <p:sldId id="259" r:id="rId6"/>
    <p:sldId id="301" r:id="rId7"/>
    <p:sldId id="303" r:id="rId8"/>
    <p:sldId id="302" r:id="rId9"/>
    <p:sldId id="304" r:id="rId10"/>
    <p:sldId id="306" r:id="rId11"/>
    <p:sldId id="307" r:id="rId12"/>
    <p:sldId id="308" r:id="rId13"/>
    <p:sldId id="319" r:id="rId14"/>
    <p:sldId id="320" r:id="rId15"/>
    <p:sldId id="311" r:id="rId16"/>
    <p:sldId id="312" r:id="rId17"/>
    <p:sldId id="313" r:id="rId18"/>
    <p:sldId id="314" r:id="rId19"/>
    <p:sldId id="315" r:id="rId20"/>
    <p:sldId id="322" r:id="rId21"/>
    <p:sldId id="316" r:id="rId22"/>
    <p:sldId id="317" r:id="rId23"/>
    <p:sldId id="321" r:id="rId24"/>
  </p:sldIdLst>
  <p:sldSz cx="9144000" cy="6858000" type="screen4x3"/>
  <p:notesSz cx="7010400" cy="92964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Simplified Arabic" pitchFamily="2" charset="-78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Simplified Arabic" pitchFamily="2" charset="-78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Simplified Arabic" pitchFamily="2" charset="-78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Simplified Arabic" pitchFamily="2" charset="-78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Simplified Arabic" pitchFamily="2" charset="-7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Simplified Arabic" pitchFamily="2" charset="-7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Simplified Arabic" pitchFamily="2" charset="-7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Simplified Arabic" pitchFamily="2" charset="-7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Simplified Arabic" pitchFamily="2" charset="-78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SALIH" initials="M" lastIdx="6" clrIdx="0"/>
  <p:cmAuthor id="1" name="msalih" initials="m" lastIdx="2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3333FF"/>
    <a:srgbClr val="990099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1" autoAdjust="0"/>
    <p:restoredTop sz="94659" autoAdjust="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818" y="-84"/>
      </p:cViewPr>
      <p:guideLst>
        <p:guide orient="horz" pos="2928"/>
        <p:guide pos="220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smtClean="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defRPr sz="1200" smtClean="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971925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smtClean="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defRPr sz="1200" smtClean="0">
                <a:cs typeface="Arial" charset="0"/>
              </a:defRPr>
            </a:lvl1pPr>
          </a:lstStyle>
          <a:p>
            <a:pPr>
              <a:defRPr/>
            </a:pPr>
            <a:fld id="{69F897B0-6A54-4226-9BEC-A9C24BD1F97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smtClean="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defRPr sz="1200" smtClean="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971925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smtClean="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defRPr sz="1200" smtClean="0">
                <a:cs typeface="Arial" charset="0"/>
              </a:defRPr>
            </a:lvl1pPr>
          </a:lstStyle>
          <a:p>
            <a:pPr>
              <a:defRPr/>
            </a:pPr>
            <a:fld id="{168F2DAA-927C-45E8-9977-A972E22DDBA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757E97-D888-4F64-BEF9-A26B80590B89}" type="slidenum">
              <a:rPr lang="ar-SA"/>
              <a:pPr/>
              <a:t>1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6A59D2-1448-4634-8DDF-D7602F15E1CD}" type="slidenum">
              <a:rPr lang="ar-SA"/>
              <a:pPr/>
              <a:t>2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F69794-46EE-40A2-A0FE-5FEEEF646B02}" type="slidenum">
              <a:rPr lang="ar-SA"/>
              <a:pPr/>
              <a:t>4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endParaRPr lang="en-US" sz="1600" b="1" dirty="0" smtClean="0">
              <a:cs typeface="Simplified Arabic" pitchFamily="2" charset="-7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F69794-46EE-40A2-A0FE-5FEEEF646B02}" type="slidenum">
              <a:rPr lang="ar-SA"/>
              <a:pPr/>
              <a:t>5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endParaRPr lang="en-US" sz="1600" b="1" dirty="0" smtClean="0">
              <a:cs typeface="Simplified Arabic" pitchFamily="2" charset="-7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19C66-A862-45F7-AF03-EF731F3D240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857B2-16E3-4359-A5E8-2ACF3D7EAE0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4387F-DD42-49E9-91DD-8B2760C569D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80ED7-BEAC-4BC7-AA70-CE677B40E27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DCD6B-ECE8-4640-B218-E72DBFFC99D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59988-7891-47B6-AFA7-3373239F437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E1897-8447-449C-9328-306AF3C500D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2C1D1-677F-4DE5-843E-F5123A48875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05D2AF-DF1C-487D-B7D8-7366F277550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D3A4B-8272-47E3-983A-3DD72AFEFA1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9376E-3580-49D6-BCC4-FEFF64CE1C1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cs typeface="+mn-cs"/>
              </a:defRPr>
            </a:lvl1pPr>
          </a:lstStyle>
          <a:p>
            <a:pPr>
              <a:defRPr/>
            </a:pPr>
            <a:fld id="{E506C8B1-D90E-4A29-9BCD-4BC9FDE48B2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PowerPoint_2007_Template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PowerPoint_2007_Template2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23850" y="98972"/>
            <a:ext cx="8569325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653213" algn="l"/>
              </a:tabLst>
              <a:defRPr/>
            </a:pPr>
            <a:r>
              <a:rPr lang="ar-AE" sz="3600" b="1" dirty="0">
                <a:solidFill>
                  <a:srgbClr val="00B0F0"/>
                </a:solidFill>
              </a:rPr>
              <a:t>ورشة عمل إقليمية حول إحصاءات الهجرة الدولية</a:t>
            </a:r>
            <a:endParaRPr lang="en-US" sz="3600" b="1" dirty="0">
              <a:solidFill>
                <a:srgbClr val="00B0F0"/>
              </a:solidFill>
            </a:endParaRPr>
          </a:p>
          <a:p>
            <a: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653213" algn="l"/>
              </a:tabLst>
              <a:defRPr/>
            </a:pPr>
            <a:r>
              <a:rPr lang="ar-AE" sz="3200" b="1" dirty="0"/>
              <a:t>القاهرة- جمهورية مصر العربية</a:t>
            </a:r>
          </a:p>
          <a:p>
            <a: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653213" algn="l"/>
              </a:tabLst>
              <a:defRPr/>
            </a:pPr>
            <a:r>
              <a:rPr lang="ar-AE" sz="3200" b="1" dirty="0"/>
              <a:t>30 يونيو – 3 يوليو 2009</a:t>
            </a:r>
          </a:p>
          <a:p>
            <a: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653213" algn="l"/>
              </a:tabLst>
              <a:defRPr/>
            </a:pPr>
            <a:endParaRPr lang="en-US" sz="4000" b="1" dirty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653213" algn="l"/>
              </a:tabLst>
              <a:defRPr/>
            </a:pPr>
            <a:r>
              <a:rPr lang="ar-AE" sz="3200" b="1" dirty="0" smtClean="0"/>
              <a:t>”</a:t>
            </a:r>
            <a:r>
              <a:rPr lang="ar-AE" sz="4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التخطيط بالسياسات: </a:t>
            </a:r>
          </a:p>
          <a:p>
            <a: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653213" algn="l"/>
              </a:tabLst>
              <a:defRPr/>
            </a:pPr>
            <a:r>
              <a:rPr lang="ar-AE" sz="4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الحاجة إلى بيانات لسياسات الهجرة</a:t>
            </a:r>
            <a:r>
              <a:rPr lang="ar-AE" sz="4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653213" algn="l"/>
              </a:tabLst>
              <a:defRPr/>
            </a:pPr>
            <a:r>
              <a:rPr lang="ar-AE" sz="4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في </a:t>
            </a:r>
            <a:r>
              <a:rPr lang="ar-AE" sz="4000" b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دول الخليج </a:t>
            </a:r>
            <a:r>
              <a:rPr lang="ar-AE" sz="4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العربي</a:t>
            </a:r>
            <a:r>
              <a:rPr lang="ar-AE" sz="3200" b="1" dirty="0" smtClean="0"/>
              <a:t>"</a:t>
            </a:r>
            <a:endParaRPr lang="ar-AE" sz="3200" b="1" dirty="0"/>
          </a:p>
          <a:p>
            <a: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653213" algn="l"/>
              </a:tabLst>
              <a:defRPr/>
            </a:pPr>
            <a:endParaRPr lang="en-US" sz="3200" dirty="0"/>
          </a:p>
          <a:p>
            <a: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653213" algn="l"/>
              </a:tabLst>
              <a:defRPr/>
            </a:pPr>
            <a:r>
              <a:rPr lang="ar-AE" sz="3200" b="1" dirty="0"/>
              <a:t>ورقة مقدمة في أعمال الورشة</a:t>
            </a:r>
            <a:endParaRPr lang="en-US" sz="3200" dirty="0"/>
          </a:p>
          <a:p>
            <a: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653213" algn="l"/>
              </a:tabLst>
              <a:defRPr/>
            </a:pPr>
            <a:endParaRPr lang="ar-AE" sz="3200" b="1" dirty="0"/>
          </a:p>
          <a:p>
            <a: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653213" algn="l"/>
              </a:tabLst>
              <a:defRPr/>
            </a:pPr>
            <a:r>
              <a:rPr lang="ar-AE" sz="3600" b="1" dirty="0">
                <a:solidFill>
                  <a:srgbClr val="3333FF"/>
                </a:solidFill>
              </a:rPr>
              <a:t>د. محمد عبد العال صالح</a:t>
            </a:r>
            <a:endParaRPr lang="en-US" sz="3600" dirty="0">
              <a:solidFill>
                <a:srgbClr val="3333FF"/>
              </a:solidFill>
            </a:endParaRPr>
          </a:p>
          <a:p>
            <a: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653213" algn="l"/>
              </a:tabLst>
              <a:defRPr/>
            </a:pPr>
            <a:r>
              <a:rPr lang="ar-AE" sz="3200" b="1" dirty="0"/>
              <a:t>مستشار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725470"/>
          </a:xfrm>
        </p:spPr>
        <p:txBody>
          <a:bodyPr/>
          <a:lstStyle/>
          <a:p>
            <a:r>
              <a:rPr lang="ar-AE" b="1" dirty="0" smtClean="0">
                <a:solidFill>
                  <a:schemeClr val="accent2"/>
                </a:solidFill>
              </a:rPr>
              <a:t>مؤشرات السياسات (1)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 algn="ctr">
              <a:buNone/>
            </a:pPr>
            <a:r>
              <a:rPr lang="ar-AE" sz="4000" b="1" dirty="0" smtClean="0">
                <a:solidFill>
                  <a:schemeClr val="accent2"/>
                </a:solidFill>
              </a:rPr>
              <a:t>مع</a:t>
            </a:r>
            <a:r>
              <a:rPr lang="ar-AE" sz="40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دل الإعالة، (</a:t>
            </a:r>
            <a:r>
              <a:rPr lang="en-US" sz="40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dependency ratio</a:t>
            </a:r>
            <a:r>
              <a:rPr lang="ar-AE" sz="40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4000" b="1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ar-AE" dirty="0" smtClean="0">
                <a:latin typeface="Arial" pitchFamily="34" charset="0"/>
                <a:cs typeface="Arial" pitchFamily="34" charset="0"/>
              </a:rPr>
              <a:t>مفهوم معدل المشاركة في قوة العمل، (العلاقة بين قوة العمل المتاحة للمجتمع والسكان مصدر القوى العاملة)، </a:t>
            </a:r>
            <a:r>
              <a:rPr lang="ar-AE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لا ينطبق على الوافدين.</a:t>
            </a:r>
            <a:endParaRPr lang="en-U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ar-AE" dirty="0" smtClean="0">
                <a:latin typeface="Arial" pitchFamily="34" charset="0"/>
                <a:cs typeface="Arial" pitchFamily="34" charset="0"/>
              </a:rPr>
              <a:t>العلاقة بين العاملين والمرافقين (المنتجين والمستهلكين):</a:t>
            </a:r>
          </a:p>
          <a:p>
            <a:pPr algn="ctr">
              <a:buNone/>
            </a:pPr>
            <a:r>
              <a:rPr lang="ar-AE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نسبة المعالين لكل ألف من العاملين</a:t>
            </a:r>
          </a:p>
          <a:p>
            <a:pPr algn="just"/>
            <a:r>
              <a:rPr lang="ar-AE" sz="3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الإعالة: </a:t>
            </a:r>
            <a:r>
              <a:rPr lang="ar-AE" dirty="0" smtClean="0">
                <a:latin typeface="Arial" pitchFamily="34" charset="0"/>
                <a:cs typeface="Arial" pitchFamily="34" charset="0"/>
              </a:rPr>
              <a:t>دون 15 سنة + غير النشطين في الفئة العمرية +15 سنة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/>
          <a:lstStyle/>
          <a:p>
            <a:r>
              <a:rPr lang="ar-AE" b="1" dirty="0" smtClean="0">
                <a:solidFill>
                  <a:schemeClr val="accent2"/>
                </a:solidFill>
              </a:rPr>
              <a:t>مؤشرات السياسات </a:t>
            </a:r>
            <a:r>
              <a:rPr lang="ar-AE" b="1" dirty="0" smtClean="0">
                <a:solidFill>
                  <a:schemeClr val="accent2"/>
                </a:solidFill>
              </a:rPr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 algn="ctr">
              <a:buNone/>
            </a:pPr>
            <a:r>
              <a:rPr lang="ar-AE" sz="3600" b="1" dirty="0" smtClean="0">
                <a:solidFill>
                  <a:schemeClr val="accent2"/>
                </a:solidFill>
              </a:rPr>
              <a:t>معدل العجز في قوة العمل: </a:t>
            </a:r>
            <a:endParaRPr lang="ar-AE" sz="3600" b="1" dirty="0" smtClean="0">
              <a:solidFill>
                <a:schemeClr val="accent2"/>
              </a:solidFill>
            </a:endParaRPr>
          </a:p>
          <a:p>
            <a:pPr algn="ctr">
              <a:buNone/>
            </a:pPr>
            <a:r>
              <a:rPr lang="ar-AE" sz="3600" b="1" dirty="0" smtClean="0">
                <a:solidFill>
                  <a:schemeClr val="accent2"/>
                </a:solidFill>
              </a:rPr>
              <a:t>(</a:t>
            </a:r>
            <a:r>
              <a:rPr lang="en-US" sz="3600" b="1" dirty="0" smtClean="0">
                <a:solidFill>
                  <a:schemeClr val="accent2"/>
                </a:solidFill>
              </a:rPr>
              <a:t>(</a:t>
            </a:r>
            <a:r>
              <a:rPr lang="en-US" sz="3600" b="1" dirty="0" err="1" smtClean="0">
                <a:solidFill>
                  <a:schemeClr val="accent2"/>
                </a:solidFill>
              </a:rPr>
              <a:t>labour</a:t>
            </a:r>
            <a:r>
              <a:rPr lang="en-US" sz="3600" b="1" dirty="0" smtClean="0">
                <a:solidFill>
                  <a:schemeClr val="accent2"/>
                </a:solidFill>
              </a:rPr>
              <a:t> </a:t>
            </a:r>
            <a:r>
              <a:rPr lang="en-US" sz="3600" b="1" dirty="0" smtClean="0">
                <a:solidFill>
                  <a:schemeClr val="accent2"/>
                </a:solidFill>
              </a:rPr>
              <a:t>force deficit ratio </a:t>
            </a:r>
            <a:endParaRPr lang="en-US" sz="3600" b="1" dirty="0" smtClean="0">
              <a:solidFill>
                <a:schemeClr val="accent2"/>
              </a:solidFill>
            </a:endParaRPr>
          </a:p>
          <a:p>
            <a:pPr algn="ctr">
              <a:buNone/>
            </a:pPr>
            <a:r>
              <a:rPr lang="ar-AE" sz="3600" b="1" dirty="0" smtClean="0">
                <a:solidFill>
                  <a:srgbClr val="FF0000"/>
                </a:solidFill>
              </a:rPr>
              <a:t>مؤشر توطين الوظائف</a:t>
            </a:r>
            <a:r>
              <a:rPr lang="ar-AE" sz="3600" b="1" dirty="0" smtClean="0"/>
              <a:t>:</a:t>
            </a:r>
          </a:p>
          <a:p>
            <a:pPr algn="ctr">
              <a:buNone/>
            </a:pPr>
            <a:r>
              <a:rPr lang="ar-AE" sz="3600" b="1" dirty="0" smtClean="0"/>
              <a:t> (</a:t>
            </a:r>
            <a:r>
              <a:rPr lang="en-US" sz="3600" b="1" dirty="0" smtClean="0">
                <a:solidFill>
                  <a:srgbClr val="FF0000"/>
                </a:solidFill>
              </a:rPr>
              <a:t>job indigenization</a:t>
            </a:r>
            <a:r>
              <a:rPr lang="ar-AE" sz="3600" b="1" dirty="0" smtClean="0"/>
              <a:t>)</a:t>
            </a:r>
            <a:endParaRPr lang="en-US" sz="3600" b="1" dirty="0" smtClean="0"/>
          </a:p>
          <a:p>
            <a:pPr algn="ctr">
              <a:buNone/>
            </a:pPr>
            <a:endParaRPr lang="ar-AE" sz="3600" dirty="0" smtClean="0"/>
          </a:p>
          <a:p>
            <a:pPr algn="ctr">
              <a:buNone/>
            </a:pPr>
            <a:r>
              <a:rPr lang="ar-AE" sz="4400" dirty="0" smtClean="0">
                <a:solidFill>
                  <a:srgbClr val="FF0000"/>
                </a:solidFill>
              </a:rPr>
              <a:t>نسبة العمالة الوافدة </a:t>
            </a:r>
            <a:r>
              <a:rPr lang="ar-AE" sz="4400" dirty="0" smtClean="0">
                <a:solidFill>
                  <a:srgbClr val="FF0000"/>
                </a:solidFill>
              </a:rPr>
              <a:t>لكل ألف </a:t>
            </a:r>
            <a:r>
              <a:rPr lang="ar-AE" sz="4000" b="1" dirty="0" smtClean="0">
                <a:solidFill>
                  <a:srgbClr val="FF0000"/>
                </a:solidFill>
              </a:rPr>
              <a:t>من</a:t>
            </a:r>
            <a:r>
              <a:rPr lang="ar-AE" sz="4400" dirty="0" smtClean="0">
                <a:solidFill>
                  <a:srgbClr val="FF0000"/>
                </a:solidFill>
              </a:rPr>
              <a:t> </a:t>
            </a:r>
            <a:r>
              <a:rPr lang="ar-AE" sz="4400" dirty="0" smtClean="0">
                <a:solidFill>
                  <a:srgbClr val="FF0000"/>
                </a:solidFill>
              </a:rPr>
              <a:t>قوة العمل المحلية</a:t>
            </a:r>
            <a:endParaRPr lang="ar-AE" sz="44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ar-AE" sz="3600" dirty="0" smtClean="0"/>
              <a:t> </a:t>
            </a:r>
            <a:endParaRPr lang="ar-AE" sz="36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/>
          <a:lstStyle/>
          <a:p>
            <a:r>
              <a:rPr lang="ar-AE" b="1" dirty="0" smtClean="0">
                <a:solidFill>
                  <a:schemeClr val="accent2"/>
                </a:solidFill>
              </a:rPr>
              <a:t>مؤشرات السياسات </a:t>
            </a:r>
            <a:r>
              <a:rPr lang="ar-AE" b="1" dirty="0" smtClean="0">
                <a:solidFill>
                  <a:schemeClr val="accent2"/>
                </a:solidFill>
              </a:rPr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43536"/>
          </a:xfrm>
        </p:spPr>
        <p:txBody>
          <a:bodyPr/>
          <a:lstStyle/>
          <a:p>
            <a:pPr algn="ctr">
              <a:buNone/>
            </a:pPr>
            <a:r>
              <a:rPr lang="ar-AE" sz="3600" b="1" dirty="0" smtClean="0">
                <a:solidFill>
                  <a:schemeClr val="accent2"/>
                </a:solidFill>
              </a:rPr>
              <a:t>معدل الاختلال في السكان: </a:t>
            </a:r>
          </a:p>
          <a:p>
            <a:pPr algn="ctr">
              <a:buNone/>
            </a:pPr>
            <a:r>
              <a:rPr lang="ar-AE" sz="3600" b="1" dirty="0" smtClean="0">
                <a:solidFill>
                  <a:schemeClr val="accent2"/>
                </a:solidFill>
              </a:rPr>
              <a:t>(</a:t>
            </a:r>
            <a:r>
              <a:rPr lang="en-US" sz="3600" b="1" dirty="0" smtClean="0">
                <a:solidFill>
                  <a:schemeClr val="accent2"/>
                </a:solidFill>
              </a:rPr>
              <a:t>population imbalance ratio</a:t>
            </a:r>
            <a:r>
              <a:rPr lang="ar-AE" sz="3600" b="1" dirty="0" smtClean="0">
                <a:solidFill>
                  <a:schemeClr val="accent2"/>
                </a:solidFill>
              </a:rPr>
              <a:t>)</a:t>
            </a:r>
          </a:p>
          <a:p>
            <a:pPr algn="ctr">
              <a:buNone/>
            </a:pPr>
            <a:endParaRPr lang="ar-AE" sz="3600" b="1" dirty="0" smtClean="0">
              <a:solidFill>
                <a:schemeClr val="accent2"/>
              </a:solidFill>
            </a:endParaRP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يرتبط بالمؤشرين (1) و (2)</a:t>
            </a:r>
          </a:p>
          <a:p>
            <a:pPr algn="ctr">
              <a:buNone/>
            </a:pPr>
            <a:endParaRPr lang="en-US" sz="3600" dirty="0" smtClean="0">
              <a:solidFill>
                <a:schemeClr val="accent2"/>
              </a:solidFill>
            </a:endParaRPr>
          </a:p>
          <a:p>
            <a:pPr algn="ctr">
              <a:buNone/>
            </a:pPr>
            <a:r>
              <a:rPr lang="ar-AE" sz="4000" dirty="0" smtClean="0">
                <a:solidFill>
                  <a:srgbClr val="FF0000"/>
                </a:solidFill>
              </a:rPr>
              <a:t>نسبة السكان الوافدين لكل ألف من السكان المواطنين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/>
          <a:lstStyle/>
          <a:p>
            <a:r>
              <a:rPr lang="ar-AE" b="1" dirty="0" smtClean="0">
                <a:solidFill>
                  <a:schemeClr val="accent2"/>
                </a:solidFill>
              </a:rPr>
              <a:t>مؤشرات السياسات </a:t>
            </a:r>
            <a:r>
              <a:rPr lang="ar-AE" b="1" dirty="0" smtClean="0">
                <a:solidFill>
                  <a:schemeClr val="accent2"/>
                </a:solidFill>
              </a:rPr>
              <a:t>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43536"/>
          </a:xfrm>
        </p:spPr>
        <p:txBody>
          <a:bodyPr/>
          <a:lstStyle/>
          <a:p>
            <a:pPr algn="ctr">
              <a:buNone/>
            </a:pPr>
            <a:r>
              <a:rPr lang="ar-AE" sz="3600" b="1" dirty="0" smtClean="0">
                <a:solidFill>
                  <a:schemeClr val="accent2"/>
                </a:solidFill>
              </a:rPr>
              <a:t>مصفوفة التركيب المهني/النشاط الاقتصادي (</a:t>
            </a:r>
            <a:r>
              <a:rPr lang="en-US" sz="3600" b="1" dirty="0" smtClean="0">
                <a:solidFill>
                  <a:schemeClr val="accent2"/>
                </a:solidFill>
              </a:rPr>
              <a:t>occupation/activity</a:t>
            </a:r>
            <a:r>
              <a:rPr lang="ar-AE" sz="3600" b="1" dirty="0" smtClean="0">
                <a:solidFill>
                  <a:schemeClr val="accent2"/>
                </a:solidFill>
              </a:rPr>
              <a:t>)</a:t>
            </a:r>
          </a:p>
          <a:p>
            <a:pPr algn="ctr">
              <a:buNone/>
            </a:pPr>
            <a:endParaRPr lang="ar-AE" sz="3600" b="1" dirty="0" smtClean="0">
              <a:solidFill>
                <a:schemeClr val="accent2"/>
              </a:solidFill>
            </a:endParaRP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نوعية العمالة.</a:t>
            </a:r>
          </a:p>
          <a:p>
            <a:pPr algn="ctr">
              <a:buNone/>
            </a:pPr>
            <a:endParaRPr lang="en-US" sz="3600" dirty="0" smtClean="0">
              <a:solidFill>
                <a:schemeClr val="accent2"/>
              </a:solidFill>
            </a:endParaRPr>
          </a:p>
          <a:p>
            <a:pPr algn="ctr">
              <a:buNone/>
            </a:pPr>
            <a:r>
              <a:rPr lang="ar-AE" sz="4000" dirty="0" smtClean="0">
                <a:solidFill>
                  <a:srgbClr val="FF0000"/>
                </a:solidFill>
              </a:rPr>
              <a:t>التوزيع حسب فئات المهن والنشاطات الرئيسة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/>
          <a:lstStyle/>
          <a:p>
            <a:r>
              <a:rPr lang="ar-AE" b="1" dirty="0" smtClean="0">
                <a:solidFill>
                  <a:schemeClr val="accent2"/>
                </a:solidFill>
              </a:rPr>
              <a:t>مؤشرات السياسات </a:t>
            </a:r>
            <a:r>
              <a:rPr lang="ar-AE" b="1" dirty="0" smtClean="0">
                <a:solidFill>
                  <a:schemeClr val="accent2"/>
                </a:solidFill>
              </a:rPr>
              <a:t>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43536"/>
          </a:xfrm>
        </p:spPr>
        <p:txBody>
          <a:bodyPr/>
          <a:lstStyle/>
          <a:p>
            <a:pPr algn="ctr">
              <a:buNone/>
            </a:pPr>
            <a:r>
              <a:rPr lang="ar-AE" sz="4400" b="1" dirty="0" smtClean="0">
                <a:solidFill>
                  <a:srgbClr val="FF0000"/>
                </a:solidFill>
              </a:rPr>
              <a:t>مؤشرات أخرى:</a:t>
            </a:r>
            <a:endParaRPr lang="ar-AE" sz="3600" b="1" dirty="0" smtClean="0">
              <a:solidFill>
                <a:srgbClr val="FF0000"/>
              </a:solidFill>
            </a:endParaRPr>
          </a:p>
          <a:p>
            <a:pPr algn="just"/>
            <a:r>
              <a:rPr lang="ar-AE" b="1" dirty="0" smtClean="0">
                <a:solidFill>
                  <a:schemeClr val="accent2"/>
                </a:solidFill>
              </a:rPr>
              <a:t>معاملات مصفوفة </a:t>
            </a:r>
            <a:r>
              <a:rPr lang="ar-AE" b="1" dirty="0" smtClean="0">
                <a:solidFill>
                  <a:schemeClr val="accent2"/>
                </a:solidFill>
              </a:rPr>
              <a:t>التوزيع حسب الجنسية ومدة الاقامة </a:t>
            </a:r>
            <a:endParaRPr lang="ar-AE" b="1" dirty="0" smtClean="0">
              <a:solidFill>
                <a:schemeClr val="accent2"/>
              </a:solidFill>
            </a:endParaRP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التكاليف غير المباشرة للوافدين</a:t>
            </a: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الانفاق الاستهلاكي</a:t>
            </a: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التحويلات</a:t>
            </a:r>
            <a:endParaRPr lang="ar-AE" sz="3600" b="1" dirty="0" smtClean="0">
              <a:solidFill>
                <a:schemeClr val="accent2"/>
              </a:solidFill>
            </a:endParaRPr>
          </a:p>
          <a:p>
            <a:pPr algn="ctr">
              <a:buNone/>
            </a:pPr>
            <a:endParaRPr lang="en-US" sz="3600" dirty="0" smtClean="0">
              <a:solidFill>
                <a:schemeClr val="accent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/>
          <a:lstStyle/>
          <a:p>
            <a:r>
              <a:rPr lang="ar-AE" b="1" dirty="0" smtClean="0"/>
              <a:t>مصادر البيانات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43536"/>
          </a:xfrm>
        </p:spPr>
        <p:txBody>
          <a:bodyPr/>
          <a:lstStyle/>
          <a:p>
            <a:pPr algn="ctr">
              <a:buNone/>
            </a:pPr>
            <a:r>
              <a:rPr lang="ar-AE" sz="4800" b="1" dirty="0" smtClean="0">
                <a:solidFill>
                  <a:srgbClr val="FF0000"/>
                </a:solidFill>
              </a:rPr>
              <a:t>التعدادات السكانية </a:t>
            </a: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الخصائص الديموغرافية للوافدين.</a:t>
            </a: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معلومات محدودة حول مؤشرات سوق العمل.</a:t>
            </a: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تباين ملحوظ بينها وبين المصادر الأخرى</a:t>
            </a: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(مثال: الفرق بين التعداد وبيانات السجلات الادارية للجوازات) </a:t>
            </a:r>
            <a:endParaRPr lang="ar-AE" sz="3600" b="1" dirty="0" smtClean="0">
              <a:solidFill>
                <a:schemeClr val="accent2"/>
              </a:solidFill>
            </a:endParaRP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لا توفر سلاسل زمنية</a:t>
            </a:r>
          </a:p>
          <a:p>
            <a:pPr algn="ctr">
              <a:buNone/>
            </a:pPr>
            <a:endParaRPr lang="en-US" sz="3600" dirty="0" smtClean="0">
              <a:solidFill>
                <a:schemeClr val="accent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/>
          <a:lstStyle/>
          <a:p>
            <a:r>
              <a:rPr lang="ar-AE" b="1" dirty="0" smtClean="0"/>
              <a:t>مصادر البيانات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43536"/>
          </a:xfrm>
        </p:spPr>
        <p:txBody>
          <a:bodyPr/>
          <a:lstStyle/>
          <a:p>
            <a:pPr algn="ctr">
              <a:buNone/>
            </a:pPr>
            <a:r>
              <a:rPr lang="ar-AE" sz="4800" b="1" dirty="0" smtClean="0">
                <a:solidFill>
                  <a:srgbClr val="FF0000"/>
                </a:solidFill>
              </a:rPr>
              <a:t>مسوحات القوى العاملة بعينة</a:t>
            </a:r>
            <a:endParaRPr lang="ar-AE" sz="4000" b="1" dirty="0" smtClean="0">
              <a:solidFill>
                <a:srgbClr val="FF0000"/>
              </a:solidFill>
            </a:endParaRP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معلومات حول مؤشرات سوق العمل.</a:t>
            </a: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تباين ملحوظ بينها وبين المصادر الأخرى</a:t>
            </a: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تعاني من مشاكل العينة وتكبيرها</a:t>
            </a: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الاختلاف حول مفهوم الأسرة</a:t>
            </a:r>
          </a:p>
          <a:p>
            <a:pPr algn="ctr">
              <a:buNone/>
            </a:pPr>
            <a:endParaRPr lang="en-US" sz="3600" dirty="0" smtClean="0">
              <a:solidFill>
                <a:schemeClr val="accent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/>
          <a:lstStyle/>
          <a:p>
            <a:r>
              <a:rPr lang="ar-AE" b="1" dirty="0" smtClean="0"/>
              <a:t>مصادر البيانات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43536"/>
          </a:xfrm>
        </p:spPr>
        <p:txBody>
          <a:bodyPr/>
          <a:lstStyle/>
          <a:p>
            <a:pPr algn="ctr">
              <a:buNone/>
            </a:pPr>
            <a:r>
              <a:rPr lang="ar-AE" sz="4800" b="1" dirty="0" smtClean="0">
                <a:solidFill>
                  <a:srgbClr val="FF0000"/>
                </a:solidFill>
              </a:rPr>
              <a:t>مسوحات التوظف والأجور بعينة</a:t>
            </a:r>
            <a:endParaRPr lang="ar-AE" sz="4000" b="1" dirty="0" smtClean="0">
              <a:solidFill>
                <a:srgbClr val="FF0000"/>
              </a:solidFill>
            </a:endParaRP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معلومات حول مؤشرات سوق العمل.</a:t>
            </a: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تباين ملحوظ بينها وبين المصادر الأخرى</a:t>
            </a: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تعاني من مشاكل العينة وتكبيرها</a:t>
            </a:r>
          </a:p>
          <a:p>
            <a:pPr algn="ctr">
              <a:buNone/>
            </a:pPr>
            <a:endParaRPr lang="en-US" sz="3600" dirty="0" smtClean="0">
              <a:solidFill>
                <a:schemeClr val="accent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42942"/>
          </a:xfrm>
        </p:spPr>
        <p:txBody>
          <a:bodyPr/>
          <a:lstStyle/>
          <a:p>
            <a:r>
              <a:rPr lang="ar-AE" b="1" dirty="0" smtClean="0"/>
              <a:t>مصادر البيانات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6478"/>
          </a:xfrm>
        </p:spPr>
        <p:txBody>
          <a:bodyPr/>
          <a:lstStyle/>
          <a:p>
            <a:pPr algn="ctr">
              <a:buNone/>
            </a:pPr>
            <a:r>
              <a:rPr lang="ar-AE" sz="4800" b="1" dirty="0" smtClean="0">
                <a:solidFill>
                  <a:srgbClr val="FF0000"/>
                </a:solidFill>
              </a:rPr>
              <a:t>السجلات الادارية: إدارات الجوازات</a:t>
            </a:r>
            <a:endParaRPr lang="ar-AE" sz="4000" b="1" dirty="0" smtClean="0">
              <a:solidFill>
                <a:srgbClr val="FF0000"/>
              </a:solidFill>
            </a:endParaRP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الاقامات الصادرة وحركة الدخول والخروج</a:t>
            </a: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المقيمين حسب الجنسية وصفة الاقامة</a:t>
            </a: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تباين ملحوظ بينها وبين المصادر </a:t>
            </a:r>
            <a:r>
              <a:rPr lang="ar-AE" sz="3600" b="1" dirty="0" smtClean="0">
                <a:solidFill>
                  <a:schemeClr val="accent2"/>
                </a:solidFill>
              </a:rPr>
              <a:t>الأخرى</a:t>
            </a: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تهتم أكثر بخدمة أغراض الجهات التي تملكها، (في الغالب ذات طبيعة أمنية)، وغير متاحة للباحثين وواضعي السياسات.</a:t>
            </a:r>
            <a:endParaRPr lang="ar-AE" sz="3600" b="1" dirty="0" smtClean="0">
              <a:solidFill>
                <a:schemeClr val="accent2"/>
              </a:solidFill>
            </a:endParaRP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تعاني من بعض جوانب القصور وأهمها عدم التحديث</a:t>
            </a:r>
          </a:p>
          <a:p>
            <a:pPr algn="ctr">
              <a:buNone/>
            </a:pPr>
            <a:endParaRPr lang="en-US" sz="3600" dirty="0" smtClean="0">
              <a:solidFill>
                <a:schemeClr val="accent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/>
          <a:lstStyle/>
          <a:p>
            <a:r>
              <a:rPr lang="ar-AE" b="1" dirty="0" smtClean="0"/>
              <a:t>مصادر البيانات 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43536"/>
          </a:xfrm>
        </p:spPr>
        <p:txBody>
          <a:bodyPr/>
          <a:lstStyle/>
          <a:p>
            <a:pPr algn="ctr">
              <a:buNone/>
            </a:pPr>
            <a:r>
              <a:rPr lang="ar-AE" sz="4800" b="1" dirty="0" smtClean="0">
                <a:solidFill>
                  <a:srgbClr val="FF0000"/>
                </a:solidFill>
              </a:rPr>
              <a:t>السجلات الادارية: وزارات العمل</a:t>
            </a:r>
            <a:endParaRPr lang="ar-AE" sz="4000" b="1" dirty="0" smtClean="0">
              <a:solidFill>
                <a:srgbClr val="FF0000"/>
              </a:solidFill>
            </a:endParaRP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تصاريح العمل الصادرة</a:t>
            </a: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تفاصيل العاملين في القطاع الخاص</a:t>
            </a: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تباين ملحوظ بينها وبين المصادر الأخرى</a:t>
            </a: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تعاني من مشاكل تشمل:</a:t>
            </a: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لا تغطي كل العمالة الوافدة، حتى في القطاع الخاص</a:t>
            </a: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عدم تحديث قاعدة البيانات</a:t>
            </a:r>
          </a:p>
          <a:p>
            <a:pPr algn="ctr">
              <a:buNone/>
            </a:pPr>
            <a:endParaRPr lang="en-US" sz="3600" dirty="0" smtClean="0">
              <a:solidFill>
                <a:schemeClr val="accent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ar-AE" b="1" dirty="0" smtClean="0">
                <a:solidFill>
                  <a:srgbClr val="990099"/>
                </a:solidFill>
                <a:cs typeface="Simplified Arabic" pitchFamily="2" charset="-78"/>
              </a:rPr>
              <a:t>مدخل هام</a:t>
            </a:r>
            <a:endParaRPr lang="en-US" b="1" dirty="0" smtClean="0">
              <a:solidFill>
                <a:srgbClr val="990099"/>
              </a:solidFill>
              <a:cs typeface="Simplified Arabic" pitchFamily="2" charset="-78"/>
            </a:endParaRPr>
          </a:p>
        </p:txBody>
      </p:sp>
      <p:sp>
        <p:nvSpPr>
          <p:cNvPr id="4099" name="Text Box 4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29600" cy="4525962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endParaRPr lang="ar-AE" sz="2800" b="1" dirty="0" smtClean="0"/>
          </a:p>
          <a:p>
            <a:pPr eaLnBrk="1" hangingPunct="1">
              <a:buFontTx/>
              <a:buNone/>
            </a:pPr>
            <a:endParaRPr lang="en-US" sz="2800" b="1" dirty="0" smtClean="0"/>
          </a:p>
          <a:p>
            <a:pPr algn="ctr" eaLnBrk="1" hangingPunct="1">
              <a:buNone/>
            </a:pPr>
            <a:r>
              <a:rPr lang="ar-AE" sz="3600" b="1" dirty="0" smtClean="0">
                <a:solidFill>
                  <a:srgbClr val="3333FF"/>
                </a:solidFill>
                <a:cs typeface="Simplified Arabic" pitchFamily="2" charset="-78"/>
              </a:rPr>
              <a:t>طبيعة الهجرة إلى دول الخليج تقتضي أن تتمحور </a:t>
            </a:r>
            <a:r>
              <a:rPr lang="ar-AE" sz="3600" b="1" dirty="0" smtClean="0">
                <a:cs typeface="Simplified Arabic" pitchFamily="2" charset="-78"/>
              </a:rPr>
              <a:t>سياسات الهجرة حول قضايا سوق العمل في المنطقة</a:t>
            </a:r>
            <a:endParaRPr lang="en-US" sz="3600" b="1" dirty="0" smtClean="0"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/>
          <a:lstStyle/>
          <a:p>
            <a:r>
              <a:rPr lang="ar-AE" b="1" dirty="0" smtClean="0"/>
              <a:t>مصادر البيانات (6)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43536"/>
          </a:xfrm>
        </p:spPr>
        <p:txBody>
          <a:bodyPr/>
          <a:lstStyle/>
          <a:p>
            <a:pPr algn="ctr">
              <a:buNone/>
            </a:pPr>
            <a:r>
              <a:rPr lang="ar-AE" sz="4800" b="1" dirty="0" smtClean="0">
                <a:solidFill>
                  <a:srgbClr val="FF0000"/>
                </a:solidFill>
              </a:rPr>
              <a:t>مصادر أخرى</a:t>
            </a:r>
            <a:endParaRPr lang="ar-AE" sz="4000" b="1" dirty="0" smtClean="0">
              <a:solidFill>
                <a:srgbClr val="FF0000"/>
              </a:solidFill>
            </a:endParaRP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مسوحات الإنفاق الأسري</a:t>
            </a: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نظام معلومات سوق العمل الخليجي</a:t>
            </a:r>
            <a:r>
              <a:rPr lang="ar-AE" sz="3600" b="1" dirty="0" smtClean="0">
                <a:solidFill>
                  <a:schemeClr val="accent2"/>
                </a:solidFill>
              </a:rPr>
              <a:t>،</a:t>
            </a:r>
            <a:r>
              <a:rPr lang="ar-AE" sz="3600" b="1" dirty="0" smtClean="0">
                <a:solidFill>
                  <a:schemeClr val="accent2"/>
                </a:solidFill>
              </a:rPr>
              <a:t> (</a:t>
            </a:r>
            <a:r>
              <a:rPr lang="en-US" sz="3600" b="1" dirty="0" smtClean="0">
                <a:solidFill>
                  <a:schemeClr val="accent2"/>
                </a:solidFill>
              </a:rPr>
              <a:t>LMIS</a:t>
            </a:r>
            <a:r>
              <a:rPr lang="ar-AE" sz="3600" b="1" dirty="0" smtClean="0">
                <a:solidFill>
                  <a:schemeClr val="accent2"/>
                </a:solidFill>
              </a:rPr>
              <a:t>)</a:t>
            </a: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التوظيف في القطاع الحكومي: دواوين الخدمة المدنية، (مسميات مختلفة حسب الدول)</a:t>
            </a:r>
            <a:endParaRPr lang="ar-AE" sz="3600" b="1" dirty="0" smtClean="0">
              <a:solidFill>
                <a:schemeClr val="accent2"/>
              </a:solidFill>
            </a:endParaRPr>
          </a:p>
          <a:p>
            <a:pPr algn="just"/>
            <a:r>
              <a:rPr lang="ar-AE" sz="3600" b="1" dirty="0" smtClean="0">
                <a:solidFill>
                  <a:schemeClr val="accent2"/>
                </a:solidFill>
              </a:rPr>
              <a:t>التأمينات الاجتماعية</a:t>
            </a:r>
          </a:p>
          <a:p>
            <a:pPr algn="ctr">
              <a:buNone/>
            </a:pPr>
            <a:endParaRPr lang="en-US" sz="3600" dirty="0" smtClean="0">
              <a:solidFill>
                <a:schemeClr val="accent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/>
          <a:lstStyle/>
          <a:p>
            <a:r>
              <a:rPr lang="ar-AE" b="1" dirty="0" smtClean="0"/>
              <a:t>الخلاصة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43536"/>
          </a:xfrm>
        </p:spPr>
        <p:txBody>
          <a:bodyPr/>
          <a:lstStyle/>
          <a:p>
            <a:pPr algn="just"/>
            <a:r>
              <a:rPr lang="ar-AE" sz="3600" dirty="0" smtClean="0">
                <a:solidFill>
                  <a:srgbClr val="FF0000"/>
                </a:solidFill>
              </a:rPr>
              <a:t>مصادر البيانات المختلفة غير كافية، </a:t>
            </a:r>
            <a:r>
              <a:rPr lang="ar-AE" sz="3600" b="1" u="sng" dirty="0" smtClean="0">
                <a:solidFill>
                  <a:srgbClr val="FF0000"/>
                </a:solidFill>
              </a:rPr>
              <a:t>لذاتها</a:t>
            </a:r>
            <a:r>
              <a:rPr lang="ar-AE" sz="3600" dirty="0" smtClean="0">
                <a:solidFill>
                  <a:srgbClr val="FF0000"/>
                </a:solidFill>
              </a:rPr>
              <a:t>، لصياغة حزمة السياسات المتعلقة بقضايا الهجرة إلى دول الخليج</a:t>
            </a:r>
            <a:r>
              <a:rPr lang="ar-AE" sz="3600" dirty="0" smtClean="0">
                <a:solidFill>
                  <a:schemeClr val="accent2"/>
                </a:solidFill>
              </a:rPr>
              <a:t>.</a:t>
            </a:r>
          </a:p>
          <a:p>
            <a:pPr algn="just"/>
            <a:r>
              <a:rPr lang="ar-AE" sz="4000" b="1" dirty="0" smtClean="0">
                <a:solidFill>
                  <a:srgbClr val="FF0000"/>
                </a:solidFill>
              </a:rPr>
              <a:t>المأمول:</a:t>
            </a:r>
          </a:p>
          <a:p>
            <a:pPr algn="just"/>
            <a:r>
              <a:rPr lang="ar-AE" sz="3600" b="1" u="sng" dirty="0" smtClean="0">
                <a:solidFill>
                  <a:schemeClr val="accent2"/>
                </a:solidFill>
              </a:rPr>
              <a:t>تكامل</a:t>
            </a:r>
            <a:r>
              <a:rPr lang="ar-AE" sz="3600" dirty="0" smtClean="0">
                <a:solidFill>
                  <a:schemeClr val="accent2"/>
                </a:solidFill>
              </a:rPr>
              <a:t> المصادر</a:t>
            </a:r>
          </a:p>
          <a:p>
            <a:pPr algn="just"/>
            <a:r>
              <a:rPr lang="ar-AE" sz="3600" b="1" u="sng" dirty="0" smtClean="0">
                <a:solidFill>
                  <a:schemeClr val="accent2"/>
                </a:solidFill>
              </a:rPr>
              <a:t>الشفافية</a:t>
            </a:r>
            <a:r>
              <a:rPr lang="ar-AE" sz="3600" dirty="0" smtClean="0">
                <a:solidFill>
                  <a:schemeClr val="accent2"/>
                </a:solidFill>
              </a:rPr>
              <a:t> في التعاون والتنسيق.</a:t>
            </a:r>
          </a:p>
          <a:p>
            <a:pPr algn="just"/>
            <a:r>
              <a:rPr lang="ar-AE" sz="3600" dirty="0" smtClean="0">
                <a:solidFill>
                  <a:schemeClr val="accent2"/>
                </a:solidFill>
              </a:rPr>
              <a:t>المزيد من الدراسات والبحث وصولا الى قاعدة البيانات المنشودة</a:t>
            </a:r>
            <a:endParaRPr lang="en-US" sz="3600" dirty="0" smtClean="0">
              <a:solidFill>
                <a:schemeClr val="accent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857388"/>
          </a:xfrm>
        </p:spPr>
        <p:txBody>
          <a:bodyPr/>
          <a:lstStyle/>
          <a:p>
            <a:r>
              <a:rPr lang="ar-AE" b="1" dirty="0" smtClean="0">
                <a:solidFill>
                  <a:srgbClr val="3333FF"/>
                </a:solidFill>
              </a:rPr>
              <a:t>البديل المفضل الثاني</a:t>
            </a:r>
            <a:r>
              <a:rPr lang="ar-AE" b="1" dirty="0" smtClean="0"/>
              <a:t/>
            </a:r>
            <a:br>
              <a:rPr lang="ar-AE" b="1" dirty="0" smtClean="0"/>
            </a:br>
            <a:r>
              <a:rPr lang="ar-AE" b="1" dirty="0" smtClean="0"/>
              <a:t>(</a:t>
            </a:r>
            <a:r>
              <a:rPr lang="en-US" b="1" dirty="0" smtClean="0">
                <a:solidFill>
                  <a:srgbClr val="3333FF"/>
                </a:solidFill>
              </a:rPr>
              <a:t>second best alternative</a:t>
            </a:r>
            <a:r>
              <a:rPr lang="ar-AE" b="1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143404"/>
          </a:xfrm>
        </p:spPr>
        <p:txBody>
          <a:bodyPr/>
          <a:lstStyle/>
          <a:p>
            <a:pPr algn="just"/>
            <a:r>
              <a:rPr lang="ar-AE" sz="4800" b="1" dirty="0" smtClean="0">
                <a:solidFill>
                  <a:srgbClr val="FF0000"/>
                </a:solidFill>
              </a:rPr>
              <a:t>البيانات المتعلقة بحزمة السياسات غير متاحة من مصدر واحد.</a:t>
            </a:r>
          </a:p>
          <a:p>
            <a:pPr algn="just"/>
            <a:r>
              <a:rPr lang="ar-AE" sz="4800" b="1" dirty="0" smtClean="0">
                <a:solidFill>
                  <a:srgbClr val="FF0000"/>
                </a:solidFill>
              </a:rPr>
              <a:t>الاعتماد على أكثر من مصدر لتكملة جوانب القصور في المصادر الأخرى</a:t>
            </a:r>
            <a:endParaRPr lang="ar-AE" sz="40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en-US" sz="3600" dirty="0" smtClean="0">
              <a:solidFill>
                <a:schemeClr val="accent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AE" dirty="0" smtClean="0"/>
          </a:p>
          <a:p>
            <a:pPr algn="ctr">
              <a:buNone/>
            </a:pPr>
            <a:r>
              <a:rPr lang="ar-AE" sz="16600" b="1" dirty="0" smtClean="0">
                <a:solidFill>
                  <a:schemeClr val="accent2"/>
                </a:solidFill>
              </a:rPr>
              <a:t>شكرا</a:t>
            </a:r>
            <a:endParaRPr lang="en-US" sz="166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ar-AE" b="1" dirty="0" smtClean="0"/>
              <a:t>طبيعة الهجرة الى دول الخليج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2226" name="Object 2"/>
          <p:cNvGraphicFramePr>
            <a:graphicFrameLocks noChangeAspect="1"/>
          </p:cNvGraphicFramePr>
          <p:nvPr/>
        </p:nvGraphicFramePr>
        <p:xfrm>
          <a:off x="571473" y="1428736"/>
          <a:ext cx="8072494" cy="4572032"/>
        </p:xfrm>
        <a:graphic>
          <a:graphicData uri="http://schemas.openxmlformats.org/presentationml/2006/ole">
            <p:oleObj spid="_x0000_s82946" name="Slide" r:id="rId3" imgW="1555920" imgH="1166760" progId="PowerPoint.Templat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642918"/>
          </a:xfrm>
        </p:spPr>
        <p:txBody>
          <a:bodyPr/>
          <a:lstStyle/>
          <a:p>
            <a:pPr eaLnBrk="1" hangingPunct="1"/>
            <a:r>
              <a:rPr lang="ar-AE" b="1" dirty="0" smtClean="0">
                <a:solidFill>
                  <a:srgbClr val="990099"/>
                </a:solidFill>
                <a:cs typeface="Simplified Arabic" pitchFamily="2" charset="-78"/>
              </a:rPr>
              <a:t>القضايا الرئيسة</a:t>
            </a:r>
            <a:r>
              <a:rPr lang="en-US" b="1" dirty="0" smtClean="0">
                <a:solidFill>
                  <a:srgbClr val="990099"/>
                </a:solidFill>
                <a:cs typeface="Simplified Arabic" pitchFamily="2" charset="-78"/>
              </a:rPr>
              <a:t> </a:t>
            </a:r>
            <a:r>
              <a:rPr lang="ar-AE" b="1" dirty="0" smtClean="0">
                <a:solidFill>
                  <a:srgbClr val="990099"/>
                </a:solidFill>
                <a:cs typeface="Simplified Arabic" pitchFamily="2" charset="-78"/>
              </a:rPr>
              <a:t>(1)</a:t>
            </a:r>
            <a:endParaRPr lang="en-US" b="1" dirty="0" smtClean="0">
              <a:solidFill>
                <a:srgbClr val="990099"/>
              </a:solidFill>
              <a:cs typeface="Simplified Arabic" pitchFamily="2" charset="-78"/>
            </a:endParaRPr>
          </a:p>
        </p:txBody>
      </p:sp>
      <p:sp>
        <p:nvSpPr>
          <p:cNvPr id="16387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428596" y="714356"/>
            <a:ext cx="8429684" cy="55435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endParaRPr lang="en-US" sz="1800" b="1" dirty="0" smtClean="0"/>
          </a:p>
          <a:p>
            <a:pPr algn="just" eaLnBrk="1" hangingPunct="1"/>
            <a:r>
              <a:rPr lang="ar-AE" sz="3600" b="1" dirty="0" smtClean="0">
                <a:cs typeface="Simplified Arabic" pitchFamily="2" charset="-78"/>
              </a:rPr>
              <a:t>أسواق العمل الخليجية تتسم بالإفراط في الطلب على عنصر العمل، (</a:t>
            </a:r>
            <a:r>
              <a:rPr lang="en-US" sz="3600" b="1" dirty="0" smtClean="0">
                <a:cs typeface="Simplified Arabic" pitchFamily="2" charset="-78"/>
              </a:rPr>
              <a:t>excess demand</a:t>
            </a:r>
            <a:r>
              <a:rPr lang="ar-AE" sz="3600" b="1" dirty="0" smtClean="0">
                <a:cs typeface="Simplified Arabic" pitchFamily="2" charset="-78"/>
              </a:rPr>
              <a:t>).</a:t>
            </a:r>
          </a:p>
          <a:p>
            <a:pPr algn="just" eaLnBrk="1" hangingPunct="1"/>
            <a:r>
              <a:rPr lang="ar-AE" sz="3600" b="1" dirty="0" smtClean="0">
                <a:cs typeface="Simplified Arabic" pitchFamily="2" charset="-78"/>
              </a:rPr>
              <a:t>الإيفاء بالمحددات الهيكلية لعنصر العمل من خلال إستقدام العمالة من أسواق عمل خارجية. أي أن العمالة الوافدة تمثل عنصر الموازنة بين جانبي العرض والطلب.</a:t>
            </a:r>
          </a:p>
          <a:p>
            <a:pPr eaLnBrk="1" hangingPunct="1"/>
            <a:r>
              <a:rPr lang="ar-AE" sz="4000" b="1" dirty="0" smtClean="0">
                <a:solidFill>
                  <a:srgbClr val="FF0000"/>
                </a:solidFill>
                <a:cs typeface="Simplified Arabic" pitchFamily="2" charset="-78"/>
              </a:rPr>
              <a:t>سياسات الهجرة في دول الخليج العربي تركز، بدرجة كبيرة على سوق العمل. </a:t>
            </a:r>
          </a:p>
          <a:p>
            <a:pPr eaLnBrk="1" hangingPunct="1"/>
            <a:endParaRPr lang="en-US" sz="3600" b="1" dirty="0" smtClean="0"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850900"/>
          </a:xfrm>
        </p:spPr>
        <p:txBody>
          <a:bodyPr/>
          <a:lstStyle/>
          <a:p>
            <a:pPr eaLnBrk="1" hangingPunct="1"/>
            <a:r>
              <a:rPr lang="ar-AE" b="1" dirty="0" smtClean="0">
                <a:solidFill>
                  <a:srgbClr val="990099"/>
                </a:solidFill>
                <a:cs typeface="Simplified Arabic" pitchFamily="2" charset="-78"/>
              </a:rPr>
              <a:t>القضايا/التحديات الرئيسة (2)</a:t>
            </a:r>
            <a:endParaRPr lang="en-US" b="1" dirty="0" smtClean="0">
              <a:solidFill>
                <a:srgbClr val="990099"/>
              </a:solidFill>
              <a:cs typeface="Simplified Arabic" pitchFamily="2" charset="-78"/>
            </a:endParaRPr>
          </a:p>
        </p:txBody>
      </p:sp>
      <p:sp>
        <p:nvSpPr>
          <p:cNvPr id="16387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357158" y="928670"/>
            <a:ext cx="8429684" cy="55435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endParaRPr lang="en-US" sz="1800" b="1" dirty="0" smtClean="0"/>
          </a:p>
          <a:p>
            <a:pPr eaLnBrk="1" hangingPunct="1"/>
            <a:r>
              <a:rPr lang="ar-AE" sz="3600" b="1" dirty="0" smtClean="0">
                <a:cs typeface="Simplified Arabic" pitchFamily="2" charset="-78"/>
              </a:rPr>
              <a:t>البطالة وتوطين الوظائف</a:t>
            </a:r>
            <a:r>
              <a:rPr lang="ar-SA" sz="3600" b="1" dirty="0" smtClean="0">
                <a:solidFill>
                  <a:srgbClr val="FF6600"/>
                </a:solidFill>
                <a:cs typeface="Simplified Arabic" pitchFamily="2" charset="-78"/>
              </a:rPr>
              <a:t>.</a:t>
            </a:r>
            <a:endParaRPr lang="ar-AE" sz="3600" b="1" dirty="0" smtClean="0">
              <a:solidFill>
                <a:srgbClr val="FF6600"/>
              </a:solidFill>
              <a:cs typeface="Simplified Arabic" pitchFamily="2" charset="-78"/>
            </a:endParaRPr>
          </a:p>
          <a:p>
            <a:pPr eaLnBrk="1" hangingPunct="1"/>
            <a:endParaRPr lang="ar-AE" b="1" dirty="0" smtClean="0">
              <a:solidFill>
                <a:srgbClr val="FF6600"/>
              </a:solidFill>
              <a:cs typeface="Simplified Arabic" pitchFamily="2" charset="-78"/>
            </a:endParaRPr>
          </a:p>
          <a:p>
            <a:pPr eaLnBrk="1" hangingPunct="1"/>
            <a:r>
              <a:rPr lang="ar-AE" sz="3600" b="1" dirty="0" smtClean="0">
                <a:solidFill>
                  <a:srgbClr val="FF6600"/>
                </a:solidFill>
                <a:cs typeface="Simplified Arabic" pitchFamily="2" charset="-78"/>
              </a:rPr>
              <a:t>تقليل الإعتماد على العمالة الوافدة تدريجيا، (الاحلال).</a:t>
            </a:r>
          </a:p>
          <a:p>
            <a:pPr eaLnBrk="1" hangingPunct="1"/>
            <a:endParaRPr lang="ar-AE" sz="3600" b="1" dirty="0" smtClean="0">
              <a:solidFill>
                <a:srgbClr val="FF6600"/>
              </a:solidFill>
              <a:cs typeface="Simplified Arabic" pitchFamily="2" charset="-78"/>
            </a:endParaRPr>
          </a:p>
          <a:p>
            <a:pPr eaLnBrk="1" hangingPunct="1"/>
            <a:r>
              <a:rPr lang="ar-AE" sz="3600" b="1" dirty="0" smtClean="0">
                <a:solidFill>
                  <a:srgbClr val="FF6600"/>
                </a:solidFill>
                <a:cs typeface="Simplified Arabic" pitchFamily="2" charset="-78"/>
              </a:rPr>
              <a:t>معالجة الإختلالات الديموغرافية</a:t>
            </a:r>
          </a:p>
          <a:p>
            <a:pPr eaLnBrk="1" hangingPunct="1"/>
            <a:endParaRPr lang="ar-AE" sz="3600" b="1" dirty="0" smtClean="0">
              <a:solidFill>
                <a:srgbClr val="FF6600"/>
              </a:solidFill>
              <a:cs typeface="Simplified Arabic" pitchFamily="2" charset="-78"/>
            </a:endParaRPr>
          </a:p>
          <a:p>
            <a:pPr eaLnBrk="1" hangingPunct="1"/>
            <a:r>
              <a:rPr lang="ar-AE" sz="3600" b="1" dirty="0" smtClean="0">
                <a:solidFill>
                  <a:srgbClr val="FF6600"/>
                </a:solidFill>
                <a:cs typeface="Simplified Arabic" pitchFamily="2" charset="-78"/>
              </a:rPr>
              <a:t>الإنتاجية والتنافسية، (نوعية العمالة).</a:t>
            </a:r>
            <a:endParaRPr lang="en-US" sz="3600" b="1" dirty="0" smtClean="0"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ar-AE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المرتكزات/العناصر الرئيسة للإستراتيجية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2226" name="Object 2"/>
          <p:cNvGraphicFramePr>
            <a:graphicFrameLocks noChangeAspect="1"/>
          </p:cNvGraphicFramePr>
          <p:nvPr/>
        </p:nvGraphicFramePr>
        <p:xfrm>
          <a:off x="428596" y="1285860"/>
          <a:ext cx="8143932" cy="5072099"/>
        </p:xfrm>
        <a:graphic>
          <a:graphicData uri="http://schemas.openxmlformats.org/presentationml/2006/ole">
            <p:oleObj spid="_x0000_s52226" name="Slide" r:id="rId3" imgW="4635500" imgH="3479800" progId="PowerPoint.Templat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/>
          <a:lstStyle/>
          <a:p>
            <a:r>
              <a:rPr lang="ar-AE" b="1" dirty="0" smtClean="0">
                <a:solidFill>
                  <a:srgbClr val="3333FF"/>
                </a:solidFill>
              </a:rPr>
              <a:t>المرتكزات/العناصر الرئيسة </a:t>
            </a:r>
            <a:r>
              <a:rPr lang="ar-AE" b="1" dirty="0" smtClean="0">
                <a:solidFill>
                  <a:srgbClr val="3333FF"/>
                </a:solidFill>
              </a:rPr>
              <a:t>للإستراتيجية:</a:t>
            </a:r>
            <a:br>
              <a:rPr lang="ar-AE" b="1" dirty="0" smtClean="0">
                <a:solidFill>
                  <a:srgbClr val="3333FF"/>
                </a:solidFill>
              </a:rPr>
            </a:br>
            <a:r>
              <a:rPr lang="ar-AE" b="1" dirty="0" smtClean="0">
                <a:solidFill>
                  <a:srgbClr val="FF0000"/>
                </a:solidFill>
              </a:rPr>
              <a:t>الحاجة للبيانات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/>
          <a:lstStyle/>
          <a:p>
            <a:r>
              <a:rPr lang="ar-AE" b="1" dirty="0" smtClean="0"/>
              <a:t>الأهداف المرحلية/النهائية مرتبطة بتحليل الإتجاهات الماضية/الوضع الراهن.</a:t>
            </a:r>
          </a:p>
          <a:p>
            <a:r>
              <a:rPr lang="ar-AE" b="1" dirty="0" smtClean="0"/>
              <a:t>المؤشرات المتعلقة بالسيناريوهات/حزمة السياسات البديلة ينبغي أن تكون واقعية.</a:t>
            </a:r>
          </a:p>
          <a:p>
            <a:r>
              <a:rPr lang="ar-AE" b="1" dirty="0" smtClean="0"/>
              <a:t>المراجعة المستدامة للأهداف والسياسات تتطلب بيانات دقيقة في مرحلة المتابعة والتنفيذ.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/>
          <a:lstStyle/>
          <a:p>
            <a:r>
              <a:rPr lang="ar-AE" sz="4800" b="1" dirty="0" smtClean="0">
                <a:solidFill>
                  <a:srgbClr val="FF0000"/>
                </a:solidFill>
              </a:rPr>
              <a:t>البيانات ينبغي أن تكون: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AE" sz="4400" b="1" dirty="0" smtClean="0">
              <a:solidFill>
                <a:srgbClr val="FF0000"/>
              </a:solidFill>
            </a:endParaRPr>
          </a:p>
          <a:p>
            <a:r>
              <a:rPr lang="ar-AE" sz="3600" dirty="0" smtClean="0">
                <a:solidFill>
                  <a:srgbClr val="3333FF"/>
                </a:solidFill>
              </a:rPr>
              <a:t>شاملة (</a:t>
            </a:r>
            <a:r>
              <a:rPr lang="en-US" sz="3600" dirty="0" smtClean="0">
                <a:solidFill>
                  <a:srgbClr val="3333FF"/>
                </a:solidFill>
              </a:rPr>
              <a:t>comprehensive</a:t>
            </a:r>
            <a:r>
              <a:rPr lang="ar-AE" sz="3600" dirty="0" smtClean="0">
                <a:solidFill>
                  <a:srgbClr val="3333FF"/>
                </a:solidFill>
              </a:rPr>
              <a:t>)</a:t>
            </a:r>
          </a:p>
          <a:p>
            <a:r>
              <a:rPr lang="ar-AE" sz="3600" dirty="0" smtClean="0">
                <a:solidFill>
                  <a:srgbClr val="3333FF"/>
                </a:solidFill>
              </a:rPr>
              <a:t>محدثة</a:t>
            </a:r>
            <a:r>
              <a:rPr lang="en-US" sz="3600" dirty="0" smtClean="0">
                <a:solidFill>
                  <a:srgbClr val="3333FF"/>
                </a:solidFill>
              </a:rPr>
              <a:t>  (updated) </a:t>
            </a:r>
            <a:endParaRPr lang="ar-AE" sz="3600" dirty="0" smtClean="0">
              <a:solidFill>
                <a:srgbClr val="3333FF"/>
              </a:solidFill>
            </a:endParaRPr>
          </a:p>
          <a:p>
            <a:r>
              <a:rPr lang="ar-AE" sz="3600" dirty="0" smtClean="0">
                <a:solidFill>
                  <a:srgbClr val="3333FF"/>
                </a:solidFill>
              </a:rPr>
              <a:t>متوفرة عند الحاجة</a:t>
            </a:r>
            <a:r>
              <a:rPr lang="en-US" sz="3600" dirty="0" smtClean="0">
                <a:solidFill>
                  <a:srgbClr val="3333FF"/>
                </a:solidFill>
              </a:rPr>
              <a:t>  (timely) </a:t>
            </a:r>
            <a:endParaRPr lang="en-US" sz="3600" dirty="0">
              <a:solidFill>
                <a:srgbClr val="333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dirty="0" smtClean="0"/>
              <a:t>ديناميكية سوق العمل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ctr">
              <a:buNone/>
            </a:pPr>
            <a:r>
              <a:rPr lang="ar-AE" sz="4800" b="1" dirty="0" smtClean="0">
                <a:solidFill>
                  <a:srgbClr val="3333FF"/>
                </a:solidFill>
              </a:rPr>
              <a:t>المخزون التراكمي</a:t>
            </a:r>
          </a:p>
          <a:p>
            <a:pPr algn="ctr">
              <a:buNone/>
            </a:pPr>
            <a:r>
              <a:rPr lang="en-US" sz="5400" b="1" dirty="0" smtClean="0">
                <a:solidFill>
                  <a:srgbClr val="FF0000"/>
                </a:solidFill>
              </a:rPr>
              <a:t>VS</a:t>
            </a:r>
            <a:endParaRPr lang="ar-AE" sz="54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ar-AE" sz="4800" b="1" dirty="0" smtClean="0">
                <a:solidFill>
                  <a:schemeClr val="accent2"/>
                </a:solidFill>
              </a:rPr>
              <a:t>التدفقات إلى/من المخزون</a:t>
            </a:r>
            <a:endParaRPr lang="en-US" sz="4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Simplified Arabic" pitchFamily="2" charset="-7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Simplified Arabic" pitchFamily="2" charset="-78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2305</TotalTime>
  <Words>690</Words>
  <Application>Microsoft Office PowerPoint</Application>
  <PresentationFormat>On-screen Show (4:3)</PresentationFormat>
  <Paragraphs>133</Paragraphs>
  <Slides>23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Default Design</vt:lpstr>
      <vt:lpstr>Slide</vt:lpstr>
      <vt:lpstr>Microsoft Office PowerPoint 2007 Template</vt:lpstr>
      <vt:lpstr>Slide 1</vt:lpstr>
      <vt:lpstr>مدخل هام</vt:lpstr>
      <vt:lpstr>طبيعة الهجرة الى دول الخليج</vt:lpstr>
      <vt:lpstr>القضايا الرئيسة (1)</vt:lpstr>
      <vt:lpstr>القضايا/التحديات الرئيسة (2)</vt:lpstr>
      <vt:lpstr>المرتكزات/العناصر الرئيسة للإستراتيجية</vt:lpstr>
      <vt:lpstr>المرتكزات/العناصر الرئيسة للإستراتيجية: الحاجة للبيانات</vt:lpstr>
      <vt:lpstr>البيانات ينبغي أن تكون:</vt:lpstr>
      <vt:lpstr>ديناميكية سوق العمل</vt:lpstr>
      <vt:lpstr>مؤشرات السياسات (1)</vt:lpstr>
      <vt:lpstr>مؤشرات السياسات (2)</vt:lpstr>
      <vt:lpstr>مؤشرات السياسات (3)</vt:lpstr>
      <vt:lpstr>مؤشرات السياسات (4)</vt:lpstr>
      <vt:lpstr>مؤشرات السياسات (5)</vt:lpstr>
      <vt:lpstr>مصادر البيانات (1)</vt:lpstr>
      <vt:lpstr>مصادر البيانات (2)</vt:lpstr>
      <vt:lpstr>مصادر البيانات (3)</vt:lpstr>
      <vt:lpstr>مصادر البيانات (4)</vt:lpstr>
      <vt:lpstr>مصادر البيانات (5)</vt:lpstr>
      <vt:lpstr>مصادر البيانات (6)</vt:lpstr>
      <vt:lpstr>الخلاصة</vt:lpstr>
      <vt:lpstr>البديل المفضل الثاني (second best alternative)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msalih</dc:creator>
  <cp:lastModifiedBy>m saleh</cp:lastModifiedBy>
  <cp:revision>78</cp:revision>
  <dcterms:created xsi:type="dcterms:W3CDTF">2008-01-13T15:53:16Z</dcterms:created>
  <dcterms:modified xsi:type="dcterms:W3CDTF">2009-07-02T04:42:21Z</dcterms:modified>
</cp:coreProperties>
</file>