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8" r:id="rId2"/>
    <p:sldId id="259" r:id="rId3"/>
    <p:sldId id="286" r:id="rId4"/>
    <p:sldId id="316" r:id="rId5"/>
    <p:sldId id="317" r:id="rId6"/>
    <p:sldId id="319" r:id="rId7"/>
    <p:sldId id="320" r:id="rId8"/>
    <p:sldId id="322" r:id="rId9"/>
    <p:sldId id="324" r:id="rId10"/>
    <p:sldId id="325" r:id="rId11"/>
    <p:sldId id="28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00"/>
    <a:srgbClr val="00CC00"/>
    <a:srgbClr val="00AC00"/>
    <a:srgbClr val="F98BF1"/>
    <a:srgbClr val="000099"/>
    <a:srgbClr val="FF0066"/>
    <a:srgbClr val="009E00"/>
    <a:srgbClr val="007A37"/>
    <a:srgbClr val="D60000"/>
    <a:srgbClr val="FF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45" d="100"/>
          <a:sy n="45" d="100"/>
        </p:scale>
        <p:origin x="-6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3B5FF-1708-45C9-BD54-FC4D31BC0D7C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98704-59BB-4715-841F-C22BB8374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10732-5BB4-43DC-B1C0-7CF53D9B03FC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0017CC-D222-4A14-9321-7366435313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017CC-D222-4A14-9321-73664353137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81C35-8D9A-4E14-A626-278212D7E9C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BF37-F7E4-4C57-9CEA-E042F0C16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81C35-8D9A-4E14-A626-278212D7E9C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BF37-F7E4-4C57-9CEA-E042F0C16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81C35-8D9A-4E14-A626-278212D7E9C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BF37-F7E4-4C57-9CEA-E042F0C16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81C35-8D9A-4E14-A626-278212D7E9C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BF37-F7E4-4C57-9CEA-E042F0C16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81C35-8D9A-4E14-A626-278212D7E9C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BF37-F7E4-4C57-9CEA-E042F0C16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81C35-8D9A-4E14-A626-278212D7E9C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BF37-F7E4-4C57-9CEA-E042F0C16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81C35-8D9A-4E14-A626-278212D7E9C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BF37-F7E4-4C57-9CEA-E042F0C16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81C35-8D9A-4E14-A626-278212D7E9C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BF37-F7E4-4C57-9CEA-E042F0C16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81C35-8D9A-4E14-A626-278212D7E9C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BF37-F7E4-4C57-9CEA-E042F0C16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81C35-8D9A-4E14-A626-278212D7E9C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BF37-F7E4-4C57-9CEA-E042F0C16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81C35-8D9A-4E14-A626-278212D7E9C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BF37-F7E4-4C57-9CEA-E042F0C16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81C35-8D9A-4E14-A626-278212D7E9C6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BBF37-F7E4-4C57-9CEA-E042F0C16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ktangel 11"/>
          <p:cNvSpPr/>
          <p:nvPr/>
        </p:nvSpPr>
        <p:spPr>
          <a:xfrm>
            <a:off x="0" y="1862138"/>
            <a:ext cx="9180513" cy="195262"/>
          </a:xfrm>
          <a:prstGeom prst="rect">
            <a:avLst/>
          </a:prstGeom>
          <a:gradFill flip="none" rotWithShape="1">
            <a:gsLst>
              <a:gs pos="89000">
                <a:srgbClr val="C00000"/>
              </a:gs>
              <a:gs pos="20000">
                <a:srgbClr val="F50736"/>
              </a:gs>
              <a:gs pos="11000">
                <a:srgbClr val="F50736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 defTabSz="457200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15365" name="Rectangle 15"/>
          <p:cNvSpPr>
            <a:spLocks noChangeArrowheads="1"/>
          </p:cNvSpPr>
          <p:nvPr/>
        </p:nvSpPr>
        <p:spPr bwMode="auto">
          <a:xfrm>
            <a:off x="0" y="2362200"/>
            <a:ext cx="9144000" cy="2209800"/>
          </a:xfrm>
          <a:prstGeom prst="rect">
            <a:avLst/>
          </a:prstGeom>
          <a:solidFill>
            <a:srgbClr val="00CC00">
              <a:alpha val="3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Rectangle 17"/>
          <p:cNvSpPr>
            <a:spLocks noChangeArrowheads="1"/>
          </p:cNvSpPr>
          <p:nvPr/>
        </p:nvSpPr>
        <p:spPr bwMode="auto">
          <a:xfrm>
            <a:off x="228600" y="2590800"/>
            <a:ext cx="8683625" cy="17526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9E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62" name="Rectangle 5"/>
          <p:cNvSpPr txBox="1">
            <a:spLocks noChangeArrowheads="1"/>
          </p:cNvSpPr>
          <p:nvPr/>
        </p:nvSpPr>
        <p:spPr bwMode="gray">
          <a:xfrm>
            <a:off x="228600" y="2667000"/>
            <a:ext cx="8610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ctr"/>
            <a:r>
              <a:rPr lang="en-US" sz="4600" b="1" dirty="0" smtClean="0">
                <a:solidFill>
                  <a:srgbClr val="009E00"/>
                </a:solidFill>
              </a:rPr>
              <a:t>Promoting Water &amp; Energy Use Efficiency in the Lebanese Industry</a:t>
            </a:r>
            <a:endParaRPr lang="en-US" sz="4600" dirty="0">
              <a:solidFill>
                <a:srgbClr val="009E00"/>
              </a:solidFill>
            </a:endParaRPr>
          </a:p>
        </p:txBody>
      </p:sp>
      <p:sp>
        <p:nvSpPr>
          <p:cNvPr id="15372" name="Rectangle 22"/>
          <p:cNvSpPr>
            <a:spLocks noChangeArrowheads="1"/>
          </p:cNvSpPr>
          <p:nvPr/>
        </p:nvSpPr>
        <p:spPr bwMode="auto">
          <a:xfrm>
            <a:off x="2895600" y="4953000"/>
            <a:ext cx="6248400" cy="1905000"/>
          </a:xfrm>
          <a:prstGeom prst="rect">
            <a:avLst/>
          </a:prstGeom>
          <a:gradFill flip="none" rotWithShape="1">
            <a:gsLst>
              <a:gs pos="0">
                <a:srgbClr val="FF8080"/>
              </a:gs>
              <a:gs pos="100000">
                <a:srgbClr val="EBC3D7"/>
              </a:gs>
            </a:gsLst>
            <a:lin ang="2700000" scaled="0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3" name="Date Placeholder 7"/>
          <p:cNvSpPr txBox="1">
            <a:spLocks noGrp="1"/>
          </p:cNvSpPr>
          <p:nvPr/>
        </p:nvSpPr>
        <p:spPr bwMode="auto">
          <a:xfrm>
            <a:off x="6629400" y="6416675"/>
            <a:ext cx="1828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r>
              <a:rPr lang="da-DK" b="1" dirty="0" smtClean="0">
                <a:ea typeface="ＭＳ Ｐゴシック" pitchFamily="34" charset="-128"/>
              </a:rPr>
              <a:t>March 21, 2014</a:t>
            </a:r>
            <a:endParaRPr lang="da-DK" b="1" dirty="0">
              <a:ea typeface="ＭＳ Ｐゴシック" pitchFamily="34" charset="-128"/>
            </a:endParaRPr>
          </a:p>
        </p:txBody>
      </p:sp>
      <p:sp>
        <p:nvSpPr>
          <p:cNvPr id="15374" name="TextBox 8"/>
          <p:cNvSpPr txBox="1">
            <a:spLocks noChangeArrowheads="1"/>
          </p:cNvSpPr>
          <p:nvPr/>
        </p:nvSpPr>
        <p:spPr bwMode="auto">
          <a:xfrm>
            <a:off x="2895600" y="4953000"/>
            <a:ext cx="6026150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defTabSz="457200">
              <a:lnSpc>
                <a:spcPct val="120000"/>
              </a:lnSpc>
            </a:pPr>
            <a:r>
              <a:rPr lang="en-US" sz="2400" b="1" dirty="0" smtClean="0">
                <a:solidFill>
                  <a:srgbClr val="BC0000"/>
                </a:solidFill>
                <a:ea typeface="ＭＳ Ｐゴシック" pitchFamily="34" charset="-128"/>
              </a:rPr>
              <a:t>Rana Tabcharani Saliba</a:t>
            </a:r>
          </a:p>
          <a:p>
            <a:pPr algn="r" defTabSz="457200">
              <a:lnSpc>
                <a:spcPct val="120000"/>
              </a:lnSpc>
            </a:pPr>
            <a:r>
              <a:rPr lang="en-US" sz="2000" b="1" dirty="0" smtClean="0">
                <a:solidFill>
                  <a:srgbClr val="BC0000"/>
                </a:solidFill>
                <a:ea typeface="ＭＳ Ｐゴシック" pitchFamily="34" charset="-128"/>
              </a:rPr>
              <a:t>Head of Environment &amp; Energy Department </a:t>
            </a:r>
          </a:p>
          <a:p>
            <a:pPr algn="r" defTabSz="457200">
              <a:lnSpc>
                <a:spcPct val="120000"/>
              </a:lnSpc>
            </a:pPr>
            <a:r>
              <a:rPr lang="en-US" sz="2000" b="1" dirty="0" smtClean="0">
                <a:solidFill>
                  <a:srgbClr val="BC0000"/>
                </a:solidFill>
                <a:ea typeface="ＭＳ Ｐゴシック" pitchFamily="34" charset="-128"/>
              </a:rPr>
              <a:t>Project Manager of the Green Production Help Desk </a:t>
            </a:r>
          </a:p>
        </p:txBody>
      </p:sp>
      <p:pic>
        <p:nvPicPr>
          <p:cNvPr id="2053" name="Picture 5" descr="C:\Documents and Settings\env-energy\Desktop\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"/>
            <a:ext cx="3886200" cy="1798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2971800" y="152400"/>
            <a:ext cx="6172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US" sz="3600" b="1" smtClean="0">
                <a:solidFill>
                  <a:srgbClr val="7F7F7F"/>
                </a:solidFill>
                <a:latin typeface="Calibri" pitchFamily="34" charset="0"/>
              </a:rPr>
              <a:t>V- </a:t>
            </a:r>
            <a:r>
              <a:rPr lang="en-US" sz="3600" b="1" dirty="0" smtClean="0">
                <a:solidFill>
                  <a:srgbClr val="7F7F7F"/>
                </a:solidFill>
                <a:latin typeface="Calibri" pitchFamily="34" charset="0"/>
              </a:rPr>
              <a:t>Recommendations</a:t>
            </a:r>
          </a:p>
        </p:txBody>
      </p:sp>
      <p:pic>
        <p:nvPicPr>
          <p:cNvPr id="3" name="Picture 5" descr="C:\Documents and Settings\env-energy\Desktop\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140569" cy="990599"/>
          </a:xfrm>
          <a:prstGeom prst="rect">
            <a:avLst/>
          </a:prstGeom>
          <a:noFill/>
        </p:spPr>
      </p:pic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-30480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Gruppe 33"/>
          <p:cNvGrpSpPr>
            <a:grpSpLocks/>
          </p:cNvGrpSpPr>
          <p:nvPr/>
        </p:nvGrpSpPr>
        <p:grpSpPr bwMode="auto">
          <a:xfrm>
            <a:off x="1143000" y="1219200"/>
            <a:ext cx="7696200" cy="990600"/>
            <a:chOff x="2220686" y="2809504"/>
            <a:chExt cx="2177143" cy="1110894"/>
          </a:xfrm>
        </p:grpSpPr>
        <p:sp>
          <p:nvSpPr>
            <p:cNvPr id="14" name="Rektangel 51"/>
            <p:cNvSpPr/>
            <p:nvPr/>
          </p:nvSpPr>
          <p:spPr>
            <a:xfrm>
              <a:off x="2222033" y="2809504"/>
              <a:ext cx="2175796" cy="140966"/>
            </a:xfrm>
            <a:prstGeom prst="rect">
              <a:avLst/>
            </a:prstGeom>
            <a:gradFill flip="none" rotWithShape="1">
              <a:gsLst>
                <a:gs pos="44000">
                  <a:srgbClr val="00CEDE"/>
                </a:gs>
                <a:gs pos="100000">
                  <a:srgbClr val="C3FFFF"/>
                </a:gs>
              </a:gsLst>
              <a:lin ang="16200000" scaled="1"/>
              <a:tileRect/>
            </a:gradFill>
            <a:ln w="952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pitchFamily="-65" charset="0"/>
                <a:cs typeface="+mn-cs"/>
              </a:endParaRPr>
            </a:p>
          </p:txBody>
        </p:sp>
        <p:sp>
          <p:nvSpPr>
            <p:cNvPr id="15" name="Rektangel 52"/>
            <p:cNvSpPr>
              <a:spLocks noChangeArrowheads="1"/>
            </p:cNvSpPr>
            <p:nvPr/>
          </p:nvSpPr>
          <p:spPr bwMode="auto">
            <a:xfrm>
              <a:off x="2220686" y="2929431"/>
              <a:ext cx="2177143" cy="990967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100000">
                  <a:srgbClr val="F3F3F3"/>
                </a:gs>
              </a:gsLst>
              <a:lin ang="16200000"/>
            </a:gradFill>
            <a:ln w="952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pitchFamily="-65" charset="0"/>
                <a:cs typeface="+mn-cs"/>
              </a:endParaRPr>
            </a:p>
          </p:txBody>
        </p:sp>
      </p:grpSp>
      <p:grpSp>
        <p:nvGrpSpPr>
          <p:cNvPr id="16" name="Gruppe 33"/>
          <p:cNvGrpSpPr>
            <a:grpSpLocks/>
          </p:cNvGrpSpPr>
          <p:nvPr/>
        </p:nvGrpSpPr>
        <p:grpSpPr bwMode="auto">
          <a:xfrm>
            <a:off x="1143000" y="2590800"/>
            <a:ext cx="7696200" cy="1600200"/>
            <a:chOff x="2220686" y="2809504"/>
            <a:chExt cx="2177143" cy="1110894"/>
          </a:xfrm>
        </p:grpSpPr>
        <p:sp>
          <p:nvSpPr>
            <p:cNvPr id="19" name="Rektangel 51"/>
            <p:cNvSpPr/>
            <p:nvPr/>
          </p:nvSpPr>
          <p:spPr>
            <a:xfrm>
              <a:off x="2222033" y="2809504"/>
              <a:ext cx="2175796" cy="140966"/>
            </a:xfrm>
            <a:prstGeom prst="rect">
              <a:avLst/>
            </a:prstGeom>
            <a:gradFill flip="none" rotWithShape="1">
              <a:gsLst>
                <a:gs pos="44000">
                  <a:srgbClr val="00CEDE"/>
                </a:gs>
                <a:gs pos="100000">
                  <a:srgbClr val="C3FFFF"/>
                </a:gs>
              </a:gsLst>
              <a:lin ang="16200000" scaled="1"/>
              <a:tileRect/>
            </a:gradFill>
            <a:ln w="952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pitchFamily="-65" charset="0"/>
                <a:cs typeface="+mn-cs"/>
              </a:endParaRPr>
            </a:p>
          </p:txBody>
        </p:sp>
        <p:sp>
          <p:nvSpPr>
            <p:cNvPr id="20" name="Rektangel 52"/>
            <p:cNvSpPr>
              <a:spLocks noChangeArrowheads="1"/>
            </p:cNvSpPr>
            <p:nvPr/>
          </p:nvSpPr>
          <p:spPr bwMode="auto">
            <a:xfrm>
              <a:off x="2220686" y="2929431"/>
              <a:ext cx="2177143" cy="990967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100000">
                  <a:srgbClr val="F3F3F3"/>
                </a:gs>
              </a:gsLst>
              <a:lin ang="16200000"/>
            </a:gradFill>
            <a:ln w="952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pitchFamily="-65" charset="0"/>
                <a:cs typeface="+mn-cs"/>
              </a:endParaRPr>
            </a:p>
          </p:txBody>
        </p:sp>
      </p:grpSp>
      <p:grpSp>
        <p:nvGrpSpPr>
          <p:cNvPr id="21" name="Gruppe 33"/>
          <p:cNvGrpSpPr>
            <a:grpSpLocks/>
          </p:cNvGrpSpPr>
          <p:nvPr/>
        </p:nvGrpSpPr>
        <p:grpSpPr bwMode="auto">
          <a:xfrm>
            <a:off x="1143000" y="4343400"/>
            <a:ext cx="7696200" cy="990600"/>
            <a:chOff x="2220686" y="2809504"/>
            <a:chExt cx="2177143" cy="1110894"/>
          </a:xfrm>
        </p:grpSpPr>
        <p:sp>
          <p:nvSpPr>
            <p:cNvPr id="22" name="Rektangel 51"/>
            <p:cNvSpPr/>
            <p:nvPr/>
          </p:nvSpPr>
          <p:spPr>
            <a:xfrm>
              <a:off x="2222033" y="2809504"/>
              <a:ext cx="2175796" cy="140966"/>
            </a:xfrm>
            <a:prstGeom prst="rect">
              <a:avLst/>
            </a:prstGeom>
            <a:gradFill flip="none" rotWithShape="1">
              <a:gsLst>
                <a:gs pos="44000">
                  <a:srgbClr val="00CEDE"/>
                </a:gs>
                <a:gs pos="100000">
                  <a:srgbClr val="C3FFFF"/>
                </a:gs>
              </a:gsLst>
              <a:lin ang="16200000" scaled="1"/>
              <a:tileRect/>
            </a:gradFill>
            <a:ln w="952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pitchFamily="-65" charset="0"/>
                <a:cs typeface="+mn-cs"/>
              </a:endParaRPr>
            </a:p>
          </p:txBody>
        </p:sp>
        <p:sp>
          <p:nvSpPr>
            <p:cNvPr id="23" name="Rektangel 52"/>
            <p:cNvSpPr>
              <a:spLocks noChangeArrowheads="1"/>
            </p:cNvSpPr>
            <p:nvPr/>
          </p:nvSpPr>
          <p:spPr bwMode="auto">
            <a:xfrm>
              <a:off x="2220686" y="2929431"/>
              <a:ext cx="2177143" cy="990967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100000">
                  <a:srgbClr val="F3F3F3"/>
                </a:gs>
              </a:gsLst>
              <a:lin ang="16200000"/>
            </a:gradFill>
            <a:ln w="952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pitchFamily="-65" charset="0"/>
                <a:cs typeface="+mn-cs"/>
              </a:endParaRPr>
            </a:p>
          </p:txBody>
        </p:sp>
      </p:grpSp>
      <p:grpSp>
        <p:nvGrpSpPr>
          <p:cNvPr id="24" name="Gruppe 33"/>
          <p:cNvGrpSpPr>
            <a:grpSpLocks/>
          </p:cNvGrpSpPr>
          <p:nvPr/>
        </p:nvGrpSpPr>
        <p:grpSpPr bwMode="auto">
          <a:xfrm>
            <a:off x="1143000" y="5562600"/>
            <a:ext cx="7696200" cy="990600"/>
            <a:chOff x="2220686" y="2809504"/>
            <a:chExt cx="2177143" cy="1110894"/>
          </a:xfrm>
        </p:grpSpPr>
        <p:sp>
          <p:nvSpPr>
            <p:cNvPr id="25" name="Rektangel 51"/>
            <p:cNvSpPr/>
            <p:nvPr/>
          </p:nvSpPr>
          <p:spPr>
            <a:xfrm>
              <a:off x="2222033" y="2809504"/>
              <a:ext cx="2175796" cy="140966"/>
            </a:xfrm>
            <a:prstGeom prst="rect">
              <a:avLst/>
            </a:prstGeom>
            <a:gradFill flip="none" rotWithShape="1">
              <a:gsLst>
                <a:gs pos="44000">
                  <a:srgbClr val="00CEDE"/>
                </a:gs>
                <a:gs pos="100000">
                  <a:srgbClr val="C3FFFF"/>
                </a:gs>
              </a:gsLst>
              <a:lin ang="16200000" scaled="1"/>
              <a:tileRect/>
            </a:gradFill>
            <a:ln w="952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pitchFamily="-65" charset="0"/>
                <a:cs typeface="+mn-cs"/>
              </a:endParaRPr>
            </a:p>
          </p:txBody>
        </p:sp>
        <p:sp>
          <p:nvSpPr>
            <p:cNvPr id="26" name="Rektangel 52"/>
            <p:cNvSpPr>
              <a:spLocks noChangeArrowheads="1"/>
            </p:cNvSpPr>
            <p:nvPr/>
          </p:nvSpPr>
          <p:spPr bwMode="auto">
            <a:xfrm>
              <a:off x="2220686" y="2929431"/>
              <a:ext cx="2177143" cy="990967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100000">
                  <a:srgbClr val="F3F3F3"/>
                </a:gs>
              </a:gsLst>
              <a:lin ang="16200000"/>
            </a:gradFill>
            <a:ln w="952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pitchFamily="-65" charset="0"/>
                <a:cs typeface="+mn-cs"/>
              </a:endParaRPr>
            </a:p>
          </p:txBody>
        </p:sp>
      </p:grpSp>
      <p:sp>
        <p:nvSpPr>
          <p:cNvPr id="30" name="Rectangle 44"/>
          <p:cNvSpPr>
            <a:spLocks noChangeArrowheads="1"/>
          </p:cNvSpPr>
          <p:nvPr/>
        </p:nvSpPr>
        <p:spPr bwMode="auto">
          <a:xfrm>
            <a:off x="1219200" y="1286470"/>
            <a:ext cx="7696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Create</a:t>
            </a:r>
            <a:r>
              <a:rPr lang="en-US" b="1" dirty="0" smtClean="0">
                <a:solidFill>
                  <a:srgbClr val="FF0000"/>
                </a:solidFill>
              </a:rPr>
              <a:t> green industrial cities </a:t>
            </a:r>
            <a:r>
              <a:rPr lang="en-US" b="1" dirty="0" smtClean="0"/>
              <a:t>equipped with a developed infrastructure, including sewage systems, water treatment plants, renewable energy generation sites, etc.</a:t>
            </a:r>
            <a:endParaRPr lang="en-US" sz="1600" b="1" dirty="0"/>
          </a:p>
        </p:txBody>
      </p:sp>
      <p:sp>
        <p:nvSpPr>
          <p:cNvPr id="31" name="Rectangle 46"/>
          <p:cNvSpPr>
            <a:spLocks noChangeArrowheads="1"/>
          </p:cNvSpPr>
          <p:nvPr/>
        </p:nvSpPr>
        <p:spPr bwMode="auto">
          <a:xfrm>
            <a:off x="1219200" y="2782669"/>
            <a:ext cx="7696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Lebanese Government should:</a:t>
            </a:r>
          </a:p>
          <a:p>
            <a:pPr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allow industries to generate their own energy for their use and sell the excess to the public grid</a:t>
            </a:r>
          </a:p>
          <a:p>
            <a:endParaRPr lang="en-US" sz="1000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- support energy-intensive industries financially</a:t>
            </a:r>
          </a:p>
          <a:p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33" name="Rectangle 49"/>
          <p:cNvSpPr>
            <a:spLocks noChangeArrowheads="1"/>
          </p:cNvSpPr>
          <p:nvPr/>
        </p:nvSpPr>
        <p:spPr bwMode="auto">
          <a:xfrm>
            <a:off x="1219200" y="5754469"/>
            <a:ext cx="7696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Lebanese Government should </a:t>
            </a:r>
            <a:r>
              <a:rPr lang="en-US" b="1" dirty="0" smtClean="0">
                <a:solidFill>
                  <a:srgbClr val="FF0000"/>
                </a:solidFill>
              </a:rPr>
              <a:t>encourage and adopt renewable energy generation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35" name="Gruppe 383"/>
          <p:cNvGrpSpPr>
            <a:grpSpLocks/>
          </p:cNvGrpSpPr>
          <p:nvPr/>
        </p:nvGrpSpPr>
        <p:grpSpPr bwMode="auto">
          <a:xfrm>
            <a:off x="228600" y="2074862"/>
            <a:ext cx="681038" cy="2573338"/>
            <a:chOff x="12787370" y="3362337"/>
            <a:chExt cx="2391678" cy="6991325"/>
          </a:xfrm>
        </p:grpSpPr>
        <p:grpSp>
          <p:nvGrpSpPr>
            <p:cNvPr id="36" name="Gruppe 1605"/>
            <p:cNvGrpSpPr>
              <a:grpSpLocks/>
            </p:cNvGrpSpPr>
            <p:nvPr/>
          </p:nvGrpSpPr>
          <p:grpSpPr bwMode="auto">
            <a:xfrm>
              <a:off x="12787338" y="3362323"/>
              <a:ext cx="2391686" cy="6991331"/>
              <a:chOff x="-9513450" y="-8286896"/>
              <a:chExt cx="3613576" cy="10563320"/>
            </a:xfrm>
          </p:grpSpPr>
          <p:sp>
            <p:nvSpPr>
              <p:cNvPr id="38" name="Freeform 1502"/>
              <p:cNvSpPr>
                <a:spLocks/>
              </p:cNvSpPr>
              <p:nvPr/>
            </p:nvSpPr>
            <p:spPr bwMode="auto">
              <a:xfrm>
                <a:off x="-6229365" y="-6289744"/>
                <a:ext cx="102629" cy="59377"/>
              </a:xfrm>
              <a:custGeom>
                <a:avLst/>
                <a:gdLst>
                  <a:gd name="T0" fmla="*/ 0 w 27"/>
                  <a:gd name="T1" fmla="*/ 2147483647 h 16"/>
                  <a:gd name="T2" fmla="*/ 0 w 27"/>
                  <a:gd name="T3" fmla="*/ 2147483647 h 16"/>
                  <a:gd name="T4" fmla="*/ 2147483647 w 27"/>
                  <a:gd name="T5" fmla="*/ 2147483647 h 16"/>
                  <a:gd name="T6" fmla="*/ 2147483647 w 27"/>
                  <a:gd name="T7" fmla="*/ 0 h 16"/>
                  <a:gd name="T8" fmla="*/ 2147483647 w 27"/>
                  <a:gd name="T9" fmla="*/ 0 h 16"/>
                  <a:gd name="T10" fmla="*/ 2147483647 w 27"/>
                  <a:gd name="T11" fmla="*/ 2147483647 h 16"/>
                  <a:gd name="T12" fmla="*/ 2147483647 w 27"/>
                  <a:gd name="T13" fmla="*/ 2147483647 h 16"/>
                  <a:gd name="T14" fmla="*/ 2147483647 w 27"/>
                  <a:gd name="T15" fmla="*/ 2147483647 h 16"/>
                  <a:gd name="T16" fmla="*/ 2147483647 w 27"/>
                  <a:gd name="T17" fmla="*/ 2147483647 h 16"/>
                  <a:gd name="T18" fmla="*/ 2147483647 w 27"/>
                  <a:gd name="T19" fmla="*/ 2147483647 h 16"/>
                  <a:gd name="T20" fmla="*/ 2147483647 w 27"/>
                  <a:gd name="T21" fmla="*/ 2147483647 h 16"/>
                  <a:gd name="T22" fmla="*/ 2147483647 w 27"/>
                  <a:gd name="T23" fmla="*/ 2147483647 h 16"/>
                  <a:gd name="T24" fmla="*/ 0 w 27"/>
                  <a:gd name="T25" fmla="*/ 2147483647 h 16"/>
                  <a:gd name="T26" fmla="*/ 0 w 27"/>
                  <a:gd name="T27" fmla="*/ 2147483647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"/>
                  <a:gd name="T43" fmla="*/ 0 h 16"/>
                  <a:gd name="T44" fmla="*/ 27 w 27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" h="16">
                    <a:moveTo>
                      <a:pt x="0" y="11"/>
                    </a:moveTo>
                    <a:lnTo>
                      <a:pt x="0" y="11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11" y="5"/>
                    </a:lnTo>
                    <a:lnTo>
                      <a:pt x="22" y="11"/>
                    </a:lnTo>
                    <a:lnTo>
                      <a:pt x="27" y="11"/>
                    </a:lnTo>
                    <a:lnTo>
                      <a:pt x="22" y="16"/>
                    </a:lnTo>
                    <a:lnTo>
                      <a:pt x="22" y="11"/>
                    </a:lnTo>
                    <a:lnTo>
                      <a:pt x="1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Freeform 1503"/>
              <p:cNvSpPr>
                <a:spLocks/>
              </p:cNvSpPr>
              <p:nvPr/>
            </p:nvSpPr>
            <p:spPr bwMode="auto">
              <a:xfrm>
                <a:off x="-6369802" y="-6289744"/>
                <a:ext cx="59418" cy="59377"/>
              </a:xfrm>
              <a:custGeom>
                <a:avLst/>
                <a:gdLst>
                  <a:gd name="T0" fmla="*/ 2147483647 w 16"/>
                  <a:gd name="T1" fmla="*/ 0 h 16"/>
                  <a:gd name="T2" fmla="*/ 2147483647 w 16"/>
                  <a:gd name="T3" fmla="*/ 0 h 16"/>
                  <a:gd name="T4" fmla="*/ 2147483647 w 16"/>
                  <a:gd name="T5" fmla="*/ 2147483647 h 16"/>
                  <a:gd name="T6" fmla="*/ 2147483647 w 16"/>
                  <a:gd name="T7" fmla="*/ 2147483647 h 16"/>
                  <a:gd name="T8" fmla="*/ 2147483647 w 16"/>
                  <a:gd name="T9" fmla="*/ 0 h 16"/>
                  <a:gd name="T10" fmla="*/ 2147483647 w 16"/>
                  <a:gd name="T11" fmla="*/ 0 h 16"/>
                  <a:gd name="T12" fmla="*/ 2147483647 w 16"/>
                  <a:gd name="T13" fmla="*/ 2147483647 h 16"/>
                  <a:gd name="T14" fmla="*/ 2147483647 w 16"/>
                  <a:gd name="T15" fmla="*/ 2147483647 h 16"/>
                  <a:gd name="T16" fmla="*/ 2147483647 w 16"/>
                  <a:gd name="T17" fmla="*/ 2147483647 h 16"/>
                  <a:gd name="T18" fmla="*/ 0 w 16"/>
                  <a:gd name="T19" fmla="*/ 2147483647 h 16"/>
                  <a:gd name="T20" fmla="*/ 0 w 16"/>
                  <a:gd name="T21" fmla="*/ 2147483647 h 16"/>
                  <a:gd name="T22" fmla="*/ 2147483647 w 16"/>
                  <a:gd name="T23" fmla="*/ 0 h 16"/>
                  <a:gd name="T24" fmla="*/ 2147483647 w 16"/>
                  <a:gd name="T25" fmla="*/ 0 h 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"/>
                  <a:gd name="T40" fmla="*/ 0 h 16"/>
                  <a:gd name="T41" fmla="*/ 16 w 16"/>
                  <a:gd name="T42" fmla="*/ 16 h 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" h="16">
                    <a:moveTo>
                      <a:pt x="5" y="0"/>
                    </a:moveTo>
                    <a:lnTo>
                      <a:pt x="5" y="0"/>
                    </a:lnTo>
                    <a:lnTo>
                      <a:pt x="5" y="5"/>
                    </a:lnTo>
                    <a:lnTo>
                      <a:pt x="16" y="0"/>
                    </a:lnTo>
                    <a:lnTo>
                      <a:pt x="16" y="11"/>
                    </a:lnTo>
                    <a:lnTo>
                      <a:pt x="5" y="16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0" name="Freeform 1504"/>
              <p:cNvSpPr>
                <a:spLocks/>
              </p:cNvSpPr>
              <p:nvPr/>
            </p:nvSpPr>
            <p:spPr bwMode="auto">
              <a:xfrm>
                <a:off x="-6391408" y="-6230367"/>
                <a:ext cx="102629" cy="59373"/>
              </a:xfrm>
              <a:custGeom>
                <a:avLst/>
                <a:gdLst>
                  <a:gd name="T0" fmla="*/ 2147483647 w 28"/>
                  <a:gd name="T1" fmla="*/ 2147483647 h 16"/>
                  <a:gd name="T2" fmla="*/ 2147483647 w 28"/>
                  <a:gd name="T3" fmla="*/ 2147483647 h 16"/>
                  <a:gd name="T4" fmla="*/ 2147483647 w 28"/>
                  <a:gd name="T5" fmla="*/ 2147483647 h 16"/>
                  <a:gd name="T6" fmla="*/ 0 w 28"/>
                  <a:gd name="T7" fmla="*/ 2147483647 h 16"/>
                  <a:gd name="T8" fmla="*/ 0 w 28"/>
                  <a:gd name="T9" fmla="*/ 2147483647 h 16"/>
                  <a:gd name="T10" fmla="*/ 0 w 28"/>
                  <a:gd name="T11" fmla="*/ 2147483647 h 16"/>
                  <a:gd name="T12" fmla="*/ 0 w 28"/>
                  <a:gd name="T13" fmla="*/ 0 h 16"/>
                  <a:gd name="T14" fmla="*/ 0 w 28"/>
                  <a:gd name="T15" fmla="*/ 0 h 16"/>
                  <a:gd name="T16" fmla="*/ 0 w 28"/>
                  <a:gd name="T17" fmla="*/ 2147483647 h 16"/>
                  <a:gd name="T18" fmla="*/ 0 w 28"/>
                  <a:gd name="T19" fmla="*/ 2147483647 h 16"/>
                  <a:gd name="T20" fmla="*/ 2147483647 w 28"/>
                  <a:gd name="T21" fmla="*/ 2147483647 h 16"/>
                  <a:gd name="T22" fmla="*/ 2147483647 w 28"/>
                  <a:gd name="T23" fmla="*/ 2147483647 h 16"/>
                  <a:gd name="T24" fmla="*/ 2147483647 w 28"/>
                  <a:gd name="T25" fmla="*/ 2147483647 h 16"/>
                  <a:gd name="T26" fmla="*/ 2147483647 w 28"/>
                  <a:gd name="T27" fmla="*/ 2147483647 h 16"/>
                  <a:gd name="T28" fmla="*/ 2147483647 w 28"/>
                  <a:gd name="T29" fmla="*/ 2147483647 h 16"/>
                  <a:gd name="T30" fmla="*/ 2147483647 w 28"/>
                  <a:gd name="T31" fmla="*/ 2147483647 h 16"/>
                  <a:gd name="T32" fmla="*/ 2147483647 w 28"/>
                  <a:gd name="T33" fmla="*/ 2147483647 h 16"/>
                  <a:gd name="T34" fmla="*/ 2147483647 w 28"/>
                  <a:gd name="T35" fmla="*/ 2147483647 h 16"/>
                  <a:gd name="T36" fmla="*/ 2147483647 w 28"/>
                  <a:gd name="T37" fmla="*/ 2147483647 h 1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16"/>
                  <a:gd name="T59" fmla="*/ 28 w 28"/>
                  <a:gd name="T60" fmla="*/ 16 h 1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16">
                    <a:moveTo>
                      <a:pt x="22" y="16"/>
                    </a:moveTo>
                    <a:lnTo>
                      <a:pt x="22" y="16"/>
                    </a:lnTo>
                    <a:lnTo>
                      <a:pt x="17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6" y="6"/>
                    </a:lnTo>
                    <a:lnTo>
                      <a:pt x="17" y="6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8" y="16"/>
                    </a:lnTo>
                    <a:lnTo>
                      <a:pt x="22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1" name="Freeform 1505"/>
              <p:cNvSpPr>
                <a:spLocks/>
              </p:cNvSpPr>
              <p:nvPr/>
            </p:nvSpPr>
            <p:spPr bwMode="auto">
              <a:xfrm>
                <a:off x="-6250970" y="-6149403"/>
                <a:ext cx="145841" cy="43182"/>
              </a:xfrm>
              <a:custGeom>
                <a:avLst/>
                <a:gdLst>
                  <a:gd name="T0" fmla="*/ 0 w 39"/>
                  <a:gd name="T1" fmla="*/ 0 h 11"/>
                  <a:gd name="T2" fmla="*/ 0 w 39"/>
                  <a:gd name="T3" fmla="*/ 0 h 11"/>
                  <a:gd name="T4" fmla="*/ 2147483647 w 39"/>
                  <a:gd name="T5" fmla="*/ 0 h 11"/>
                  <a:gd name="T6" fmla="*/ 2147483647 w 39"/>
                  <a:gd name="T7" fmla="*/ 0 h 11"/>
                  <a:gd name="T8" fmla="*/ 2147483647 w 39"/>
                  <a:gd name="T9" fmla="*/ 2147483647 h 11"/>
                  <a:gd name="T10" fmla="*/ 2147483647 w 39"/>
                  <a:gd name="T11" fmla="*/ 2147483647 h 11"/>
                  <a:gd name="T12" fmla="*/ 2147483647 w 39"/>
                  <a:gd name="T13" fmla="*/ 2147483647 h 11"/>
                  <a:gd name="T14" fmla="*/ 2147483647 w 39"/>
                  <a:gd name="T15" fmla="*/ 2147483647 h 11"/>
                  <a:gd name="T16" fmla="*/ 0 w 39"/>
                  <a:gd name="T17" fmla="*/ 0 h 11"/>
                  <a:gd name="T18" fmla="*/ 0 w 39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11"/>
                  <a:gd name="T32" fmla="*/ 39 w 3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11">
                    <a:moveTo>
                      <a:pt x="0" y="0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9" y="11"/>
                    </a:lnTo>
                    <a:lnTo>
                      <a:pt x="11" y="5"/>
                    </a:lnTo>
                    <a:lnTo>
                      <a:pt x="6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" name="Freeform 1506"/>
              <p:cNvSpPr>
                <a:spLocks/>
              </p:cNvSpPr>
              <p:nvPr/>
            </p:nvSpPr>
            <p:spPr bwMode="auto">
              <a:xfrm>
                <a:off x="-6391408" y="-6170994"/>
                <a:ext cx="102629" cy="64773"/>
              </a:xfrm>
              <a:custGeom>
                <a:avLst/>
                <a:gdLst>
                  <a:gd name="T0" fmla="*/ 2147483647 w 28"/>
                  <a:gd name="T1" fmla="*/ 2147483647 h 17"/>
                  <a:gd name="T2" fmla="*/ 2147483647 w 28"/>
                  <a:gd name="T3" fmla="*/ 2147483647 h 17"/>
                  <a:gd name="T4" fmla="*/ 2147483647 w 28"/>
                  <a:gd name="T5" fmla="*/ 2147483647 h 17"/>
                  <a:gd name="T6" fmla="*/ 2147483647 w 28"/>
                  <a:gd name="T7" fmla="*/ 2147483647 h 17"/>
                  <a:gd name="T8" fmla="*/ 0 w 28"/>
                  <a:gd name="T9" fmla="*/ 2147483647 h 17"/>
                  <a:gd name="T10" fmla="*/ 0 w 28"/>
                  <a:gd name="T11" fmla="*/ 2147483647 h 17"/>
                  <a:gd name="T12" fmla="*/ 0 w 28"/>
                  <a:gd name="T13" fmla="*/ 2147483647 h 17"/>
                  <a:gd name="T14" fmla="*/ 2147483647 w 28"/>
                  <a:gd name="T15" fmla="*/ 0 h 17"/>
                  <a:gd name="T16" fmla="*/ 2147483647 w 28"/>
                  <a:gd name="T17" fmla="*/ 2147483647 h 17"/>
                  <a:gd name="T18" fmla="*/ 2147483647 w 28"/>
                  <a:gd name="T19" fmla="*/ 2147483647 h 17"/>
                  <a:gd name="T20" fmla="*/ 2147483647 w 28"/>
                  <a:gd name="T21" fmla="*/ 2147483647 h 17"/>
                  <a:gd name="T22" fmla="*/ 2147483647 w 28"/>
                  <a:gd name="T23" fmla="*/ 2147483647 h 17"/>
                  <a:gd name="T24" fmla="*/ 2147483647 w 28"/>
                  <a:gd name="T25" fmla="*/ 2147483647 h 17"/>
                  <a:gd name="T26" fmla="*/ 2147483647 w 28"/>
                  <a:gd name="T27" fmla="*/ 2147483647 h 17"/>
                  <a:gd name="T28" fmla="*/ 2147483647 w 28"/>
                  <a:gd name="T29" fmla="*/ 2147483647 h 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7"/>
                  <a:gd name="T47" fmla="*/ 28 w 28"/>
                  <a:gd name="T48" fmla="*/ 17 h 1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7">
                    <a:moveTo>
                      <a:pt x="22" y="17"/>
                    </a:moveTo>
                    <a:lnTo>
                      <a:pt x="22" y="17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3" name="Freeform 1507"/>
              <p:cNvSpPr>
                <a:spLocks/>
              </p:cNvSpPr>
              <p:nvPr/>
            </p:nvSpPr>
            <p:spPr bwMode="auto">
              <a:xfrm>
                <a:off x="-6229365" y="-6106222"/>
                <a:ext cx="124235" cy="37786"/>
              </a:xfrm>
              <a:custGeom>
                <a:avLst/>
                <a:gdLst>
                  <a:gd name="T0" fmla="*/ 2147483647 w 33"/>
                  <a:gd name="T1" fmla="*/ 2147483647 h 11"/>
                  <a:gd name="T2" fmla="*/ 2147483647 w 33"/>
                  <a:gd name="T3" fmla="*/ 2147483647 h 11"/>
                  <a:gd name="T4" fmla="*/ 2147483647 w 33"/>
                  <a:gd name="T5" fmla="*/ 2147483647 h 11"/>
                  <a:gd name="T6" fmla="*/ 0 w 33"/>
                  <a:gd name="T7" fmla="*/ 2147483647 h 11"/>
                  <a:gd name="T8" fmla="*/ 0 w 33"/>
                  <a:gd name="T9" fmla="*/ 2147483647 h 11"/>
                  <a:gd name="T10" fmla="*/ 0 w 33"/>
                  <a:gd name="T11" fmla="*/ 2147483647 h 11"/>
                  <a:gd name="T12" fmla="*/ 0 w 33"/>
                  <a:gd name="T13" fmla="*/ 2147483647 h 11"/>
                  <a:gd name="T14" fmla="*/ 2147483647 w 33"/>
                  <a:gd name="T15" fmla="*/ 0 h 11"/>
                  <a:gd name="T16" fmla="*/ 2147483647 w 33"/>
                  <a:gd name="T17" fmla="*/ 0 h 11"/>
                  <a:gd name="T18" fmla="*/ 2147483647 w 33"/>
                  <a:gd name="T19" fmla="*/ 0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2147483647 w 33"/>
                  <a:gd name="T25" fmla="*/ 2147483647 h 11"/>
                  <a:gd name="T26" fmla="*/ 2147483647 w 33"/>
                  <a:gd name="T27" fmla="*/ 2147483647 h 11"/>
                  <a:gd name="T28" fmla="*/ 2147483647 w 33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1"/>
                  <a:gd name="T47" fmla="*/ 33 w 33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1">
                    <a:moveTo>
                      <a:pt x="27" y="11"/>
                    </a:moveTo>
                    <a:lnTo>
                      <a:pt x="27" y="11"/>
                    </a:lnTo>
                    <a:lnTo>
                      <a:pt x="16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11" y="5"/>
                    </a:lnTo>
                    <a:lnTo>
                      <a:pt x="22" y="5"/>
                    </a:lnTo>
                    <a:lnTo>
                      <a:pt x="33" y="5"/>
                    </a:lnTo>
                    <a:lnTo>
                      <a:pt x="27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" name="Freeform 1508"/>
              <p:cNvSpPr>
                <a:spLocks/>
              </p:cNvSpPr>
              <p:nvPr/>
            </p:nvSpPr>
            <p:spPr bwMode="auto">
              <a:xfrm>
                <a:off x="-6391408" y="-6106222"/>
                <a:ext cx="124235" cy="37786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0 h 11"/>
                  <a:gd name="T10" fmla="*/ 2147483647 w 33"/>
                  <a:gd name="T11" fmla="*/ 0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0 w 33"/>
                  <a:gd name="T19" fmla="*/ 2147483647 h 11"/>
                  <a:gd name="T20" fmla="*/ 0 w 33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3"/>
                  <a:gd name="T34" fmla="*/ 0 h 11"/>
                  <a:gd name="T35" fmla="*/ 33 w 33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3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11"/>
                    </a:lnTo>
                    <a:lnTo>
                      <a:pt x="22" y="11"/>
                    </a:lnTo>
                    <a:lnTo>
                      <a:pt x="11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5" name="Freeform 1509"/>
              <p:cNvSpPr>
                <a:spLocks/>
              </p:cNvSpPr>
              <p:nvPr/>
            </p:nvSpPr>
            <p:spPr bwMode="auto">
              <a:xfrm>
                <a:off x="-6186153" y="-6046845"/>
                <a:ext cx="102629" cy="37782"/>
              </a:xfrm>
              <a:custGeom>
                <a:avLst/>
                <a:gdLst>
                  <a:gd name="T0" fmla="*/ 0 w 27"/>
                  <a:gd name="T1" fmla="*/ 2147483647 h 11"/>
                  <a:gd name="T2" fmla="*/ 0 w 27"/>
                  <a:gd name="T3" fmla="*/ 2147483647 h 11"/>
                  <a:gd name="T4" fmla="*/ 2147483647 w 27"/>
                  <a:gd name="T5" fmla="*/ 0 h 11"/>
                  <a:gd name="T6" fmla="*/ 2147483647 w 27"/>
                  <a:gd name="T7" fmla="*/ 0 h 11"/>
                  <a:gd name="T8" fmla="*/ 2147483647 w 27"/>
                  <a:gd name="T9" fmla="*/ 2147483647 h 11"/>
                  <a:gd name="T10" fmla="*/ 2147483647 w 27"/>
                  <a:gd name="T11" fmla="*/ 2147483647 h 11"/>
                  <a:gd name="T12" fmla="*/ 2147483647 w 27"/>
                  <a:gd name="T13" fmla="*/ 2147483647 h 11"/>
                  <a:gd name="T14" fmla="*/ 2147483647 w 27"/>
                  <a:gd name="T15" fmla="*/ 2147483647 h 11"/>
                  <a:gd name="T16" fmla="*/ 2147483647 w 27"/>
                  <a:gd name="T17" fmla="*/ 2147483647 h 11"/>
                  <a:gd name="T18" fmla="*/ 0 w 27"/>
                  <a:gd name="T19" fmla="*/ 2147483647 h 11"/>
                  <a:gd name="T20" fmla="*/ 0 w 27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11"/>
                  <a:gd name="T35" fmla="*/ 27 w 27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11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6"/>
                    </a:lnTo>
                    <a:lnTo>
                      <a:pt x="27" y="11"/>
                    </a:lnTo>
                    <a:lnTo>
                      <a:pt x="16" y="11"/>
                    </a:lnTo>
                    <a:lnTo>
                      <a:pt x="5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6" name="Freeform 1510"/>
              <p:cNvSpPr>
                <a:spLocks/>
              </p:cNvSpPr>
              <p:nvPr/>
            </p:nvSpPr>
            <p:spPr bwMode="auto">
              <a:xfrm>
                <a:off x="-6391408" y="-6046845"/>
                <a:ext cx="124235" cy="37782"/>
              </a:xfrm>
              <a:custGeom>
                <a:avLst/>
                <a:gdLst>
                  <a:gd name="T0" fmla="*/ 2147483647 w 33"/>
                  <a:gd name="T1" fmla="*/ 2147483647 h 11"/>
                  <a:gd name="T2" fmla="*/ 2147483647 w 33"/>
                  <a:gd name="T3" fmla="*/ 2147483647 h 11"/>
                  <a:gd name="T4" fmla="*/ 2147483647 w 33"/>
                  <a:gd name="T5" fmla="*/ 2147483647 h 11"/>
                  <a:gd name="T6" fmla="*/ 2147483647 w 33"/>
                  <a:gd name="T7" fmla="*/ 2147483647 h 11"/>
                  <a:gd name="T8" fmla="*/ 0 w 33"/>
                  <a:gd name="T9" fmla="*/ 2147483647 h 11"/>
                  <a:gd name="T10" fmla="*/ 0 w 33"/>
                  <a:gd name="T11" fmla="*/ 2147483647 h 11"/>
                  <a:gd name="T12" fmla="*/ 0 w 33"/>
                  <a:gd name="T13" fmla="*/ 0 h 11"/>
                  <a:gd name="T14" fmla="*/ 2147483647 w 33"/>
                  <a:gd name="T15" fmla="*/ 0 h 11"/>
                  <a:gd name="T16" fmla="*/ 2147483647 w 33"/>
                  <a:gd name="T17" fmla="*/ 0 h 11"/>
                  <a:gd name="T18" fmla="*/ 2147483647 w 33"/>
                  <a:gd name="T19" fmla="*/ 0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2147483647 w 33"/>
                  <a:gd name="T25" fmla="*/ 2147483647 h 11"/>
                  <a:gd name="T26" fmla="*/ 2147483647 w 33"/>
                  <a:gd name="T27" fmla="*/ 2147483647 h 11"/>
                  <a:gd name="T28" fmla="*/ 2147483647 w 33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1"/>
                  <a:gd name="T47" fmla="*/ 33 w 33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1">
                    <a:moveTo>
                      <a:pt x="33" y="11"/>
                    </a:moveTo>
                    <a:lnTo>
                      <a:pt x="33" y="11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6"/>
                    </a:ln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7" name="Freeform 1511"/>
              <p:cNvSpPr>
                <a:spLocks/>
              </p:cNvSpPr>
              <p:nvPr/>
            </p:nvSpPr>
            <p:spPr bwMode="auto">
              <a:xfrm>
                <a:off x="-6250970" y="-5982072"/>
                <a:ext cx="145841" cy="37782"/>
              </a:xfrm>
              <a:custGeom>
                <a:avLst/>
                <a:gdLst>
                  <a:gd name="T0" fmla="*/ 2147483647 w 39"/>
                  <a:gd name="T1" fmla="*/ 0 h 11"/>
                  <a:gd name="T2" fmla="*/ 2147483647 w 39"/>
                  <a:gd name="T3" fmla="*/ 0 h 11"/>
                  <a:gd name="T4" fmla="*/ 2147483647 w 39"/>
                  <a:gd name="T5" fmla="*/ 2147483647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0 w 39"/>
                  <a:gd name="T11" fmla="*/ 2147483647 h 11"/>
                  <a:gd name="T12" fmla="*/ 0 w 39"/>
                  <a:gd name="T13" fmla="*/ 2147483647 h 11"/>
                  <a:gd name="T14" fmla="*/ 0 w 39"/>
                  <a:gd name="T15" fmla="*/ 0 h 11"/>
                  <a:gd name="T16" fmla="*/ 2147483647 w 39"/>
                  <a:gd name="T17" fmla="*/ 0 h 11"/>
                  <a:gd name="T18" fmla="*/ 2147483647 w 39"/>
                  <a:gd name="T19" fmla="*/ 0 h 11"/>
                  <a:gd name="T20" fmla="*/ 2147483647 w 39"/>
                  <a:gd name="T21" fmla="*/ 0 h 11"/>
                  <a:gd name="T22" fmla="*/ 2147483647 w 39"/>
                  <a:gd name="T23" fmla="*/ 0 h 11"/>
                  <a:gd name="T24" fmla="*/ 2147483647 w 39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9" y="0"/>
                    </a:moveTo>
                    <a:lnTo>
                      <a:pt x="39" y="0"/>
                    </a:lnTo>
                    <a:lnTo>
                      <a:pt x="33" y="5"/>
                    </a:lnTo>
                    <a:lnTo>
                      <a:pt x="22" y="5"/>
                    </a:lnTo>
                    <a:lnTo>
                      <a:pt x="11" y="5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8" name="Freeform 1512"/>
              <p:cNvSpPr>
                <a:spLocks/>
              </p:cNvSpPr>
              <p:nvPr/>
            </p:nvSpPr>
            <p:spPr bwMode="auto">
              <a:xfrm>
                <a:off x="-6391408" y="-5944290"/>
                <a:ext cx="124235" cy="43182"/>
              </a:xfrm>
              <a:custGeom>
                <a:avLst/>
                <a:gdLst>
                  <a:gd name="T0" fmla="*/ 0 w 33"/>
                  <a:gd name="T1" fmla="*/ 0 h 11"/>
                  <a:gd name="T2" fmla="*/ 0 w 33"/>
                  <a:gd name="T3" fmla="*/ 0 h 11"/>
                  <a:gd name="T4" fmla="*/ 2147483647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2147483647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0 w 33"/>
                  <a:gd name="T23" fmla="*/ 2147483647 h 11"/>
                  <a:gd name="T24" fmla="*/ 0 w 33"/>
                  <a:gd name="T25" fmla="*/ 0 h 11"/>
                  <a:gd name="T26" fmla="*/ 0 w 33"/>
                  <a:gd name="T27" fmla="*/ 0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28" y="5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9" name="Freeform 1513"/>
              <p:cNvSpPr>
                <a:spLocks/>
              </p:cNvSpPr>
              <p:nvPr/>
            </p:nvSpPr>
            <p:spPr bwMode="auto">
              <a:xfrm>
                <a:off x="-6250970" y="-5944290"/>
                <a:ext cx="108029" cy="43182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2147483647 h 11"/>
                  <a:gd name="T14" fmla="*/ 0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"/>
                  <a:gd name="T34" fmla="*/ 0 h 11"/>
                  <a:gd name="T35" fmla="*/ 28 w 28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" name="Freeform 1514"/>
              <p:cNvSpPr>
                <a:spLocks/>
              </p:cNvSpPr>
              <p:nvPr/>
            </p:nvSpPr>
            <p:spPr bwMode="auto">
              <a:xfrm>
                <a:off x="-6434620" y="-5884914"/>
                <a:ext cx="145841" cy="26987"/>
              </a:xfrm>
              <a:custGeom>
                <a:avLst/>
                <a:gdLst>
                  <a:gd name="T0" fmla="*/ 2147483647 w 39"/>
                  <a:gd name="T1" fmla="*/ 2147483647 h 6"/>
                  <a:gd name="T2" fmla="*/ 2147483647 w 39"/>
                  <a:gd name="T3" fmla="*/ 2147483647 h 6"/>
                  <a:gd name="T4" fmla="*/ 2147483647 w 39"/>
                  <a:gd name="T5" fmla="*/ 2147483647 h 6"/>
                  <a:gd name="T6" fmla="*/ 2147483647 w 39"/>
                  <a:gd name="T7" fmla="*/ 2147483647 h 6"/>
                  <a:gd name="T8" fmla="*/ 2147483647 w 39"/>
                  <a:gd name="T9" fmla="*/ 2147483647 h 6"/>
                  <a:gd name="T10" fmla="*/ 0 w 39"/>
                  <a:gd name="T11" fmla="*/ 0 h 6"/>
                  <a:gd name="T12" fmla="*/ 0 w 39"/>
                  <a:gd name="T13" fmla="*/ 0 h 6"/>
                  <a:gd name="T14" fmla="*/ 2147483647 w 39"/>
                  <a:gd name="T15" fmla="*/ 0 h 6"/>
                  <a:gd name="T16" fmla="*/ 2147483647 w 39"/>
                  <a:gd name="T17" fmla="*/ 0 h 6"/>
                  <a:gd name="T18" fmla="*/ 2147483647 w 39"/>
                  <a:gd name="T19" fmla="*/ 0 h 6"/>
                  <a:gd name="T20" fmla="*/ 2147483647 w 39"/>
                  <a:gd name="T21" fmla="*/ 2147483647 h 6"/>
                  <a:gd name="T22" fmla="*/ 2147483647 w 39"/>
                  <a:gd name="T23" fmla="*/ 2147483647 h 6"/>
                  <a:gd name="T24" fmla="*/ 2147483647 w 39"/>
                  <a:gd name="T25" fmla="*/ 2147483647 h 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6"/>
                  <a:gd name="T41" fmla="*/ 39 w 39"/>
                  <a:gd name="T42" fmla="*/ 6 h 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6">
                    <a:moveTo>
                      <a:pt x="33" y="6"/>
                    </a:moveTo>
                    <a:lnTo>
                      <a:pt x="33" y="6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39" y="6"/>
                    </a:lnTo>
                    <a:lnTo>
                      <a:pt x="33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1" name="Freeform 1515"/>
              <p:cNvSpPr>
                <a:spLocks/>
              </p:cNvSpPr>
              <p:nvPr/>
            </p:nvSpPr>
            <p:spPr bwMode="auto">
              <a:xfrm>
                <a:off x="-6229365" y="-5884914"/>
                <a:ext cx="124235" cy="43182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2147483647 h 11"/>
                  <a:gd name="T6" fmla="*/ 2147483647 w 33"/>
                  <a:gd name="T7" fmla="*/ 0 h 11"/>
                  <a:gd name="T8" fmla="*/ 2147483647 w 33"/>
                  <a:gd name="T9" fmla="*/ 0 h 11"/>
                  <a:gd name="T10" fmla="*/ 2147483647 w 33"/>
                  <a:gd name="T11" fmla="*/ 0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0 w 33"/>
                  <a:gd name="T25" fmla="*/ 2147483647 h 11"/>
                  <a:gd name="T26" fmla="*/ 0 w 33"/>
                  <a:gd name="T27" fmla="*/ 2147483647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3" y="6"/>
                    </a:lnTo>
                    <a:lnTo>
                      <a:pt x="27" y="11"/>
                    </a:lnTo>
                    <a:lnTo>
                      <a:pt x="16" y="6"/>
                    </a:lnTo>
                    <a:lnTo>
                      <a:pt x="11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2" name="Freeform 1516"/>
              <p:cNvSpPr>
                <a:spLocks/>
              </p:cNvSpPr>
              <p:nvPr/>
            </p:nvSpPr>
            <p:spPr bwMode="auto">
              <a:xfrm>
                <a:off x="-6250970" y="-5820141"/>
                <a:ext cx="210659" cy="21591"/>
              </a:xfrm>
              <a:custGeom>
                <a:avLst/>
                <a:gdLst>
                  <a:gd name="T0" fmla="*/ 2147483647 w 55"/>
                  <a:gd name="T1" fmla="*/ 2147483647 h 6"/>
                  <a:gd name="T2" fmla="*/ 2147483647 w 55"/>
                  <a:gd name="T3" fmla="*/ 2147483647 h 6"/>
                  <a:gd name="T4" fmla="*/ 2147483647 w 55"/>
                  <a:gd name="T5" fmla="*/ 2147483647 h 6"/>
                  <a:gd name="T6" fmla="*/ 2147483647 w 55"/>
                  <a:gd name="T7" fmla="*/ 2147483647 h 6"/>
                  <a:gd name="T8" fmla="*/ 0 w 55"/>
                  <a:gd name="T9" fmla="*/ 0 h 6"/>
                  <a:gd name="T10" fmla="*/ 0 w 55"/>
                  <a:gd name="T11" fmla="*/ 0 h 6"/>
                  <a:gd name="T12" fmla="*/ 2147483647 w 55"/>
                  <a:gd name="T13" fmla="*/ 0 h 6"/>
                  <a:gd name="T14" fmla="*/ 2147483647 w 55"/>
                  <a:gd name="T15" fmla="*/ 0 h 6"/>
                  <a:gd name="T16" fmla="*/ 2147483647 w 55"/>
                  <a:gd name="T17" fmla="*/ 0 h 6"/>
                  <a:gd name="T18" fmla="*/ 2147483647 w 55"/>
                  <a:gd name="T19" fmla="*/ 2147483647 h 6"/>
                  <a:gd name="T20" fmla="*/ 2147483647 w 55"/>
                  <a:gd name="T21" fmla="*/ 2147483647 h 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6"/>
                  <a:gd name="T35" fmla="*/ 55 w 55"/>
                  <a:gd name="T36" fmla="*/ 6 h 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6">
                    <a:moveTo>
                      <a:pt x="55" y="6"/>
                    </a:moveTo>
                    <a:lnTo>
                      <a:pt x="55" y="6"/>
                    </a:lnTo>
                    <a:lnTo>
                      <a:pt x="28" y="6"/>
                    </a:lnTo>
                    <a:lnTo>
                      <a:pt x="11" y="6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44" y="0"/>
                    </a:lnTo>
                    <a:lnTo>
                      <a:pt x="50" y="0"/>
                    </a:lnTo>
                    <a:lnTo>
                      <a:pt x="55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3" name="Freeform 1517"/>
              <p:cNvSpPr>
                <a:spLocks/>
              </p:cNvSpPr>
              <p:nvPr/>
            </p:nvSpPr>
            <p:spPr bwMode="auto">
              <a:xfrm>
                <a:off x="-6391408" y="-5841732"/>
                <a:ext cx="124235" cy="43182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2147483647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2147483647 h 11"/>
                  <a:gd name="T10" fmla="*/ 2147483647 w 33"/>
                  <a:gd name="T11" fmla="*/ 0 h 11"/>
                  <a:gd name="T12" fmla="*/ 2147483647 w 33"/>
                  <a:gd name="T13" fmla="*/ 0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0 w 33"/>
                  <a:gd name="T23" fmla="*/ 2147483647 h 11"/>
                  <a:gd name="T24" fmla="*/ 0 w 33"/>
                  <a:gd name="T25" fmla="*/ 2147483647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0" y="5"/>
                    </a:moveTo>
                    <a:lnTo>
                      <a:pt x="0" y="5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8" y="5"/>
                    </a:lnTo>
                    <a:lnTo>
                      <a:pt x="33" y="0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4" name="Freeform 1518"/>
              <p:cNvSpPr>
                <a:spLocks/>
              </p:cNvSpPr>
              <p:nvPr/>
            </p:nvSpPr>
            <p:spPr bwMode="auto">
              <a:xfrm>
                <a:off x="-6250970" y="-5782359"/>
                <a:ext cx="210659" cy="43182"/>
              </a:xfrm>
              <a:custGeom>
                <a:avLst/>
                <a:gdLst>
                  <a:gd name="T0" fmla="*/ 2147483647 w 55"/>
                  <a:gd name="T1" fmla="*/ 2147483647 h 11"/>
                  <a:gd name="T2" fmla="*/ 2147483647 w 55"/>
                  <a:gd name="T3" fmla="*/ 2147483647 h 11"/>
                  <a:gd name="T4" fmla="*/ 2147483647 w 55"/>
                  <a:gd name="T5" fmla="*/ 2147483647 h 11"/>
                  <a:gd name="T6" fmla="*/ 2147483647 w 55"/>
                  <a:gd name="T7" fmla="*/ 2147483647 h 11"/>
                  <a:gd name="T8" fmla="*/ 2147483647 w 55"/>
                  <a:gd name="T9" fmla="*/ 2147483647 h 11"/>
                  <a:gd name="T10" fmla="*/ 0 w 55"/>
                  <a:gd name="T11" fmla="*/ 2147483647 h 11"/>
                  <a:gd name="T12" fmla="*/ 0 w 55"/>
                  <a:gd name="T13" fmla="*/ 2147483647 h 11"/>
                  <a:gd name="T14" fmla="*/ 2147483647 w 55"/>
                  <a:gd name="T15" fmla="*/ 0 h 11"/>
                  <a:gd name="T16" fmla="*/ 2147483647 w 55"/>
                  <a:gd name="T17" fmla="*/ 2147483647 h 11"/>
                  <a:gd name="T18" fmla="*/ 2147483647 w 55"/>
                  <a:gd name="T19" fmla="*/ 2147483647 h 11"/>
                  <a:gd name="T20" fmla="*/ 2147483647 w 55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11"/>
                  <a:gd name="T35" fmla="*/ 55 w 55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11">
                    <a:moveTo>
                      <a:pt x="55" y="11"/>
                    </a:moveTo>
                    <a:lnTo>
                      <a:pt x="55" y="11"/>
                    </a:lnTo>
                    <a:lnTo>
                      <a:pt x="39" y="11"/>
                    </a:lnTo>
                    <a:lnTo>
                      <a:pt x="22" y="11"/>
                    </a:lnTo>
                    <a:lnTo>
                      <a:pt x="6" y="11"/>
                    </a:lnTo>
                    <a:lnTo>
                      <a:pt x="0" y="6"/>
                    </a:lnTo>
                    <a:lnTo>
                      <a:pt x="22" y="0"/>
                    </a:lnTo>
                    <a:lnTo>
                      <a:pt x="44" y="6"/>
                    </a:lnTo>
                    <a:lnTo>
                      <a:pt x="5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5" name="Freeform 1519"/>
              <p:cNvSpPr>
                <a:spLocks/>
              </p:cNvSpPr>
              <p:nvPr/>
            </p:nvSpPr>
            <p:spPr bwMode="auto">
              <a:xfrm>
                <a:off x="-6391408" y="-5782359"/>
                <a:ext cx="102629" cy="43182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2147483647 w 28"/>
                  <a:gd name="T11" fmla="*/ 2147483647 h 11"/>
                  <a:gd name="T12" fmla="*/ 2147483647 w 28"/>
                  <a:gd name="T13" fmla="*/ 2147483647 h 11"/>
                  <a:gd name="T14" fmla="*/ 2147483647 w 28"/>
                  <a:gd name="T15" fmla="*/ 2147483647 h 11"/>
                  <a:gd name="T16" fmla="*/ 2147483647 w 28"/>
                  <a:gd name="T17" fmla="*/ 2147483647 h 11"/>
                  <a:gd name="T18" fmla="*/ 2147483647 w 28"/>
                  <a:gd name="T19" fmla="*/ 2147483647 h 11"/>
                  <a:gd name="T20" fmla="*/ 0 w 28"/>
                  <a:gd name="T21" fmla="*/ 2147483647 h 11"/>
                  <a:gd name="T22" fmla="*/ 0 w 28"/>
                  <a:gd name="T23" fmla="*/ 2147483647 h 11"/>
                  <a:gd name="T24" fmla="*/ 0 w 28"/>
                  <a:gd name="T25" fmla="*/ 2147483647 h 11"/>
                  <a:gd name="T26" fmla="*/ 0 w 28"/>
                  <a:gd name="T27" fmla="*/ 2147483647 h 11"/>
                  <a:gd name="T28" fmla="*/ 0 w 28"/>
                  <a:gd name="T29" fmla="*/ 2147483647 h 11"/>
                  <a:gd name="T30" fmla="*/ 0 w 28"/>
                  <a:gd name="T31" fmla="*/ 0 h 11"/>
                  <a:gd name="T32" fmla="*/ 0 w 28"/>
                  <a:gd name="T33" fmla="*/ 0 h 11"/>
                  <a:gd name="T34" fmla="*/ 2147483647 w 28"/>
                  <a:gd name="T35" fmla="*/ 0 h 11"/>
                  <a:gd name="T36" fmla="*/ 2147483647 w 28"/>
                  <a:gd name="T37" fmla="*/ 0 h 11"/>
                  <a:gd name="T38" fmla="*/ 2147483647 w 28"/>
                  <a:gd name="T39" fmla="*/ 0 h 11"/>
                  <a:gd name="T40" fmla="*/ 2147483647 w 28"/>
                  <a:gd name="T41" fmla="*/ 0 h 1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8"/>
                  <a:gd name="T64" fmla="*/ 0 h 11"/>
                  <a:gd name="T65" fmla="*/ 28 w 28"/>
                  <a:gd name="T66" fmla="*/ 11 h 1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1"/>
                    </a:lnTo>
                    <a:lnTo>
                      <a:pt x="22" y="6"/>
                    </a:lnTo>
                    <a:lnTo>
                      <a:pt x="11" y="11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6" name="Freeform 1520"/>
              <p:cNvSpPr>
                <a:spLocks/>
              </p:cNvSpPr>
              <p:nvPr/>
            </p:nvSpPr>
            <p:spPr bwMode="auto">
              <a:xfrm>
                <a:off x="-6229365" y="-6208776"/>
                <a:ext cx="124235" cy="37782"/>
              </a:xfrm>
              <a:custGeom>
                <a:avLst/>
                <a:gdLst>
                  <a:gd name="T0" fmla="*/ 2147483647 w 33"/>
                  <a:gd name="T1" fmla="*/ 0 h 10"/>
                  <a:gd name="T2" fmla="*/ 2147483647 w 33"/>
                  <a:gd name="T3" fmla="*/ 0 h 10"/>
                  <a:gd name="T4" fmla="*/ 2147483647 w 33"/>
                  <a:gd name="T5" fmla="*/ 0 h 10"/>
                  <a:gd name="T6" fmla="*/ 2147483647 w 33"/>
                  <a:gd name="T7" fmla="*/ 2147483647 h 10"/>
                  <a:gd name="T8" fmla="*/ 2147483647 w 33"/>
                  <a:gd name="T9" fmla="*/ 0 h 10"/>
                  <a:gd name="T10" fmla="*/ 2147483647 w 33"/>
                  <a:gd name="T11" fmla="*/ 0 h 10"/>
                  <a:gd name="T12" fmla="*/ 2147483647 w 33"/>
                  <a:gd name="T13" fmla="*/ 2147483647 h 10"/>
                  <a:gd name="T14" fmla="*/ 2147483647 w 33"/>
                  <a:gd name="T15" fmla="*/ 2147483647 h 10"/>
                  <a:gd name="T16" fmla="*/ 2147483647 w 33"/>
                  <a:gd name="T17" fmla="*/ 2147483647 h 10"/>
                  <a:gd name="T18" fmla="*/ 2147483647 w 33"/>
                  <a:gd name="T19" fmla="*/ 2147483647 h 10"/>
                  <a:gd name="T20" fmla="*/ 0 w 33"/>
                  <a:gd name="T21" fmla="*/ 2147483647 h 10"/>
                  <a:gd name="T22" fmla="*/ 2147483647 w 33"/>
                  <a:gd name="T23" fmla="*/ 0 h 10"/>
                  <a:gd name="T24" fmla="*/ 2147483647 w 33"/>
                  <a:gd name="T25" fmla="*/ 0 h 1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0"/>
                  <a:gd name="T41" fmla="*/ 33 w 33"/>
                  <a:gd name="T42" fmla="*/ 10 h 1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0">
                    <a:moveTo>
                      <a:pt x="5" y="0"/>
                    </a:moveTo>
                    <a:lnTo>
                      <a:pt x="5" y="0"/>
                    </a:lnTo>
                    <a:lnTo>
                      <a:pt x="11" y="5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3" y="5"/>
                    </a:lnTo>
                    <a:lnTo>
                      <a:pt x="33" y="10"/>
                    </a:lnTo>
                    <a:lnTo>
                      <a:pt x="11" y="10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Freeform 1521"/>
              <p:cNvSpPr>
                <a:spLocks/>
              </p:cNvSpPr>
              <p:nvPr/>
            </p:nvSpPr>
            <p:spPr bwMode="auto">
              <a:xfrm>
                <a:off x="-6229365" y="-6289744"/>
                <a:ext cx="102629" cy="59377"/>
              </a:xfrm>
              <a:custGeom>
                <a:avLst/>
                <a:gdLst>
                  <a:gd name="T0" fmla="*/ 0 w 27"/>
                  <a:gd name="T1" fmla="*/ 2147483647 h 16"/>
                  <a:gd name="T2" fmla="*/ 0 w 27"/>
                  <a:gd name="T3" fmla="*/ 2147483647 h 16"/>
                  <a:gd name="T4" fmla="*/ 2147483647 w 27"/>
                  <a:gd name="T5" fmla="*/ 2147483647 h 16"/>
                  <a:gd name="T6" fmla="*/ 2147483647 w 27"/>
                  <a:gd name="T7" fmla="*/ 0 h 16"/>
                  <a:gd name="T8" fmla="*/ 2147483647 w 27"/>
                  <a:gd name="T9" fmla="*/ 0 h 16"/>
                  <a:gd name="T10" fmla="*/ 2147483647 w 27"/>
                  <a:gd name="T11" fmla="*/ 2147483647 h 16"/>
                  <a:gd name="T12" fmla="*/ 2147483647 w 27"/>
                  <a:gd name="T13" fmla="*/ 2147483647 h 16"/>
                  <a:gd name="T14" fmla="*/ 2147483647 w 27"/>
                  <a:gd name="T15" fmla="*/ 2147483647 h 16"/>
                  <a:gd name="T16" fmla="*/ 2147483647 w 27"/>
                  <a:gd name="T17" fmla="*/ 2147483647 h 16"/>
                  <a:gd name="T18" fmla="*/ 2147483647 w 27"/>
                  <a:gd name="T19" fmla="*/ 2147483647 h 16"/>
                  <a:gd name="T20" fmla="*/ 2147483647 w 27"/>
                  <a:gd name="T21" fmla="*/ 2147483647 h 16"/>
                  <a:gd name="T22" fmla="*/ 2147483647 w 27"/>
                  <a:gd name="T23" fmla="*/ 2147483647 h 16"/>
                  <a:gd name="T24" fmla="*/ 0 w 27"/>
                  <a:gd name="T25" fmla="*/ 2147483647 h 16"/>
                  <a:gd name="T26" fmla="*/ 0 w 27"/>
                  <a:gd name="T27" fmla="*/ 2147483647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"/>
                  <a:gd name="T43" fmla="*/ 0 h 16"/>
                  <a:gd name="T44" fmla="*/ 27 w 27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" h="16">
                    <a:moveTo>
                      <a:pt x="0" y="11"/>
                    </a:moveTo>
                    <a:lnTo>
                      <a:pt x="0" y="11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11" y="5"/>
                    </a:lnTo>
                    <a:lnTo>
                      <a:pt x="22" y="11"/>
                    </a:lnTo>
                    <a:lnTo>
                      <a:pt x="27" y="11"/>
                    </a:lnTo>
                    <a:lnTo>
                      <a:pt x="22" y="16"/>
                    </a:lnTo>
                    <a:lnTo>
                      <a:pt x="22" y="11"/>
                    </a:lnTo>
                    <a:lnTo>
                      <a:pt x="1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Freeform 1522"/>
              <p:cNvSpPr>
                <a:spLocks/>
              </p:cNvSpPr>
              <p:nvPr/>
            </p:nvSpPr>
            <p:spPr bwMode="auto">
              <a:xfrm>
                <a:off x="-6369802" y="-6289744"/>
                <a:ext cx="59418" cy="59377"/>
              </a:xfrm>
              <a:custGeom>
                <a:avLst/>
                <a:gdLst>
                  <a:gd name="T0" fmla="*/ 2147483647 w 16"/>
                  <a:gd name="T1" fmla="*/ 0 h 16"/>
                  <a:gd name="T2" fmla="*/ 2147483647 w 16"/>
                  <a:gd name="T3" fmla="*/ 0 h 16"/>
                  <a:gd name="T4" fmla="*/ 2147483647 w 16"/>
                  <a:gd name="T5" fmla="*/ 2147483647 h 16"/>
                  <a:gd name="T6" fmla="*/ 2147483647 w 16"/>
                  <a:gd name="T7" fmla="*/ 2147483647 h 16"/>
                  <a:gd name="T8" fmla="*/ 2147483647 w 16"/>
                  <a:gd name="T9" fmla="*/ 0 h 16"/>
                  <a:gd name="T10" fmla="*/ 2147483647 w 16"/>
                  <a:gd name="T11" fmla="*/ 0 h 16"/>
                  <a:gd name="T12" fmla="*/ 2147483647 w 16"/>
                  <a:gd name="T13" fmla="*/ 2147483647 h 16"/>
                  <a:gd name="T14" fmla="*/ 2147483647 w 16"/>
                  <a:gd name="T15" fmla="*/ 2147483647 h 16"/>
                  <a:gd name="T16" fmla="*/ 2147483647 w 16"/>
                  <a:gd name="T17" fmla="*/ 2147483647 h 16"/>
                  <a:gd name="T18" fmla="*/ 0 w 16"/>
                  <a:gd name="T19" fmla="*/ 2147483647 h 16"/>
                  <a:gd name="T20" fmla="*/ 0 w 16"/>
                  <a:gd name="T21" fmla="*/ 2147483647 h 16"/>
                  <a:gd name="T22" fmla="*/ 2147483647 w 16"/>
                  <a:gd name="T23" fmla="*/ 0 h 16"/>
                  <a:gd name="T24" fmla="*/ 2147483647 w 16"/>
                  <a:gd name="T25" fmla="*/ 0 h 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"/>
                  <a:gd name="T40" fmla="*/ 0 h 16"/>
                  <a:gd name="T41" fmla="*/ 16 w 16"/>
                  <a:gd name="T42" fmla="*/ 16 h 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" h="16">
                    <a:moveTo>
                      <a:pt x="5" y="0"/>
                    </a:moveTo>
                    <a:lnTo>
                      <a:pt x="5" y="0"/>
                    </a:lnTo>
                    <a:lnTo>
                      <a:pt x="5" y="5"/>
                    </a:lnTo>
                    <a:lnTo>
                      <a:pt x="16" y="0"/>
                    </a:lnTo>
                    <a:lnTo>
                      <a:pt x="16" y="11"/>
                    </a:lnTo>
                    <a:lnTo>
                      <a:pt x="5" y="16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" name="Freeform 1523"/>
              <p:cNvSpPr>
                <a:spLocks/>
              </p:cNvSpPr>
              <p:nvPr/>
            </p:nvSpPr>
            <p:spPr bwMode="auto">
              <a:xfrm>
                <a:off x="-6391408" y="-6230367"/>
                <a:ext cx="102629" cy="59373"/>
              </a:xfrm>
              <a:custGeom>
                <a:avLst/>
                <a:gdLst>
                  <a:gd name="T0" fmla="*/ 2147483647 w 28"/>
                  <a:gd name="T1" fmla="*/ 2147483647 h 16"/>
                  <a:gd name="T2" fmla="*/ 2147483647 w 28"/>
                  <a:gd name="T3" fmla="*/ 2147483647 h 16"/>
                  <a:gd name="T4" fmla="*/ 2147483647 w 28"/>
                  <a:gd name="T5" fmla="*/ 2147483647 h 16"/>
                  <a:gd name="T6" fmla="*/ 0 w 28"/>
                  <a:gd name="T7" fmla="*/ 2147483647 h 16"/>
                  <a:gd name="T8" fmla="*/ 0 w 28"/>
                  <a:gd name="T9" fmla="*/ 2147483647 h 16"/>
                  <a:gd name="T10" fmla="*/ 0 w 28"/>
                  <a:gd name="T11" fmla="*/ 2147483647 h 16"/>
                  <a:gd name="T12" fmla="*/ 0 w 28"/>
                  <a:gd name="T13" fmla="*/ 0 h 16"/>
                  <a:gd name="T14" fmla="*/ 0 w 28"/>
                  <a:gd name="T15" fmla="*/ 0 h 16"/>
                  <a:gd name="T16" fmla="*/ 0 w 28"/>
                  <a:gd name="T17" fmla="*/ 2147483647 h 16"/>
                  <a:gd name="T18" fmla="*/ 0 w 28"/>
                  <a:gd name="T19" fmla="*/ 2147483647 h 16"/>
                  <a:gd name="T20" fmla="*/ 2147483647 w 28"/>
                  <a:gd name="T21" fmla="*/ 2147483647 h 16"/>
                  <a:gd name="T22" fmla="*/ 2147483647 w 28"/>
                  <a:gd name="T23" fmla="*/ 2147483647 h 16"/>
                  <a:gd name="T24" fmla="*/ 2147483647 w 28"/>
                  <a:gd name="T25" fmla="*/ 2147483647 h 16"/>
                  <a:gd name="T26" fmla="*/ 2147483647 w 28"/>
                  <a:gd name="T27" fmla="*/ 2147483647 h 16"/>
                  <a:gd name="T28" fmla="*/ 2147483647 w 28"/>
                  <a:gd name="T29" fmla="*/ 2147483647 h 16"/>
                  <a:gd name="T30" fmla="*/ 2147483647 w 28"/>
                  <a:gd name="T31" fmla="*/ 2147483647 h 16"/>
                  <a:gd name="T32" fmla="*/ 2147483647 w 28"/>
                  <a:gd name="T33" fmla="*/ 2147483647 h 16"/>
                  <a:gd name="T34" fmla="*/ 2147483647 w 28"/>
                  <a:gd name="T35" fmla="*/ 2147483647 h 16"/>
                  <a:gd name="T36" fmla="*/ 2147483647 w 28"/>
                  <a:gd name="T37" fmla="*/ 2147483647 h 1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16"/>
                  <a:gd name="T59" fmla="*/ 28 w 28"/>
                  <a:gd name="T60" fmla="*/ 16 h 1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16">
                    <a:moveTo>
                      <a:pt x="22" y="16"/>
                    </a:moveTo>
                    <a:lnTo>
                      <a:pt x="22" y="16"/>
                    </a:lnTo>
                    <a:lnTo>
                      <a:pt x="17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6" y="6"/>
                    </a:lnTo>
                    <a:lnTo>
                      <a:pt x="17" y="6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8" y="16"/>
                    </a:lnTo>
                    <a:lnTo>
                      <a:pt x="22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0" name="Freeform 1524"/>
              <p:cNvSpPr>
                <a:spLocks/>
              </p:cNvSpPr>
              <p:nvPr/>
            </p:nvSpPr>
            <p:spPr bwMode="auto">
              <a:xfrm>
                <a:off x="-6250970" y="-6149403"/>
                <a:ext cx="145841" cy="43182"/>
              </a:xfrm>
              <a:custGeom>
                <a:avLst/>
                <a:gdLst>
                  <a:gd name="T0" fmla="*/ 0 w 39"/>
                  <a:gd name="T1" fmla="*/ 0 h 11"/>
                  <a:gd name="T2" fmla="*/ 0 w 39"/>
                  <a:gd name="T3" fmla="*/ 0 h 11"/>
                  <a:gd name="T4" fmla="*/ 2147483647 w 39"/>
                  <a:gd name="T5" fmla="*/ 0 h 11"/>
                  <a:gd name="T6" fmla="*/ 2147483647 w 39"/>
                  <a:gd name="T7" fmla="*/ 0 h 11"/>
                  <a:gd name="T8" fmla="*/ 2147483647 w 39"/>
                  <a:gd name="T9" fmla="*/ 2147483647 h 11"/>
                  <a:gd name="T10" fmla="*/ 2147483647 w 39"/>
                  <a:gd name="T11" fmla="*/ 2147483647 h 11"/>
                  <a:gd name="T12" fmla="*/ 2147483647 w 39"/>
                  <a:gd name="T13" fmla="*/ 2147483647 h 11"/>
                  <a:gd name="T14" fmla="*/ 2147483647 w 39"/>
                  <a:gd name="T15" fmla="*/ 2147483647 h 11"/>
                  <a:gd name="T16" fmla="*/ 0 w 39"/>
                  <a:gd name="T17" fmla="*/ 0 h 11"/>
                  <a:gd name="T18" fmla="*/ 0 w 39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11"/>
                  <a:gd name="T32" fmla="*/ 39 w 3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11">
                    <a:moveTo>
                      <a:pt x="0" y="0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9" y="11"/>
                    </a:lnTo>
                    <a:lnTo>
                      <a:pt x="11" y="5"/>
                    </a:lnTo>
                    <a:lnTo>
                      <a:pt x="6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1" name="Freeform 1525"/>
              <p:cNvSpPr>
                <a:spLocks/>
              </p:cNvSpPr>
              <p:nvPr/>
            </p:nvSpPr>
            <p:spPr bwMode="auto">
              <a:xfrm>
                <a:off x="-6391408" y="-6170994"/>
                <a:ext cx="102629" cy="64773"/>
              </a:xfrm>
              <a:custGeom>
                <a:avLst/>
                <a:gdLst>
                  <a:gd name="T0" fmla="*/ 2147483647 w 28"/>
                  <a:gd name="T1" fmla="*/ 2147483647 h 17"/>
                  <a:gd name="T2" fmla="*/ 2147483647 w 28"/>
                  <a:gd name="T3" fmla="*/ 2147483647 h 17"/>
                  <a:gd name="T4" fmla="*/ 2147483647 w 28"/>
                  <a:gd name="T5" fmla="*/ 2147483647 h 17"/>
                  <a:gd name="T6" fmla="*/ 2147483647 w 28"/>
                  <a:gd name="T7" fmla="*/ 2147483647 h 17"/>
                  <a:gd name="T8" fmla="*/ 0 w 28"/>
                  <a:gd name="T9" fmla="*/ 2147483647 h 17"/>
                  <a:gd name="T10" fmla="*/ 0 w 28"/>
                  <a:gd name="T11" fmla="*/ 2147483647 h 17"/>
                  <a:gd name="T12" fmla="*/ 0 w 28"/>
                  <a:gd name="T13" fmla="*/ 2147483647 h 17"/>
                  <a:gd name="T14" fmla="*/ 2147483647 w 28"/>
                  <a:gd name="T15" fmla="*/ 0 h 17"/>
                  <a:gd name="T16" fmla="*/ 2147483647 w 28"/>
                  <a:gd name="T17" fmla="*/ 2147483647 h 17"/>
                  <a:gd name="T18" fmla="*/ 2147483647 w 28"/>
                  <a:gd name="T19" fmla="*/ 2147483647 h 17"/>
                  <a:gd name="T20" fmla="*/ 2147483647 w 28"/>
                  <a:gd name="T21" fmla="*/ 2147483647 h 17"/>
                  <a:gd name="T22" fmla="*/ 2147483647 w 28"/>
                  <a:gd name="T23" fmla="*/ 2147483647 h 17"/>
                  <a:gd name="T24" fmla="*/ 2147483647 w 28"/>
                  <a:gd name="T25" fmla="*/ 2147483647 h 17"/>
                  <a:gd name="T26" fmla="*/ 2147483647 w 28"/>
                  <a:gd name="T27" fmla="*/ 2147483647 h 17"/>
                  <a:gd name="T28" fmla="*/ 2147483647 w 28"/>
                  <a:gd name="T29" fmla="*/ 2147483647 h 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7"/>
                  <a:gd name="T47" fmla="*/ 28 w 28"/>
                  <a:gd name="T48" fmla="*/ 17 h 1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7">
                    <a:moveTo>
                      <a:pt x="22" y="17"/>
                    </a:moveTo>
                    <a:lnTo>
                      <a:pt x="22" y="17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2" name="Freeform 1526"/>
              <p:cNvSpPr>
                <a:spLocks/>
              </p:cNvSpPr>
              <p:nvPr/>
            </p:nvSpPr>
            <p:spPr bwMode="auto">
              <a:xfrm>
                <a:off x="-6229365" y="-6106222"/>
                <a:ext cx="124235" cy="37786"/>
              </a:xfrm>
              <a:custGeom>
                <a:avLst/>
                <a:gdLst>
                  <a:gd name="T0" fmla="*/ 2147483647 w 33"/>
                  <a:gd name="T1" fmla="*/ 2147483647 h 11"/>
                  <a:gd name="T2" fmla="*/ 2147483647 w 33"/>
                  <a:gd name="T3" fmla="*/ 2147483647 h 11"/>
                  <a:gd name="T4" fmla="*/ 2147483647 w 33"/>
                  <a:gd name="T5" fmla="*/ 2147483647 h 11"/>
                  <a:gd name="T6" fmla="*/ 0 w 33"/>
                  <a:gd name="T7" fmla="*/ 2147483647 h 11"/>
                  <a:gd name="T8" fmla="*/ 0 w 33"/>
                  <a:gd name="T9" fmla="*/ 2147483647 h 11"/>
                  <a:gd name="T10" fmla="*/ 0 w 33"/>
                  <a:gd name="T11" fmla="*/ 2147483647 h 11"/>
                  <a:gd name="T12" fmla="*/ 0 w 33"/>
                  <a:gd name="T13" fmla="*/ 2147483647 h 11"/>
                  <a:gd name="T14" fmla="*/ 2147483647 w 33"/>
                  <a:gd name="T15" fmla="*/ 0 h 11"/>
                  <a:gd name="T16" fmla="*/ 2147483647 w 33"/>
                  <a:gd name="T17" fmla="*/ 0 h 11"/>
                  <a:gd name="T18" fmla="*/ 2147483647 w 33"/>
                  <a:gd name="T19" fmla="*/ 0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2147483647 w 33"/>
                  <a:gd name="T25" fmla="*/ 2147483647 h 11"/>
                  <a:gd name="T26" fmla="*/ 2147483647 w 33"/>
                  <a:gd name="T27" fmla="*/ 2147483647 h 11"/>
                  <a:gd name="T28" fmla="*/ 2147483647 w 33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1"/>
                  <a:gd name="T47" fmla="*/ 33 w 33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1">
                    <a:moveTo>
                      <a:pt x="27" y="11"/>
                    </a:moveTo>
                    <a:lnTo>
                      <a:pt x="27" y="11"/>
                    </a:lnTo>
                    <a:lnTo>
                      <a:pt x="16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11" y="5"/>
                    </a:lnTo>
                    <a:lnTo>
                      <a:pt x="22" y="5"/>
                    </a:lnTo>
                    <a:lnTo>
                      <a:pt x="33" y="5"/>
                    </a:lnTo>
                    <a:lnTo>
                      <a:pt x="27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" name="Freeform 1527"/>
              <p:cNvSpPr>
                <a:spLocks/>
              </p:cNvSpPr>
              <p:nvPr/>
            </p:nvSpPr>
            <p:spPr bwMode="auto">
              <a:xfrm>
                <a:off x="-6391408" y="-6106222"/>
                <a:ext cx="124235" cy="37786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0 h 11"/>
                  <a:gd name="T10" fmla="*/ 2147483647 w 33"/>
                  <a:gd name="T11" fmla="*/ 0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0 w 33"/>
                  <a:gd name="T19" fmla="*/ 2147483647 h 11"/>
                  <a:gd name="T20" fmla="*/ 0 w 33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3"/>
                  <a:gd name="T34" fmla="*/ 0 h 11"/>
                  <a:gd name="T35" fmla="*/ 33 w 33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3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11"/>
                    </a:lnTo>
                    <a:lnTo>
                      <a:pt x="22" y="11"/>
                    </a:lnTo>
                    <a:lnTo>
                      <a:pt x="11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" name="Freeform 1528"/>
              <p:cNvSpPr>
                <a:spLocks/>
              </p:cNvSpPr>
              <p:nvPr/>
            </p:nvSpPr>
            <p:spPr bwMode="auto">
              <a:xfrm>
                <a:off x="-6186153" y="-6046845"/>
                <a:ext cx="102629" cy="37782"/>
              </a:xfrm>
              <a:custGeom>
                <a:avLst/>
                <a:gdLst>
                  <a:gd name="T0" fmla="*/ 0 w 27"/>
                  <a:gd name="T1" fmla="*/ 2147483647 h 11"/>
                  <a:gd name="T2" fmla="*/ 0 w 27"/>
                  <a:gd name="T3" fmla="*/ 2147483647 h 11"/>
                  <a:gd name="T4" fmla="*/ 2147483647 w 27"/>
                  <a:gd name="T5" fmla="*/ 0 h 11"/>
                  <a:gd name="T6" fmla="*/ 2147483647 w 27"/>
                  <a:gd name="T7" fmla="*/ 0 h 11"/>
                  <a:gd name="T8" fmla="*/ 2147483647 w 27"/>
                  <a:gd name="T9" fmla="*/ 2147483647 h 11"/>
                  <a:gd name="T10" fmla="*/ 2147483647 w 27"/>
                  <a:gd name="T11" fmla="*/ 2147483647 h 11"/>
                  <a:gd name="T12" fmla="*/ 2147483647 w 27"/>
                  <a:gd name="T13" fmla="*/ 2147483647 h 11"/>
                  <a:gd name="T14" fmla="*/ 2147483647 w 27"/>
                  <a:gd name="T15" fmla="*/ 2147483647 h 11"/>
                  <a:gd name="T16" fmla="*/ 2147483647 w 27"/>
                  <a:gd name="T17" fmla="*/ 2147483647 h 11"/>
                  <a:gd name="T18" fmla="*/ 0 w 27"/>
                  <a:gd name="T19" fmla="*/ 2147483647 h 11"/>
                  <a:gd name="T20" fmla="*/ 0 w 27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11"/>
                  <a:gd name="T35" fmla="*/ 27 w 27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11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6"/>
                    </a:lnTo>
                    <a:lnTo>
                      <a:pt x="27" y="11"/>
                    </a:lnTo>
                    <a:lnTo>
                      <a:pt x="16" y="11"/>
                    </a:lnTo>
                    <a:lnTo>
                      <a:pt x="5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5" name="Freeform 1529"/>
              <p:cNvSpPr>
                <a:spLocks/>
              </p:cNvSpPr>
              <p:nvPr/>
            </p:nvSpPr>
            <p:spPr bwMode="auto">
              <a:xfrm>
                <a:off x="-6391408" y="-6046845"/>
                <a:ext cx="124235" cy="37782"/>
              </a:xfrm>
              <a:custGeom>
                <a:avLst/>
                <a:gdLst>
                  <a:gd name="T0" fmla="*/ 2147483647 w 33"/>
                  <a:gd name="T1" fmla="*/ 2147483647 h 11"/>
                  <a:gd name="T2" fmla="*/ 2147483647 w 33"/>
                  <a:gd name="T3" fmla="*/ 2147483647 h 11"/>
                  <a:gd name="T4" fmla="*/ 2147483647 w 33"/>
                  <a:gd name="T5" fmla="*/ 2147483647 h 11"/>
                  <a:gd name="T6" fmla="*/ 2147483647 w 33"/>
                  <a:gd name="T7" fmla="*/ 2147483647 h 11"/>
                  <a:gd name="T8" fmla="*/ 0 w 33"/>
                  <a:gd name="T9" fmla="*/ 2147483647 h 11"/>
                  <a:gd name="T10" fmla="*/ 0 w 33"/>
                  <a:gd name="T11" fmla="*/ 2147483647 h 11"/>
                  <a:gd name="T12" fmla="*/ 0 w 33"/>
                  <a:gd name="T13" fmla="*/ 0 h 11"/>
                  <a:gd name="T14" fmla="*/ 2147483647 w 33"/>
                  <a:gd name="T15" fmla="*/ 0 h 11"/>
                  <a:gd name="T16" fmla="*/ 2147483647 w 33"/>
                  <a:gd name="T17" fmla="*/ 0 h 11"/>
                  <a:gd name="T18" fmla="*/ 2147483647 w 33"/>
                  <a:gd name="T19" fmla="*/ 0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2147483647 w 33"/>
                  <a:gd name="T25" fmla="*/ 2147483647 h 11"/>
                  <a:gd name="T26" fmla="*/ 2147483647 w 33"/>
                  <a:gd name="T27" fmla="*/ 2147483647 h 11"/>
                  <a:gd name="T28" fmla="*/ 2147483647 w 33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1"/>
                  <a:gd name="T47" fmla="*/ 33 w 33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1">
                    <a:moveTo>
                      <a:pt x="33" y="11"/>
                    </a:moveTo>
                    <a:lnTo>
                      <a:pt x="33" y="11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6"/>
                    </a:ln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" name="Freeform 1530"/>
              <p:cNvSpPr>
                <a:spLocks/>
              </p:cNvSpPr>
              <p:nvPr/>
            </p:nvSpPr>
            <p:spPr bwMode="auto">
              <a:xfrm>
                <a:off x="-6250970" y="-5982072"/>
                <a:ext cx="145841" cy="37782"/>
              </a:xfrm>
              <a:custGeom>
                <a:avLst/>
                <a:gdLst>
                  <a:gd name="T0" fmla="*/ 2147483647 w 39"/>
                  <a:gd name="T1" fmla="*/ 0 h 11"/>
                  <a:gd name="T2" fmla="*/ 2147483647 w 39"/>
                  <a:gd name="T3" fmla="*/ 0 h 11"/>
                  <a:gd name="T4" fmla="*/ 2147483647 w 39"/>
                  <a:gd name="T5" fmla="*/ 2147483647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0 w 39"/>
                  <a:gd name="T11" fmla="*/ 2147483647 h 11"/>
                  <a:gd name="T12" fmla="*/ 0 w 39"/>
                  <a:gd name="T13" fmla="*/ 2147483647 h 11"/>
                  <a:gd name="T14" fmla="*/ 0 w 39"/>
                  <a:gd name="T15" fmla="*/ 0 h 11"/>
                  <a:gd name="T16" fmla="*/ 2147483647 w 39"/>
                  <a:gd name="T17" fmla="*/ 0 h 11"/>
                  <a:gd name="T18" fmla="*/ 2147483647 w 39"/>
                  <a:gd name="T19" fmla="*/ 0 h 11"/>
                  <a:gd name="T20" fmla="*/ 2147483647 w 39"/>
                  <a:gd name="T21" fmla="*/ 0 h 11"/>
                  <a:gd name="T22" fmla="*/ 2147483647 w 39"/>
                  <a:gd name="T23" fmla="*/ 0 h 11"/>
                  <a:gd name="T24" fmla="*/ 2147483647 w 39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9" y="0"/>
                    </a:moveTo>
                    <a:lnTo>
                      <a:pt x="39" y="0"/>
                    </a:lnTo>
                    <a:lnTo>
                      <a:pt x="33" y="5"/>
                    </a:lnTo>
                    <a:lnTo>
                      <a:pt x="22" y="5"/>
                    </a:lnTo>
                    <a:lnTo>
                      <a:pt x="11" y="5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7" name="Freeform 1531"/>
              <p:cNvSpPr>
                <a:spLocks/>
              </p:cNvSpPr>
              <p:nvPr/>
            </p:nvSpPr>
            <p:spPr bwMode="auto">
              <a:xfrm>
                <a:off x="-6391408" y="-5944290"/>
                <a:ext cx="124235" cy="43182"/>
              </a:xfrm>
              <a:custGeom>
                <a:avLst/>
                <a:gdLst>
                  <a:gd name="T0" fmla="*/ 0 w 33"/>
                  <a:gd name="T1" fmla="*/ 0 h 11"/>
                  <a:gd name="T2" fmla="*/ 0 w 33"/>
                  <a:gd name="T3" fmla="*/ 0 h 11"/>
                  <a:gd name="T4" fmla="*/ 2147483647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2147483647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0 w 33"/>
                  <a:gd name="T23" fmla="*/ 2147483647 h 11"/>
                  <a:gd name="T24" fmla="*/ 0 w 33"/>
                  <a:gd name="T25" fmla="*/ 0 h 11"/>
                  <a:gd name="T26" fmla="*/ 0 w 33"/>
                  <a:gd name="T27" fmla="*/ 0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28" y="5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" name="Freeform 1532"/>
              <p:cNvSpPr>
                <a:spLocks/>
              </p:cNvSpPr>
              <p:nvPr/>
            </p:nvSpPr>
            <p:spPr bwMode="auto">
              <a:xfrm>
                <a:off x="-6250970" y="-5944290"/>
                <a:ext cx="108029" cy="43182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2147483647 h 11"/>
                  <a:gd name="T14" fmla="*/ 0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"/>
                  <a:gd name="T34" fmla="*/ 0 h 11"/>
                  <a:gd name="T35" fmla="*/ 28 w 28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" name="Freeform 1533"/>
              <p:cNvSpPr>
                <a:spLocks/>
              </p:cNvSpPr>
              <p:nvPr/>
            </p:nvSpPr>
            <p:spPr bwMode="auto">
              <a:xfrm>
                <a:off x="-6434620" y="-5884914"/>
                <a:ext cx="145841" cy="26987"/>
              </a:xfrm>
              <a:custGeom>
                <a:avLst/>
                <a:gdLst>
                  <a:gd name="T0" fmla="*/ 2147483647 w 39"/>
                  <a:gd name="T1" fmla="*/ 2147483647 h 6"/>
                  <a:gd name="T2" fmla="*/ 2147483647 w 39"/>
                  <a:gd name="T3" fmla="*/ 2147483647 h 6"/>
                  <a:gd name="T4" fmla="*/ 2147483647 w 39"/>
                  <a:gd name="T5" fmla="*/ 2147483647 h 6"/>
                  <a:gd name="T6" fmla="*/ 2147483647 w 39"/>
                  <a:gd name="T7" fmla="*/ 2147483647 h 6"/>
                  <a:gd name="T8" fmla="*/ 2147483647 w 39"/>
                  <a:gd name="T9" fmla="*/ 2147483647 h 6"/>
                  <a:gd name="T10" fmla="*/ 0 w 39"/>
                  <a:gd name="T11" fmla="*/ 0 h 6"/>
                  <a:gd name="T12" fmla="*/ 0 w 39"/>
                  <a:gd name="T13" fmla="*/ 0 h 6"/>
                  <a:gd name="T14" fmla="*/ 2147483647 w 39"/>
                  <a:gd name="T15" fmla="*/ 0 h 6"/>
                  <a:gd name="T16" fmla="*/ 2147483647 w 39"/>
                  <a:gd name="T17" fmla="*/ 0 h 6"/>
                  <a:gd name="T18" fmla="*/ 2147483647 w 39"/>
                  <a:gd name="T19" fmla="*/ 0 h 6"/>
                  <a:gd name="T20" fmla="*/ 2147483647 w 39"/>
                  <a:gd name="T21" fmla="*/ 2147483647 h 6"/>
                  <a:gd name="T22" fmla="*/ 2147483647 w 39"/>
                  <a:gd name="T23" fmla="*/ 2147483647 h 6"/>
                  <a:gd name="T24" fmla="*/ 2147483647 w 39"/>
                  <a:gd name="T25" fmla="*/ 2147483647 h 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6"/>
                  <a:gd name="T41" fmla="*/ 39 w 39"/>
                  <a:gd name="T42" fmla="*/ 6 h 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6">
                    <a:moveTo>
                      <a:pt x="33" y="6"/>
                    </a:moveTo>
                    <a:lnTo>
                      <a:pt x="33" y="6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39" y="6"/>
                    </a:lnTo>
                    <a:lnTo>
                      <a:pt x="33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0" name="Freeform 1534"/>
              <p:cNvSpPr>
                <a:spLocks/>
              </p:cNvSpPr>
              <p:nvPr/>
            </p:nvSpPr>
            <p:spPr bwMode="auto">
              <a:xfrm>
                <a:off x="-6229365" y="-5884914"/>
                <a:ext cx="124235" cy="43182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2147483647 h 11"/>
                  <a:gd name="T6" fmla="*/ 2147483647 w 33"/>
                  <a:gd name="T7" fmla="*/ 0 h 11"/>
                  <a:gd name="T8" fmla="*/ 2147483647 w 33"/>
                  <a:gd name="T9" fmla="*/ 0 h 11"/>
                  <a:gd name="T10" fmla="*/ 2147483647 w 33"/>
                  <a:gd name="T11" fmla="*/ 0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0 w 33"/>
                  <a:gd name="T25" fmla="*/ 2147483647 h 11"/>
                  <a:gd name="T26" fmla="*/ 0 w 33"/>
                  <a:gd name="T27" fmla="*/ 2147483647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3" y="6"/>
                    </a:lnTo>
                    <a:lnTo>
                      <a:pt x="27" y="11"/>
                    </a:lnTo>
                    <a:lnTo>
                      <a:pt x="16" y="6"/>
                    </a:lnTo>
                    <a:lnTo>
                      <a:pt x="11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" name="Freeform 1535"/>
              <p:cNvSpPr>
                <a:spLocks/>
              </p:cNvSpPr>
              <p:nvPr/>
            </p:nvSpPr>
            <p:spPr bwMode="auto">
              <a:xfrm>
                <a:off x="-6250970" y="-5820141"/>
                <a:ext cx="210659" cy="21591"/>
              </a:xfrm>
              <a:custGeom>
                <a:avLst/>
                <a:gdLst>
                  <a:gd name="T0" fmla="*/ 2147483647 w 55"/>
                  <a:gd name="T1" fmla="*/ 2147483647 h 6"/>
                  <a:gd name="T2" fmla="*/ 2147483647 w 55"/>
                  <a:gd name="T3" fmla="*/ 2147483647 h 6"/>
                  <a:gd name="T4" fmla="*/ 2147483647 w 55"/>
                  <a:gd name="T5" fmla="*/ 2147483647 h 6"/>
                  <a:gd name="T6" fmla="*/ 2147483647 w 55"/>
                  <a:gd name="T7" fmla="*/ 2147483647 h 6"/>
                  <a:gd name="T8" fmla="*/ 0 w 55"/>
                  <a:gd name="T9" fmla="*/ 0 h 6"/>
                  <a:gd name="T10" fmla="*/ 0 w 55"/>
                  <a:gd name="T11" fmla="*/ 0 h 6"/>
                  <a:gd name="T12" fmla="*/ 2147483647 w 55"/>
                  <a:gd name="T13" fmla="*/ 0 h 6"/>
                  <a:gd name="T14" fmla="*/ 2147483647 w 55"/>
                  <a:gd name="T15" fmla="*/ 0 h 6"/>
                  <a:gd name="T16" fmla="*/ 2147483647 w 55"/>
                  <a:gd name="T17" fmla="*/ 0 h 6"/>
                  <a:gd name="T18" fmla="*/ 2147483647 w 55"/>
                  <a:gd name="T19" fmla="*/ 2147483647 h 6"/>
                  <a:gd name="T20" fmla="*/ 2147483647 w 55"/>
                  <a:gd name="T21" fmla="*/ 2147483647 h 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6"/>
                  <a:gd name="T35" fmla="*/ 55 w 55"/>
                  <a:gd name="T36" fmla="*/ 6 h 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6">
                    <a:moveTo>
                      <a:pt x="55" y="6"/>
                    </a:moveTo>
                    <a:lnTo>
                      <a:pt x="55" y="6"/>
                    </a:lnTo>
                    <a:lnTo>
                      <a:pt x="28" y="6"/>
                    </a:lnTo>
                    <a:lnTo>
                      <a:pt x="11" y="6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44" y="0"/>
                    </a:lnTo>
                    <a:lnTo>
                      <a:pt x="50" y="0"/>
                    </a:lnTo>
                    <a:lnTo>
                      <a:pt x="55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2" name="Freeform 1536"/>
              <p:cNvSpPr>
                <a:spLocks/>
              </p:cNvSpPr>
              <p:nvPr/>
            </p:nvSpPr>
            <p:spPr bwMode="auto">
              <a:xfrm>
                <a:off x="-6391408" y="-5841732"/>
                <a:ext cx="124235" cy="43182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2147483647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2147483647 h 11"/>
                  <a:gd name="T10" fmla="*/ 2147483647 w 33"/>
                  <a:gd name="T11" fmla="*/ 0 h 11"/>
                  <a:gd name="T12" fmla="*/ 2147483647 w 33"/>
                  <a:gd name="T13" fmla="*/ 0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0 w 33"/>
                  <a:gd name="T23" fmla="*/ 2147483647 h 11"/>
                  <a:gd name="T24" fmla="*/ 0 w 33"/>
                  <a:gd name="T25" fmla="*/ 2147483647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0" y="5"/>
                    </a:moveTo>
                    <a:lnTo>
                      <a:pt x="0" y="5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8" y="5"/>
                    </a:lnTo>
                    <a:lnTo>
                      <a:pt x="33" y="0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" name="Freeform 1537"/>
              <p:cNvSpPr>
                <a:spLocks/>
              </p:cNvSpPr>
              <p:nvPr/>
            </p:nvSpPr>
            <p:spPr bwMode="auto">
              <a:xfrm>
                <a:off x="-6250970" y="-5782359"/>
                <a:ext cx="210659" cy="43182"/>
              </a:xfrm>
              <a:custGeom>
                <a:avLst/>
                <a:gdLst>
                  <a:gd name="T0" fmla="*/ 2147483647 w 55"/>
                  <a:gd name="T1" fmla="*/ 2147483647 h 11"/>
                  <a:gd name="T2" fmla="*/ 2147483647 w 55"/>
                  <a:gd name="T3" fmla="*/ 2147483647 h 11"/>
                  <a:gd name="T4" fmla="*/ 2147483647 w 55"/>
                  <a:gd name="T5" fmla="*/ 2147483647 h 11"/>
                  <a:gd name="T6" fmla="*/ 2147483647 w 55"/>
                  <a:gd name="T7" fmla="*/ 2147483647 h 11"/>
                  <a:gd name="T8" fmla="*/ 2147483647 w 55"/>
                  <a:gd name="T9" fmla="*/ 2147483647 h 11"/>
                  <a:gd name="T10" fmla="*/ 0 w 55"/>
                  <a:gd name="T11" fmla="*/ 2147483647 h 11"/>
                  <a:gd name="T12" fmla="*/ 0 w 55"/>
                  <a:gd name="T13" fmla="*/ 2147483647 h 11"/>
                  <a:gd name="T14" fmla="*/ 2147483647 w 55"/>
                  <a:gd name="T15" fmla="*/ 0 h 11"/>
                  <a:gd name="T16" fmla="*/ 2147483647 w 55"/>
                  <a:gd name="T17" fmla="*/ 2147483647 h 11"/>
                  <a:gd name="T18" fmla="*/ 2147483647 w 55"/>
                  <a:gd name="T19" fmla="*/ 2147483647 h 11"/>
                  <a:gd name="T20" fmla="*/ 2147483647 w 55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11"/>
                  <a:gd name="T35" fmla="*/ 55 w 55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11">
                    <a:moveTo>
                      <a:pt x="55" y="11"/>
                    </a:moveTo>
                    <a:lnTo>
                      <a:pt x="55" y="11"/>
                    </a:lnTo>
                    <a:lnTo>
                      <a:pt x="39" y="11"/>
                    </a:lnTo>
                    <a:lnTo>
                      <a:pt x="22" y="11"/>
                    </a:lnTo>
                    <a:lnTo>
                      <a:pt x="6" y="11"/>
                    </a:lnTo>
                    <a:lnTo>
                      <a:pt x="0" y="6"/>
                    </a:lnTo>
                    <a:lnTo>
                      <a:pt x="22" y="0"/>
                    </a:lnTo>
                    <a:lnTo>
                      <a:pt x="44" y="6"/>
                    </a:lnTo>
                    <a:lnTo>
                      <a:pt x="5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" name="Freeform 1538"/>
              <p:cNvSpPr>
                <a:spLocks/>
              </p:cNvSpPr>
              <p:nvPr/>
            </p:nvSpPr>
            <p:spPr bwMode="auto">
              <a:xfrm>
                <a:off x="-6391408" y="-5782359"/>
                <a:ext cx="102629" cy="43182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2147483647 w 28"/>
                  <a:gd name="T11" fmla="*/ 2147483647 h 11"/>
                  <a:gd name="T12" fmla="*/ 2147483647 w 28"/>
                  <a:gd name="T13" fmla="*/ 2147483647 h 11"/>
                  <a:gd name="T14" fmla="*/ 2147483647 w 28"/>
                  <a:gd name="T15" fmla="*/ 2147483647 h 11"/>
                  <a:gd name="T16" fmla="*/ 2147483647 w 28"/>
                  <a:gd name="T17" fmla="*/ 2147483647 h 11"/>
                  <a:gd name="T18" fmla="*/ 2147483647 w 28"/>
                  <a:gd name="T19" fmla="*/ 2147483647 h 11"/>
                  <a:gd name="T20" fmla="*/ 0 w 28"/>
                  <a:gd name="T21" fmla="*/ 2147483647 h 11"/>
                  <a:gd name="T22" fmla="*/ 0 w 28"/>
                  <a:gd name="T23" fmla="*/ 2147483647 h 11"/>
                  <a:gd name="T24" fmla="*/ 0 w 28"/>
                  <a:gd name="T25" fmla="*/ 2147483647 h 11"/>
                  <a:gd name="T26" fmla="*/ 0 w 28"/>
                  <a:gd name="T27" fmla="*/ 2147483647 h 11"/>
                  <a:gd name="T28" fmla="*/ 0 w 28"/>
                  <a:gd name="T29" fmla="*/ 2147483647 h 11"/>
                  <a:gd name="T30" fmla="*/ 0 w 28"/>
                  <a:gd name="T31" fmla="*/ 0 h 11"/>
                  <a:gd name="T32" fmla="*/ 0 w 28"/>
                  <a:gd name="T33" fmla="*/ 0 h 11"/>
                  <a:gd name="T34" fmla="*/ 2147483647 w 28"/>
                  <a:gd name="T35" fmla="*/ 0 h 11"/>
                  <a:gd name="T36" fmla="*/ 2147483647 w 28"/>
                  <a:gd name="T37" fmla="*/ 0 h 11"/>
                  <a:gd name="T38" fmla="*/ 2147483647 w 28"/>
                  <a:gd name="T39" fmla="*/ 0 h 11"/>
                  <a:gd name="T40" fmla="*/ 2147483647 w 28"/>
                  <a:gd name="T41" fmla="*/ 0 h 1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8"/>
                  <a:gd name="T64" fmla="*/ 0 h 11"/>
                  <a:gd name="T65" fmla="*/ 28 w 28"/>
                  <a:gd name="T66" fmla="*/ 11 h 1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1"/>
                    </a:lnTo>
                    <a:lnTo>
                      <a:pt x="22" y="6"/>
                    </a:lnTo>
                    <a:lnTo>
                      <a:pt x="11" y="11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" name="Freeform 1539"/>
              <p:cNvSpPr>
                <a:spLocks/>
              </p:cNvSpPr>
              <p:nvPr/>
            </p:nvSpPr>
            <p:spPr bwMode="auto">
              <a:xfrm>
                <a:off x="-6229365" y="-6208776"/>
                <a:ext cx="124235" cy="37782"/>
              </a:xfrm>
              <a:custGeom>
                <a:avLst/>
                <a:gdLst>
                  <a:gd name="T0" fmla="*/ 2147483647 w 33"/>
                  <a:gd name="T1" fmla="*/ 0 h 10"/>
                  <a:gd name="T2" fmla="*/ 2147483647 w 33"/>
                  <a:gd name="T3" fmla="*/ 0 h 10"/>
                  <a:gd name="T4" fmla="*/ 2147483647 w 33"/>
                  <a:gd name="T5" fmla="*/ 0 h 10"/>
                  <a:gd name="T6" fmla="*/ 2147483647 w 33"/>
                  <a:gd name="T7" fmla="*/ 2147483647 h 10"/>
                  <a:gd name="T8" fmla="*/ 2147483647 w 33"/>
                  <a:gd name="T9" fmla="*/ 0 h 10"/>
                  <a:gd name="T10" fmla="*/ 2147483647 w 33"/>
                  <a:gd name="T11" fmla="*/ 0 h 10"/>
                  <a:gd name="T12" fmla="*/ 2147483647 w 33"/>
                  <a:gd name="T13" fmla="*/ 2147483647 h 10"/>
                  <a:gd name="T14" fmla="*/ 2147483647 w 33"/>
                  <a:gd name="T15" fmla="*/ 2147483647 h 10"/>
                  <a:gd name="T16" fmla="*/ 2147483647 w 33"/>
                  <a:gd name="T17" fmla="*/ 2147483647 h 10"/>
                  <a:gd name="T18" fmla="*/ 2147483647 w 33"/>
                  <a:gd name="T19" fmla="*/ 2147483647 h 10"/>
                  <a:gd name="T20" fmla="*/ 0 w 33"/>
                  <a:gd name="T21" fmla="*/ 2147483647 h 10"/>
                  <a:gd name="T22" fmla="*/ 2147483647 w 33"/>
                  <a:gd name="T23" fmla="*/ 0 h 10"/>
                  <a:gd name="T24" fmla="*/ 2147483647 w 33"/>
                  <a:gd name="T25" fmla="*/ 0 h 1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0"/>
                  <a:gd name="T41" fmla="*/ 33 w 33"/>
                  <a:gd name="T42" fmla="*/ 10 h 1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0">
                    <a:moveTo>
                      <a:pt x="5" y="0"/>
                    </a:moveTo>
                    <a:lnTo>
                      <a:pt x="5" y="0"/>
                    </a:lnTo>
                    <a:lnTo>
                      <a:pt x="11" y="5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3" y="5"/>
                    </a:lnTo>
                    <a:lnTo>
                      <a:pt x="33" y="10"/>
                    </a:lnTo>
                    <a:lnTo>
                      <a:pt x="11" y="10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" name="Freeform 1540"/>
              <p:cNvSpPr>
                <a:spLocks/>
              </p:cNvSpPr>
              <p:nvPr/>
            </p:nvSpPr>
            <p:spPr bwMode="auto">
              <a:xfrm>
                <a:off x="-6229365" y="-5658210"/>
                <a:ext cx="102629" cy="64773"/>
              </a:xfrm>
              <a:custGeom>
                <a:avLst/>
                <a:gdLst>
                  <a:gd name="T0" fmla="*/ 0 w 27"/>
                  <a:gd name="T1" fmla="*/ 2147483647 h 17"/>
                  <a:gd name="T2" fmla="*/ 0 w 27"/>
                  <a:gd name="T3" fmla="*/ 2147483647 h 17"/>
                  <a:gd name="T4" fmla="*/ 2147483647 w 27"/>
                  <a:gd name="T5" fmla="*/ 2147483647 h 17"/>
                  <a:gd name="T6" fmla="*/ 2147483647 w 27"/>
                  <a:gd name="T7" fmla="*/ 0 h 17"/>
                  <a:gd name="T8" fmla="*/ 2147483647 w 27"/>
                  <a:gd name="T9" fmla="*/ 0 h 17"/>
                  <a:gd name="T10" fmla="*/ 2147483647 w 27"/>
                  <a:gd name="T11" fmla="*/ 2147483647 h 17"/>
                  <a:gd name="T12" fmla="*/ 2147483647 w 27"/>
                  <a:gd name="T13" fmla="*/ 2147483647 h 17"/>
                  <a:gd name="T14" fmla="*/ 2147483647 w 27"/>
                  <a:gd name="T15" fmla="*/ 2147483647 h 17"/>
                  <a:gd name="T16" fmla="*/ 2147483647 w 27"/>
                  <a:gd name="T17" fmla="*/ 2147483647 h 17"/>
                  <a:gd name="T18" fmla="*/ 2147483647 w 27"/>
                  <a:gd name="T19" fmla="*/ 2147483647 h 17"/>
                  <a:gd name="T20" fmla="*/ 2147483647 w 27"/>
                  <a:gd name="T21" fmla="*/ 2147483647 h 17"/>
                  <a:gd name="T22" fmla="*/ 2147483647 w 27"/>
                  <a:gd name="T23" fmla="*/ 2147483647 h 17"/>
                  <a:gd name="T24" fmla="*/ 0 w 27"/>
                  <a:gd name="T25" fmla="*/ 2147483647 h 17"/>
                  <a:gd name="T26" fmla="*/ 0 w 27"/>
                  <a:gd name="T27" fmla="*/ 2147483647 h 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"/>
                  <a:gd name="T43" fmla="*/ 0 h 17"/>
                  <a:gd name="T44" fmla="*/ 27 w 27"/>
                  <a:gd name="T45" fmla="*/ 17 h 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" h="17">
                    <a:moveTo>
                      <a:pt x="0" y="11"/>
                    </a:moveTo>
                    <a:lnTo>
                      <a:pt x="0" y="11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11" y="6"/>
                    </a:lnTo>
                    <a:lnTo>
                      <a:pt x="22" y="6"/>
                    </a:lnTo>
                    <a:lnTo>
                      <a:pt x="27" y="6"/>
                    </a:lnTo>
                    <a:lnTo>
                      <a:pt x="22" y="17"/>
                    </a:lnTo>
                    <a:lnTo>
                      <a:pt x="22" y="11"/>
                    </a:lnTo>
                    <a:lnTo>
                      <a:pt x="1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7" name="Freeform 1541"/>
              <p:cNvSpPr>
                <a:spLocks/>
              </p:cNvSpPr>
              <p:nvPr/>
            </p:nvSpPr>
            <p:spPr bwMode="auto">
              <a:xfrm>
                <a:off x="-6369802" y="-5658210"/>
                <a:ext cx="59418" cy="43182"/>
              </a:xfrm>
              <a:custGeom>
                <a:avLst/>
                <a:gdLst>
                  <a:gd name="T0" fmla="*/ 2147483647 w 16"/>
                  <a:gd name="T1" fmla="*/ 0 h 11"/>
                  <a:gd name="T2" fmla="*/ 2147483647 w 16"/>
                  <a:gd name="T3" fmla="*/ 0 h 11"/>
                  <a:gd name="T4" fmla="*/ 2147483647 w 16"/>
                  <a:gd name="T5" fmla="*/ 0 h 11"/>
                  <a:gd name="T6" fmla="*/ 2147483647 w 16"/>
                  <a:gd name="T7" fmla="*/ 0 h 11"/>
                  <a:gd name="T8" fmla="*/ 2147483647 w 16"/>
                  <a:gd name="T9" fmla="*/ 0 h 11"/>
                  <a:gd name="T10" fmla="*/ 2147483647 w 16"/>
                  <a:gd name="T11" fmla="*/ 0 h 11"/>
                  <a:gd name="T12" fmla="*/ 2147483647 w 16"/>
                  <a:gd name="T13" fmla="*/ 2147483647 h 11"/>
                  <a:gd name="T14" fmla="*/ 2147483647 w 16"/>
                  <a:gd name="T15" fmla="*/ 2147483647 h 11"/>
                  <a:gd name="T16" fmla="*/ 2147483647 w 16"/>
                  <a:gd name="T17" fmla="*/ 2147483647 h 11"/>
                  <a:gd name="T18" fmla="*/ 0 w 16"/>
                  <a:gd name="T19" fmla="*/ 2147483647 h 11"/>
                  <a:gd name="T20" fmla="*/ 0 w 16"/>
                  <a:gd name="T21" fmla="*/ 2147483647 h 11"/>
                  <a:gd name="T22" fmla="*/ 2147483647 w 16"/>
                  <a:gd name="T23" fmla="*/ 0 h 11"/>
                  <a:gd name="T24" fmla="*/ 2147483647 w 16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"/>
                  <a:gd name="T40" fmla="*/ 0 h 11"/>
                  <a:gd name="T41" fmla="*/ 16 w 16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" h="11">
                    <a:moveTo>
                      <a:pt x="5" y="0"/>
                    </a:moveTo>
                    <a:lnTo>
                      <a:pt x="5" y="0"/>
                    </a:lnTo>
                    <a:lnTo>
                      <a:pt x="16" y="0"/>
                    </a:lnTo>
                    <a:lnTo>
                      <a:pt x="16" y="11"/>
                    </a:lnTo>
                    <a:lnTo>
                      <a:pt x="5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8" name="Freeform 1542"/>
              <p:cNvSpPr>
                <a:spLocks/>
              </p:cNvSpPr>
              <p:nvPr/>
            </p:nvSpPr>
            <p:spPr bwMode="auto">
              <a:xfrm>
                <a:off x="-6391408" y="-5593437"/>
                <a:ext cx="102629" cy="43182"/>
              </a:xfrm>
              <a:custGeom>
                <a:avLst/>
                <a:gdLst>
                  <a:gd name="T0" fmla="*/ 2147483647 w 28"/>
                  <a:gd name="T1" fmla="*/ 2147483647 h 11"/>
                  <a:gd name="T2" fmla="*/ 2147483647 w 28"/>
                  <a:gd name="T3" fmla="*/ 2147483647 h 11"/>
                  <a:gd name="T4" fmla="*/ 2147483647 w 28"/>
                  <a:gd name="T5" fmla="*/ 2147483647 h 11"/>
                  <a:gd name="T6" fmla="*/ 0 w 28"/>
                  <a:gd name="T7" fmla="*/ 2147483647 h 11"/>
                  <a:gd name="T8" fmla="*/ 0 w 28"/>
                  <a:gd name="T9" fmla="*/ 2147483647 h 11"/>
                  <a:gd name="T10" fmla="*/ 0 w 28"/>
                  <a:gd name="T11" fmla="*/ 0 h 11"/>
                  <a:gd name="T12" fmla="*/ 0 w 28"/>
                  <a:gd name="T13" fmla="*/ 0 h 11"/>
                  <a:gd name="T14" fmla="*/ 0 w 28"/>
                  <a:gd name="T15" fmla="*/ 0 h 11"/>
                  <a:gd name="T16" fmla="*/ 0 w 28"/>
                  <a:gd name="T17" fmla="*/ 2147483647 h 11"/>
                  <a:gd name="T18" fmla="*/ 0 w 28"/>
                  <a:gd name="T19" fmla="*/ 2147483647 h 11"/>
                  <a:gd name="T20" fmla="*/ 2147483647 w 28"/>
                  <a:gd name="T21" fmla="*/ 2147483647 h 11"/>
                  <a:gd name="T22" fmla="*/ 2147483647 w 28"/>
                  <a:gd name="T23" fmla="*/ 2147483647 h 11"/>
                  <a:gd name="T24" fmla="*/ 2147483647 w 28"/>
                  <a:gd name="T25" fmla="*/ 0 h 11"/>
                  <a:gd name="T26" fmla="*/ 2147483647 w 28"/>
                  <a:gd name="T27" fmla="*/ 0 h 11"/>
                  <a:gd name="T28" fmla="*/ 2147483647 w 28"/>
                  <a:gd name="T29" fmla="*/ 2147483647 h 11"/>
                  <a:gd name="T30" fmla="*/ 2147483647 w 28"/>
                  <a:gd name="T31" fmla="*/ 2147483647 h 11"/>
                  <a:gd name="T32" fmla="*/ 2147483647 w 28"/>
                  <a:gd name="T33" fmla="*/ 2147483647 h 11"/>
                  <a:gd name="T34" fmla="*/ 2147483647 w 28"/>
                  <a:gd name="T35" fmla="*/ 2147483647 h 11"/>
                  <a:gd name="T36" fmla="*/ 2147483647 w 28"/>
                  <a:gd name="T37" fmla="*/ 2147483647 h 1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11"/>
                  <a:gd name="T59" fmla="*/ 28 w 28"/>
                  <a:gd name="T60" fmla="*/ 11 h 1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11">
                    <a:moveTo>
                      <a:pt x="22" y="11"/>
                    </a:moveTo>
                    <a:lnTo>
                      <a:pt x="22" y="11"/>
                    </a:lnTo>
                    <a:lnTo>
                      <a:pt x="17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6" y="5"/>
                    </a:lnTo>
                    <a:lnTo>
                      <a:pt x="17" y="5"/>
                    </a:lnTo>
                    <a:lnTo>
                      <a:pt x="28" y="0"/>
                    </a:lnTo>
                    <a:lnTo>
                      <a:pt x="28" y="11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" name="Freeform 1543"/>
              <p:cNvSpPr>
                <a:spLocks/>
              </p:cNvSpPr>
              <p:nvPr/>
            </p:nvSpPr>
            <p:spPr bwMode="auto">
              <a:xfrm>
                <a:off x="-6250970" y="-5534064"/>
                <a:ext cx="145841" cy="43182"/>
              </a:xfrm>
              <a:custGeom>
                <a:avLst/>
                <a:gdLst>
                  <a:gd name="T0" fmla="*/ 0 w 39"/>
                  <a:gd name="T1" fmla="*/ 2147483647 h 11"/>
                  <a:gd name="T2" fmla="*/ 0 w 39"/>
                  <a:gd name="T3" fmla="*/ 2147483647 h 11"/>
                  <a:gd name="T4" fmla="*/ 2147483647 w 39"/>
                  <a:gd name="T5" fmla="*/ 0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2147483647 w 39"/>
                  <a:gd name="T11" fmla="*/ 2147483647 h 11"/>
                  <a:gd name="T12" fmla="*/ 2147483647 w 39"/>
                  <a:gd name="T13" fmla="*/ 2147483647 h 11"/>
                  <a:gd name="T14" fmla="*/ 2147483647 w 39"/>
                  <a:gd name="T15" fmla="*/ 2147483647 h 11"/>
                  <a:gd name="T16" fmla="*/ 0 w 39"/>
                  <a:gd name="T17" fmla="*/ 2147483647 h 11"/>
                  <a:gd name="T18" fmla="*/ 0 w 39"/>
                  <a:gd name="T19" fmla="*/ 2147483647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11"/>
                  <a:gd name="T32" fmla="*/ 39 w 3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11">
                    <a:moveTo>
                      <a:pt x="0" y="6"/>
                    </a:moveTo>
                    <a:lnTo>
                      <a:pt x="0" y="6"/>
                    </a:lnTo>
                    <a:lnTo>
                      <a:pt x="17" y="0"/>
                    </a:lnTo>
                    <a:lnTo>
                      <a:pt x="28" y="6"/>
                    </a:lnTo>
                    <a:lnTo>
                      <a:pt x="39" y="11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0" name="Freeform 1544"/>
              <p:cNvSpPr>
                <a:spLocks/>
              </p:cNvSpPr>
              <p:nvPr/>
            </p:nvSpPr>
            <p:spPr bwMode="auto">
              <a:xfrm>
                <a:off x="-6391408" y="-5534064"/>
                <a:ext cx="102629" cy="43182"/>
              </a:xfrm>
              <a:custGeom>
                <a:avLst/>
                <a:gdLst>
                  <a:gd name="T0" fmla="*/ 2147483647 w 28"/>
                  <a:gd name="T1" fmla="*/ 2147483647 h 11"/>
                  <a:gd name="T2" fmla="*/ 2147483647 w 28"/>
                  <a:gd name="T3" fmla="*/ 2147483647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0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0 h 11"/>
                  <a:gd name="T14" fmla="*/ 2147483647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2147483647 h 11"/>
                  <a:gd name="T22" fmla="*/ 2147483647 w 28"/>
                  <a:gd name="T23" fmla="*/ 2147483647 h 11"/>
                  <a:gd name="T24" fmla="*/ 2147483647 w 28"/>
                  <a:gd name="T25" fmla="*/ 2147483647 h 11"/>
                  <a:gd name="T26" fmla="*/ 2147483647 w 28"/>
                  <a:gd name="T27" fmla="*/ 2147483647 h 11"/>
                  <a:gd name="T28" fmla="*/ 2147483647 w 28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1"/>
                  <a:gd name="T47" fmla="*/ 28 w 28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1">
                    <a:moveTo>
                      <a:pt x="22" y="11"/>
                    </a:moveTo>
                    <a:lnTo>
                      <a:pt x="22" y="11"/>
                    </a:lnTo>
                    <a:lnTo>
                      <a:pt x="22" y="6"/>
                    </a:lnTo>
                    <a:lnTo>
                      <a:pt x="11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1" name="Freeform 1545"/>
              <p:cNvSpPr>
                <a:spLocks/>
              </p:cNvSpPr>
              <p:nvPr/>
            </p:nvSpPr>
            <p:spPr bwMode="auto">
              <a:xfrm>
                <a:off x="-6229365" y="-5469292"/>
                <a:ext cx="124235" cy="37786"/>
              </a:xfrm>
              <a:custGeom>
                <a:avLst/>
                <a:gdLst>
                  <a:gd name="T0" fmla="*/ 2147483647 w 33"/>
                  <a:gd name="T1" fmla="*/ 2147483647 h 10"/>
                  <a:gd name="T2" fmla="*/ 2147483647 w 33"/>
                  <a:gd name="T3" fmla="*/ 2147483647 h 10"/>
                  <a:gd name="T4" fmla="*/ 2147483647 w 33"/>
                  <a:gd name="T5" fmla="*/ 2147483647 h 10"/>
                  <a:gd name="T6" fmla="*/ 0 w 33"/>
                  <a:gd name="T7" fmla="*/ 2147483647 h 10"/>
                  <a:gd name="T8" fmla="*/ 0 w 33"/>
                  <a:gd name="T9" fmla="*/ 2147483647 h 10"/>
                  <a:gd name="T10" fmla="*/ 0 w 33"/>
                  <a:gd name="T11" fmla="*/ 0 h 10"/>
                  <a:gd name="T12" fmla="*/ 0 w 33"/>
                  <a:gd name="T13" fmla="*/ 0 h 10"/>
                  <a:gd name="T14" fmla="*/ 2147483647 w 33"/>
                  <a:gd name="T15" fmla="*/ 0 h 10"/>
                  <a:gd name="T16" fmla="*/ 2147483647 w 33"/>
                  <a:gd name="T17" fmla="*/ 0 h 10"/>
                  <a:gd name="T18" fmla="*/ 2147483647 w 33"/>
                  <a:gd name="T19" fmla="*/ 0 h 10"/>
                  <a:gd name="T20" fmla="*/ 2147483647 w 33"/>
                  <a:gd name="T21" fmla="*/ 0 h 10"/>
                  <a:gd name="T22" fmla="*/ 2147483647 w 33"/>
                  <a:gd name="T23" fmla="*/ 2147483647 h 10"/>
                  <a:gd name="T24" fmla="*/ 2147483647 w 33"/>
                  <a:gd name="T25" fmla="*/ 2147483647 h 10"/>
                  <a:gd name="T26" fmla="*/ 2147483647 w 33"/>
                  <a:gd name="T27" fmla="*/ 2147483647 h 10"/>
                  <a:gd name="T28" fmla="*/ 2147483647 w 33"/>
                  <a:gd name="T29" fmla="*/ 2147483647 h 1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0"/>
                  <a:gd name="T47" fmla="*/ 33 w 33"/>
                  <a:gd name="T48" fmla="*/ 10 h 1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0">
                    <a:moveTo>
                      <a:pt x="27" y="10"/>
                    </a:moveTo>
                    <a:lnTo>
                      <a:pt x="27" y="10"/>
                    </a:lnTo>
                    <a:lnTo>
                      <a:pt x="16" y="5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22" y="5"/>
                    </a:lnTo>
                    <a:lnTo>
                      <a:pt x="33" y="5"/>
                    </a:lnTo>
                    <a:lnTo>
                      <a:pt x="27" y="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2" name="Freeform 1546"/>
              <p:cNvSpPr>
                <a:spLocks/>
              </p:cNvSpPr>
              <p:nvPr/>
            </p:nvSpPr>
            <p:spPr bwMode="auto">
              <a:xfrm>
                <a:off x="-6391408" y="-5469292"/>
                <a:ext cx="124235" cy="37786"/>
              </a:xfrm>
              <a:custGeom>
                <a:avLst/>
                <a:gdLst>
                  <a:gd name="T0" fmla="*/ 0 w 33"/>
                  <a:gd name="T1" fmla="*/ 2147483647 h 10"/>
                  <a:gd name="T2" fmla="*/ 0 w 33"/>
                  <a:gd name="T3" fmla="*/ 2147483647 h 10"/>
                  <a:gd name="T4" fmla="*/ 0 w 33"/>
                  <a:gd name="T5" fmla="*/ 0 h 10"/>
                  <a:gd name="T6" fmla="*/ 2147483647 w 33"/>
                  <a:gd name="T7" fmla="*/ 0 h 10"/>
                  <a:gd name="T8" fmla="*/ 2147483647 w 33"/>
                  <a:gd name="T9" fmla="*/ 0 h 10"/>
                  <a:gd name="T10" fmla="*/ 2147483647 w 33"/>
                  <a:gd name="T11" fmla="*/ 0 h 10"/>
                  <a:gd name="T12" fmla="*/ 2147483647 w 33"/>
                  <a:gd name="T13" fmla="*/ 2147483647 h 10"/>
                  <a:gd name="T14" fmla="*/ 2147483647 w 33"/>
                  <a:gd name="T15" fmla="*/ 2147483647 h 10"/>
                  <a:gd name="T16" fmla="*/ 2147483647 w 33"/>
                  <a:gd name="T17" fmla="*/ 2147483647 h 10"/>
                  <a:gd name="T18" fmla="*/ 0 w 33"/>
                  <a:gd name="T19" fmla="*/ 2147483647 h 10"/>
                  <a:gd name="T20" fmla="*/ 0 w 33"/>
                  <a:gd name="T21" fmla="*/ 2147483647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3"/>
                  <a:gd name="T34" fmla="*/ 0 h 10"/>
                  <a:gd name="T35" fmla="*/ 33 w 33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3" h="10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10"/>
                    </a:lnTo>
                    <a:lnTo>
                      <a:pt x="22" y="5"/>
                    </a:lnTo>
                    <a:lnTo>
                      <a:pt x="11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3" name="Freeform 1547"/>
              <p:cNvSpPr>
                <a:spLocks/>
              </p:cNvSpPr>
              <p:nvPr/>
            </p:nvSpPr>
            <p:spPr bwMode="auto">
              <a:xfrm>
                <a:off x="-6186153" y="-5409915"/>
                <a:ext cx="102629" cy="43182"/>
              </a:xfrm>
              <a:custGeom>
                <a:avLst/>
                <a:gdLst>
                  <a:gd name="T0" fmla="*/ 0 w 27"/>
                  <a:gd name="T1" fmla="*/ 0 h 11"/>
                  <a:gd name="T2" fmla="*/ 0 w 27"/>
                  <a:gd name="T3" fmla="*/ 0 h 11"/>
                  <a:gd name="T4" fmla="*/ 2147483647 w 27"/>
                  <a:gd name="T5" fmla="*/ 0 h 11"/>
                  <a:gd name="T6" fmla="*/ 2147483647 w 27"/>
                  <a:gd name="T7" fmla="*/ 0 h 11"/>
                  <a:gd name="T8" fmla="*/ 2147483647 w 27"/>
                  <a:gd name="T9" fmla="*/ 0 h 11"/>
                  <a:gd name="T10" fmla="*/ 2147483647 w 27"/>
                  <a:gd name="T11" fmla="*/ 0 h 11"/>
                  <a:gd name="T12" fmla="*/ 2147483647 w 27"/>
                  <a:gd name="T13" fmla="*/ 2147483647 h 11"/>
                  <a:gd name="T14" fmla="*/ 2147483647 w 27"/>
                  <a:gd name="T15" fmla="*/ 2147483647 h 11"/>
                  <a:gd name="T16" fmla="*/ 2147483647 w 27"/>
                  <a:gd name="T17" fmla="*/ 2147483647 h 11"/>
                  <a:gd name="T18" fmla="*/ 0 w 27"/>
                  <a:gd name="T19" fmla="*/ 0 h 11"/>
                  <a:gd name="T20" fmla="*/ 0 w 27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11"/>
                  <a:gd name="T35" fmla="*/ 27 w 27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11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27" y="5"/>
                    </a:lnTo>
                    <a:lnTo>
                      <a:pt x="16" y="11"/>
                    </a:lnTo>
                    <a:lnTo>
                      <a:pt x="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4" name="Freeform 1548"/>
              <p:cNvSpPr>
                <a:spLocks/>
              </p:cNvSpPr>
              <p:nvPr/>
            </p:nvSpPr>
            <p:spPr bwMode="auto">
              <a:xfrm>
                <a:off x="-6391408" y="-5431506"/>
                <a:ext cx="124235" cy="64773"/>
              </a:xfrm>
              <a:custGeom>
                <a:avLst/>
                <a:gdLst>
                  <a:gd name="T0" fmla="*/ 2147483647 w 33"/>
                  <a:gd name="T1" fmla="*/ 2147483647 h 17"/>
                  <a:gd name="T2" fmla="*/ 2147483647 w 33"/>
                  <a:gd name="T3" fmla="*/ 2147483647 h 17"/>
                  <a:gd name="T4" fmla="*/ 2147483647 w 33"/>
                  <a:gd name="T5" fmla="*/ 2147483647 h 17"/>
                  <a:gd name="T6" fmla="*/ 2147483647 w 33"/>
                  <a:gd name="T7" fmla="*/ 2147483647 h 17"/>
                  <a:gd name="T8" fmla="*/ 0 w 33"/>
                  <a:gd name="T9" fmla="*/ 2147483647 h 17"/>
                  <a:gd name="T10" fmla="*/ 0 w 33"/>
                  <a:gd name="T11" fmla="*/ 2147483647 h 17"/>
                  <a:gd name="T12" fmla="*/ 0 w 33"/>
                  <a:gd name="T13" fmla="*/ 2147483647 h 17"/>
                  <a:gd name="T14" fmla="*/ 2147483647 w 33"/>
                  <a:gd name="T15" fmla="*/ 0 h 17"/>
                  <a:gd name="T16" fmla="*/ 2147483647 w 33"/>
                  <a:gd name="T17" fmla="*/ 2147483647 h 17"/>
                  <a:gd name="T18" fmla="*/ 2147483647 w 33"/>
                  <a:gd name="T19" fmla="*/ 2147483647 h 17"/>
                  <a:gd name="T20" fmla="*/ 2147483647 w 33"/>
                  <a:gd name="T21" fmla="*/ 2147483647 h 17"/>
                  <a:gd name="T22" fmla="*/ 2147483647 w 33"/>
                  <a:gd name="T23" fmla="*/ 2147483647 h 17"/>
                  <a:gd name="T24" fmla="*/ 2147483647 w 33"/>
                  <a:gd name="T25" fmla="*/ 2147483647 h 17"/>
                  <a:gd name="T26" fmla="*/ 2147483647 w 33"/>
                  <a:gd name="T27" fmla="*/ 2147483647 h 17"/>
                  <a:gd name="T28" fmla="*/ 2147483647 w 33"/>
                  <a:gd name="T29" fmla="*/ 2147483647 h 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7"/>
                  <a:gd name="T47" fmla="*/ 33 w 33"/>
                  <a:gd name="T48" fmla="*/ 17 h 1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7">
                    <a:moveTo>
                      <a:pt x="33" y="17"/>
                    </a:moveTo>
                    <a:lnTo>
                      <a:pt x="33" y="17"/>
                    </a:lnTo>
                    <a:lnTo>
                      <a:pt x="28" y="11"/>
                    </a:lnTo>
                    <a:lnTo>
                      <a:pt x="17" y="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33" y="6"/>
                    </a:lnTo>
                    <a:lnTo>
                      <a:pt x="33" y="11"/>
                    </a:lnTo>
                    <a:lnTo>
                      <a:pt x="33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5" name="Freeform 1549"/>
              <p:cNvSpPr>
                <a:spLocks/>
              </p:cNvSpPr>
              <p:nvPr/>
            </p:nvSpPr>
            <p:spPr bwMode="auto">
              <a:xfrm>
                <a:off x="-6250970" y="-5366734"/>
                <a:ext cx="145841" cy="37782"/>
              </a:xfrm>
              <a:custGeom>
                <a:avLst/>
                <a:gdLst>
                  <a:gd name="T0" fmla="*/ 2147483647 w 39"/>
                  <a:gd name="T1" fmla="*/ 0 h 11"/>
                  <a:gd name="T2" fmla="*/ 2147483647 w 39"/>
                  <a:gd name="T3" fmla="*/ 0 h 11"/>
                  <a:gd name="T4" fmla="*/ 2147483647 w 39"/>
                  <a:gd name="T5" fmla="*/ 2147483647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0 w 39"/>
                  <a:gd name="T11" fmla="*/ 2147483647 h 11"/>
                  <a:gd name="T12" fmla="*/ 0 w 39"/>
                  <a:gd name="T13" fmla="*/ 2147483647 h 11"/>
                  <a:gd name="T14" fmla="*/ 0 w 39"/>
                  <a:gd name="T15" fmla="*/ 2147483647 h 11"/>
                  <a:gd name="T16" fmla="*/ 2147483647 w 39"/>
                  <a:gd name="T17" fmla="*/ 0 h 11"/>
                  <a:gd name="T18" fmla="*/ 2147483647 w 39"/>
                  <a:gd name="T19" fmla="*/ 0 h 11"/>
                  <a:gd name="T20" fmla="*/ 2147483647 w 39"/>
                  <a:gd name="T21" fmla="*/ 2147483647 h 11"/>
                  <a:gd name="T22" fmla="*/ 2147483647 w 39"/>
                  <a:gd name="T23" fmla="*/ 0 h 11"/>
                  <a:gd name="T24" fmla="*/ 2147483647 w 39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9" y="0"/>
                    </a:moveTo>
                    <a:lnTo>
                      <a:pt x="39" y="0"/>
                    </a:lnTo>
                    <a:lnTo>
                      <a:pt x="33" y="11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6" y="0"/>
                    </a:lnTo>
                    <a:lnTo>
                      <a:pt x="17" y="0"/>
                    </a:lnTo>
                    <a:lnTo>
                      <a:pt x="28" y="5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6" name="Freeform 1550"/>
              <p:cNvSpPr>
                <a:spLocks/>
              </p:cNvSpPr>
              <p:nvPr/>
            </p:nvSpPr>
            <p:spPr bwMode="auto">
              <a:xfrm>
                <a:off x="-6391408" y="-5307360"/>
                <a:ext cx="124235" cy="21591"/>
              </a:xfrm>
              <a:custGeom>
                <a:avLst/>
                <a:gdLst>
                  <a:gd name="T0" fmla="*/ 0 w 33"/>
                  <a:gd name="T1" fmla="*/ 0 h 6"/>
                  <a:gd name="T2" fmla="*/ 0 w 33"/>
                  <a:gd name="T3" fmla="*/ 0 h 6"/>
                  <a:gd name="T4" fmla="*/ 2147483647 w 33"/>
                  <a:gd name="T5" fmla="*/ 0 h 6"/>
                  <a:gd name="T6" fmla="*/ 2147483647 w 33"/>
                  <a:gd name="T7" fmla="*/ 0 h 6"/>
                  <a:gd name="T8" fmla="*/ 2147483647 w 33"/>
                  <a:gd name="T9" fmla="*/ 0 h 6"/>
                  <a:gd name="T10" fmla="*/ 2147483647 w 33"/>
                  <a:gd name="T11" fmla="*/ 2147483647 h 6"/>
                  <a:gd name="T12" fmla="*/ 2147483647 w 33"/>
                  <a:gd name="T13" fmla="*/ 2147483647 h 6"/>
                  <a:gd name="T14" fmla="*/ 2147483647 w 33"/>
                  <a:gd name="T15" fmla="*/ 2147483647 h 6"/>
                  <a:gd name="T16" fmla="*/ 2147483647 w 33"/>
                  <a:gd name="T17" fmla="*/ 2147483647 h 6"/>
                  <a:gd name="T18" fmla="*/ 2147483647 w 33"/>
                  <a:gd name="T19" fmla="*/ 2147483647 h 6"/>
                  <a:gd name="T20" fmla="*/ 2147483647 w 33"/>
                  <a:gd name="T21" fmla="*/ 2147483647 h 6"/>
                  <a:gd name="T22" fmla="*/ 0 w 33"/>
                  <a:gd name="T23" fmla="*/ 2147483647 h 6"/>
                  <a:gd name="T24" fmla="*/ 0 w 33"/>
                  <a:gd name="T25" fmla="*/ 0 h 6"/>
                  <a:gd name="T26" fmla="*/ 0 w 33"/>
                  <a:gd name="T27" fmla="*/ 0 h 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6"/>
                  <a:gd name="T44" fmla="*/ 33 w 33"/>
                  <a:gd name="T45" fmla="*/ 6 h 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6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33" y="6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7" name="Freeform 1551"/>
              <p:cNvSpPr>
                <a:spLocks/>
              </p:cNvSpPr>
              <p:nvPr/>
            </p:nvSpPr>
            <p:spPr bwMode="auto">
              <a:xfrm>
                <a:off x="-6250970" y="-5307360"/>
                <a:ext cx="108029" cy="43182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2147483647 h 11"/>
                  <a:gd name="T14" fmla="*/ 0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"/>
                  <a:gd name="T34" fmla="*/ 0 h 11"/>
                  <a:gd name="T35" fmla="*/ 28 w 28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11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8" name="Freeform 1552"/>
              <p:cNvSpPr>
                <a:spLocks/>
              </p:cNvSpPr>
              <p:nvPr/>
            </p:nvSpPr>
            <p:spPr bwMode="auto">
              <a:xfrm>
                <a:off x="-6434620" y="-5264179"/>
                <a:ext cx="145841" cy="37786"/>
              </a:xfrm>
              <a:custGeom>
                <a:avLst/>
                <a:gdLst>
                  <a:gd name="T0" fmla="*/ 2147483647 w 39"/>
                  <a:gd name="T1" fmla="*/ 2147483647 h 11"/>
                  <a:gd name="T2" fmla="*/ 2147483647 w 39"/>
                  <a:gd name="T3" fmla="*/ 2147483647 h 11"/>
                  <a:gd name="T4" fmla="*/ 2147483647 w 39"/>
                  <a:gd name="T5" fmla="*/ 2147483647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0 w 39"/>
                  <a:gd name="T11" fmla="*/ 2147483647 h 11"/>
                  <a:gd name="T12" fmla="*/ 0 w 39"/>
                  <a:gd name="T13" fmla="*/ 2147483647 h 11"/>
                  <a:gd name="T14" fmla="*/ 2147483647 w 39"/>
                  <a:gd name="T15" fmla="*/ 0 h 11"/>
                  <a:gd name="T16" fmla="*/ 2147483647 w 39"/>
                  <a:gd name="T17" fmla="*/ 0 h 11"/>
                  <a:gd name="T18" fmla="*/ 2147483647 w 39"/>
                  <a:gd name="T19" fmla="*/ 2147483647 h 11"/>
                  <a:gd name="T20" fmla="*/ 2147483647 w 39"/>
                  <a:gd name="T21" fmla="*/ 2147483647 h 11"/>
                  <a:gd name="T22" fmla="*/ 2147483647 w 39"/>
                  <a:gd name="T23" fmla="*/ 2147483647 h 11"/>
                  <a:gd name="T24" fmla="*/ 2147483647 w 39"/>
                  <a:gd name="T25" fmla="*/ 2147483647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3" y="11"/>
                    </a:moveTo>
                    <a:lnTo>
                      <a:pt x="33" y="11"/>
                    </a:lnTo>
                    <a:lnTo>
                      <a:pt x="28" y="11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6"/>
                    </a:lnTo>
                    <a:lnTo>
                      <a:pt x="39" y="6"/>
                    </a:ln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9" name="Freeform 1553"/>
              <p:cNvSpPr>
                <a:spLocks/>
              </p:cNvSpPr>
              <p:nvPr/>
            </p:nvSpPr>
            <p:spPr bwMode="auto">
              <a:xfrm>
                <a:off x="-6229365" y="-5264179"/>
                <a:ext cx="124235" cy="37786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2147483647 h 11"/>
                  <a:gd name="T6" fmla="*/ 2147483647 w 33"/>
                  <a:gd name="T7" fmla="*/ 2147483647 h 11"/>
                  <a:gd name="T8" fmla="*/ 2147483647 w 33"/>
                  <a:gd name="T9" fmla="*/ 0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0 w 33"/>
                  <a:gd name="T25" fmla="*/ 2147483647 h 11"/>
                  <a:gd name="T26" fmla="*/ 0 w 33"/>
                  <a:gd name="T27" fmla="*/ 2147483647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16" y="0"/>
                    </a:lnTo>
                    <a:lnTo>
                      <a:pt x="27" y="6"/>
                    </a:lnTo>
                    <a:lnTo>
                      <a:pt x="33" y="6"/>
                    </a:lnTo>
                    <a:lnTo>
                      <a:pt x="33" y="11"/>
                    </a:lnTo>
                    <a:lnTo>
                      <a:pt x="27" y="11"/>
                    </a:lnTo>
                    <a:lnTo>
                      <a:pt x="16" y="11"/>
                    </a:lnTo>
                    <a:lnTo>
                      <a:pt x="11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0" name="Freeform 1554"/>
              <p:cNvSpPr>
                <a:spLocks/>
              </p:cNvSpPr>
              <p:nvPr/>
            </p:nvSpPr>
            <p:spPr bwMode="auto">
              <a:xfrm>
                <a:off x="-6250970" y="-5204802"/>
                <a:ext cx="210659" cy="43182"/>
              </a:xfrm>
              <a:custGeom>
                <a:avLst/>
                <a:gdLst>
                  <a:gd name="T0" fmla="*/ 2147483647 w 55"/>
                  <a:gd name="T1" fmla="*/ 2147483647 h 11"/>
                  <a:gd name="T2" fmla="*/ 2147483647 w 55"/>
                  <a:gd name="T3" fmla="*/ 2147483647 h 11"/>
                  <a:gd name="T4" fmla="*/ 2147483647 w 55"/>
                  <a:gd name="T5" fmla="*/ 2147483647 h 11"/>
                  <a:gd name="T6" fmla="*/ 2147483647 w 55"/>
                  <a:gd name="T7" fmla="*/ 2147483647 h 11"/>
                  <a:gd name="T8" fmla="*/ 0 w 55"/>
                  <a:gd name="T9" fmla="*/ 0 h 11"/>
                  <a:gd name="T10" fmla="*/ 0 w 55"/>
                  <a:gd name="T11" fmla="*/ 0 h 11"/>
                  <a:gd name="T12" fmla="*/ 2147483647 w 55"/>
                  <a:gd name="T13" fmla="*/ 0 h 11"/>
                  <a:gd name="T14" fmla="*/ 2147483647 w 55"/>
                  <a:gd name="T15" fmla="*/ 2147483647 h 11"/>
                  <a:gd name="T16" fmla="*/ 2147483647 w 55"/>
                  <a:gd name="T17" fmla="*/ 2147483647 h 11"/>
                  <a:gd name="T18" fmla="*/ 2147483647 w 55"/>
                  <a:gd name="T19" fmla="*/ 2147483647 h 11"/>
                  <a:gd name="T20" fmla="*/ 2147483647 w 55"/>
                  <a:gd name="T21" fmla="*/ 2147483647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11"/>
                  <a:gd name="T35" fmla="*/ 55 w 55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11">
                    <a:moveTo>
                      <a:pt x="55" y="11"/>
                    </a:moveTo>
                    <a:lnTo>
                      <a:pt x="55" y="11"/>
                    </a:lnTo>
                    <a:lnTo>
                      <a:pt x="28" y="11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44" y="5"/>
                    </a:lnTo>
                    <a:lnTo>
                      <a:pt x="50" y="5"/>
                    </a:lnTo>
                    <a:lnTo>
                      <a:pt x="5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1" name="Freeform 1555"/>
              <p:cNvSpPr>
                <a:spLocks/>
              </p:cNvSpPr>
              <p:nvPr/>
            </p:nvSpPr>
            <p:spPr bwMode="auto">
              <a:xfrm>
                <a:off x="-6391408" y="-5204802"/>
                <a:ext cx="124235" cy="43182"/>
              </a:xfrm>
              <a:custGeom>
                <a:avLst/>
                <a:gdLst>
                  <a:gd name="T0" fmla="*/ 0 w 33"/>
                  <a:gd name="T1" fmla="*/ 0 h 11"/>
                  <a:gd name="T2" fmla="*/ 0 w 33"/>
                  <a:gd name="T3" fmla="*/ 0 h 11"/>
                  <a:gd name="T4" fmla="*/ 2147483647 w 33"/>
                  <a:gd name="T5" fmla="*/ 0 h 11"/>
                  <a:gd name="T6" fmla="*/ 2147483647 w 33"/>
                  <a:gd name="T7" fmla="*/ 0 h 11"/>
                  <a:gd name="T8" fmla="*/ 2147483647 w 33"/>
                  <a:gd name="T9" fmla="*/ 0 h 11"/>
                  <a:gd name="T10" fmla="*/ 2147483647 w 33"/>
                  <a:gd name="T11" fmla="*/ 0 h 11"/>
                  <a:gd name="T12" fmla="*/ 2147483647 w 33"/>
                  <a:gd name="T13" fmla="*/ 0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0 w 33"/>
                  <a:gd name="T23" fmla="*/ 0 h 11"/>
                  <a:gd name="T24" fmla="*/ 0 w 33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0" y="0"/>
                    </a:moveTo>
                    <a:lnTo>
                      <a:pt x="0" y="0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3" y="5"/>
                    </a:lnTo>
                    <a:lnTo>
                      <a:pt x="17" y="11"/>
                    </a:lnTo>
                    <a:lnTo>
                      <a:pt x="6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2" name="Freeform 1556"/>
              <p:cNvSpPr>
                <a:spLocks/>
              </p:cNvSpPr>
              <p:nvPr/>
            </p:nvSpPr>
            <p:spPr bwMode="auto">
              <a:xfrm>
                <a:off x="-6250970" y="-5140030"/>
                <a:ext cx="210659" cy="21591"/>
              </a:xfrm>
              <a:custGeom>
                <a:avLst/>
                <a:gdLst>
                  <a:gd name="T0" fmla="*/ 2147483647 w 55"/>
                  <a:gd name="T1" fmla="*/ 2147483647 h 6"/>
                  <a:gd name="T2" fmla="*/ 2147483647 w 55"/>
                  <a:gd name="T3" fmla="*/ 2147483647 h 6"/>
                  <a:gd name="T4" fmla="*/ 2147483647 w 55"/>
                  <a:gd name="T5" fmla="*/ 2147483647 h 6"/>
                  <a:gd name="T6" fmla="*/ 2147483647 w 55"/>
                  <a:gd name="T7" fmla="*/ 2147483647 h 6"/>
                  <a:gd name="T8" fmla="*/ 2147483647 w 55"/>
                  <a:gd name="T9" fmla="*/ 2147483647 h 6"/>
                  <a:gd name="T10" fmla="*/ 0 w 55"/>
                  <a:gd name="T11" fmla="*/ 0 h 6"/>
                  <a:gd name="T12" fmla="*/ 0 w 55"/>
                  <a:gd name="T13" fmla="*/ 0 h 6"/>
                  <a:gd name="T14" fmla="*/ 2147483647 w 55"/>
                  <a:gd name="T15" fmla="*/ 0 h 6"/>
                  <a:gd name="T16" fmla="*/ 2147483647 w 55"/>
                  <a:gd name="T17" fmla="*/ 0 h 6"/>
                  <a:gd name="T18" fmla="*/ 2147483647 w 55"/>
                  <a:gd name="T19" fmla="*/ 2147483647 h 6"/>
                  <a:gd name="T20" fmla="*/ 2147483647 w 55"/>
                  <a:gd name="T21" fmla="*/ 2147483647 h 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6"/>
                  <a:gd name="T35" fmla="*/ 55 w 55"/>
                  <a:gd name="T36" fmla="*/ 6 h 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6">
                    <a:moveTo>
                      <a:pt x="55" y="6"/>
                    </a:moveTo>
                    <a:lnTo>
                      <a:pt x="55" y="6"/>
                    </a:lnTo>
                    <a:lnTo>
                      <a:pt x="39" y="6"/>
                    </a:lnTo>
                    <a:lnTo>
                      <a:pt x="22" y="6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44" y="0"/>
                    </a:lnTo>
                    <a:lnTo>
                      <a:pt x="55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3" name="Freeform 1557"/>
              <p:cNvSpPr>
                <a:spLocks/>
              </p:cNvSpPr>
              <p:nvPr/>
            </p:nvSpPr>
            <p:spPr bwMode="auto">
              <a:xfrm>
                <a:off x="-6391408" y="-5161621"/>
                <a:ext cx="102629" cy="43182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2147483647 w 28"/>
                  <a:gd name="T11" fmla="*/ 2147483647 h 11"/>
                  <a:gd name="T12" fmla="*/ 2147483647 w 28"/>
                  <a:gd name="T13" fmla="*/ 2147483647 h 11"/>
                  <a:gd name="T14" fmla="*/ 2147483647 w 28"/>
                  <a:gd name="T15" fmla="*/ 2147483647 h 11"/>
                  <a:gd name="T16" fmla="*/ 2147483647 w 28"/>
                  <a:gd name="T17" fmla="*/ 2147483647 h 11"/>
                  <a:gd name="T18" fmla="*/ 2147483647 w 28"/>
                  <a:gd name="T19" fmla="*/ 2147483647 h 11"/>
                  <a:gd name="T20" fmla="*/ 0 w 28"/>
                  <a:gd name="T21" fmla="*/ 2147483647 h 11"/>
                  <a:gd name="T22" fmla="*/ 0 w 28"/>
                  <a:gd name="T23" fmla="*/ 2147483647 h 11"/>
                  <a:gd name="T24" fmla="*/ 0 w 28"/>
                  <a:gd name="T25" fmla="*/ 2147483647 h 11"/>
                  <a:gd name="T26" fmla="*/ 0 w 28"/>
                  <a:gd name="T27" fmla="*/ 2147483647 h 11"/>
                  <a:gd name="T28" fmla="*/ 0 w 28"/>
                  <a:gd name="T29" fmla="*/ 2147483647 h 11"/>
                  <a:gd name="T30" fmla="*/ 0 w 28"/>
                  <a:gd name="T31" fmla="*/ 0 h 11"/>
                  <a:gd name="T32" fmla="*/ 0 w 28"/>
                  <a:gd name="T33" fmla="*/ 0 h 11"/>
                  <a:gd name="T34" fmla="*/ 2147483647 w 28"/>
                  <a:gd name="T35" fmla="*/ 2147483647 h 11"/>
                  <a:gd name="T36" fmla="*/ 2147483647 w 28"/>
                  <a:gd name="T37" fmla="*/ 2147483647 h 11"/>
                  <a:gd name="T38" fmla="*/ 2147483647 w 28"/>
                  <a:gd name="T39" fmla="*/ 0 h 11"/>
                  <a:gd name="T40" fmla="*/ 2147483647 w 28"/>
                  <a:gd name="T41" fmla="*/ 0 h 1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8"/>
                  <a:gd name="T64" fmla="*/ 0 h 11"/>
                  <a:gd name="T65" fmla="*/ 28 w 28"/>
                  <a:gd name="T66" fmla="*/ 11 h 1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7" y="5"/>
                    </a:lnTo>
                    <a:lnTo>
                      <a:pt x="22" y="5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4" name="Freeform 1558"/>
              <p:cNvSpPr>
                <a:spLocks/>
              </p:cNvSpPr>
              <p:nvPr/>
            </p:nvSpPr>
            <p:spPr bwMode="auto">
              <a:xfrm>
                <a:off x="-6229365" y="-5593437"/>
                <a:ext cx="124235" cy="43182"/>
              </a:xfrm>
              <a:custGeom>
                <a:avLst/>
                <a:gdLst>
                  <a:gd name="T0" fmla="*/ 2147483647 w 33"/>
                  <a:gd name="T1" fmla="*/ 0 h 11"/>
                  <a:gd name="T2" fmla="*/ 2147483647 w 33"/>
                  <a:gd name="T3" fmla="*/ 0 h 11"/>
                  <a:gd name="T4" fmla="*/ 2147483647 w 33"/>
                  <a:gd name="T5" fmla="*/ 2147483647 h 11"/>
                  <a:gd name="T6" fmla="*/ 2147483647 w 33"/>
                  <a:gd name="T7" fmla="*/ 2147483647 h 11"/>
                  <a:gd name="T8" fmla="*/ 2147483647 w 33"/>
                  <a:gd name="T9" fmla="*/ 2147483647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0 w 33"/>
                  <a:gd name="T21" fmla="*/ 2147483647 h 11"/>
                  <a:gd name="T22" fmla="*/ 2147483647 w 33"/>
                  <a:gd name="T23" fmla="*/ 0 h 11"/>
                  <a:gd name="T24" fmla="*/ 2147483647 w 33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5" y="0"/>
                    </a:moveTo>
                    <a:lnTo>
                      <a:pt x="5" y="0"/>
                    </a:lnTo>
                    <a:lnTo>
                      <a:pt x="5" y="5"/>
                    </a:lnTo>
                    <a:lnTo>
                      <a:pt x="11" y="5"/>
                    </a:lnTo>
                    <a:lnTo>
                      <a:pt x="16" y="5"/>
                    </a:lnTo>
                    <a:lnTo>
                      <a:pt x="27" y="5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5" name="Freeform 1559"/>
              <p:cNvSpPr>
                <a:spLocks/>
              </p:cNvSpPr>
              <p:nvPr/>
            </p:nvSpPr>
            <p:spPr bwMode="auto">
              <a:xfrm>
                <a:off x="-6229365" y="-5658210"/>
                <a:ext cx="102629" cy="64773"/>
              </a:xfrm>
              <a:custGeom>
                <a:avLst/>
                <a:gdLst>
                  <a:gd name="T0" fmla="*/ 0 w 27"/>
                  <a:gd name="T1" fmla="*/ 2147483647 h 17"/>
                  <a:gd name="T2" fmla="*/ 0 w 27"/>
                  <a:gd name="T3" fmla="*/ 2147483647 h 17"/>
                  <a:gd name="T4" fmla="*/ 2147483647 w 27"/>
                  <a:gd name="T5" fmla="*/ 2147483647 h 17"/>
                  <a:gd name="T6" fmla="*/ 2147483647 w 27"/>
                  <a:gd name="T7" fmla="*/ 0 h 17"/>
                  <a:gd name="T8" fmla="*/ 2147483647 w 27"/>
                  <a:gd name="T9" fmla="*/ 0 h 17"/>
                  <a:gd name="T10" fmla="*/ 2147483647 w 27"/>
                  <a:gd name="T11" fmla="*/ 2147483647 h 17"/>
                  <a:gd name="T12" fmla="*/ 2147483647 w 27"/>
                  <a:gd name="T13" fmla="*/ 2147483647 h 17"/>
                  <a:gd name="T14" fmla="*/ 2147483647 w 27"/>
                  <a:gd name="T15" fmla="*/ 2147483647 h 17"/>
                  <a:gd name="T16" fmla="*/ 2147483647 w 27"/>
                  <a:gd name="T17" fmla="*/ 2147483647 h 17"/>
                  <a:gd name="T18" fmla="*/ 2147483647 w 27"/>
                  <a:gd name="T19" fmla="*/ 2147483647 h 17"/>
                  <a:gd name="T20" fmla="*/ 2147483647 w 27"/>
                  <a:gd name="T21" fmla="*/ 2147483647 h 17"/>
                  <a:gd name="T22" fmla="*/ 2147483647 w 27"/>
                  <a:gd name="T23" fmla="*/ 2147483647 h 17"/>
                  <a:gd name="T24" fmla="*/ 0 w 27"/>
                  <a:gd name="T25" fmla="*/ 2147483647 h 17"/>
                  <a:gd name="T26" fmla="*/ 0 w 27"/>
                  <a:gd name="T27" fmla="*/ 2147483647 h 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"/>
                  <a:gd name="T43" fmla="*/ 0 h 17"/>
                  <a:gd name="T44" fmla="*/ 27 w 27"/>
                  <a:gd name="T45" fmla="*/ 17 h 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" h="17">
                    <a:moveTo>
                      <a:pt x="0" y="11"/>
                    </a:moveTo>
                    <a:lnTo>
                      <a:pt x="0" y="11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11" y="6"/>
                    </a:lnTo>
                    <a:lnTo>
                      <a:pt x="22" y="6"/>
                    </a:lnTo>
                    <a:lnTo>
                      <a:pt x="27" y="6"/>
                    </a:lnTo>
                    <a:lnTo>
                      <a:pt x="22" y="17"/>
                    </a:lnTo>
                    <a:lnTo>
                      <a:pt x="22" y="11"/>
                    </a:lnTo>
                    <a:lnTo>
                      <a:pt x="1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6" name="Freeform 1560"/>
              <p:cNvSpPr>
                <a:spLocks/>
              </p:cNvSpPr>
              <p:nvPr/>
            </p:nvSpPr>
            <p:spPr bwMode="auto">
              <a:xfrm>
                <a:off x="-6369802" y="-5658210"/>
                <a:ext cx="59418" cy="43182"/>
              </a:xfrm>
              <a:custGeom>
                <a:avLst/>
                <a:gdLst>
                  <a:gd name="T0" fmla="*/ 2147483647 w 16"/>
                  <a:gd name="T1" fmla="*/ 0 h 11"/>
                  <a:gd name="T2" fmla="*/ 2147483647 w 16"/>
                  <a:gd name="T3" fmla="*/ 0 h 11"/>
                  <a:gd name="T4" fmla="*/ 2147483647 w 16"/>
                  <a:gd name="T5" fmla="*/ 0 h 11"/>
                  <a:gd name="T6" fmla="*/ 2147483647 w 16"/>
                  <a:gd name="T7" fmla="*/ 0 h 11"/>
                  <a:gd name="T8" fmla="*/ 2147483647 w 16"/>
                  <a:gd name="T9" fmla="*/ 0 h 11"/>
                  <a:gd name="T10" fmla="*/ 2147483647 w 16"/>
                  <a:gd name="T11" fmla="*/ 0 h 11"/>
                  <a:gd name="T12" fmla="*/ 2147483647 w 16"/>
                  <a:gd name="T13" fmla="*/ 2147483647 h 11"/>
                  <a:gd name="T14" fmla="*/ 2147483647 w 16"/>
                  <a:gd name="T15" fmla="*/ 2147483647 h 11"/>
                  <a:gd name="T16" fmla="*/ 2147483647 w 16"/>
                  <a:gd name="T17" fmla="*/ 2147483647 h 11"/>
                  <a:gd name="T18" fmla="*/ 0 w 16"/>
                  <a:gd name="T19" fmla="*/ 2147483647 h 11"/>
                  <a:gd name="T20" fmla="*/ 0 w 16"/>
                  <a:gd name="T21" fmla="*/ 2147483647 h 11"/>
                  <a:gd name="T22" fmla="*/ 2147483647 w 16"/>
                  <a:gd name="T23" fmla="*/ 0 h 11"/>
                  <a:gd name="T24" fmla="*/ 2147483647 w 16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"/>
                  <a:gd name="T40" fmla="*/ 0 h 11"/>
                  <a:gd name="T41" fmla="*/ 16 w 16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" h="11">
                    <a:moveTo>
                      <a:pt x="5" y="0"/>
                    </a:moveTo>
                    <a:lnTo>
                      <a:pt x="5" y="0"/>
                    </a:lnTo>
                    <a:lnTo>
                      <a:pt x="16" y="0"/>
                    </a:lnTo>
                    <a:lnTo>
                      <a:pt x="16" y="11"/>
                    </a:lnTo>
                    <a:lnTo>
                      <a:pt x="5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7" name="Freeform 1561"/>
              <p:cNvSpPr>
                <a:spLocks/>
              </p:cNvSpPr>
              <p:nvPr/>
            </p:nvSpPr>
            <p:spPr bwMode="auto">
              <a:xfrm>
                <a:off x="-6391408" y="-5593437"/>
                <a:ext cx="102629" cy="43182"/>
              </a:xfrm>
              <a:custGeom>
                <a:avLst/>
                <a:gdLst>
                  <a:gd name="T0" fmla="*/ 2147483647 w 28"/>
                  <a:gd name="T1" fmla="*/ 2147483647 h 11"/>
                  <a:gd name="T2" fmla="*/ 2147483647 w 28"/>
                  <a:gd name="T3" fmla="*/ 2147483647 h 11"/>
                  <a:gd name="T4" fmla="*/ 2147483647 w 28"/>
                  <a:gd name="T5" fmla="*/ 2147483647 h 11"/>
                  <a:gd name="T6" fmla="*/ 0 w 28"/>
                  <a:gd name="T7" fmla="*/ 2147483647 h 11"/>
                  <a:gd name="T8" fmla="*/ 0 w 28"/>
                  <a:gd name="T9" fmla="*/ 2147483647 h 11"/>
                  <a:gd name="T10" fmla="*/ 0 w 28"/>
                  <a:gd name="T11" fmla="*/ 0 h 11"/>
                  <a:gd name="T12" fmla="*/ 0 w 28"/>
                  <a:gd name="T13" fmla="*/ 0 h 11"/>
                  <a:gd name="T14" fmla="*/ 0 w 28"/>
                  <a:gd name="T15" fmla="*/ 0 h 11"/>
                  <a:gd name="T16" fmla="*/ 0 w 28"/>
                  <a:gd name="T17" fmla="*/ 2147483647 h 11"/>
                  <a:gd name="T18" fmla="*/ 0 w 28"/>
                  <a:gd name="T19" fmla="*/ 2147483647 h 11"/>
                  <a:gd name="T20" fmla="*/ 2147483647 w 28"/>
                  <a:gd name="T21" fmla="*/ 2147483647 h 11"/>
                  <a:gd name="T22" fmla="*/ 2147483647 w 28"/>
                  <a:gd name="T23" fmla="*/ 2147483647 h 11"/>
                  <a:gd name="T24" fmla="*/ 2147483647 w 28"/>
                  <a:gd name="T25" fmla="*/ 0 h 11"/>
                  <a:gd name="T26" fmla="*/ 2147483647 w 28"/>
                  <a:gd name="T27" fmla="*/ 0 h 11"/>
                  <a:gd name="T28" fmla="*/ 2147483647 w 28"/>
                  <a:gd name="T29" fmla="*/ 2147483647 h 11"/>
                  <a:gd name="T30" fmla="*/ 2147483647 w 28"/>
                  <a:gd name="T31" fmla="*/ 2147483647 h 11"/>
                  <a:gd name="T32" fmla="*/ 2147483647 w 28"/>
                  <a:gd name="T33" fmla="*/ 2147483647 h 11"/>
                  <a:gd name="T34" fmla="*/ 2147483647 w 28"/>
                  <a:gd name="T35" fmla="*/ 2147483647 h 11"/>
                  <a:gd name="T36" fmla="*/ 2147483647 w 28"/>
                  <a:gd name="T37" fmla="*/ 2147483647 h 1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11"/>
                  <a:gd name="T59" fmla="*/ 28 w 28"/>
                  <a:gd name="T60" fmla="*/ 11 h 1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11">
                    <a:moveTo>
                      <a:pt x="22" y="11"/>
                    </a:moveTo>
                    <a:lnTo>
                      <a:pt x="22" y="11"/>
                    </a:lnTo>
                    <a:lnTo>
                      <a:pt x="17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6" y="5"/>
                    </a:lnTo>
                    <a:lnTo>
                      <a:pt x="17" y="5"/>
                    </a:lnTo>
                    <a:lnTo>
                      <a:pt x="28" y="0"/>
                    </a:lnTo>
                    <a:lnTo>
                      <a:pt x="28" y="11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8" name="Freeform 1562"/>
              <p:cNvSpPr>
                <a:spLocks/>
              </p:cNvSpPr>
              <p:nvPr/>
            </p:nvSpPr>
            <p:spPr bwMode="auto">
              <a:xfrm>
                <a:off x="-6250970" y="-5534064"/>
                <a:ext cx="145841" cy="43182"/>
              </a:xfrm>
              <a:custGeom>
                <a:avLst/>
                <a:gdLst>
                  <a:gd name="T0" fmla="*/ 0 w 39"/>
                  <a:gd name="T1" fmla="*/ 2147483647 h 11"/>
                  <a:gd name="T2" fmla="*/ 0 w 39"/>
                  <a:gd name="T3" fmla="*/ 2147483647 h 11"/>
                  <a:gd name="T4" fmla="*/ 2147483647 w 39"/>
                  <a:gd name="T5" fmla="*/ 0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2147483647 w 39"/>
                  <a:gd name="T11" fmla="*/ 2147483647 h 11"/>
                  <a:gd name="T12" fmla="*/ 2147483647 w 39"/>
                  <a:gd name="T13" fmla="*/ 2147483647 h 11"/>
                  <a:gd name="T14" fmla="*/ 2147483647 w 39"/>
                  <a:gd name="T15" fmla="*/ 2147483647 h 11"/>
                  <a:gd name="T16" fmla="*/ 0 w 39"/>
                  <a:gd name="T17" fmla="*/ 2147483647 h 11"/>
                  <a:gd name="T18" fmla="*/ 0 w 39"/>
                  <a:gd name="T19" fmla="*/ 2147483647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11"/>
                  <a:gd name="T32" fmla="*/ 39 w 3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11">
                    <a:moveTo>
                      <a:pt x="0" y="6"/>
                    </a:moveTo>
                    <a:lnTo>
                      <a:pt x="0" y="6"/>
                    </a:lnTo>
                    <a:lnTo>
                      <a:pt x="17" y="0"/>
                    </a:lnTo>
                    <a:lnTo>
                      <a:pt x="28" y="6"/>
                    </a:lnTo>
                    <a:lnTo>
                      <a:pt x="39" y="11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99" name="Freeform 1563"/>
              <p:cNvSpPr>
                <a:spLocks/>
              </p:cNvSpPr>
              <p:nvPr/>
            </p:nvSpPr>
            <p:spPr bwMode="auto">
              <a:xfrm>
                <a:off x="-6391408" y="-5534064"/>
                <a:ext cx="102629" cy="43182"/>
              </a:xfrm>
              <a:custGeom>
                <a:avLst/>
                <a:gdLst>
                  <a:gd name="T0" fmla="*/ 2147483647 w 28"/>
                  <a:gd name="T1" fmla="*/ 2147483647 h 11"/>
                  <a:gd name="T2" fmla="*/ 2147483647 w 28"/>
                  <a:gd name="T3" fmla="*/ 2147483647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0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0 h 11"/>
                  <a:gd name="T14" fmla="*/ 2147483647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2147483647 h 11"/>
                  <a:gd name="T22" fmla="*/ 2147483647 w 28"/>
                  <a:gd name="T23" fmla="*/ 2147483647 h 11"/>
                  <a:gd name="T24" fmla="*/ 2147483647 w 28"/>
                  <a:gd name="T25" fmla="*/ 2147483647 h 11"/>
                  <a:gd name="T26" fmla="*/ 2147483647 w 28"/>
                  <a:gd name="T27" fmla="*/ 2147483647 h 11"/>
                  <a:gd name="T28" fmla="*/ 2147483647 w 28"/>
                  <a:gd name="T29" fmla="*/ 2147483647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1"/>
                  <a:gd name="T47" fmla="*/ 28 w 28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1">
                    <a:moveTo>
                      <a:pt x="22" y="11"/>
                    </a:moveTo>
                    <a:lnTo>
                      <a:pt x="22" y="11"/>
                    </a:lnTo>
                    <a:lnTo>
                      <a:pt x="22" y="6"/>
                    </a:lnTo>
                    <a:lnTo>
                      <a:pt x="11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0" name="Freeform 1564"/>
              <p:cNvSpPr>
                <a:spLocks/>
              </p:cNvSpPr>
              <p:nvPr/>
            </p:nvSpPr>
            <p:spPr bwMode="auto">
              <a:xfrm>
                <a:off x="-6229365" y="-5469292"/>
                <a:ext cx="124235" cy="37786"/>
              </a:xfrm>
              <a:custGeom>
                <a:avLst/>
                <a:gdLst>
                  <a:gd name="T0" fmla="*/ 2147483647 w 33"/>
                  <a:gd name="T1" fmla="*/ 2147483647 h 10"/>
                  <a:gd name="T2" fmla="*/ 2147483647 w 33"/>
                  <a:gd name="T3" fmla="*/ 2147483647 h 10"/>
                  <a:gd name="T4" fmla="*/ 2147483647 w 33"/>
                  <a:gd name="T5" fmla="*/ 2147483647 h 10"/>
                  <a:gd name="T6" fmla="*/ 0 w 33"/>
                  <a:gd name="T7" fmla="*/ 2147483647 h 10"/>
                  <a:gd name="T8" fmla="*/ 0 w 33"/>
                  <a:gd name="T9" fmla="*/ 2147483647 h 10"/>
                  <a:gd name="T10" fmla="*/ 0 w 33"/>
                  <a:gd name="T11" fmla="*/ 0 h 10"/>
                  <a:gd name="T12" fmla="*/ 0 w 33"/>
                  <a:gd name="T13" fmla="*/ 0 h 10"/>
                  <a:gd name="T14" fmla="*/ 2147483647 w 33"/>
                  <a:gd name="T15" fmla="*/ 0 h 10"/>
                  <a:gd name="T16" fmla="*/ 2147483647 w 33"/>
                  <a:gd name="T17" fmla="*/ 0 h 10"/>
                  <a:gd name="T18" fmla="*/ 2147483647 w 33"/>
                  <a:gd name="T19" fmla="*/ 0 h 10"/>
                  <a:gd name="T20" fmla="*/ 2147483647 w 33"/>
                  <a:gd name="T21" fmla="*/ 0 h 10"/>
                  <a:gd name="T22" fmla="*/ 2147483647 w 33"/>
                  <a:gd name="T23" fmla="*/ 2147483647 h 10"/>
                  <a:gd name="T24" fmla="*/ 2147483647 w 33"/>
                  <a:gd name="T25" fmla="*/ 2147483647 h 10"/>
                  <a:gd name="T26" fmla="*/ 2147483647 w 33"/>
                  <a:gd name="T27" fmla="*/ 2147483647 h 10"/>
                  <a:gd name="T28" fmla="*/ 2147483647 w 33"/>
                  <a:gd name="T29" fmla="*/ 2147483647 h 1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0"/>
                  <a:gd name="T47" fmla="*/ 33 w 33"/>
                  <a:gd name="T48" fmla="*/ 10 h 1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0">
                    <a:moveTo>
                      <a:pt x="27" y="10"/>
                    </a:moveTo>
                    <a:lnTo>
                      <a:pt x="27" y="10"/>
                    </a:lnTo>
                    <a:lnTo>
                      <a:pt x="16" y="5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22" y="5"/>
                    </a:lnTo>
                    <a:lnTo>
                      <a:pt x="33" y="5"/>
                    </a:lnTo>
                    <a:lnTo>
                      <a:pt x="27" y="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1" name="Freeform 1565"/>
              <p:cNvSpPr>
                <a:spLocks/>
              </p:cNvSpPr>
              <p:nvPr/>
            </p:nvSpPr>
            <p:spPr bwMode="auto">
              <a:xfrm>
                <a:off x="-6391408" y="-5469292"/>
                <a:ext cx="124235" cy="37786"/>
              </a:xfrm>
              <a:custGeom>
                <a:avLst/>
                <a:gdLst>
                  <a:gd name="T0" fmla="*/ 0 w 33"/>
                  <a:gd name="T1" fmla="*/ 2147483647 h 10"/>
                  <a:gd name="T2" fmla="*/ 0 w 33"/>
                  <a:gd name="T3" fmla="*/ 2147483647 h 10"/>
                  <a:gd name="T4" fmla="*/ 0 w 33"/>
                  <a:gd name="T5" fmla="*/ 0 h 10"/>
                  <a:gd name="T6" fmla="*/ 2147483647 w 33"/>
                  <a:gd name="T7" fmla="*/ 0 h 10"/>
                  <a:gd name="T8" fmla="*/ 2147483647 w 33"/>
                  <a:gd name="T9" fmla="*/ 0 h 10"/>
                  <a:gd name="T10" fmla="*/ 2147483647 w 33"/>
                  <a:gd name="T11" fmla="*/ 0 h 10"/>
                  <a:gd name="T12" fmla="*/ 2147483647 w 33"/>
                  <a:gd name="T13" fmla="*/ 2147483647 h 10"/>
                  <a:gd name="T14" fmla="*/ 2147483647 w 33"/>
                  <a:gd name="T15" fmla="*/ 2147483647 h 10"/>
                  <a:gd name="T16" fmla="*/ 2147483647 w 33"/>
                  <a:gd name="T17" fmla="*/ 2147483647 h 10"/>
                  <a:gd name="T18" fmla="*/ 0 w 33"/>
                  <a:gd name="T19" fmla="*/ 2147483647 h 10"/>
                  <a:gd name="T20" fmla="*/ 0 w 33"/>
                  <a:gd name="T21" fmla="*/ 2147483647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3"/>
                  <a:gd name="T34" fmla="*/ 0 h 10"/>
                  <a:gd name="T35" fmla="*/ 33 w 33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3" h="10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10"/>
                    </a:lnTo>
                    <a:lnTo>
                      <a:pt x="22" y="5"/>
                    </a:lnTo>
                    <a:lnTo>
                      <a:pt x="11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2" name="Freeform 1566"/>
              <p:cNvSpPr>
                <a:spLocks/>
              </p:cNvSpPr>
              <p:nvPr/>
            </p:nvSpPr>
            <p:spPr bwMode="auto">
              <a:xfrm>
                <a:off x="-6186153" y="-5409915"/>
                <a:ext cx="102629" cy="43182"/>
              </a:xfrm>
              <a:custGeom>
                <a:avLst/>
                <a:gdLst>
                  <a:gd name="T0" fmla="*/ 0 w 27"/>
                  <a:gd name="T1" fmla="*/ 0 h 11"/>
                  <a:gd name="T2" fmla="*/ 0 w 27"/>
                  <a:gd name="T3" fmla="*/ 0 h 11"/>
                  <a:gd name="T4" fmla="*/ 2147483647 w 27"/>
                  <a:gd name="T5" fmla="*/ 0 h 11"/>
                  <a:gd name="T6" fmla="*/ 2147483647 w 27"/>
                  <a:gd name="T7" fmla="*/ 0 h 11"/>
                  <a:gd name="T8" fmla="*/ 2147483647 w 27"/>
                  <a:gd name="T9" fmla="*/ 0 h 11"/>
                  <a:gd name="T10" fmla="*/ 2147483647 w 27"/>
                  <a:gd name="T11" fmla="*/ 0 h 11"/>
                  <a:gd name="T12" fmla="*/ 2147483647 w 27"/>
                  <a:gd name="T13" fmla="*/ 2147483647 h 11"/>
                  <a:gd name="T14" fmla="*/ 2147483647 w 27"/>
                  <a:gd name="T15" fmla="*/ 2147483647 h 11"/>
                  <a:gd name="T16" fmla="*/ 2147483647 w 27"/>
                  <a:gd name="T17" fmla="*/ 2147483647 h 11"/>
                  <a:gd name="T18" fmla="*/ 0 w 27"/>
                  <a:gd name="T19" fmla="*/ 0 h 11"/>
                  <a:gd name="T20" fmla="*/ 0 w 27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11"/>
                  <a:gd name="T35" fmla="*/ 27 w 27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11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27" y="5"/>
                    </a:lnTo>
                    <a:lnTo>
                      <a:pt x="16" y="11"/>
                    </a:lnTo>
                    <a:lnTo>
                      <a:pt x="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3" name="Freeform 1567"/>
              <p:cNvSpPr>
                <a:spLocks/>
              </p:cNvSpPr>
              <p:nvPr/>
            </p:nvSpPr>
            <p:spPr bwMode="auto">
              <a:xfrm>
                <a:off x="-6391408" y="-5431506"/>
                <a:ext cx="124235" cy="64773"/>
              </a:xfrm>
              <a:custGeom>
                <a:avLst/>
                <a:gdLst>
                  <a:gd name="T0" fmla="*/ 2147483647 w 33"/>
                  <a:gd name="T1" fmla="*/ 2147483647 h 17"/>
                  <a:gd name="T2" fmla="*/ 2147483647 w 33"/>
                  <a:gd name="T3" fmla="*/ 2147483647 h 17"/>
                  <a:gd name="T4" fmla="*/ 2147483647 w 33"/>
                  <a:gd name="T5" fmla="*/ 2147483647 h 17"/>
                  <a:gd name="T6" fmla="*/ 2147483647 w 33"/>
                  <a:gd name="T7" fmla="*/ 2147483647 h 17"/>
                  <a:gd name="T8" fmla="*/ 0 w 33"/>
                  <a:gd name="T9" fmla="*/ 2147483647 h 17"/>
                  <a:gd name="T10" fmla="*/ 0 w 33"/>
                  <a:gd name="T11" fmla="*/ 2147483647 h 17"/>
                  <a:gd name="T12" fmla="*/ 0 w 33"/>
                  <a:gd name="T13" fmla="*/ 2147483647 h 17"/>
                  <a:gd name="T14" fmla="*/ 2147483647 w 33"/>
                  <a:gd name="T15" fmla="*/ 0 h 17"/>
                  <a:gd name="T16" fmla="*/ 2147483647 w 33"/>
                  <a:gd name="T17" fmla="*/ 2147483647 h 17"/>
                  <a:gd name="T18" fmla="*/ 2147483647 w 33"/>
                  <a:gd name="T19" fmla="*/ 2147483647 h 17"/>
                  <a:gd name="T20" fmla="*/ 2147483647 w 33"/>
                  <a:gd name="T21" fmla="*/ 2147483647 h 17"/>
                  <a:gd name="T22" fmla="*/ 2147483647 w 33"/>
                  <a:gd name="T23" fmla="*/ 2147483647 h 17"/>
                  <a:gd name="T24" fmla="*/ 2147483647 w 33"/>
                  <a:gd name="T25" fmla="*/ 2147483647 h 17"/>
                  <a:gd name="T26" fmla="*/ 2147483647 w 33"/>
                  <a:gd name="T27" fmla="*/ 2147483647 h 17"/>
                  <a:gd name="T28" fmla="*/ 2147483647 w 33"/>
                  <a:gd name="T29" fmla="*/ 2147483647 h 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7"/>
                  <a:gd name="T47" fmla="*/ 33 w 33"/>
                  <a:gd name="T48" fmla="*/ 17 h 1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7">
                    <a:moveTo>
                      <a:pt x="33" y="17"/>
                    </a:moveTo>
                    <a:lnTo>
                      <a:pt x="33" y="17"/>
                    </a:lnTo>
                    <a:lnTo>
                      <a:pt x="28" y="11"/>
                    </a:lnTo>
                    <a:lnTo>
                      <a:pt x="17" y="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33" y="6"/>
                    </a:lnTo>
                    <a:lnTo>
                      <a:pt x="33" y="11"/>
                    </a:lnTo>
                    <a:lnTo>
                      <a:pt x="33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4" name="Freeform 1570"/>
              <p:cNvSpPr>
                <a:spLocks/>
              </p:cNvSpPr>
              <p:nvPr/>
            </p:nvSpPr>
            <p:spPr bwMode="auto">
              <a:xfrm>
                <a:off x="-6250970" y="-5307360"/>
                <a:ext cx="108029" cy="43182"/>
              </a:xfrm>
              <a:custGeom>
                <a:avLst/>
                <a:gdLst>
                  <a:gd name="T0" fmla="*/ 2147483647 w 28"/>
                  <a:gd name="T1" fmla="*/ 0 h 11"/>
                  <a:gd name="T2" fmla="*/ 2147483647 w 28"/>
                  <a:gd name="T3" fmla="*/ 0 h 11"/>
                  <a:gd name="T4" fmla="*/ 2147483647 w 28"/>
                  <a:gd name="T5" fmla="*/ 2147483647 h 11"/>
                  <a:gd name="T6" fmla="*/ 2147483647 w 28"/>
                  <a:gd name="T7" fmla="*/ 2147483647 h 11"/>
                  <a:gd name="T8" fmla="*/ 2147483647 w 28"/>
                  <a:gd name="T9" fmla="*/ 2147483647 h 11"/>
                  <a:gd name="T10" fmla="*/ 0 w 28"/>
                  <a:gd name="T11" fmla="*/ 2147483647 h 11"/>
                  <a:gd name="T12" fmla="*/ 0 w 28"/>
                  <a:gd name="T13" fmla="*/ 2147483647 h 11"/>
                  <a:gd name="T14" fmla="*/ 0 w 28"/>
                  <a:gd name="T15" fmla="*/ 0 h 11"/>
                  <a:gd name="T16" fmla="*/ 2147483647 w 28"/>
                  <a:gd name="T17" fmla="*/ 0 h 11"/>
                  <a:gd name="T18" fmla="*/ 2147483647 w 28"/>
                  <a:gd name="T19" fmla="*/ 0 h 11"/>
                  <a:gd name="T20" fmla="*/ 2147483647 w 28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"/>
                  <a:gd name="T34" fmla="*/ 0 h 11"/>
                  <a:gd name="T35" fmla="*/ 28 w 28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11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5" name="Freeform 1571"/>
              <p:cNvSpPr>
                <a:spLocks/>
              </p:cNvSpPr>
              <p:nvPr/>
            </p:nvSpPr>
            <p:spPr bwMode="auto">
              <a:xfrm>
                <a:off x="-6434620" y="-5264179"/>
                <a:ext cx="145841" cy="37786"/>
              </a:xfrm>
              <a:custGeom>
                <a:avLst/>
                <a:gdLst>
                  <a:gd name="T0" fmla="*/ 2147483647 w 39"/>
                  <a:gd name="T1" fmla="*/ 2147483647 h 11"/>
                  <a:gd name="T2" fmla="*/ 2147483647 w 39"/>
                  <a:gd name="T3" fmla="*/ 2147483647 h 11"/>
                  <a:gd name="T4" fmla="*/ 2147483647 w 39"/>
                  <a:gd name="T5" fmla="*/ 2147483647 h 11"/>
                  <a:gd name="T6" fmla="*/ 2147483647 w 39"/>
                  <a:gd name="T7" fmla="*/ 2147483647 h 11"/>
                  <a:gd name="T8" fmla="*/ 2147483647 w 39"/>
                  <a:gd name="T9" fmla="*/ 2147483647 h 11"/>
                  <a:gd name="T10" fmla="*/ 0 w 39"/>
                  <a:gd name="T11" fmla="*/ 2147483647 h 11"/>
                  <a:gd name="T12" fmla="*/ 0 w 39"/>
                  <a:gd name="T13" fmla="*/ 2147483647 h 11"/>
                  <a:gd name="T14" fmla="*/ 2147483647 w 39"/>
                  <a:gd name="T15" fmla="*/ 0 h 11"/>
                  <a:gd name="T16" fmla="*/ 2147483647 w 39"/>
                  <a:gd name="T17" fmla="*/ 0 h 11"/>
                  <a:gd name="T18" fmla="*/ 2147483647 w 39"/>
                  <a:gd name="T19" fmla="*/ 2147483647 h 11"/>
                  <a:gd name="T20" fmla="*/ 2147483647 w 39"/>
                  <a:gd name="T21" fmla="*/ 2147483647 h 11"/>
                  <a:gd name="T22" fmla="*/ 2147483647 w 39"/>
                  <a:gd name="T23" fmla="*/ 2147483647 h 11"/>
                  <a:gd name="T24" fmla="*/ 2147483647 w 39"/>
                  <a:gd name="T25" fmla="*/ 2147483647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3" y="11"/>
                    </a:moveTo>
                    <a:lnTo>
                      <a:pt x="33" y="11"/>
                    </a:lnTo>
                    <a:lnTo>
                      <a:pt x="28" y="11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6"/>
                    </a:lnTo>
                    <a:lnTo>
                      <a:pt x="39" y="6"/>
                    </a:ln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6" name="Freeform 1572"/>
              <p:cNvSpPr>
                <a:spLocks/>
              </p:cNvSpPr>
              <p:nvPr/>
            </p:nvSpPr>
            <p:spPr bwMode="auto">
              <a:xfrm>
                <a:off x="-6229365" y="-5264179"/>
                <a:ext cx="124235" cy="37786"/>
              </a:xfrm>
              <a:custGeom>
                <a:avLst/>
                <a:gdLst>
                  <a:gd name="T0" fmla="*/ 0 w 33"/>
                  <a:gd name="T1" fmla="*/ 2147483647 h 11"/>
                  <a:gd name="T2" fmla="*/ 0 w 33"/>
                  <a:gd name="T3" fmla="*/ 2147483647 h 11"/>
                  <a:gd name="T4" fmla="*/ 0 w 33"/>
                  <a:gd name="T5" fmla="*/ 2147483647 h 11"/>
                  <a:gd name="T6" fmla="*/ 2147483647 w 33"/>
                  <a:gd name="T7" fmla="*/ 2147483647 h 11"/>
                  <a:gd name="T8" fmla="*/ 2147483647 w 33"/>
                  <a:gd name="T9" fmla="*/ 0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2147483647 w 33"/>
                  <a:gd name="T21" fmla="*/ 2147483647 h 11"/>
                  <a:gd name="T22" fmla="*/ 2147483647 w 33"/>
                  <a:gd name="T23" fmla="*/ 2147483647 h 11"/>
                  <a:gd name="T24" fmla="*/ 0 w 33"/>
                  <a:gd name="T25" fmla="*/ 2147483647 h 11"/>
                  <a:gd name="T26" fmla="*/ 0 w 33"/>
                  <a:gd name="T27" fmla="*/ 2147483647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16" y="0"/>
                    </a:lnTo>
                    <a:lnTo>
                      <a:pt x="27" y="6"/>
                    </a:lnTo>
                    <a:lnTo>
                      <a:pt x="33" y="6"/>
                    </a:lnTo>
                    <a:lnTo>
                      <a:pt x="33" y="11"/>
                    </a:lnTo>
                    <a:lnTo>
                      <a:pt x="27" y="11"/>
                    </a:lnTo>
                    <a:lnTo>
                      <a:pt x="16" y="11"/>
                    </a:lnTo>
                    <a:lnTo>
                      <a:pt x="11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7" name="Freeform 1577"/>
              <p:cNvSpPr>
                <a:spLocks/>
              </p:cNvSpPr>
              <p:nvPr/>
            </p:nvSpPr>
            <p:spPr bwMode="auto">
              <a:xfrm>
                <a:off x="-6229365" y="-5593437"/>
                <a:ext cx="124235" cy="43182"/>
              </a:xfrm>
              <a:custGeom>
                <a:avLst/>
                <a:gdLst>
                  <a:gd name="T0" fmla="*/ 2147483647 w 33"/>
                  <a:gd name="T1" fmla="*/ 0 h 11"/>
                  <a:gd name="T2" fmla="*/ 2147483647 w 33"/>
                  <a:gd name="T3" fmla="*/ 0 h 11"/>
                  <a:gd name="T4" fmla="*/ 2147483647 w 33"/>
                  <a:gd name="T5" fmla="*/ 2147483647 h 11"/>
                  <a:gd name="T6" fmla="*/ 2147483647 w 33"/>
                  <a:gd name="T7" fmla="*/ 2147483647 h 11"/>
                  <a:gd name="T8" fmla="*/ 2147483647 w 33"/>
                  <a:gd name="T9" fmla="*/ 2147483647 h 11"/>
                  <a:gd name="T10" fmla="*/ 2147483647 w 33"/>
                  <a:gd name="T11" fmla="*/ 2147483647 h 11"/>
                  <a:gd name="T12" fmla="*/ 2147483647 w 33"/>
                  <a:gd name="T13" fmla="*/ 2147483647 h 11"/>
                  <a:gd name="T14" fmla="*/ 2147483647 w 33"/>
                  <a:gd name="T15" fmla="*/ 2147483647 h 11"/>
                  <a:gd name="T16" fmla="*/ 2147483647 w 33"/>
                  <a:gd name="T17" fmla="*/ 2147483647 h 11"/>
                  <a:gd name="T18" fmla="*/ 2147483647 w 33"/>
                  <a:gd name="T19" fmla="*/ 2147483647 h 11"/>
                  <a:gd name="T20" fmla="*/ 0 w 33"/>
                  <a:gd name="T21" fmla="*/ 2147483647 h 11"/>
                  <a:gd name="T22" fmla="*/ 2147483647 w 33"/>
                  <a:gd name="T23" fmla="*/ 0 h 11"/>
                  <a:gd name="T24" fmla="*/ 2147483647 w 33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5" y="0"/>
                    </a:moveTo>
                    <a:lnTo>
                      <a:pt x="5" y="0"/>
                    </a:lnTo>
                    <a:lnTo>
                      <a:pt x="5" y="5"/>
                    </a:lnTo>
                    <a:lnTo>
                      <a:pt x="11" y="5"/>
                    </a:lnTo>
                    <a:lnTo>
                      <a:pt x="16" y="5"/>
                    </a:lnTo>
                    <a:lnTo>
                      <a:pt x="27" y="5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8" name="Freeform 1578"/>
              <p:cNvSpPr>
                <a:spLocks/>
              </p:cNvSpPr>
              <p:nvPr/>
            </p:nvSpPr>
            <p:spPr bwMode="auto">
              <a:xfrm>
                <a:off x="-7806590" y="1061938"/>
                <a:ext cx="1766278" cy="847442"/>
              </a:xfrm>
              <a:custGeom>
                <a:avLst/>
                <a:gdLst>
                  <a:gd name="T0" fmla="*/ 2147483647 w 470"/>
                  <a:gd name="T1" fmla="*/ 0 h 225"/>
                  <a:gd name="T2" fmla="*/ 2147483647 w 470"/>
                  <a:gd name="T3" fmla="*/ 0 h 225"/>
                  <a:gd name="T4" fmla="*/ 0 w 470"/>
                  <a:gd name="T5" fmla="*/ 2147483647 h 225"/>
                  <a:gd name="T6" fmla="*/ 0 w 470"/>
                  <a:gd name="T7" fmla="*/ 2147483647 h 225"/>
                  <a:gd name="T8" fmla="*/ 0 w 470"/>
                  <a:gd name="T9" fmla="*/ 2147483647 h 225"/>
                  <a:gd name="T10" fmla="*/ 0 w 470"/>
                  <a:gd name="T11" fmla="*/ 2147483647 h 225"/>
                  <a:gd name="T12" fmla="*/ 2147483647 w 470"/>
                  <a:gd name="T13" fmla="*/ 2147483647 h 225"/>
                  <a:gd name="T14" fmla="*/ 2147483647 w 470"/>
                  <a:gd name="T15" fmla="*/ 2147483647 h 225"/>
                  <a:gd name="T16" fmla="*/ 2147483647 w 470"/>
                  <a:gd name="T17" fmla="*/ 2147483647 h 225"/>
                  <a:gd name="T18" fmla="*/ 2147483647 w 470"/>
                  <a:gd name="T19" fmla="*/ 2147483647 h 225"/>
                  <a:gd name="T20" fmla="*/ 2147483647 w 470"/>
                  <a:gd name="T21" fmla="*/ 2147483647 h 225"/>
                  <a:gd name="T22" fmla="*/ 2147483647 w 470"/>
                  <a:gd name="T23" fmla="*/ 2147483647 h 225"/>
                  <a:gd name="T24" fmla="*/ 2147483647 w 470"/>
                  <a:gd name="T25" fmla="*/ 2147483647 h 225"/>
                  <a:gd name="T26" fmla="*/ 2147483647 w 470"/>
                  <a:gd name="T27" fmla="*/ 2147483647 h 225"/>
                  <a:gd name="T28" fmla="*/ 2147483647 w 470"/>
                  <a:gd name="T29" fmla="*/ 2147483647 h 225"/>
                  <a:gd name="T30" fmla="*/ 2147483647 w 470"/>
                  <a:gd name="T31" fmla="*/ 2147483647 h 225"/>
                  <a:gd name="T32" fmla="*/ 2147483647 w 470"/>
                  <a:gd name="T33" fmla="*/ 2147483647 h 225"/>
                  <a:gd name="T34" fmla="*/ 2147483647 w 470"/>
                  <a:gd name="T35" fmla="*/ 2147483647 h 225"/>
                  <a:gd name="T36" fmla="*/ 2147483647 w 470"/>
                  <a:gd name="T37" fmla="*/ 2147483647 h 225"/>
                  <a:gd name="T38" fmla="*/ 2147483647 w 470"/>
                  <a:gd name="T39" fmla="*/ 2147483647 h 225"/>
                  <a:gd name="T40" fmla="*/ 2147483647 w 470"/>
                  <a:gd name="T41" fmla="*/ 2147483647 h 225"/>
                  <a:gd name="T42" fmla="*/ 2147483647 w 470"/>
                  <a:gd name="T43" fmla="*/ 2147483647 h 225"/>
                  <a:gd name="T44" fmla="*/ 2147483647 w 470"/>
                  <a:gd name="T45" fmla="*/ 2147483647 h 225"/>
                  <a:gd name="T46" fmla="*/ 2147483647 w 470"/>
                  <a:gd name="T47" fmla="*/ 2147483647 h 225"/>
                  <a:gd name="T48" fmla="*/ 2147483647 w 470"/>
                  <a:gd name="T49" fmla="*/ 2147483647 h 225"/>
                  <a:gd name="T50" fmla="*/ 2147483647 w 470"/>
                  <a:gd name="T51" fmla="*/ 2147483647 h 225"/>
                  <a:gd name="T52" fmla="*/ 2147483647 w 470"/>
                  <a:gd name="T53" fmla="*/ 2147483647 h 225"/>
                  <a:gd name="T54" fmla="*/ 2147483647 w 470"/>
                  <a:gd name="T55" fmla="*/ 2147483647 h 225"/>
                  <a:gd name="T56" fmla="*/ 2147483647 w 470"/>
                  <a:gd name="T57" fmla="*/ 2147483647 h 225"/>
                  <a:gd name="T58" fmla="*/ 2147483647 w 470"/>
                  <a:gd name="T59" fmla="*/ 2147483647 h 225"/>
                  <a:gd name="T60" fmla="*/ 2147483647 w 470"/>
                  <a:gd name="T61" fmla="*/ 2147483647 h 225"/>
                  <a:gd name="T62" fmla="*/ 2147483647 w 470"/>
                  <a:gd name="T63" fmla="*/ 2147483647 h 225"/>
                  <a:gd name="T64" fmla="*/ 2147483647 w 470"/>
                  <a:gd name="T65" fmla="*/ 2147483647 h 225"/>
                  <a:gd name="T66" fmla="*/ 2147483647 w 470"/>
                  <a:gd name="T67" fmla="*/ 2147483647 h 225"/>
                  <a:gd name="T68" fmla="*/ 2147483647 w 470"/>
                  <a:gd name="T69" fmla="*/ 2147483647 h 225"/>
                  <a:gd name="T70" fmla="*/ 2147483647 w 470"/>
                  <a:gd name="T71" fmla="*/ 2147483647 h 225"/>
                  <a:gd name="T72" fmla="*/ 2147483647 w 470"/>
                  <a:gd name="T73" fmla="*/ 2147483647 h 225"/>
                  <a:gd name="T74" fmla="*/ 2147483647 w 470"/>
                  <a:gd name="T75" fmla="*/ 2147483647 h 225"/>
                  <a:gd name="T76" fmla="*/ 2147483647 w 470"/>
                  <a:gd name="T77" fmla="*/ 2147483647 h 225"/>
                  <a:gd name="T78" fmla="*/ 2147483647 w 470"/>
                  <a:gd name="T79" fmla="*/ 2147483647 h 225"/>
                  <a:gd name="T80" fmla="*/ 2147483647 w 470"/>
                  <a:gd name="T81" fmla="*/ 2147483647 h 225"/>
                  <a:gd name="T82" fmla="*/ 2147483647 w 470"/>
                  <a:gd name="T83" fmla="*/ 2147483647 h 225"/>
                  <a:gd name="T84" fmla="*/ 2147483647 w 470"/>
                  <a:gd name="T85" fmla="*/ 2147483647 h 225"/>
                  <a:gd name="T86" fmla="*/ 2147483647 w 470"/>
                  <a:gd name="T87" fmla="*/ 2147483647 h 225"/>
                  <a:gd name="T88" fmla="*/ 2147483647 w 470"/>
                  <a:gd name="T89" fmla="*/ 2147483647 h 225"/>
                  <a:gd name="T90" fmla="*/ 2147483647 w 470"/>
                  <a:gd name="T91" fmla="*/ 0 h 225"/>
                  <a:gd name="T92" fmla="*/ 2147483647 w 470"/>
                  <a:gd name="T93" fmla="*/ 0 h 225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470"/>
                  <a:gd name="T142" fmla="*/ 0 h 225"/>
                  <a:gd name="T143" fmla="*/ 470 w 470"/>
                  <a:gd name="T144" fmla="*/ 225 h 225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470" h="225">
                    <a:moveTo>
                      <a:pt x="16" y="0"/>
                    </a:moveTo>
                    <a:lnTo>
                      <a:pt x="16" y="0"/>
                    </a:lnTo>
                    <a:lnTo>
                      <a:pt x="0" y="77"/>
                    </a:lnTo>
                    <a:lnTo>
                      <a:pt x="0" y="115"/>
                    </a:lnTo>
                    <a:lnTo>
                      <a:pt x="0" y="126"/>
                    </a:lnTo>
                    <a:lnTo>
                      <a:pt x="0" y="137"/>
                    </a:lnTo>
                    <a:lnTo>
                      <a:pt x="5" y="186"/>
                    </a:lnTo>
                    <a:lnTo>
                      <a:pt x="5" y="197"/>
                    </a:lnTo>
                    <a:lnTo>
                      <a:pt x="11" y="203"/>
                    </a:lnTo>
                    <a:lnTo>
                      <a:pt x="16" y="208"/>
                    </a:lnTo>
                    <a:lnTo>
                      <a:pt x="22" y="208"/>
                    </a:lnTo>
                    <a:lnTo>
                      <a:pt x="93" y="214"/>
                    </a:lnTo>
                    <a:lnTo>
                      <a:pt x="126" y="208"/>
                    </a:lnTo>
                    <a:lnTo>
                      <a:pt x="142" y="203"/>
                    </a:lnTo>
                    <a:lnTo>
                      <a:pt x="147" y="197"/>
                    </a:lnTo>
                    <a:lnTo>
                      <a:pt x="147" y="186"/>
                    </a:lnTo>
                    <a:lnTo>
                      <a:pt x="202" y="203"/>
                    </a:lnTo>
                    <a:lnTo>
                      <a:pt x="246" y="219"/>
                    </a:lnTo>
                    <a:lnTo>
                      <a:pt x="284" y="225"/>
                    </a:lnTo>
                    <a:lnTo>
                      <a:pt x="361" y="225"/>
                    </a:lnTo>
                    <a:lnTo>
                      <a:pt x="421" y="225"/>
                    </a:lnTo>
                    <a:lnTo>
                      <a:pt x="470" y="214"/>
                    </a:lnTo>
                    <a:lnTo>
                      <a:pt x="470" y="208"/>
                    </a:lnTo>
                    <a:lnTo>
                      <a:pt x="465" y="192"/>
                    </a:lnTo>
                    <a:lnTo>
                      <a:pt x="454" y="181"/>
                    </a:lnTo>
                    <a:lnTo>
                      <a:pt x="437" y="170"/>
                    </a:lnTo>
                    <a:lnTo>
                      <a:pt x="415" y="159"/>
                    </a:lnTo>
                    <a:lnTo>
                      <a:pt x="388" y="153"/>
                    </a:lnTo>
                    <a:lnTo>
                      <a:pt x="312" y="137"/>
                    </a:lnTo>
                    <a:lnTo>
                      <a:pt x="301" y="132"/>
                    </a:lnTo>
                    <a:lnTo>
                      <a:pt x="284" y="121"/>
                    </a:lnTo>
                    <a:lnTo>
                      <a:pt x="246" y="82"/>
                    </a:lnTo>
                    <a:lnTo>
                      <a:pt x="229" y="39"/>
                    </a:lnTo>
                    <a:lnTo>
                      <a:pt x="175" y="39"/>
                    </a:lnTo>
                    <a:lnTo>
                      <a:pt x="120" y="33"/>
                    </a:lnTo>
                    <a:lnTo>
                      <a:pt x="71" y="22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9" name="Freeform 1579"/>
              <p:cNvSpPr>
                <a:spLocks/>
              </p:cNvSpPr>
              <p:nvPr/>
            </p:nvSpPr>
            <p:spPr bwMode="auto">
              <a:xfrm>
                <a:off x="-8546588" y="-7239741"/>
                <a:ext cx="675180" cy="680111"/>
              </a:xfrm>
              <a:custGeom>
                <a:avLst/>
                <a:gdLst>
                  <a:gd name="T0" fmla="*/ 2147483647 w 180"/>
                  <a:gd name="T1" fmla="*/ 0 h 181"/>
                  <a:gd name="T2" fmla="*/ 2147483647 w 180"/>
                  <a:gd name="T3" fmla="*/ 0 h 181"/>
                  <a:gd name="T4" fmla="*/ 0 w 180"/>
                  <a:gd name="T5" fmla="*/ 2147483647 h 181"/>
                  <a:gd name="T6" fmla="*/ 0 w 180"/>
                  <a:gd name="T7" fmla="*/ 2147483647 h 181"/>
                  <a:gd name="T8" fmla="*/ 2147483647 w 180"/>
                  <a:gd name="T9" fmla="*/ 2147483647 h 181"/>
                  <a:gd name="T10" fmla="*/ 2147483647 w 180"/>
                  <a:gd name="T11" fmla="*/ 2147483647 h 181"/>
                  <a:gd name="T12" fmla="*/ 2147483647 w 180"/>
                  <a:gd name="T13" fmla="*/ 2147483647 h 181"/>
                  <a:gd name="T14" fmla="*/ 2147483647 w 180"/>
                  <a:gd name="T15" fmla="*/ 2147483647 h 181"/>
                  <a:gd name="T16" fmla="*/ 2147483647 w 180"/>
                  <a:gd name="T17" fmla="*/ 2147483647 h 181"/>
                  <a:gd name="T18" fmla="*/ 2147483647 w 180"/>
                  <a:gd name="T19" fmla="*/ 2147483647 h 181"/>
                  <a:gd name="T20" fmla="*/ 2147483647 w 180"/>
                  <a:gd name="T21" fmla="*/ 2147483647 h 181"/>
                  <a:gd name="T22" fmla="*/ 2147483647 w 180"/>
                  <a:gd name="T23" fmla="*/ 2147483647 h 181"/>
                  <a:gd name="T24" fmla="*/ 2147483647 w 180"/>
                  <a:gd name="T25" fmla="*/ 2147483647 h 181"/>
                  <a:gd name="T26" fmla="*/ 2147483647 w 180"/>
                  <a:gd name="T27" fmla="*/ 2147483647 h 181"/>
                  <a:gd name="T28" fmla="*/ 2147483647 w 180"/>
                  <a:gd name="T29" fmla="*/ 2147483647 h 181"/>
                  <a:gd name="T30" fmla="*/ 2147483647 w 180"/>
                  <a:gd name="T31" fmla="*/ 0 h 181"/>
                  <a:gd name="T32" fmla="*/ 2147483647 w 18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80"/>
                  <a:gd name="T52" fmla="*/ 0 h 181"/>
                  <a:gd name="T53" fmla="*/ 180 w 180"/>
                  <a:gd name="T54" fmla="*/ 181 h 18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80" h="181">
                    <a:moveTo>
                      <a:pt x="22" y="0"/>
                    </a:moveTo>
                    <a:lnTo>
                      <a:pt x="22" y="0"/>
                    </a:lnTo>
                    <a:lnTo>
                      <a:pt x="0" y="49"/>
                    </a:lnTo>
                    <a:lnTo>
                      <a:pt x="44" y="109"/>
                    </a:lnTo>
                    <a:lnTo>
                      <a:pt x="82" y="153"/>
                    </a:lnTo>
                    <a:lnTo>
                      <a:pt x="109" y="181"/>
                    </a:lnTo>
                    <a:lnTo>
                      <a:pt x="120" y="181"/>
                    </a:lnTo>
                    <a:lnTo>
                      <a:pt x="137" y="175"/>
                    </a:lnTo>
                    <a:lnTo>
                      <a:pt x="158" y="153"/>
                    </a:lnTo>
                    <a:lnTo>
                      <a:pt x="180" y="115"/>
                    </a:lnTo>
                    <a:lnTo>
                      <a:pt x="76" y="27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0" name="Freeform 1580"/>
              <p:cNvSpPr>
                <a:spLocks noEditPoints="1"/>
              </p:cNvSpPr>
              <p:nvPr/>
            </p:nvSpPr>
            <p:spPr bwMode="auto">
              <a:xfrm>
                <a:off x="-9513450" y="-8286896"/>
                <a:ext cx="3613576" cy="10563320"/>
              </a:xfrm>
              <a:custGeom>
                <a:avLst/>
                <a:gdLst>
                  <a:gd name="T0" fmla="*/ 2147483647 w 962"/>
                  <a:gd name="T1" fmla="*/ 2147483647 h 2812"/>
                  <a:gd name="T2" fmla="*/ 2147483647 w 962"/>
                  <a:gd name="T3" fmla="*/ 2147483647 h 2812"/>
                  <a:gd name="T4" fmla="*/ 2147483647 w 962"/>
                  <a:gd name="T5" fmla="*/ 2147483647 h 2812"/>
                  <a:gd name="T6" fmla="*/ 2147483647 w 962"/>
                  <a:gd name="T7" fmla="*/ 2147483647 h 2812"/>
                  <a:gd name="T8" fmla="*/ 2147483647 w 962"/>
                  <a:gd name="T9" fmla="*/ 2147483647 h 2812"/>
                  <a:gd name="T10" fmla="*/ 2147483647 w 962"/>
                  <a:gd name="T11" fmla="*/ 2147483647 h 2812"/>
                  <a:gd name="T12" fmla="*/ 2147483647 w 962"/>
                  <a:gd name="T13" fmla="*/ 2147483647 h 2812"/>
                  <a:gd name="T14" fmla="*/ 2147483647 w 962"/>
                  <a:gd name="T15" fmla="*/ 2147483647 h 2812"/>
                  <a:gd name="T16" fmla="*/ 2147483647 w 962"/>
                  <a:gd name="T17" fmla="*/ 2147483647 h 2812"/>
                  <a:gd name="T18" fmla="*/ 2147483647 w 962"/>
                  <a:gd name="T19" fmla="*/ 2147483647 h 2812"/>
                  <a:gd name="T20" fmla="*/ 2147483647 w 962"/>
                  <a:gd name="T21" fmla="*/ 2147483647 h 2812"/>
                  <a:gd name="T22" fmla="*/ 2147483647 w 962"/>
                  <a:gd name="T23" fmla="*/ 2147483647 h 2812"/>
                  <a:gd name="T24" fmla="*/ 2147483647 w 962"/>
                  <a:gd name="T25" fmla="*/ 2147483647 h 2812"/>
                  <a:gd name="T26" fmla="*/ 2147483647 w 962"/>
                  <a:gd name="T27" fmla="*/ 2147483647 h 2812"/>
                  <a:gd name="T28" fmla="*/ 2147483647 w 962"/>
                  <a:gd name="T29" fmla="*/ 2147483647 h 2812"/>
                  <a:gd name="T30" fmla="*/ 2147483647 w 962"/>
                  <a:gd name="T31" fmla="*/ 2147483647 h 2812"/>
                  <a:gd name="T32" fmla="*/ 2147483647 w 962"/>
                  <a:gd name="T33" fmla="*/ 2147483647 h 2812"/>
                  <a:gd name="T34" fmla="*/ 2147483647 w 962"/>
                  <a:gd name="T35" fmla="*/ 2147483647 h 2812"/>
                  <a:gd name="T36" fmla="*/ 2147483647 w 962"/>
                  <a:gd name="T37" fmla="*/ 2147483647 h 2812"/>
                  <a:gd name="T38" fmla="*/ 2147483647 w 962"/>
                  <a:gd name="T39" fmla="*/ 2147483647 h 2812"/>
                  <a:gd name="T40" fmla="*/ 2147483647 w 962"/>
                  <a:gd name="T41" fmla="*/ 2147483647 h 2812"/>
                  <a:gd name="T42" fmla="*/ 2147483647 w 962"/>
                  <a:gd name="T43" fmla="*/ 2147483647 h 2812"/>
                  <a:gd name="T44" fmla="*/ 2147483647 w 962"/>
                  <a:gd name="T45" fmla="*/ 2147483647 h 2812"/>
                  <a:gd name="T46" fmla="*/ 2147483647 w 962"/>
                  <a:gd name="T47" fmla="*/ 2147483647 h 2812"/>
                  <a:gd name="T48" fmla="*/ 2147483647 w 962"/>
                  <a:gd name="T49" fmla="*/ 2147483647 h 2812"/>
                  <a:gd name="T50" fmla="*/ 2147483647 w 962"/>
                  <a:gd name="T51" fmla="*/ 2147483647 h 2812"/>
                  <a:gd name="T52" fmla="*/ 2147483647 w 962"/>
                  <a:gd name="T53" fmla="*/ 2147483647 h 2812"/>
                  <a:gd name="T54" fmla="*/ 2147483647 w 962"/>
                  <a:gd name="T55" fmla="*/ 2147483647 h 2812"/>
                  <a:gd name="T56" fmla="*/ 2147483647 w 962"/>
                  <a:gd name="T57" fmla="*/ 2147483647 h 2812"/>
                  <a:gd name="T58" fmla="*/ 2147483647 w 962"/>
                  <a:gd name="T59" fmla="*/ 2147483647 h 2812"/>
                  <a:gd name="T60" fmla="*/ 2147483647 w 962"/>
                  <a:gd name="T61" fmla="*/ 2147483647 h 2812"/>
                  <a:gd name="T62" fmla="*/ 2147483647 w 962"/>
                  <a:gd name="T63" fmla="*/ 2147483647 h 2812"/>
                  <a:gd name="T64" fmla="*/ 2147483647 w 962"/>
                  <a:gd name="T65" fmla="*/ 2147483647 h 2812"/>
                  <a:gd name="T66" fmla="*/ 2147483647 w 962"/>
                  <a:gd name="T67" fmla="*/ 2147483647 h 2812"/>
                  <a:gd name="T68" fmla="*/ 2147483647 w 962"/>
                  <a:gd name="T69" fmla="*/ 2147483647 h 2812"/>
                  <a:gd name="T70" fmla="*/ 2147483647 w 962"/>
                  <a:gd name="T71" fmla="*/ 2147483647 h 2812"/>
                  <a:gd name="T72" fmla="*/ 2147483647 w 962"/>
                  <a:gd name="T73" fmla="*/ 2147483647 h 2812"/>
                  <a:gd name="T74" fmla="*/ 2147483647 w 962"/>
                  <a:gd name="T75" fmla="*/ 2147483647 h 2812"/>
                  <a:gd name="T76" fmla="*/ 2147483647 w 962"/>
                  <a:gd name="T77" fmla="*/ 2147483647 h 2812"/>
                  <a:gd name="T78" fmla="*/ 2147483647 w 962"/>
                  <a:gd name="T79" fmla="*/ 2147483647 h 2812"/>
                  <a:gd name="T80" fmla="*/ 2147483647 w 962"/>
                  <a:gd name="T81" fmla="*/ 2147483647 h 2812"/>
                  <a:gd name="T82" fmla="*/ 2147483647 w 962"/>
                  <a:gd name="T83" fmla="*/ 2147483647 h 2812"/>
                  <a:gd name="T84" fmla="*/ 2147483647 w 962"/>
                  <a:gd name="T85" fmla="*/ 2147483647 h 2812"/>
                  <a:gd name="T86" fmla="*/ 2147483647 w 962"/>
                  <a:gd name="T87" fmla="*/ 2147483647 h 2812"/>
                  <a:gd name="T88" fmla="*/ 2147483647 w 962"/>
                  <a:gd name="T89" fmla="*/ 2147483647 h 2812"/>
                  <a:gd name="T90" fmla="*/ 2147483647 w 962"/>
                  <a:gd name="T91" fmla="*/ 2147483647 h 2812"/>
                  <a:gd name="T92" fmla="*/ 2147483647 w 962"/>
                  <a:gd name="T93" fmla="*/ 2147483647 h 2812"/>
                  <a:gd name="T94" fmla="*/ 2147483647 w 962"/>
                  <a:gd name="T95" fmla="*/ 2147483647 h 2812"/>
                  <a:gd name="T96" fmla="*/ 2147483647 w 962"/>
                  <a:gd name="T97" fmla="*/ 2147483647 h 2812"/>
                  <a:gd name="T98" fmla="*/ 2147483647 w 962"/>
                  <a:gd name="T99" fmla="*/ 2147483647 h 2812"/>
                  <a:gd name="T100" fmla="*/ 2147483647 w 962"/>
                  <a:gd name="T101" fmla="*/ 2147483647 h 2812"/>
                  <a:gd name="T102" fmla="*/ 2147483647 w 962"/>
                  <a:gd name="T103" fmla="*/ 2147483647 h 2812"/>
                  <a:gd name="T104" fmla="*/ 2147483647 w 962"/>
                  <a:gd name="T105" fmla="*/ 2147483647 h 2812"/>
                  <a:gd name="T106" fmla="*/ 2147483647 w 962"/>
                  <a:gd name="T107" fmla="*/ 2147483647 h 2812"/>
                  <a:gd name="T108" fmla="*/ 2147483647 w 962"/>
                  <a:gd name="T109" fmla="*/ 2147483647 h 2812"/>
                  <a:gd name="T110" fmla="*/ 2147483647 w 962"/>
                  <a:gd name="T111" fmla="*/ 2147483647 h 2812"/>
                  <a:gd name="T112" fmla="*/ 2147483647 w 962"/>
                  <a:gd name="T113" fmla="*/ 2147483647 h 2812"/>
                  <a:gd name="T114" fmla="*/ 2147483647 w 962"/>
                  <a:gd name="T115" fmla="*/ 2147483647 h 2812"/>
                  <a:gd name="T116" fmla="*/ 2147483647 w 962"/>
                  <a:gd name="T117" fmla="*/ 2147483647 h 2812"/>
                  <a:gd name="T118" fmla="*/ 2147483647 w 962"/>
                  <a:gd name="T119" fmla="*/ 2147483647 h 2812"/>
                  <a:gd name="T120" fmla="*/ 2147483647 w 962"/>
                  <a:gd name="T121" fmla="*/ 2147483647 h 2812"/>
                  <a:gd name="T122" fmla="*/ 2147483647 w 962"/>
                  <a:gd name="T123" fmla="*/ 2147483647 h 281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962"/>
                  <a:gd name="T187" fmla="*/ 0 h 2812"/>
                  <a:gd name="T188" fmla="*/ 962 w 962"/>
                  <a:gd name="T189" fmla="*/ 2812 h 2812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962" h="2812">
                    <a:moveTo>
                      <a:pt x="880" y="377"/>
                    </a:moveTo>
                    <a:lnTo>
                      <a:pt x="880" y="377"/>
                    </a:lnTo>
                    <a:lnTo>
                      <a:pt x="864" y="372"/>
                    </a:lnTo>
                    <a:lnTo>
                      <a:pt x="842" y="356"/>
                    </a:lnTo>
                    <a:lnTo>
                      <a:pt x="809" y="323"/>
                    </a:lnTo>
                    <a:lnTo>
                      <a:pt x="804" y="312"/>
                    </a:lnTo>
                    <a:lnTo>
                      <a:pt x="798" y="301"/>
                    </a:lnTo>
                    <a:lnTo>
                      <a:pt x="776" y="290"/>
                    </a:lnTo>
                    <a:lnTo>
                      <a:pt x="776" y="279"/>
                    </a:lnTo>
                    <a:lnTo>
                      <a:pt x="766" y="241"/>
                    </a:lnTo>
                    <a:lnTo>
                      <a:pt x="755" y="208"/>
                    </a:lnTo>
                    <a:lnTo>
                      <a:pt x="744" y="191"/>
                    </a:lnTo>
                    <a:lnTo>
                      <a:pt x="727" y="186"/>
                    </a:lnTo>
                    <a:lnTo>
                      <a:pt x="716" y="186"/>
                    </a:lnTo>
                    <a:lnTo>
                      <a:pt x="711" y="186"/>
                    </a:lnTo>
                    <a:lnTo>
                      <a:pt x="700" y="186"/>
                    </a:lnTo>
                    <a:lnTo>
                      <a:pt x="683" y="181"/>
                    </a:lnTo>
                    <a:lnTo>
                      <a:pt x="673" y="181"/>
                    </a:lnTo>
                    <a:lnTo>
                      <a:pt x="667" y="186"/>
                    </a:lnTo>
                    <a:lnTo>
                      <a:pt x="667" y="191"/>
                    </a:lnTo>
                    <a:lnTo>
                      <a:pt x="645" y="186"/>
                    </a:lnTo>
                    <a:lnTo>
                      <a:pt x="634" y="186"/>
                    </a:lnTo>
                    <a:lnTo>
                      <a:pt x="629" y="191"/>
                    </a:lnTo>
                    <a:lnTo>
                      <a:pt x="623" y="197"/>
                    </a:lnTo>
                    <a:lnTo>
                      <a:pt x="612" y="191"/>
                    </a:lnTo>
                    <a:lnTo>
                      <a:pt x="596" y="191"/>
                    </a:lnTo>
                    <a:lnTo>
                      <a:pt x="585" y="197"/>
                    </a:lnTo>
                    <a:lnTo>
                      <a:pt x="574" y="213"/>
                    </a:lnTo>
                    <a:lnTo>
                      <a:pt x="563" y="252"/>
                    </a:lnTo>
                    <a:lnTo>
                      <a:pt x="563" y="257"/>
                    </a:lnTo>
                    <a:lnTo>
                      <a:pt x="574" y="268"/>
                    </a:lnTo>
                    <a:lnTo>
                      <a:pt x="590" y="290"/>
                    </a:lnTo>
                    <a:lnTo>
                      <a:pt x="618" y="312"/>
                    </a:lnTo>
                    <a:lnTo>
                      <a:pt x="623" y="323"/>
                    </a:lnTo>
                    <a:lnTo>
                      <a:pt x="640" y="334"/>
                    </a:lnTo>
                    <a:lnTo>
                      <a:pt x="667" y="345"/>
                    </a:lnTo>
                    <a:lnTo>
                      <a:pt x="705" y="356"/>
                    </a:lnTo>
                    <a:lnTo>
                      <a:pt x="711" y="372"/>
                    </a:lnTo>
                    <a:lnTo>
                      <a:pt x="716" y="377"/>
                    </a:lnTo>
                    <a:lnTo>
                      <a:pt x="716" y="388"/>
                    </a:lnTo>
                    <a:lnTo>
                      <a:pt x="722" y="421"/>
                    </a:lnTo>
                    <a:lnTo>
                      <a:pt x="744" y="465"/>
                    </a:lnTo>
                    <a:lnTo>
                      <a:pt x="771" y="520"/>
                    </a:lnTo>
                    <a:lnTo>
                      <a:pt x="771" y="547"/>
                    </a:lnTo>
                    <a:lnTo>
                      <a:pt x="755" y="536"/>
                    </a:lnTo>
                    <a:lnTo>
                      <a:pt x="722" y="520"/>
                    </a:lnTo>
                    <a:lnTo>
                      <a:pt x="667" y="503"/>
                    </a:lnTo>
                    <a:lnTo>
                      <a:pt x="645" y="481"/>
                    </a:lnTo>
                    <a:lnTo>
                      <a:pt x="607" y="449"/>
                    </a:lnTo>
                    <a:lnTo>
                      <a:pt x="596" y="438"/>
                    </a:lnTo>
                    <a:lnTo>
                      <a:pt x="585" y="432"/>
                    </a:lnTo>
                    <a:lnTo>
                      <a:pt x="574" y="427"/>
                    </a:lnTo>
                    <a:lnTo>
                      <a:pt x="558" y="421"/>
                    </a:lnTo>
                    <a:lnTo>
                      <a:pt x="519" y="421"/>
                    </a:lnTo>
                    <a:lnTo>
                      <a:pt x="497" y="416"/>
                    </a:lnTo>
                    <a:lnTo>
                      <a:pt x="481" y="410"/>
                    </a:lnTo>
                    <a:lnTo>
                      <a:pt x="465" y="405"/>
                    </a:lnTo>
                    <a:lnTo>
                      <a:pt x="459" y="399"/>
                    </a:lnTo>
                    <a:lnTo>
                      <a:pt x="454" y="394"/>
                    </a:lnTo>
                    <a:lnTo>
                      <a:pt x="465" y="399"/>
                    </a:lnTo>
                    <a:lnTo>
                      <a:pt x="487" y="399"/>
                    </a:lnTo>
                    <a:lnTo>
                      <a:pt x="497" y="394"/>
                    </a:lnTo>
                    <a:lnTo>
                      <a:pt x="503" y="383"/>
                    </a:lnTo>
                    <a:lnTo>
                      <a:pt x="508" y="372"/>
                    </a:lnTo>
                    <a:lnTo>
                      <a:pt x="508" y="361"/>
                    </a:lnTo>
                    <a:lnTo>
                      <a:pt x="514" y="356"/>
                    </a:lnTo>
                    <a:lnTo>
                      <a:pt x="519" y="356"/>
                    </a:lnTo>
                    <a:lnTo>
                      <a:pt x="519" y="350"/>
                    </a:lnTo>
                    <a:lnTo>
                      <a:pt x="525" y="345"/>
                    </a:lnTo>
                    <a:lnTo>
                      <a:pt x="519" y="345"/>
                    </a:lnTo>
                    <a:lnTo>
                      <a:pt x="519" y="339"/>
                    </a:lnTo>
                    <a:lnTo>
                      <a:pt x="525" y="339"/>
                    </a:lnTo>
                    <a:lnTo>
                      <a:pt x="530" y="334"/>
                    </a:lnTo>
                    <a:lnTo>
                      <a:pt x="530" y="328"/>
                    </a:lnTo>
                    <a:lnTo>
                      <a:pt x="530" y="317"/>
                    </a:lnTo>
                    <a:lnTo>
                      <a:pt x="530" y="312"/>
                    </a:lnTo>
                    <a:lnTo>
                      <a:pt x="552" y="312"/>
                    </a:lnTo>
                    <a:lnTo>
                      <a:pt x="563" y="312"/>
                    </a:lnTo>
                    <a:lnTo>
                      <a:pt x="563" y="284"/>
                    </a:lnTo>
                    <a:lnTo>
                      <a:pt x="563" y="257"/>
                    </a:lnTo>
                    <a:lnTo>
                      <a:pt x="563" y="252"/>
                    </a:lnTo>
                    <a:lnTo>
                      <a:pt x="563" y="235"/>
                    </a:lnTo>
                    <a:lnTo>
                      <a:pt x="563" y="224"/>
                    </a:lnTo>
                    <a:lnTo>
                      <a:pt x="574" y="213"/>
                    </a:lnTo>
                    <a:lnTo>
                      <a:pt x="574" y="208"/>
                    </a:lnTo>
                    <a:lnTo>
                      <a:pt x="580" y="186"/>
                    </a:lnTo>
                    <a:lnTo>
                      <a:pt x="585" y="164"/>
                    </a:lnTo>
                    <a:lnTo>
                      <a:pt x="580" y="137"/>
                    </a:lnTo>
                    <a:lnTo>
                      <a:pt x="585" y="131"/>
                    </a:lnTo>
                    <a:lnTo>
                      <a:pt x="590" y="126"/>
                    </a:lnTo>
                    <a:lnTo>
                      <a:pt x="601" y="115"/>
                    </a:lnTo>
                    <a:lnTo>
                      <a:pt x="601" y="104"/>
                    </a:lnTo>
                    <a:lnTo>
                      <a:pt x="580" y="77"/>
                    </a:lnTo>
                    <a:lnTo>
                      <a:pt x="580" y="66"/>
                    </a:lnTo>
                    <a:lnTo>
                      <a:pt x="569" y="55"/>
                    </a:lnTo>
                    <a:lnTo>
                      <a:pt x="552" y="44"/>
                    </a:lnTo>
                    <a:lnTo>
                      <a:pt x="530" y="27"/>
                    </a:lnTo>
                    <a:lnTo>
                      <a:pt x="497" y="16"/>
                    </a:lnTo>
                    <a:lnTo>
                      <a:pt x="454" y="5"/>
                    </a:lnTo>
                    <a:lnTo>
                      <a:pt x="394" y="0"/>
                    </a:lnTo>
                    <a:lnTo>
                      <a:pt x="377" y="5"/>
                    </a:lnTo>
                    <a:lnTo>
                      <a:pt x="355" y="11"/>
                    </a:lnTo>
                    <a:lnTo>
                      <a:pt x="333" y="27"/>
                    </a:lnTo>
                    <a:lnTo>
                      <a:pt x="311" y="49"/>
                    </a:lnTo>
                    <a:lnTo>
                      <a:pt x="295" y="82"/>
                    </a:lnTo>
                    <a:lnTo>
                      <a:pt x="290" y="126"/>
                    </a:lnTo>
                    <a:lnTo>
                      <a:pt x="290" y="186"/>
                    </a:lnTo>
                    <a:lnTo>
                      <a:pt x="295" y="191"/>
                    </a:lnTo>
                    <a:lnTo>
                      <a:pt x="301" y="219"/>
                    </a:lnTo>
                    <a:lnTo>
                      <a:pt x="295" y="252"/>
                    </a:lnTo>
                    <a:lnTo>
                      <a:pt x="290" y="268"/>
                    </a:lnTo>
                    <a:lnTo>
                      <a:pt x="284" y="284"/>
                    </a:lnTo>
                    <a:lnTo>
                      <a:pt x="426" y="394"/>
                    </a:lnTo>
                    <a:lnTo>
                      <a:pt x="394" y="427"/>
                    </a:lnTo>
                    <a:lnTo>
                      <a:pt x="366" y="454"/>
                    </a:lnTo>
                    <a:lnTo>
                      <a:pt x="311" y="394"/>
                    </a:lnTo>
                    <a:lnTo>
                      <a:pt x="262" y="339"/>
                    </a:lnTo>
                    <a:lnTo>
                      <a:pt x="257" y="328"/>
                    </a:lnTo>
                    <a:lnTo>
                      <a:pt x="218" y="388"/>
                    </a:lnTo>
                    <a:lnTo>
                      <a:pt x="175" y="421"/>
                    </a:lnTo>
                    <a:lnTo>
                      <a:pt x="136" y="443"/>
                    </a:lnTo>
                    <a:lnTo>
                      <a:pt x="114" y="454"/>
                    </a:lnTo>
                    <a:lnTo>
                      <a:pt x="93" y="454"/>
                    </a:lnTo>
                    <a:lnTo>
                      <a:pt x="82" y="460"/>
                    </a:lnTo>
                    <a:lnTo>
                      <a:pt x="60" y="476"/>
                    </a:lnTo>
                    <a:lnTo>
                      <a:pt x="49" y="492"/>
                    </a:lnTo>
                    <a:lnTo>
                      <a:pt x="43" y="514"/>
                    </a:lnTo>
                    <a:lnTo>
                      <a:pt x="38" y="542"/>
                    </a:lnTo>
                    <a:lnTo>
                      <a:pt x="38" y="580"/>
                    </a:lnTo>
                    <a:lnTo>
                      <a:pt x="38" y="624"/>
                    </a:lnTo>
                    <a:lnTo>
                      <a:pt x="27" y="673"/>
                    </a:lnTo>
                    <a:lnTo>
                      <a:pt x="11" y="733"/>
                    </a:lnTo>
                    <a:lnTo>
                      <a:pt x="11" y="739"/>
                    </a:lnTo>
                    <a:lnTo>
                      <a:pt x="5" y="782"/>
                    </a:lnTo>
                    <a:lnTo>
                      <a:pt x="0" y="903"/>
                    </a:lnTo>
                    <a:lnTo>
                      <a:pt x="0" y="963"/>
                    </a:lnTo>
                    <a:lnTo>
                      <a:pt x="5" y="1018"/>
                    </a:lnTo>
                    <a:lnTo>
                      <a:pt x="16" y="1050"/>
                    </a:lnTo>
                    <a:lnTo>
                      <a:pt x="27" y="1083"/>
                    </a:lnTo>
                    <a:lnTo>
                      <a:pt x="60" y="1143"/>
                    </a:lnTo>
                    <a:lnTo>
                      <a:pt x="93" y="1204"/>
                    </a:lnTo>
                    <a:lnTo>
                      <a:pt x="120" y="1264"/>
                    </a:lnTo>
                    <a:lnTo>
                      <a:pt x="125" y="1264"/>
                    </a:lnTo>
                    <a:lnTo>
                      <a:pt x="136" y="1297"/>
                    </a:lnTo>
                    <a:lnTo>
                      <a:pt x="142" y="1318"/>
                    </a:lnTo>
                    <a:lnTo>
                      <a:pt x="153" y="1346"/>
                    </a:lnTo>
                    <a:lnTo>
                      <a:pt x="175" y="1384"/>
                    </a:lnTo>
                    <a:lnTo>
                      <a:pt x="180" y="1444"/>
                    </a:lnTo>
                    <a:lnTo>
                      <a:pt x="180" y="1483"/>
                    </a:lnTo>
                    <a:lnTo>
                      <a:pt x="180" y="1504"/>
                    </a:lnTo>
                    <a:lnTo>
                      <a:pt x="207" y="1504"/>
                    </a:lnTo>
                    <a:lnTo>
                      <a:pt x="229" y="1504"/>
                    </a:lnTo>
                    <a:lnTo>
                      <a:pt x="240" y="1504"/>
                    </a:lnTo>
                    <a:lnTo>
                      <a:pt x="235" y="1515"/>
                    </a:lnTo>
                    <a:lnTo>
                      <a:pt x="224" y="1548"/>
                    </a:lnTo>
                    <a:lnTo>
                      <a:pt x="213" y="1592"/>
                    </a:lnTo>
                    <a:lnTo>
                      <a:pt x="213" y="1614"/>
                    </a:lnTo>
                    <a:lnTo>
                      <a:pt x="218" y="1641"/>
                    </a:lnTo>
                    <a:lnTo>
                      <a:pt x="224" y="1696"/>
                    </a:lnTo>
                    <a:lnTo>
                      <a:pt x="229" y="1773"/>
                    </a:lnTo>
                    <a:lnTo>
                      <a:pt x="229" y="1882"/>
                    </a:lnTo>
                    <a:lnTo>
                      <a:pt x="224" y="1937"/>
                    </a:lnTo>
                    <a:lnTo>
                      <a:pt x="213" y="1986"/>
                    </a:lnTo>
                    <a:lnTo>
                      <a:pt x="197" y="2062"/>
                    </a:lnTo>
                    <a:lnTo>
                      <a:pt x="191" y="2101"/>
                    </a:lnTo>
                    <a:lnTo>
                      <a:pt x="186" y="2145"/>
                    </a:lnTo>
                    <a:lnTo>
                      <a:pt x="186" y="2205"/>
                    </a:lnTo>
                    <a:lnTo>
                      <a:pt x="186" y="2276"/>
                    </a:lnTo>
                    <a:lnTo>
                      <a:pt x="197" y="2407"/>
                    </a:lnTo>
                    <a:lnTo>
                      <a:pt x="207" y="2495"/>
                    </a:lnTo>
                    <a:lnTo>
                      <a:pt x="213" y="2555"/>
                    </a:lnTo>
                    <a:lnTo>
                      <a:pt x="213" y="2599"/>
                    </a:lnTo>
                    <a:lnTo>
                      <a:pt x="207" y="2631"/>
                    </a:lnTo>
                    <a:lnTo>
                      <a:pt x="207" y="2653"/>
                    </a:lnTo>
                    <a:lnTo>
                      <a:pt x="207" y="2670"/>
                    </a:lnTo>
                    <a:lnTo>
                      <a:pt x="207" y="2730"/>
                    </a:lnTo>
                    <a:lnTo>
                      <a:pt x="268" y="2752"/>
                    </a:lnTo>
                    <a:lnTo>
                      <a:pt x="301" y="2752"/>
                    </a:lnTo>
                    <a:lnTo>
                      <a:pt x="306" y="2763"/>
                    </a:lnTo>
                    <a:lnTo>
                      <a:pt x="328" y="2779"/>
                    </a:lnTo>
                    <a:lnTo>
                      <a:pt x="350" y="2790"/>
                    </a:lnTo>
                    <a:lnTo>
                      <a:pt x="372" y="2801"/>
                    </a:lnTo>
                    <a:lnTo>
                      <a:pt x="399" y="2807"/>
                    </a:lnTo>
                    <a:lnTo>
                      <a:pt x="437" y="2812"/>
                    </a:lnTo>
                    <a:lnTo>
                      <a:pt x="508" y="2807"/>
                    </a:lnTo>
                    <a:lnTo>
                      <a:pt x="541" y="2801"/>
                    </a:lnTo>
                    <a:lnTo>
                      <a:pt x="552" y="2801"/>
                    </a:lnTo>
                    <a:lnTo>
                      <a:pt x="552" y="2796"/>
                    </a:lnTo>
                    <a:lnTo>
                      <a:pt x="552" y="2785"/>
                    </a:lnTo>
                    <a:lnTo>
                      <a:pt x="547" y="2768"/>
                    </a:lnTo>
                    <a:lnTo>
                      <a:pt x="536" y="2752"/>
                    </a:lnTo>
                    <a:lnTo>
                      <a:pt x="470" y="2692"/>
                    </a:lnTo>
                    <a:lnTo>
                      <a:pt x="432" y="2648"/>
                    </a:lnTo>
                    <a:lnTo>
                      <a:pt x="415" y="2631"/>
                    </a:lnTo>
                    <a:lnTo>
                      <a:pt x="404" y="2615"/>
                    </a:lnTo>
                    <a:lnTo>
                      <a:pt x="404" y="2599"/>
                    </a:lnTo>
                    <a:lnTo>
                      <a:pt x="399" y="2588"/>
                    </a:lnTo>
                    <a:lnTo>
                      <a:pt x="394" y="2566"/>
                    </a:lnTo>
                    <a:lnTo>
                      <a:pt x="388" y="2555"/>
                    </a:lnTo>
                    <a:lnTo>
                      <a:pt x="388" y="2528"/>
                    </a:lnTo>
                    <a:lnTo>
                      <a:pt x="394" y="2467"/>
                    </a:lnTo>
                    <a:lnTo>
                      <a:pt x="399" y="2424"/>
                    </a:lnTo>
                    <a:lnTo>
                      <a:pt x="394" y="2402"/>
                    </a:lnTo>
                    <a:lnTo>
                      <a:pt x="383" y="2374"/>
                    </a:lnTo>
                    <a:lnTo>
                      <a:pt x="394" y="2238"/>
                    </a:lnTo>
                    <a:lnTo>
                      <a:pt x="399" y="2145"/>
                    </a:lnTo>
                    <a:lnTo>
                      <a:pt x="404" y="2095"/>
                    </a:lnTo>
                    <a:lnTo>
                      <a:pt x="415" y="2062"/>
                    </a:lnTo>
                    <a:lnTo>
                      <a:pt x="421" y="2013"/>
                    </a:lnTo>
                    <a:lnTo>
                      <a:pt x="432" y="1948"/>
                    </a:lnTo>
                    <a:lnTo>
                      <a:pt x="437" y="1931"/>
                    </a:lnTo>
                    <a:lnTo>
                      <a:pt x="454" y="1893"/>
                    </a:lnTo>
                    <a:lnTo>
                      <a:pt x="476" y="1827"/>
                    </a:lnTo>
                    <a:lnTo>
                      <a:pt x="492" y="1729"/>
                    </a:lnTo>
                    <a:lnTo>
                      <a:pt x="497" y="1723"/>
                    </a:lnTo>
                    <a:lnTo>
                      <a:pt x="503" y="1718"/>
                    </a:lnTo>
                    <a:lnTo>
                      <a:pt x="503" y="1729"/>
                    </a:lnTo>
                    <a:lnTo>
                      <a:pt x="558" y="1893"/>
                    </a:lnTo>
                    <a:lnTo>
                      <a:pt x="569" y="1920"/>
                    </a:lnTo>
                    <a:lnTo>
                      <a:pt x="569" y="1948"/>
                    </a:lnTo>
                    <a:lnTo>
                      <a:pt x="563" y="1980"/>
                    </a:lnTo>
                    <a:lnTo>
                      <a:pt x="547" y="2035"/>
                    </a:lnTo>
                    <a:lnTo>
                      <a:pt x="541" y="2084"/>
                    </a:lnTo>
                    <a:lnTo>
                      <a:pt x="536" y="2145"/>
                    </a:lnTo>
                    <a:lnTo>
                      <a:pt x="519" y="2287"/>
                    </a:lnTo>
                    <a:lnTo>
                      <a:pt x="503" y="2380"/>
                    </a:lnTo>
                    <a:lnTo>
                      <a:pt x="497" y="2429"/>
                    </a:lnTo>
                    <a:lnTo>
                      <a:pt x="481" y="2445"/>
                    </a:lnTo>
                    <a:lnTo>
                      <a:pt x="476" y="2462"/>
                    </a:lnTo>
                    <a:lnTo>
                      <a:pt x="470" y="2506"/>
                    </a:lnTo>
                    <a:lnTo>
                      <a:pt x="519" y="2528"/>
                    </a:lnTo>
                    <a:lnTo>
                      <a:pt x="580" y="2544"/>
                    </a:lnTo>
                    <a:lnTo>
                      <a:pt x="640" y="2555"/>
                    </a:lnTo>
                    <a:lnTo>
                      <a:pt x="694" y="2555"/>
                    </a:lnTo>
                    <a:lnTo>
                      <a:pt x="689" y="2517"/>
                    </a:lnTo>
                    <a:lnTo>
                      <a:pt x="705" y="2484"/>
                    </a:lnTo>
                    <a:lnTo>
                      <a:pt x="716" y="2445"/>
                    </a:lnTo>
                    <a:lnTo>
                      <a:pt x="738" y="2396"/>
                    </a:lnTo>
                    <a:lnTo>
                      <a:pt x="755" y="2331"/>
                    </a:lnTo>
                    <a:lnTo>
                      <a:pt x="771" y="2249"/>
                    </a:lnTo>
                    <a:lnTo>
                      <a:pt x="782" y="2156"/>
                    </a:lnTo>
                    <a:lnTo>
                      <a:pt x="787" y="2041"/>
                    </a:lnTo>
                    <a:lnTo>
                      <a:pt x="787" y="2013"/>
                    </a:lnTo>
                    <a:lnTo>
                      <a:pt x="787" y="1991"/>
                    </a:lnTo>
                    <a:lnTo>
                      <a:pt x="787" y="1980"/>
                    </a:lnTo>
                    <a:lnTo>
                      <a:pt x="793" y="1969"/>
                    </a:lnTo>
                    <a:lnTo>
                      <a:pt x="798" y="1937"/>
                    </a:lnTo>
                    <a:lnTo>
                      <a:pt x="798" y="1882"/>
                    </a:lnTo>
                    <a:lnTo>
                      <a:pt x="798" y="1805"/>
                    </a:lnTo>
                    <a:lnTo>
                      <a:pt x="782" y="1690"/>
                    </a:lnTo>
                    <a:lnTo>
                      <a:pt x="755" y="1559"/>
                    </a:lnTo>
                    <a:lnTo>
                      <a:pt x="722" y="1411"/>
                    </a:lnTo>
                    <a:lnTo>
                      <a:pt x="733" y="1401"/>
                    </a:lnTo>
                    <a:lnTo>
                      <a:pt x="738" y="1390"/>
                    </a:lnTo>
                    <a:lnTo>
                      <a:pt x="744" y="1368"/>
                    </a:lnTo>
                    <a:lnTo>
                      <a:pt x="733" y="1313"/>
                    </a:lnTo>
                    <a:lnTo>
                      <a:pt x="711" y="1220"/>
                    </a:lnTo>
                    <a:lnTo>
                      <a:pt x="683" y="1083"/>
                    </a:lnTo>
                    <a:lnTo>
                      <a:pt x="673" y="1018"/>
                    </a:lnTo>
                    <a:lnTo>
                      <a:pt x="656" y="957"/>
                    </a:lnTo>
                    <a:lnTo>
                      <a:pt x="645" y="914"/>
                    </a:lnTo>
                    <a:lnTo>
                      <a:pt x="634" y="870"/>
                    </a:lnTo>
                    <a:lnTo>
                      <a:pt x="634" y="821"/>
                    </a:lnTo>
                    <a:lnTo>
                      <a:pt x="640" y="777"/>
                    </a:lnTo>
                    <a:lnTo>
                      <a:pt x="634" y="739"/>
                    </a:lnTo>
                    <a:lnTo>
                      <a:pt x="634" y="706"/>
                    </a:lnTo>
                    <a:lnTo>
                      <a:pt x="678" y="717"/>
                    </a:lnTo>
                    <a:lnTo>
                      <a:pt x="776" y="728"/>
                    </a:lnTo>
                    <a:lnTo>
                      <a:pt x="837" y="733"/>
                    </a:lnTo>
                    <a:lnTo>
                      <a:pt x="891" y="728"/>
                    </a:lnTo>
                    <a:lnTo>
                      <a:pt x="913" y="722"/>
                    </a:lnTo>
                    <a:lnTo>
                      <a:pt x="935" y="717"/>
                    </a:lnTo>
                    <a:lnTo>
                      <a:pt x="952" y="706"/>
                    </a:lnTo>
                    <a:lnTo>
                      <a:pt x="962" y="689"/>
                    </a:lnTo>
                    <a:lnTo>
                      <a:pt x="946" y="618"/>
                    </a:lnTo>
                    <a:lnTo>
                      <a:pt x="924" y="520"/>
                    </a:lnTo>
                    <a:lnTo>
                      <a:pt x="880" y="377"/>
                    </a:lnTo>
                    <a:close/>
                    <a:moveTo>
                      <a:pt x="640" y="279"/>
                    </a:moveTo>
                    <a:lnTo>
                      <a:pt x="640" y="279"/>
                    </a:lnTo>
                    <a:lnTo>
                      <a:pt x="634" y="279"/>
                    </a:lnTo>
                    <a:lnTo>
                      <a:pt x="618" y="274"/>
                    </a:lnTo>
                    <a:lnTo>
                      <a:pt x="607" y="263"/>
                    </a:lnTo>
                    <a:lnTo>
                      <a:pt x="596" y="246"/>
                    </a:lnTo>
                    <a:lnTo>
                      <a:pt x="580" y="241"/>
                    </a:lnTo>
                    <a:lnTo>
                      <a:pt x="590" y="230"/>
                    </a:lnTo>
                    <a:lnTo>
                      <a:pt x="596" y="224"/>
                    </a:lnTo>
                    <a:lnTo>
                      <a:pt x="618" y="224"/>
                    </a:lnTo>
                    <a:lnTo>
                      <a:pt x="623" y="230"/>
                    </a:lnTo>
                    <a:lnTo>
                      <a:pt x="623" y="235"/>
                    </a:lnTo>
                    <a:lnTo>
                      <a:pt x="623" y="246"/>
                    </a:lnTo>
                    <a:lnTo>
                      <a:pt x="623" y="252"/>
                    </a:lnTo>
                    <a:lnTo>
                      <a:pt x="629" y="257"/>
                    </a:lnTo>
                    <a:lnTo>
                      <a:pt x="634" y="263"/>
                    </a:lnTo>
                    <a:lnTo>
                      <a:pt x="640" y="263"/>
                    </a:lnTo>
                    <a:lnTo>
                      <a:pt x="645" y="263"/>
                    </a:lnTo>
                    <a:lnTo>
                      <a:pt x="645" y="268"/>
                    </a:lnTo>
                    <a:lnTo>
                      <a:pt x="640" y="279"/>
                    </a:lnTo>
                    <a:close/>
                    <a:moveTo>
                      <a:pt x="235" y="990"/>
                    </a:moveTo>
                    <a:lnTo>
                      <a:pt x="235" y="990"/>
                    </a:lnTo>
                    <a:lnTo>
                      <a:pt x="235" y="1023"/>
                    </a:lnTo>
                    <a:lnTo>
                      <a:pt x="229" y="1067"/>
                    </a:lnTo>
                    <a:lnTo>
                      <a:pt x="224" y="1089"/>
                    </a:lnTo>
                    <a:lnTo>
                      <a:pt x="218" y="1089"/>
                    </a:lnTo>
                    <a:lnTo>
                      <a:pt x="213" y="1083"/>
                    </a:lnTo>
                    <a:lnTo>
                      <a:pt x="213" y="1072"/>
                    </a:lnTo>
                    <a:lnTo>
                      <a:pt x="207" y="1056"/>
                    </a:lnTo>
                    <a:lnTo>
                      <a:pt x="202" y="1045"/>
                    </a:lnTo>
                    <a:lnTo>
                      <a:pt x="191" y="1029"/>
                    </a:lnTo>
                    <a:lnTo>
                      <a:pt x="191" y="1012"/>
                    </a:lnTo>
                    <a:lnTo>
                      <a:pt x="197" y="1001"/>
                    </a:lnTo>
                    <a:lnTo>
                      <a:pt x="202" y="985"/>
                    </a:lnTo>
                    <a:lnTo>
                      <a:pt x="207" y="979"/>
                    </a:lnTo>
                    <a:lnTo>
                      <a:pt x="207" y="963"/>
                    </a:lnTo>
                    <a:lnTo>
                      <a:pt x="207" y="946"/>
                    </a:lnTo>
                    <a:lnTo>
                      <a:pt x="207" y="936"/>
                    </a:lnTo>
                    <a:lnTo>
                      <a:pt x="213" y="930"/>
                    </a:lnTo>
                    <a:lnTo>
                      <a:pt x="224" y="952"/>
                    </a:lnTo>
                    <a:lnTo>
                      <a:pt x="235" y="968"/>
                    </a:lnTo>
                    <a:lnTo>
                      <a:pt x="235" y="99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1" name="Freeform 1581"/>
              <p:cNvSpPr>
                <a:spLocks/>
              </p:cNvSpPr>
              <p:nvPr/>
            </p:nvSpPr>
            <p:spPr bwMode="auto">
              <a:xfrm>
                <a:off x="-7396079" y="-7488035"/>
                <a:ext cx="37812" cy="167331"/>
              </a:xfrm>
              <a:custGeom>
                <a:avLst/>
                <a:gdLst>
                  <a:gd name="T0" fmla="*/ 0 w 11"/>
                  <a:gd name="T1" fmla="*/ 2147483647 h 44"/>
                  <a:gd name="T2" fmla="*/ 0 w 11"/>
                  <a:gd name="T3" fmla="*/ 2147483647 h 44"/>
                  <a:gd name="T4" fmla="*/ 0 w 11"/>
                  <a:gd name="T5" fmla="*/ 2147483647 h 44"/>
                  <a:gd name="T6" fmla="*/ 0 w 11"/>
                  <a:gd name="T7" fmla="*/ 2147483647 h 44"/>
                  <a:gd name="T8" fmla="*/ 0 w 11"/>
                  <a:gd name="T9" fmla="*/ 2147483647 h 44"/>
                  <a:gd name="T10" fmla="*/ 0 w 11"/>
                  <a:gd name="T11" fmla="*/ 2147483647 h 44"/>
                  <a:gd name="T12" fmla="*/ 2147483647 w 11"/>
                  <a:gd name="T13" fmla="*/ 0 h 44"/>
                  <a:gd name="T14" fmla="*/ 2147483647 w 11"/>
                  <a:gd name="T15" fmla="*/ 0 h 44"/>
                  <a:gd name="T16" fmla="*/ 0 w 11"/>
                  <a:gd name="T17" fmla="*/ 2147483647 h 44"/>
                  <a:gd name="T18" fmla="*/ 0 w 11"/>
                  <a:gd name="T19" fmla="*/ 2147483647 h 44"/>
                  <a:gd name="T20" fmla="*/ 0 w 11"/>
                  <a:gd name="T21" fmla="*/ 2147483647 h 44"/>
                  <a:gd name="T22" fmla="*/ 0 w 11"/>
                  <a:gd name="T23" fmla="*/ 2147483647 h 44"/>
                  <a:gd name="T24" fmla="*/ 0 w 11"/>
                  <a:gd name="T25" fmla="*/ 2147483647 h 4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1"/>
                  <a:gd name="T40" fmla="*/ 0 h 44"/>
                  <a:gd name="T41" fmla="*/ 11 w 11"/>
                  <a:gd name="T42" fmla="*/ 44 h 4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1" h="44">
                    <a:moveTo>
                      <a:pt x="0" y="39"/>
                    </a:moveTo>
                    <a:lnTo>
                      <a:pt x="0" y="39"/>
                    </a:lnTo>
                    <a:lnTo>
                      <a:pt x="0" y="44"/>
                    </a:lnTo>
                    <a:lnTo>
                      <a:pt x="0" y="39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0" y="22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2" name="Freeform 1582"/>
              <p:cNvSpPr>
                <a:spLocks noEditPoints="1"/>
              </p:cNvSpPr>
              <p:nvPr/>
            </p:nvSpPr>
            <p:spPr bwMode="auto">
              <a:xfrm>
                <a:off x="-8017245" y="-7687749"/>
                <a:ext cx="761604" cy="410226"/>
              </a:xfrm>
              <a:custGeom>
                <a:avLst/>
                <a:gdLst>
                  <a:gd name="T0" fmla="*/ 2147483647 w 202"/>
                  <a:gd name="T1" fmla="*/ 2147483647 h 109"/>
                  <a:gd name="T2" fmla="*/ 2147483647 w 202"/>
                  <a:gd name="T3" fmla="*/ 2147483647 h 109"/>
                  <a:gd name="T4" fmla="*/ 2147483647 w 202"/>
                  <a:gd name="T5" fmla="*/ 2147483647 h 109"/>
                  <a:gd name="T6" fmla="*/ 2147483647 w 202"/>
                  <a:gd name="T7" fmla="*/ 2147483647 h 109"/>
                  <a:gd name="T8" fmla="*/ 2147483647 w 202"/>
                  <a:gd name="T9" fmla="*/ 2147483647 h 109"/>
                  <a:gd name="T10" fmla="*/ 2147483647 w 202"/>
                  <a:gd name="T11" fmla="*/ 2147483647 h 109"/>
                  <a:gd name="T12" fmla="*/ 2147483647 w 202"/>
                  <a:gd name="T13" fmla="*/ 2147483647 h 109"/>
                  <a:gd name="T14" fmla="*/ 2147483647 w 202"/>
                  <a:gd name="T15" fmla="*/ 2147483647 h 109"/>
                  <a:gd name="T16" fmla="*/ 2147483647 w 202"/>
                  <a:gd name="T17" fmla="*/ 2147483647 h 109"/>
                  <a:gd name="T18" fmla="*/ 2147483647 w 202"/>
                  <a:gd name="T19" fmla="*/ 2147483647 h 109"/>
                  <a:gd name="T20" fmla="*/ 2147483647 w 202"/>
                  <a:gd name="T21" fmla="*/ 2147483647 h 109"/>
                  <a:gd name="T22" fmla="*/ 2147483647 w 202"/>
                  <a:gd name="T23" fmla="*/ 2147483647 h 109"/>
                  <a:gd name="T24" fmla="*/ 2147483647 w 202"/>
                  <a:gd name="T25" fmla="*/ 2147483647 h 109"/>
                  <a:gd name="T26" fmla="*/ 2147483647 w 202"/>
                  <a:gd name="T27" fmla="*/ 2147483647 h 109"/>
                  <a:gd name="T28" fmla="*/ 2147483647 w 202"/>
                  <a:gd name="T29" fmla="*/ 2147483647 h 109"/>
                  <a:gd name="T30" fmla="*/ 2147483647 w 202"/>
                  <a:gd name="T31" fmla="*/ 0 h 109"/>
                  <a:gd name="T32" fmla="*/ 0 w 202"/>
                  <a:gd name="T33" fmla="*/ 0 h 109"/>
                  <a:gd name="T34" fmla="*/ 0 w 202"/>
                  <a:gd name="T35" fmla="*/ 2147483647 h 109"/>
                  <a:gd name="T36" fmla="*/ 0 w 202"/>
                  <a:gd name="T37" fmla="*/ 2147483647 h 109"/>
                  <a:gd name="T38" fmla="*/ 0 w 202"/>
                  <a:gd name="T39" fmla="*/ 2147483647 h 109"/>
                  <a:gd name="T40" fmla="*/ 2147483647 w 202"/>
                  <a:gd name="T41" fmla="*/ 2147483647 h 109"/>
                  <a:gd name="T42" fmla="*/ 2147483647 w 202"/>
                  <a:gd name="T43" fmla="*/ 2147483647 h 109"/>
                  <a:gd name="T44" fmla="*/ 2147483647 w 202"/>
                  <a:gd name="T45" fmla="*/ 2147483647 h 109"/>
                  <a:gd name="T46" fmla="*/ 2147483647 w 202"/>
                  <a:gd name="T47" fmla="*/ 2147483647 h 109"/>
                  <a:gd name="T48" fmla="*/ 2147483647 w 202"/>
                  <a:gd name="T49" fmla="*/ 2147483647 h 109"/>
                  <a:gd name="T50" fmla="*/ 2147483647 w 202"/>
                  <a:gd name="T51" fmla="*/ 2147483647 h 109"/>
                  <a:gd name="T52" fmla="*/ 2147483647 w 202"/>
                  <a:gd name="T53" fmla="*/ 2147483647 h 109"/>
                  <a:gd name="T54" fmla="*/ 2147483647 w 202"/>
                  <a:gd name="T55" fmla="*/ 2147483647 h 109"/>
                  <a:gd name="T56" fmla="*/ 2147483647 w 202"/>
                  <a:gd name="T57" fmla="*/ 2147483647 h 109"/>
                  <a:gd name="T58" fmla="*/ 2147483647 w 202"/>
                  <a:gd name="T59" fmla="*/ 2147483647 h 109"/>
                  <a:gd name="T60" fmla="*/ 2147483647 w 202"/>
                  <a:gd name="T61" fmla="*/ 2147483647 h 109"/>
                  <a:gd name="T62" fmla="*/ 2147483647 w 202"/>
                  <a:gd name="T63" fmla="*/ 2147483647 h 109"/>
                  <a:gd name="T64" fmla="*/ 2147483647 w 202"/>
                  <a:gd name="T65" fmla="*/ 2147483647 h 109"/>
                  <a:gd name="T66" fmla="*/ 2147483647 w 202"/>
                  <a:gd name="T67" fmla="*/ 2147483647 h 109"/>
                  <a:gd name="T68" fmla="*/ 2147483647 w 202"/>
                  <a:gd name="T69" fmla="*/ 2147483647 h 109"/>
                  <a:gd name="T70" fmla="*/ 2147483647 w 202"/>
                  <a:gd name="T71" fmla="*/ 2147483647 h 109"/>
                  <a:gd name="T72" fmla="*/ 2147483647 w 202"/>
                  <a:gd name="T73" fmla="*/ 2147483647 h 109"/>
                  <a:gd name="T74" fmla="*/ 2147483647 w 202"/>
                  <a:gd name="T75" fmla="*/ 2147483647 h 109"/>
                  <a:gd name="T76" fmla="*/ 2147483647 w 202"/>
                  <a:gd name="T77" fmla="*/ 2147483647 h 109"/>
                  <a:gd name="T78" fmla="*/ 2147483647 w 202"/>
                  <a:gd name="T79" fmla="*/ 2147483647 h 109"/>
                  <a:gd name="T80" fmla="*/ 2147483647 w 202"/>
                  <a:gd name="T81" fmla="*/ 2147483647 h 109"/>
                  <a:gd name="T82" fmla="*/ 2147483647 w 202"/>
                  <a:gd name="T83" fmla="*/ 2147483647 h 109"/>
                  <a:gd name="T84" fmla="*/ 2147483647 w 202"/>
                  <a:gd name="T85" fmla="*/ 2147483647 h 109"/>
                  <a:gd name="T86" fmla="*/ 2147483647 w 202"/>
                  <a:gd name="T87" fmla="*/ 2147483647 h 109"/>
                  <a:gd name="T88" fmla="*/ 2147483647 w 202"/>
                  <a:gd name="T89" fmla="*/ 2147483647 h 109"/>
                  <a:gd name="T90" fmla="*/ 2147483647 w 202"/>
                  <a:gd name="T91" fmla="*/ 2147483647 h 109"/>
                  <a:gd name="T92" fmla="*/ 2147483647 w 202"/>
                  <a:gd name="T93" fmla="*/ 2147483647 h 109"/>
                  <a:gd name="T94" fmla="*/ 2147483647 w 202"/>
                  <a:gd name="T95" fmla="*/ 2147483647 h 109"/>
                  <a:gd name="T96" fmla="*/ 2147483647 w 202"/>
                  <a:gd name="T97" fmla="*/ 2147483647 h 109"/>
                  <a:gd name="T98" fmla="*/ 2147483647 w 202"/>
                  <a:gd name="T99" fmla="*/ 2147483647 h 109"/>
                  <a:gd name="T100" fmla="*/ 2147483647 w 202"/>
                  <a:gd name="T101" fmla="*/ 2147483647 h 109"/>
                  <a:gd name="T102" fmla="*/ 2147483647 w 202"/>
                  <a:gd name="T103" fmla="*/ 2147483647 h 109"/>
                  <a:gd name="T104" fmla="*/ 2147483647 w 202"/>
                  <a:gd name="T105" fmla="*/ 2147483647 h 109"/>
                  <a:gd name="T106" fmla="*/ 2147483647 w 202"/>
                  <a:gd name="T107" fmla="*/ 2147483647 h 109"/>
                  <a:gd name="T108" fmla="*/ 2147483647 w 202"/>
                  <a:gd name="T109" fmla="*/ 2147483647 h 109"/>
                  <a:gd name="T110" fmla="*/ 2147483647 w 202"/>
                  <a:gd name="T111" fmla="*/ 2147483647 h 109"/>
                  <a:gd name="T112" fmla="*/ 2147483647 w 202"/>
                  <a:gd name="T113" fmla="*/ 2147483647 h 109"/>
                  <a:gd name="T114" fmla="*/ 2147483647 w 202"/>
                  <a:gd name="T115" fmla="*/ 2147483647 h 109"/>
                  <a:gd name="T116" fmla="*/ 2147483647 w 202"/>
                  <a:gd name="T117" fmla="*/ 2147483647 h 10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02"/>
                  <a:gd name="T178" fmla="*/ 0 h 109"/>
                  <a:gd name="T179" fmla="*/ 202 w 202"/>
                  <a:gd name="T180" fmla="*/ 109 h 10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02" h="109">
                    <a:moveTo>
                      <a:pt x="202" y="71"/>
                    </a:moveTo>
                    <a:lnTo>
                      <a:pt x="202" y="71"/>
                    </a:lnTo>
                    <a:lnTo>
                      <a:pt x="202" y="60"/>
                    </a:lnTo>
                    <a:lnTo>
                      <a:pt x="197" y="54"/>
                    </a:lnTo>
                    <a:lnTo>
                      <a:pt x="175" y="38"/>
                    </a:lnTo>
                    <a:lnTo>
                      <a:pt x="148" y="32"/>
                    </a:lnTo>
                    <a:lnTo>
                      <a:pt x="137" y="38"/>
                    </a:lnTo>
                    <a:lnTo>
                      <a:pt x="131" y="43"/>
                    </a:lnTo>
                    <a:lnTo>
                      <a:pt x="126" y="43"/>
                    </a:lnTo>
                    <a:lnTo>
                      <a:pt x="115" y="38"/>
                    </a:lnTo>
                    <a:lnTo>
                      <a:pt x="55" y="11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1" y="5"/>
                    </a:lnTo>
                    <a:lnTo>
                      <a:pt x="49" y="22"/>
                    </a:lnTo>
                    <a:lnTo>
                      <a:pt x="82" y="43"/>
                    </a:lnTo>
                    <a:lnTo>
                      <a:pt x="120" y="65"/>
                    </a:lnTo>
                    <a:lnTo>
                      <a:pt x="115" y="76"/>
                    </a:lnTo>
                    <a:lnTo>
                      <a:pt x="120" y="87"/>
                    </a:lnTo>
                    <a:lnTo>
                      <a:pt x="126" y="98"/>
                    </a:lnTo>
                    <a:lnTo>
                      <a:pt x="142" y="109"/>
                    </a:lnTo>
                    <a:lnTo>
                      <a:pt x="159" y="109"/>
                    </a:lnTo>
                    <a:lnTo>
                      <a:pt x="175" y="109"/>
                    </a:lnTo>
                    <a:lnTo>
                      <a:pt x="181" y="104"/>
                    </a:lnTo>
                    <a:lnTo>
                      <a:pt x="191" y="98"/>
                    </a:lnTo>
                    <a:lnTo>
                      <a:pt x="202" y="82"/>
                    </a:lnTo>
                    <a:lnTo>
                      <a:pt x="202" y="71"/>
                    </a:lnTo>
                    <a:close/>
                    <a:moveTo>
                      <a:pt x="77" y="82"/>
                    </a:moveTo>
                    <a:lnTo>
                      <a:pt x="77" y="82"/>
                    </a:lnTo>
                    <a:lnTo>
                      <a:pt x="60" y="71"/>
                    </a:lnTo>
                    <a:lnTo>
                      <a:pt x="55" y="65"/>
                    </a:lnTo>
                    <a:lnTo>
                      <a:pt x="55" y="49"/>
                    </a:lnTo>
                    <a:lnTo>
                      <a:pt x="60" y="38"/>
                    </a:lnTo>
                    <a:lnTo>
                      <a:pt x="66" y="27"/>
                    </a:lnTo>
                    <a:lnTo>
                      <a:pt x="77" y="22"/>
                    </a:lnTo>
                    <a:lnTo>
                      <a:pt x="82" y="22"/>
                    </a:lnTo>
                    <a:lnTo>
                      <a:pt x="93" y="27"/>
                    </a:lnTo>
                    <a:lnTo>
                      <a:pt x="115" y="38"/>
                    </a:lnTo>
                    <a:lnTo>
                      <a:pt x="120" y="49"/>
                    </a:lnTo>
                    <a:lnTo>
                      <a:pt x="115" y="60"/>
                    </a:lnTo>
                    <a:lnTo>
                      <a:pt x="109" y="76"/>
                    </a:lnTo>
                    <a:lnTo>
                      <a:pt x="98" y="82"/>
                    </a:lnTo>
                    <a:lnTo>
                      <a:pt x="77" y="82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3" name="Freeform 1583"/>
              <p:cNvSpPr>
                <a:spLocks/>
              </p:cNvSpPr>
              <p:nvPr/>
            </p:nvSpPr>
            <p:spPr bwMode="auto">
              <a:xfrm>
                <a:off x="-8076663" y="-6845706"/>
                <a:ext cx="491534" cy="1684086"/>
              </a:xfrm>
              <a:custGeom>
                <a:avLst/>
                <a:gdLst>
                  <a:gd name="T0" fmla="*/ 0 w 131"/>
                  <a:gd name="T1" fmla="*/ 2147483647 h 449"/>
                  <a:gd name="T2" fmla="*/ 0 w 131"/>
                  <a:gd name="T3" fmla="*/ 2147483647 h 449"/>
                  <a:gd name="T4" fmla="*/ 2147483647 w 131"/>
                  <a:gd name="T5" fmla="*/ 2147483647 h 449"/>
                  <a:gd name="T6" fmla="*/ 2147483647 w 131"/>
                  <a:gd name="T7" fmla="*/ 2147483647 h 449"/>
                  <a:gd name="T8" fmla="*/ 2147483647 w 131"/>
                  <a:gd name="T9" fmla="*/ 2147483647 h 449"/>
                  <a:gd name="T10" fmla="*/ 2147483647 w 131"/>
                  <a:gd name="T11" fmla="*/ 2147483647 h 449"/>
                  <a:gd name="T12" fmla="*/ 2147483647 w 131"/>
                  <a:gd name="T13" fmla="*/ 2147483647 h 449"/>
                  <a:gd name="T14" fmla="*/ 2147483647 w 131"/>
                  <a:gd name="T15" fmla="*/ 2147483647 h 449"/>
                  <a:gd name="T16" fmla="*/ 2147483647 w 131"/>
                  <a:gd name="T17" fmla="*/ 2147483647 h 449"/>
                  <a:gd name="T18" fmla="*/ 2147483647 w 131"/>
                  <a:gd name="T19" fmla="*/ 2147483647 h 449"/>
                  <a:gd name="T20" fmla="*/ 2147483647 w 131"/>
                  <a:gd name="T21" fmla="*/ 2147483647 h 449"/>
                  <a:gd name="T22" fmla="*/ 2147483647 w 131"/>
                  <a:gd name="T23" fmla="*/ 2147483647 h 449"/>
                  <a:gd name="T24" fmla="*/ 2147483647 w 131"/>
                  <a:gd name="T25" fmla="*/ 2147483647 h 449"/>
                  <a:gd name="T26" fmla="*/ 2147483647 w 131"/>
                  <a:gd name="T27" fmla="*/ 2147483647 h 449"/>
                  <a:gd name="T28" fmla="*/ 2147483647 w 131"/>
                  <a:gd name="T29" fmla="*/ 2147483647 h 449"/>
                  <a:gd name="T30" fmla="*/ 2147483647 w 131"/>
                  <a:gd name="T31" fmla="*/ 2147483647 h 449"/>
                  <a:gd name="T32" fmla="*/ 2147483647 w 131"/>
                  <a:gd name="T33" fmla="*/ 2147483647 h 449"/>
                  <a:gd name="T34" fmla="*/ 2147483647 w 131"/>
                  <a:gd name="T35" fmla="*/ 2147483647 h 449"/>
                  <a:gd name="T36" fmla="*/ 2147483647 w 131"/>
                  <a:gd name="T37" fmla="*/ 2147483647 h 449"/>
                  <a:gd name="T38" fmla="*/ 2147483647 w 131"/>
                  <a:gd name="T39" fmla="*/ 2147483647 h 449"/>
                  <a:gd name="T40" fmla="*/ 2147483647 w 131"/>
                  <a:gd name="T41" fmla="*/ 2147483647 h 449"/>
                  <a:gd name="T42" fmla="*/ 2147483647 w 131"/>
                  <a:gd name="T43" fmla="*/ 2147483647 h 449"/>
                  <a:gd name="T44" fmla="*/ 2147483647 w 131"/>
                  <a:gd name="T45" fmla="*/ 2147483647 h 449"/>
                  <a:gd name="T46" fmla="*/ 2147483647 w 131"/>
                  <a:gd name="T47" fmla="*/ 2147483647 h 449"/>
                  <a:gd name="T48" fmla="*/ 2147483647 w 131"/>
                  <a:gd name="T49" fmla="*/ 2147483647 h 449"/>
                  <a:gd name="T50" fmla="*/ 2147483647 w 131"/>
                  <a:gd name="T51" fmla="*/ 2147483647 h 449"/>
                  <a:gd name="T52" fmla="*/ 2147483647 w 131"/>
                  <a:gd name="T53" fmla="*/ 2147483647 h 449"/>
                  <a:gd name="T54" fmla="*/ 2147483647 w 131"/>
                  <a:gd name="T55" fmla="*/ 2147483647 h 449"/>
                  <a:gd name="T56" fmla="*/ 2147483647 w 131"/>
                  <a:gd name="T57" fmla="*/ 0 h 449"/>
                  <a:gd name="T58" fmla="*/ 2147483647 w 131"/>
                  <a:gd name="T59" fmla="*/ 0 h 449"/>
                  <a:gd name="T60" fmla="*/ 2147483647 w 131"/>
                  <a:gd name="T61" fmla="*/ 2147483647 h 449"/>
                  <a:gd name="T62" fmla="*/ 2147483647 w 131"/>
                  <a:gd name="T63" fmla="*/ 2147483647 h 449"/>
                  <a:gd name="T64" fmla="*/ 0 w 131"/>
                  <a:gd name="T65" fmla="*/ 2147483647 h 44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1"/>
                  <a:gd name="T100" fmla="*/ 0 h 449"/>
                  <a:gd name="T101" fmla="*/ 131 w 131"/>
                  <a:gd name="T102" fmla="*/ 449 h 44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1" h="449">
                    <a:moveTo>
                      <a:pt x="0" y="55"/>
                    </a:moveTo>
                    <a:lnTo>
                      <a:pt x="0" y="55"/>
                    </a:lnTo>
                    <a:lnTo>
                      <a:pt x="11" y="60"/>
                    </a:lnTo>
                    <a:lnTo>
                      <a:pt x="21" y="77"/>
                    </a:lnTo>
                    <a:lnTo>
                      <a:pt x="32" y="104"/>
                    </a:lnTo>
                    <a:lnTo>
                      <a:pt x="54" y="186"/>
                    </a:lnTo>
                    <a:lnTo>
                      <a:pt x="76" y="273"/>
                    </a:lnTo>
                    <a:lnTo>
                      <a:pt x="98" y="323"/>
                    </a:lnTo>
                    <a:lnTo>
                      <a:pt x="120" y="372"/>
                    </a:lnTo>
                    <a:lnTo>
                      <a:pt x="125" y="410"/>
                    </a:lnTo>
                    <a:lnTo>
                      <a:pt x="125" y="449"/>
                    </a:lnTo>
                    <a:lnTo>
                      <a:pt x="131" y="399"/>
                    </a:lnTo>
                    <a:lnTo>
                      <a:pt x="131" y="350"/>
                    </a:lnTo>
                    <a:lnTo>
                      <a:pt x="120" y="235"/>
                    </a:lnTo>
                    <a:lnTo>
                      <a:pt x="109" y="126"/>
                    </a:lnTo>
                    <a:lnTo>
                      <a:pt x="93" y="27"/>
                    </a:lnTo>
                    <a:lnTo>
                      <a:pt x="87" y="22"/>
                    </a:lnTo>
                    <a:lnTo>
                      <a:pt x="76" y="22"/>
                    </a:lnTo>
                    <a:lnTo>
                      <a:pt x="60" y="22"/>
                    </a:lnTo>
                    <a:lnTo>
                      <a:pt x="49" y="16"/>
                    </a:lnTo>
                    <a:lnTo>
                      <a:pt x="38" y="5"/>
                    </a:lnTo>
                    <a:lnTo>
                      <a:pt x="32" y="5"/>
                    </a:lnTo>
                    <a:lnTo>
                      <a:pt x="21" y="0"/>
                    </a:lnTo>
                    <a:lnTo>
                      <a:pt x="11" y="16"/>
                    </a:lnTo>
                    <a:lnTo>
                      <a:pt x="5" y="44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4" name="Freeform 1584"/>
              <p:cNvSpPr>
                <a:spLocks/>
              </p:cNvSpPr>
              <p:nvPr/>
            </p:nvSpPr>
            <p:spPr bwMode="auto">
              <a:xfrm>
                <a:off x="-7952428" y="-6829515"/>
                <a:ext cx="469925" cy="1786644"/>
              </a:xfrm>
              <a:custGeom>
                <a:avLst/>
                <a:gdLst>
                  <a:gd name="T0" fmla="*/ 2147483647 w 126"/>
                  <a:gd name="T1" fmla="*/ 2147483647 h 476"/>
                  <a:gd name="T2" fmla="*/ 0 w 126"/>
                  <a:gd name="T3" fmla="*/ 2147483647 h 476"/>
                  <a:gd name="T4" fmla="*/ 2147483647 w 126"/>
                  <a:gd name="T5" fmla="*/ 2147483647 h 476"/>
                  <a:gd name="T6" fmla="*/ 2147483647 w 126"/>
                  <a:gd name="T7" fmla="*/ 2147483647 h 476"/>
                  <a:gd name="T8" fmla="*/ 2147483647 w 126"/>
                  <a:gd name="T9" fmla="*/ 2147483647 h 476"/>
                  <a:gd name="T10" fmla="*/ 2147483647 w 126"/>
                  <a:gd name="T11" fmla="*/ 2147483647 h 476"/>
                  <a:gd name="T12" fmla="*/ 2147483647 w 126"/>
                  <a:gd name="T13" fmla="*/ 2147483647 h 476"/>
                  <a:gd name="T14" fmla="*/ 2147483647 w 126"/>
                  <a:gd name="T15" fmla="*/ 2147483647 h 476"/>
                  <a:gd name="T16" fmla="*/ 2147483647 w 126"/>
                  <a:gd name="T17" fmla="*/ 2147483647 h 476"/>
                  <a:gd name="T18" fmla="*/ 2147483647 w 126"/>
                  <a:gd name="T19" fmla="*/ 2147483647 h 476"/>
                  <a:gd name="T20" fmla="*/ 2147483647 w 126"/>
                  <a:gd name="T21" fmla="*/ 2147483647 h 476"/>
                  <a:gd name="T22" fmla="*/ 2147483647 w 126"/>
                  <a:gd name="T23" fmla="*/ 2147483647 h 476"/>
                  <a:gd name="T24" fmla="*/ 2147483647 w 126"/>
                  <a:gd name="T25" fmla="*/ 2147483647 h 476"/>
                  <a:gd name="T26" fmla="*/ 2147483647 w 126"/>
                  <a:gd name="T27" fmla="*/ 2147483647 h 476"/>
                  <a:gd name="T28" fmla="*/ 2147483647 w 126"/>
                  <a:gd name="T29" fmla="*/ 2147483647 h 476"/>
                  <a:gd name="T30" fmla="*/ 2147483647 w 126"/>
                  <a:gd name="T31" fmla="*/ 2147483647 h 476"/>
                  <a:gd name="T32" fmla="*/ 2147483647 w 126"/>
                  <a:gd name="T33" fmla="*/ 2147483647 h 476"/>
                  <a:gd name="T34" fmla="*/ 2147483647 w 126"/>
                  <a:gd name="T35" fmla="*/ 2147483647 h 476"/>
                  <a:gd name="T36" fmla="*/ 2147483647 w 126"/>
                  <a:gd name="T37" fmla="*/ 0 h 476"/>
                  <a:gd name="T38" fmla="*/ 2147483647 w 126"/>
                  <a:gd name="T39" fmla="*/ 0 h 476"/>
                  <a:gd name="T40" fmla="*/ 2147483647 w 126"/>
                  <a:gd name="T41" fmla="*/ 2147483647 h 476"/>
                  <a:gd name="T42" fmla="*/ 2147483647 w 126"/>
                  <a:gd name="T43" fmla="*/ 2147483647 h 47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26"/>
                  <a:gd name="T67" fmla="*/ 0 h 476"/>
                  <a:gd name="T68" fmla="*/ 126 w 126"/>
                  <a:gd name="T69" fmla="*/ 476 h 47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26" h="476">
                    <a:moveTo>
                      <a:pt x="11" y="6"/>
                    </a:moveTo>
                    <a:lnTo>
                      <a:pt x="0" y="17"/>
                    </a:lnTo>
                    <a:lnTo>
                      <a:pt x="22" y="55"/>
                    </a:lnTo>
                    <a:lnTo>
                      <a:pt x="28" y="88"/>
                    </a:lnTo>
                    <a:lnTo>
                      <a:pt x="39" y="121"/>
                    </a:lnTo>
                    <a:lnTo>
                      <a:pt x="44" y="214"/>
                    </a:lnTo>
                    <a:lnTo>
                      <a:pt x="44" y="323"/>
                    </a:lnTo>
                    <a:lnTo>
                      <a:pt x="77" y="444"/>
                    </a:lnTo>
                    <a:lnTo>
                      <a:pt x="99" y="476"/>
                    </a:lnTo>
                    <a:lnTo>
                      <a:pt x="126" y="372"/>
                    </a:lnTo>
                    <a:lnTo>
                      <a:pt x="82" y="148"/>
                    </a:lnTo>
                    <a:lnTo>
                      <a:pt x="44" y="50"/>
                    </a:lnTo>
                    <a:lnTo>
                      <a:pt x="50" y="17"/>
                    </a:lnTo>
                    <a:lnTo>
                      <a:pt x="39" y="6"/>
                    </a:lnTo>
                    <a:lnTo>
                      <a:pt x="22" y="0"/>
                    </a:lnTo>
                    <a:lnTo>
                      <a:pt x="17" y="0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" name="Freeform 1584"/>
            <p:cNvSpPr>
              <a:spLocks/>
            </p:cNvSpPr>
            <p:nvPr/>
          </p:nvSpPr>
          <p:spPr bwMode="auto">
            <a:xfrm>
              <a:off x="13788371" y="4401927"/>
              <a:ext cx="364650" cy="1386118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0" y="17"/>
                </a:cxn>
                <a:cxn ang="0">
                  <a:pos x="22" y="55"/>
                </a:cxn>
                <a:cxn ang="0">
                  <a:pos x="22" y="55"/>
                </a:cxn>
                <a:cxn ang="0">
                  <a:pos x="28" y="88"/>
                </a:cxn>
                <a:cxn ang="0">
                  <a:pos x="39" y="121"/>
                </a:cxn>
                <a:cxn ang="0">
                  <a:pos x="39" y="121"/>
                </a:cxn>
                <a:cxn ang="0">
                  <a:pos x="44" y="214"/>
                </a:cxn>
                <a:cxn ang="0">
                  <a:pos x="44" y="214"/>
                </a:cxn>
                <a:cxn ang="0">
                  <a:pos x="44" y="323"/>
                </a:cxn>
                <a:cxn ang="0">
                  <a:pos x="77" y="444"/>
                </a:cxn>
                <a:cxn ang="0">
                  <a:pos x="99" y="476"/>
                </a:cxn>
                <a:cxn ang="0">
                  <a:pos x="126" y="372"/>
                </a:cxn>
                <a:cxn ang="0">
                  <a:pos x="82" y="148"/>
                </a:cxn>
                <a:cxn ang="0">
                  <a:pos x="44" y="50"/>
                </a:cxn>
                <a:cxn ang="0">
                  <a:pos x="50" y="17"/>
                </a:cxn>
                <a:cxn ang="0">
                  <a:pos x="50" y="17"/>
                </a:cxn>
                <a:cxn ang="0">
                  <a:pos x="39" y="6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126" h="476">
                  <a:moveTo>
                    <a:pt x="11" y="6"/>
                  </a:moveTo>
                  <a:lnTo>
                    <a:pt x="0" y="17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28" y="88"/>
                  </a:lnTo>
                  <a:lnTo>
                    <a:pt x="39" y="121"/>
                  </a:lnTo>
                  <a:lnTo>
                    <a:pt x="39" y="121"/>
                  </a:lnTo>
                  <a:lnTo>
                    <a:pt x="44" y="214"/>
                  </a:lnTo>
                  <a:lnTo>
                    <a:pt x="44" y="214"/>
                  </a:lnTo>
                  <a:lnTo>
                    <a:pt x="44" y="323"/>
                  </a:lnTo>
                  <a:lnTo>
                    <a:pt x="77" y="444"/>
                  </a:lnTo>
                  <a:lnTo>
                    <a:pt x="99" y="476"/>
                  </a:lnTo>
                  <a:lnTo>
                    <a:pt x="126" y="372"/>
                  </a:lnTo>
                  <a:lnTo>
                    <a:pt x="82" y="148"/>
                  </a:lnTo>
                  <a:lnTo>
                    <a:pt x="44" y="50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39" y="6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latin typeface="+mn-lt"/>
                <a:cs typeface="+mn-cs"/>
              </a:endParaRPr>
            </a:p>
          </p:txBody>
        </p:sp>
      </p:grpSp>
      <p:sp>
        <p:nvSpPr>
          <p:cNvPr id="116" name="Rectangle 49"/>
          <p:cNvSpPr>
            <a:spLocks noChangeArrowheads="1"/>
          </p:cNvSpPr>
          <p:nvPr/>
        </p:nvSpPr>
        <p:spPr bwMode="auto">
          <a:xfrm>
            <a:off x="1219200" y="4572000"/>
            <a:ext cx="7696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Promotion among industries of </a:t>
            </a:r>
            <a:r>
              <a:rPr lang="en-US" b="1" dirty="0" smtClean="0">
                <a:solidFill>
                  <a:srgbClr val="FF0000"/>
                </a:solidFill>
              </a:rPr>
              <a:t>wastewater treatment and its reuse </a:t>
            </a:r>
            <a:r>
              <a:rPr lang="en-US" b="1" dirty="0" smtClean="0"/>
              <a:t>within the production process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3" grpId="0"/>
      <p:bldP spid="1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ChangeArrowheads="1"/>
          </p:cNvSpPr>
          <p:nvPr/>
        </p:nvSpPr>
        <p:spPr bwMode="auto">
          <a:xfrm>
            <a:off x="0" y="5257800"/>
            <a:ext cx="9144000" cy="1600200"/>
          </a:xfrm>
          <a:prstGeom prst="rect">
            <a:avLst/>
          </a:prstGeom>
          <a:gradFill rotWithShape="1">
            <a:gsLst>
              <a:gs pos="0">
                <a:srgbClr val="FBF3F7"/>
              </a:gs>
              <a:gs pos="100000">
                <a:srgbClr val="EBC3D7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3"/>
          <p:cNvSpPr>
            <a:spLocks/>
          </p:cNvSpPr>
          <p:nvPr/>
        </p:nvSpPr>
        <p:spPr bwMode="auto">
          <a:xfrm>
            <a:off x="1371600" y="5562600"/>
            <a:ext cx="6629400" cy="990600"/>
          </a:xfrm>
          <a:prstGeom prst="rect">
            <a:avLst/>
          </a:prstGeom>
          <a:noFill/>
          <a:ln w="222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  <p:txBody>
          <a:bodyPr anchor="ctr" anchorCtr="0"/>
          <a:lstStyle/>
          <a:p>
            <a:pPr indent="-342900" algn="ctr">
              <a:lnSpc>
                <a:spcPts val="3900"/>
              </a:lnSpc>
              <a:spcBef>
                <a:spcPct val="20000"/>
              </a:spcBef>
            </a:pPr>
            <a:r>
              <a:rPr 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THANK YOU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YOUR ATTENTION !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Picture 2" descr="C:\Documents and Settings\env-energy\Desktop\Presentation Pics Compressed\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561517">
            <a:off x="6330302" y="1973192"/>
            <a:ext cx="2622352" cy="1777865"/>
          </a:xfrm>
          <a:prstGeom prst="rect">
            <a:avLst/>
          </a:prstGeom>
          <a:noFill/>
        </p:spPr>
      </p:pic>
      <p:pic>
        <p:nvPicPr>
          <p:cNvPr id="10" name="Picture 5" descr="C:\Documents and Settings\env-energy\Desktop\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140569" cy="990599"/>
          </a:xfrm>
          <a:prstGeom prst="rect">
            <a:avLst/>
          </a:prstGeom>
          <a:noFill/>
        </p:spPr>
      </p:pic>
      <p:pic>
        <p:nvPicPr>
          <p:cNvPr id="2050" name="Picture 2" descr="Screen shot 2012-10-09 at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5079" y="1219199"/>
            <a:ext cx="5769521" cy="396240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2743200" y="381000"/>
            <a:ext cx="6019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7F7F7F"/>
                </a:solidFill>
                <a:latin typeface="Calibri" pitchFamily="34" charset="0"/>
              </a:rPr>
              <a:t>I- ALI Overall Brief</a:t>
            </a:r>
            <a:endParaRPr lang="en-US" sz="3600" b="1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21509" name="Rectangle 8"/>
          <p:cNvSpPr>
            <a:spLocks noChangeArrowheads="1"/>
          </p:cNvSpPr>
          <p:nvPr/>
        </p:nvSpPr>
        <p:spPr bwMode="auto">
          <a:xfrm>
            <a:off x="228600" y="1524000"/>
            <a:ext cx="1524000" cy="914400"/>
          </a:xfrm>
          <a:prstGeom prst="rect">
            <a:avLst/>
          </a:prstGeom>
          <a:solidFill>
            <a:srgbClr val="D60000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smtClean="0">
                <a:solidFill>
                  <a:srgbClr val="F9F9F9"/>
                </a:solidFill>
              </a:rPr>
              <a:t>ALI</a:t>
            </a:r>
            <a:endParaRPr lang="en-US" sz="3200" b="1" dirty="0">
              <a:solidFill>
                <a:srgbClr val="F9F9F9"/>
              </a:solidFill>
            </a:endParaRPr>
          </a:p>
        </p:txBody>
      </p:sp>
      <p:sp>
        <p:nvSpPr>
          <p:cNvPr id="21510" name="Rectangle 9"/>
          <p:cNvSpPr>
            <a:spLocks noChangeArrowheads="1"/>
          </p:cNvSpPr>
          <p:nvPr/>
        </p:nvSpPr>
        <p:spPr bwMode="auto">
          <a:xfrm>
            <a:off x="1905000" y="1524000"/>
            <a:ext cx="6858000" cy="914400"/>
          </a:xfrm>
          <a:prstGeom prst="rect">
            <a:avLst/>
          </a:prstGeom>
          <a:solidFill>
            <a:srgbClr val="FF0000">
              <a:alpha val="5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square" anchor="ctr">
            <a:noAutofit/>
          </a:bodyPr>
          <a:lstStyle/>
          <a:p>
            <a:pPr algn="ctr"/>
            <a:r>
              <a:rPr lang="en-US" sz="2800" b="1" dirty="0" smtClean="0"/>
              <a:t>Overall Representative of the Manufacturing </a:t>
            </a:r>
            <a:r>
              <a:rPr lang="en-US" sz="2800" b="1" dirty="0"/>
              <a:t>I</a:t>
            </a:r>
            <a:r>
              <a:rPr lang="en-US" sz="2800" b="1" dirty="0" smtClean="0"/>
              <a:t>ndustry in Lebanon</a:t>
            </a:r>
            <a:endParaRPr lang="en-US" sz="2800" b="1" dirty="0"/>
          </a:p>
        </p:txBody>
      </p:sp>
      <p:sp>
        <p:nvSpPr>
          <p:cNvPr id="21511" name="Rectangle 10"/>
          <p:cNvSpPr>
            <a:spLocks noChangeArrowheads="1"/>
          </p:cNvSpPr>
          <p:nvPr/>
        </p:nvSpPr>
        <p:spPr bwMode="auto">
          <a:xfrm>
            <a:off x="609600" y="2743200"/>
            <a:ext cx="1524000" cy="914400"/>
          </a:xfrm>
          <a:prstGeom prst="rect">
            <a:avLst/>
          </a:prstGeom>
          <a:solidFill>
            <a:srgbClr val="D60000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smtClean="0">
                <a:solidFill>
                  <a:srgbClr val="F9F9F9"/>
                </a:solidFill>
              </a:rPr>
              <a:t>NGO</a:t>
            </a:r>
            <a:endParaRPr lang="en-US" sz="3200" b="1" dirty="0">
              <a:solidFill>
                <a:srgbClr val="F9F9F9"/>
              </a:solidFill>
            </a:endParaRPr>
          </a:p>
        </p:txBody>
      </p:sp>
      <p:sp>
        <p:nvSpPr>
          <p:cNvPr id="21512" name="Rectangle 11"/>
          <p:cNvSpPr>
            <a:spLocks noChangeArrowheads="1"/>
          </p:cNvSpPr>
          <p:nvPr/>
        </p:nvSpPr>
        <p:spPr bwMode="auto">
          <a:xfrm>
            <a:off x="2286000" y="2743200"/>
            <a:ext cx="6172200" cy="914400"/>
          </a:xfrm>
          <a:prstGeom prst="rect">
            <a:avLst/>
          </a:prstGeom>
          <a:solidFill>
            <a:srgbClr val="FF0000">
              <a:alpha val="4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square" anchor="ctr"/>
          <a:lstStyle/>
          <a:p>
            <a:pPr algn="ctr"/>
            <a:r>
              <a:rPr lang="en-US" sz="2400" b="1" dirty="0" smtClean="0"/>
              <a:t>Founded in 1943, groups Top Industrialists &amp; Industrial Syndicates</a:t>
            </a:r>
            <a:endParaRPr lang="en-US" sz="2400" b="1" dirty="0"/>
          </a:p>
        </p:txBody>
      </p:sp>
      <p:sp>
        <p:nvSpPr>
          <p:cNvPr id="21513" name="Rectangle 12"/>
          <p:cNvSpPr>
            <a:spLocks noChangeArrowheads="1"/>
          </p:cNvSpPr>
          <p:nvPr/>
        </p:nvSpPr>
        <p:spPr bwMode="auto">
          <a:xfrm>
            <a:off x="990600" y="3962400"/>
            <a:ext cx="1524000" cy="914400"/>
          </a:xfrm>
          <a:prstGeom prst="rect">
            <a:avLst/>
          </a:prstGeom>
          <a:solidFill>
            <a:srgbClr val="D60000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smtClean="0">
                <a:solidFill>
                  <a:srgbClr val="F9F9F9"/>
                </a:solidFill>
              </a:rPr>
              <a:t>Mission</a:t>
            </a:r>
            <a:endParaRPr lang="en-US" sz="3200" b="1" dirty="0">
              <a:solidFill>
                <a:srgbClr val="F9F9F9"/>
              </a:solidFill>
            </a:endParaRPr>
          </a:p>
        </p:txBody>
      </p:sp>
      <p:sp>
        <p:nvSpPr>
          <p:cNvPr id="21514" name="Rectangle 13"/>
          <p:cNvSpPr>
            <a:spLocks noChangeArrowheads="1"/>
          </p:cNvSpPr>
          <p:nvPr/>
        </p:nvSpPr>
        <p:spPr bwMode="auto">
          <a:xfrm>
            <a:off x="2667000" y="3962400"/>
            <a:ext cx="5410200" cy="914400"/>
          </a:xfrm>
          <a:prstGeom prst="rect">
            <a:avLst/>
          </a:prstGeom>
          <a:solidFill>
            <a:srgbClr val="FF0000">
              <a:alpha val="3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square" anchor="ctr"/>
          <a:lstStyle/>
          <a:p>
            <a:pPr algn="ctr"/>
            <a:r>
              <a:rPr lang="en-US" sz="2000" b="1" dirty="0" smtClean="0"/>
              <a:t>Create &amp; Maintain a favorable Environment for Industrial Investment, Growth &amp; Development</a:t>
            </a:r>
            <a:endParaRPr lang="en-US" sz="2000" b="1" dirty="0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1295400" y="5181600"/>
            <a:ext cx="1600200" cy="914400"/>
          </a:xfrm>
          <a:prstGeom prst="rect">
            <a:avLst/>
          </a:prstGeom>
          <a:solidFill>
            <a:srgbClr val="D60000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rgbClr val="F9F9F9"/>
                </a:solidFill>
              </a:rPr>
              <a:t>Sustainable</a:t>
            </a:r>
          </a:p>
          <a:p>
            <a:pPr algn="ctr"/>
            <a:r>
              <a:rPr lang="en-US" sz="2000" b="1" dirty="0" smtClean="0">
                <a:solidFill>
                  <a:srgbClr val="F9F9F9"/>
                </a:solidFill>
              </a:rPr>
              <a:t>Development</a:t>
            </a:r>
            <a:endParaRPr lang="en-US" sz="2000" b="1" dirty="0">
              <a:solidFill>
                <a:srgbClr val="F9F9F9"/>
              </a:solidFill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3048000" y="5181600"/>
            <a:ext cx="4800600" cy="914400"/>
          </a:xfrm>
          <a:prstGeom prst="rect">
            <a:avLst/>
          </a:prstGeom>
          <a:solidFill>
            <a:srgbClr val="FF0000">
              <a:alpha val="20000"/>
            </a:srgbClr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square" anchor="ctr"/>
          <a:lstStyle/>
          <a:p>
            <a:pPr algn="ctr"/>
            <a:r>
              <a:rPr lang="en-US" sz="2000" b="1" dirty="0" smtClean="0"/>
              <a:t>Involved in Environment and Renewable Energy Related Issues since 1992</a:t>
            </a:r>
            <a:endParaRPr lang="en-US" sz="2000" b="1" dirty="0"/>
          </a:p>
        </p:txBody>
      </p:sp>
      <p:pic>
        <p:nvPicPr>
          <p:cNvPr id="17" name="Picture 5" descr="C:\Documents and Settings\env-energy\Desktop\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40569" cy="990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/>
      <p:bldP spid="21510" grpId="0" animBg="1"/>
      <p:bldP spid="21511" grpId="0" animBg="1"/>
      <p:bldP spid="21512" grpId="0" animBg="1"/>
      <p:bldP spid="21513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2743200" y="381000"/>
            <a:ext cx="487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solidFill>
                  <a:srgbClr val="7F7F7F"/>
                </a:solidFill>
                <a:latin typeface="Calibri" pitchFamily="34" charset="0"/>
              </a:rPr>
              <a:t>II- The Green Production Help Desk (GHD)</a:t>
            </a:r>
          </a:p>
        </p:txBody>
      </p:sp>
      <p:pic>
        <p:nvPicPr>
          <p:cNvPr id="3" name="Picture 5" descr="C:\Documents and Settings\env-energy\Desktop\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40569" cy="9905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" y="1981200"/>
            <a:ext cx="8153400" cy="3334246"/>
          </a:xfrm>
          <a:prstGeom prst="rect">
            <a:avLst/>
          </a:prstGeom>
          <a:solidFill>
            <a:srgbClr val="00CC00">
              <a:alpha val="30000"/>
            </a:srgbClr>
          </a:solidFill>
        </p:spPr>
        <p:txBody>
          <a:bodyPr wrap="square" rtlCol="0">
            <a:spAutoFit/>
          </a:bodyPr>
          <a:lstStyle/>
          <a:p>
            <a:endParaRPr lang="en-US" sz="800" dirty="0" smtClean="0"/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 Is a </a:t>
            </a:r>
            <a:r>
              <a:rPr lang="en-US" sz="2400" b="1" dirty="0" smtClean="0"/>
              <a:t>project partnership </a:t>
            </a:r>
            <a:r>
              <a:rPr lang="en-US" sz="2400" dirty="0" smtClean="0"/>
              <a:t>between </a:t>
            </a:r>
            <a:r>
              <a:rPr lang="en-US" sz="2400" b="1" dirty="0" smtClean="0">
                <a:solidFill>
                  <a:srgbClr val="FF0000"/>
                </a:solidFill>
              </a:rPr>
              <a:t>ALI and ESCWA</a:t>
            </a:r>
          </a:p>
          <a:p>
            <a:endParaRPr lang="en-US" sz="2400" dirty="0" smtClean="0"/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b="1" dirty="0" smtClean="0"/>
              <a:t>Help Desk</a:t>
            </a:r>
            <a:r>
              <a:rPr lang="en-US" sz="2400" dirty="0" smtClean="0"/>
              <a:t> established at </a:t>
            </a:r>
            <a:r>
              <a:rPr lang="en-US" sz="2400" b="1" dirty="0" smtClean="0">
                <a:solidFill>
                  <a:srgbClr val="FF0000"/>
                </a:solidFill>
              </a:rPr>
              <a:t>ALI premises</a:t>
            </a: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pPr>
              <a:lnSpc>
                <a:spcPts val="3200"/>
              </a:lnSpc>
              <a:buFont typeface="Wingdings" pitchFamily="2" charset="2"/>
              <a:buChar char="ü"/>
            </a:pPr>
            <a:r>
              <a:rPr lang="en-US" sz="2400" b="1" dirty="0" smtClean="0">
                <a:solidFill>
                  <a:srgbClr val="FF0000"/>
                </a:solidFill>
              </a:rPr>
              <a:t>Provides information and technical advice </a:t>
            </a:r>
            <a:r>
              <a:rPr lang="en-US" sz="2400" dirty="0" smtClean="0"/>
              <a:t>to Lebanese Industries that want to develop their products/production to fit with the principles of </a:t>
            </a:r>
            <a:r>
              <a:rPr lang="en-US" sz="2400" b="1" dirty="0" smtClean="0"/>
              <a:t>sustainable development</a:t>
            </a:r>
            <a:r>
              <a:rPr lang="en-US" sz="2400" dirty="0" smtClean="0"/>
              <a:t>, and enable them to </a:t>
            </a:r>
            <a:r>
              <a:rPr lang="en-US" sz="2400" b="1" dirty="0" smtClean="0"/>
              <a:t>engage in the emerging green economy</a:t>
            </a:r>
          </a:p>
        </p:txBody>
      </p:sp>
      <p:pic>
        <p:nvPicPr>
          <p:cNvPr id="8" name="Picture 2" descr="C:\Documents and Settings\env-energy\Desktop\workshop pics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5715000"/>
            <a:ext cx="2908481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 descr="MC900351752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2133600"/>
            <a:ext cx="1529906" cy="1150939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2743200" y="381000"/>
            <a:ext cx="6096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solidFill>
                  <a:srgbClr val="7F7F7F"/>
                </a:solidFill>
                <a:latin typeface="Calibri" pitchFamily="34" charset="0"/>
              </a:rPr>
              <a:t>II- The Green Production Help Desk (GHD)</a:t>
            </a:r>
          </a:p>
        </p:txBody>
      </p:sp>
      <p:pic>
        <p:nvPicPr>
          <p:cNvPr id="3" name="Picture 5" descr="C:\Documents and Settings\env-energy\Desktop\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40569" cy="99059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1894582"/>
            <a:ext cx="9144000" cy="1077218"/>
          </a:xfrm>
          <a:prstGeom prst="rect">
            <a:avLst/>
          </a:prstGeom>
          <a:solidFill>
            <a:srgbClr val="00CC00">
              <a:alpha val="30000"/>
            </a:srgbClr>
          </a:solidFill>
        </p:spPr>
        <p:txBody>
          <a:bodyPr wrap="square" rtlCol="0">
            <a:spAutoFit/>
          </a:bodyPr>
          <a:lstStyle/>
          <a:p>
            <a:endParaRPr lang="en-US" sz="800" dirty="0" smtClean="0"/>
          </a:p>
          <a:p>
            <a:pPr algn="ctr"/>
            <a:r>
              <a:rPr lang="en-US" sz="2800" b="1" i="1" dirty="0" smtClean="0"/>
              <a:t>“ Strengthening Capacities in Lebanon </a:t>
            </a:r>
          </a:p>
          <a:p>
            <a:pPr algn="ctr"/>
            <a:r>
              <a:rPr lang="en-US" sz="2800" b="1" i="1" dirty="0" smtClean="0"/>
              <a:t>on </a:t>
            </a:r>
            <a:r>
              <a:rPr lang="en-US" sz="2800" b="1" i="1" dirty="0" smtClean="0">
                <a:solidFill>
                  <a:srgbClr val="007E00"/>
                </a:solidFill>
              </a:rPr>
              <a:t>Greening</a:t>
            </a:r>
            <a:r>
              <a:rPr lang="en-US" sz="2800" b="1" i="1" dirty="0" smtClean="0"/>
              <a:t> the Industrial Sector ” </a:t>
            </a:r>
            <a:endParaRPr lang="en-US" sz="2800" b="1" i="1" dirty="0"/>
          </a:p>
        </p:txBody>
      </p:sp>
      <p:sp>
        <p:nvSpPr>
          <p:cNvPr id="11" name="Rectangle 44"/>
          <p:cNvSpPr>
            <a:spLocks noChangeArrowheads="1"/>
          </p:cNvSpPr>
          <p:nvPr/>
        </p:nvSpPr>
        <p:spPr bwMode="auto">
          <a:xfrm>
            <a:off x="457200" y="3463925"/>
            <a:ext cx="3657600" cy="738664"/>
          </a:xfrm>
          <a:prstGeom prst="rect">
            <a:avLst/>
          </a:prstGeom>
          <a:solidFill>
            <a:srgbClr val="00CC00">
              <a:alpha val="30000"/>
            </a:srgbClr>
          </a:solidFill>
          <a:ln w="635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4320" indent="-347663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800" b="1" dirty="0" smtClean="0"/>
              <a:t>Information Sharing</a:t>
            </a:r>
            <a:endParaRPr lang="en-US" sz="2800" b="1" dirty="0"/>
          </a:p>
        </p:txBody>
      </p:sp>
      <p:sp>
        <p:nvSpPr>
          <p:cNvPr id="12" name="Rectangle 44"/>
          <p:cNvSpPr>
            <a:spLocks noChangeArrowheads="1"/>
          </p:cNvSpPr>
          <p:nvPr/>
        </p:nvSpPr>
        <p:spPr bwMode="auto">
          <a:xfrm>
            <a:off x="1524000" y="4477861"/>
            <a:ext cx="3657600" cy="738664"/>
          </a:xfrm>
          <a:prstGeom prst="rect">
            <a:avLst/>
          </a:prstGeom>
          <a:solidFill>
            <a:srgbClr val="00CC00">
              <a:alpha val="30000"/>
            </a:srgbClr>
          </a:solidFill>
          <a:ln w="635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4320" indent="-347663">
              <a:lnSpc>
                <a:spcPct val="150000"/>
              </a:lnSpc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en-US" sz="2800" b="1" dirty="0" smtClean="0"/>
              <a:t>Training</a:t>
            </a:r>
            <a:endParaRPr lang="en-US" sz="2800" b="1" dirty="0"/>
          </a:p>
        </p:txBody>
      </p:sp>
      <p:sp>
        <p:nvSpPr>
          <p:cNvPr id="13" name="Rectangle 44"/>
          <p:cNvSpPr>
            <a:spLocks noChangeArrowheads="1"/>
          </p:cNvSpPr>
          <p:nvPr/>
        </p:nvSpPr>
        <p:spPr bwMode="auto">
          <a:xfrm>
            <a:off x="2590800" y="5468461"/>
            <a:ext cx="3657600" cy="738664"/>
          </a:xfrm>
          <a:prstGeom prst="rect">
            <a:avLst/>
          </a:prstGeom>
          <a:solidFill>
            <a:srgbClr val="00CC00">
              <a:alpha val="30000"/>
            </a:srgbClr>
          </a:solidFill>
          <a:ln w="635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4320" indent="-347663">
              <a:lnSpc>
                <a:spcPct val="150000"/>
              </a:lnSpc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en-US" sz="2800" b="1" dirty="0" smtClean="0"/>
              <a:t>Networking</a:t>
            </a:r>
            <a:endParaRPr lang="en-US" sz="2800" b="1" dirty="0"/>
          </a:p>
        </p:txBody>
      </p:sp>
      <p:pic>
        <p:nvPicPr>
          <p:cNvPr id="14" name="Picture 3" descr="C:\Documents and Settings\env-energy\Desktop\InfoIcon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311525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C:\Documents and Settings\env-energy\Desktop\network.png"/>
          <p:cNvPicPr>
            <a:picLocks noChangeAspect="1" noChangeArrowheads="1"/>
          </p:cNvPicPr>
          <p:nvPr/>
        </p:nvPicPr>
        <p:blipFill>
          <a:blip r:embed="rId4">
            <a:lum contrast="50000"/>
          </a:blip>
          <a:srcRect/>
          <a:stretch>
            <a:fillRect/>
          </a:stretch>
        </p:blipFill>
        <p:spPr bwMode="auto">
          <a:xfrm>
            <a:off x="6553200" y="5216525"/>
            <a:ext cx="22860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2743200" y="381000"/>
            <a:ext cx="6172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solidFill>
                  <a:srgbClr val="7F7F7F"/>
                </a:solidFill>
                <a:latin typeface="Calibri" pitchFamily="34" charset="0"/>
              </a:rPr>
              <a:t>III- Environmental Influence from the Lebanese Industry</a:t>
            </a:r>
          </a:p>
        </p:txBody>
      </p:sp>
      <p:pic>
        <p:nvPicPr>
          <p:cNvPr id="3" name="Picture 5" descr="C:\Documents and Settings\env-energy\Desktop\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40569" cy="990599"/>
          </a:xfrm>
          <a:prstGeom prst="rect">
            <a:avLst/>
          </a:prstGeom>
          <a:noFill/>
        </p:spPr>
      </p:pic>
      <p:sp>
        <p:nvSpPr>
          <p:cNvPr id="16" name="Oval 15"/>
          <p:cNvSpPr/>
          <p:nvPr/>
        </p:nvSpPr>
        <p:spPr>
          <a:xfrm>
            <a:off x="533400" y="1981200"/>
            <a:ext cx="8382000" cy="25908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Consumption of Resources</a:t>
            </a:r>
            <a:r>
              <a:rPr lang="en-US" sz="2400" b="1" dirty="0" smtClean="0"/>
              <a:t> is essential to </a:t>
            </a:r>
          </a:p>
          <a:p>
            <a:pPr algn="ctr"/>
            <a:r>
              <a:rPr lang="en-US" sz="2400" b="1" dirty="0" smtClean="0"/>
              <a:t>the production of goods:</a:t>
            </a:r>
          </a:p>
          <a:p>
            <a:pPr algn="ctr"/>
            <a:endParaRPr lang="en-US" sz="1000" b="1" dirty="0" smtClean="0"/>
          </a:p>
          <a:p>
            <a:pPr algn="ctr"/>
            <a:r>
              <a:rPr lang="en-US" b="1" dirty="0" smtClean="0"/>
              <a:t>CONSUMPTION OF WATER, ENERGY &amp; RAW MATERIAL</a:t>
            </a:r>
          </a:p>
          <a:p>
            <a:pPr algn="ctr"/>
            <a:endParaRPr lang="en-US" sz="1000" b="1" dirty="0" smtClean="0"/>
          </a:p>
          <a:p>
            <a:pPr algn="ctr"/>
            <a:r>
              <a:rPr lang="en-US" sz="2200" b="1" dirty="0" smtClean="0">
                <a:solidFill>
                  <a:schemeClr val="bg1"/>
                </a:solidFill>
              </a:rPr>
              <a:t>give rise to </a:t>
            </a:r>
          </a:p>
          <a:p>
            <a:pPr algn="ctr"/>
            <a:r>
              <a:rPr lang="en-US" sz="2400" b="1" dirty="0" smtClean="0">
                <a:solidFill>
                  <a:srgbClr val="00CC00"/>
                </a:solidFill>
              </a:rPr>
              <a:t>ENVIRONMENTAL RESOURCES DEPLETION</a:t>
            </a:r>
            <a:r>
              <a:rPr lang="en-US" sz="2000" b="1" dirty="0" smtClean="0">
                <a:solidFill>
                  <a:srgbClr val="00CC00"/>
                </a:solidFill>
              </a:rPr>
              <a:t> 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3298372" y="5105400"/>
            <a:ext cx="576942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>
            <a:lum bright="9000"/>
          </a:blip>
          <a:srcRect/>
          <a:stretch>
            <a:fillRect/>
          </a:stretch>
        </p:blipFill>
        <p:spPr bwMode="auto">
          <a:xfrm>
            <a:off x="152400" y="3562096"/>
            <a:ext cx="1752600" cy="2991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2743200" y="228600"/>
            <a:ext cx="6172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solidFill>
                  <a:srgbClr val="7F7F7F"/>
                </a:solidFill>
                <a:latin typeface="Calibri" pitchFamily="34" charset="0"/>
              </a:rPr>
              <a:t>IV- Facts of Water &amp; Energy in the Lebanese Industry</a:t>
            </a:r>
          </a:p>
        </p:txBody>
      </p:sp>
      <p:pic>
        <p:nvPicPr>
          <p:cNvPr id="3" name="Picture 5" descr="C:\Documents and Settings\env-energy\Desktop\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40569" cy="99059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1894582"/>
            <a:ext cx="9144000" cy="3908762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endParaRPr lang="en-US" sz="2400" dirty="0" smtClean="0"/>
          </a:p>
          <a:p>
            <a:pPr algn="ctr"/>
            <a:r>
              <a:rPr lang="en-US" sz="2400" b="1" dirty="0" smtClean="0"/>
              <a:t>3 Main </a:t>
            </a:r>
            <a:r>
              <a:rPr lang="en-US" sz="2400" b="1" dirty="0" smtClean="0">
                <a:solidFill>
                  <a:srgbClr val="FF0000"/>
                </a:solidFill>
              </a:rPr>
              <a:t>Environmental Issues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are perceived from </a:t>
            </a:r>
            <a:r>
              <a:rPr lang="en-US" sz="2400" b="1" dirty="0" smtClean="0"/>
              <a:t>Industrial activities</a:t>
            </a:r>
            <a:r>
              <a:rPr lang="en-US" sz="2400" dirty="0" smtClean="0"/>
              <a:t>:</a:t>
            </a:r>
          </a:p>
          <a:p>
            <a:pPr algn="ctr"/>
            <a:endParaRPr lang="en-US" sz="2400" dirty="0" smtClean="0"/>
          </a:p>
          <a:p>
            <a:pPr marL="1481138" indent="-392113">
              <a:lnSpc>
                <a:spcPct val="150000"/>
              </a:lnSpc>
              <a:buFont typeface="+mj-lt"/>
              <a:buAutoNum type="arabicPeriod"/>
            </a:pPr>
            <a:r>
              <a:rPr lang="en-US" sz="3200" b="1" dirty="0" smtClean="0"/>
              <a:t>Energy</a:t>
            </a:r>
            <a:r>
              <a:rPr lang="en-US" sz="3200" dirty="0" smtClean="0"/>
              <a:t> Consumption</a:t>
            </a:r>
          </a:p>
          <a:p>
            <a:pPr marL="1481138" indent="-392113">
              <a:lnSpc>
                <a:spcPct val="150000"/>
              </a:lnSpc>
              <a:buFont typeface="+mj-lt"/>
              <a:buAutoNum type="arabicPeriod"/>
            </a:pPr>
            <a:r>
              <a:rPr lang="en-US" sz="3200" b="1" dirty="0" smtClean="0"/>
              <a:t>Water</a:t>
            </a:r>
            <a:r>
              <a:rPr lang="en-US" sz="3200" dirty="0" smtClean="0"/>
              <a:t> Consumption</a:t>
            </a:r>
          </a:p>
          <a:p>
            <a:pPr marL="1481138" indent="-392113">
              <a:lnSpc>
                <a:spcPct val="150000"/>
              </a:lnSpc>
              <a:buFont typeface="+mj-lt"/>
              <a:buAutoNum type="arabicPeriod"/>
            </a:pPr>
            <a:r>
              <a:rPr lang="en-US" sz="3200" b="1" dirty="0" smtClean="0"/>
              <a:t>Wastewater</a:t>
            </a:r>
            <a:r>
              <a:rPr lang="en-US" sz="3200" dirty="0" smtClean="0"/>
              <a:t> Generation</a:t>
            </a:r>
          </a:p>
          <a:p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2743200" y="152400"/>
            <a:ext cx="6172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solidFill>
                  <a:srgbClr val="7F7F7F"/>
                </a:solidFill>
                <a:latin typeface="Calibri" pitchFamily="34" charset="0"/>
              </a:rPr>
              <a:t>IV- Facts of Water &amp; Energy in the Lebanese Industry</a:t>
            </a:r>
          </a:p>
        </p:txBody>
      </p:sp>
      <p:pic>
        <p:nvPicPr>
          <p:cNvPr id="3" name="Picture 5" descr="C:\Documents and Settings\env-energy\Desktop\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40569" cy="99059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33400" y="1524000"/>
            <a:ext cx="8077200" cy="2062103"/>
          </a:xfrm>
          <a:prstGeom prst="rect">
            <a:avLst/>
          </a:prstGeom>
          <a:noFill/>
          <a:ln w="635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ENERGY:</a:t>
            </a:r>
            <a:endParaRPr lang="en-US" sz="24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/>
              <a:t>  High </a:t>
            </a:r>
            <a:r>
              <a:rPr lang="en-US" sz="2400" b="1" dirty="0" smtClean="0"/>
              <a:t>Electricity Cost</a:t>
            </a:r>
            <a:endParaRPr lang="en-US" sz="24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/>
              <a:t>  Increasing </a:t>
            </a:r>
            <a:r>
              <a:rPr lang="en-US" sz="2400" b="1" dirty="0" smtClean="0"/>
              <a:t>Prices of Oil</a:t>
            </a:r>
          </a:p>
          <a:p>
            <a:pPr marL="914400">
              <a:buFont typeface="Wingdings" pitchFamily="2" charset="2"/>
              <a:buChar char="v"/>
            </a:pPr>
            <a:r>
              <a:rPr lang="en-US" sz="2400" b="1" dirty="0" smtClean="0">
                <a:solidFill>
                  <a:srgbClr val="FF0000"/>
                </a:solidFill>
              </a:rPr>
              <a:t>  Energy Cost is HIGHEST in the Region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6248400"/>
            <a:ext cx="88392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/>
              <a:t>Resulting in a heavy burden on the industrial sector, leading to an unfair competition.</a:t>
            </a:r>
            <a:endParaRPr lang="en-US" sz="19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3619143"/>
            <a:ext cx="8077200" cy="2400657"/>
          </a:xfrm>
          <a:prstGeom prst="rect">
            <a:avLst/>
          </a:prstGeom>
          <a:noFill/>
          <a:ln w="635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WATER</a:t>
            </a:r>
            <a:r>
              <a:rPr lang="en-US" sz="3600" b="1" dirty="0" smtClean="0"/>
              <a:t>:</a:t>
            </a:r>
            <a:endParaRPr lang="en-US" sz="24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  </a:t>
            </a:r>
            <a:r>
              <a:rPr lang="en-US" sz="2400" b="1" dirty="0" smtClean="0"/>
              <a:t>Wastewater generated </a:t>
            </a:r>
            <a:r>
              <a:rPr lang="en-US" sz="2400" dirty="0" smtClean="0"/>
              <a:t>untreated is disposed into the environment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/>
              <a:t>  </a:t>
            </a:r>
            <a:r>
              <a:rPr lang="en-US" sz="2400" b="1" dirty="0" smtClean="0"/>
              <a:t>Water</a:t>
            </a:r>
            <a:r>
              <a:rPr lang="en-US" sz="2400" dirty="0" smtClean="0"/>
              <a:t> is somehow used irresponsibly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2743200" y="152400"/>
            <a:ext cx="6172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solidFill>
                  <a:srgbClr val="7F7F7F"/>
                </a:solidFill>
                <a:latin typeface="Calibri" pitchFamily="34" charset="0"/>
              </a:rPr>
              <a:t>IV- Facts of Water &amp; Energy in the Lebanese Industry</a:t>
            </a:r>
          </a:p>
        </p:txBody>
      </p:sp>
      <p:pic>
        <p:nvPicPr>
          <p:cNvPr id="3" name="Picture 5" descr="C:\Documents and Settings\env-energy\Desktop\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40569" cy="99059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1581090"/>
            <a:ext cx="9144000" cy="400110"/>
          </a:xfrm>
          <a:prstGeom prst="rect">
            <a:avLst/>
          </a:prstGeom>
          <a:noFill/>
          <a:ln w="635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0070C0"/>
                </a:solidFill>
              </a:rPr>
              <a:t>What can be / is being done in many industries: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0800" y="2438400"/>
            <a:ext cx="6400800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ENERGY CONSUMPTION: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Create </a:t>
            </a:r>
            <a:r>
              <a:rPr lang="en-US" b="1" dirty="0" smtClean="0">
                <a:solidFill>
                  <a:srgbClr val="FF0000"/>
                </a:solidFill>
              </a:rPr>
              <a:t>power generation plant</a:t>
            </a:r>
            <a:r>
              <a:rPr lang="en-US" dirty="0" smtClean="0"/>
              <a:t>, employing new generators and more effective burning systems.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  Organize </a:t>
            </a:r>
            <a:r>
              <a:rPr lang="en-US" dirty="0" smtClean="0"/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hours of the heating, ventilation, and air conditioning (HVAC) system</a:t>
            </a:r>
            <a:r>
              <a:rPr lang="en-US" dirty="0" smtClean="0"/>
              <a:t> in order to save energy. </a:t>
            </a:r>
          </a:p>
          <a:p>
            <a:pPr marL="231775" indent="233363">
              <a:buFont typeface="Wingdings" pitchFamily="2" charset="2"/>
              <a:buChar char="Ø"/>
            </a:pPr>
            <a:r>
              <a:rPr lang="en-US" b="1" dirty="0" smtClean="0"/>
              <a:t>  </a:t>
            </a:r>
            <a:r>
              <a:rPr lang="en-US" b="1" dirty="0" smtClean="0">
                <a:solidFill>
                  <a:srgbClr val="FF0000"/>
                </a:solidFill>
              </a:rPr>
              <a:t>Enhanced the lighting system </a:t>
            </a:r>
            <a:r>
              <a:rPr lang="en-US" dirty="0" smtClean="0"/>
              <a:t>of the establishment; remap light bulbs and change for energy efficiency. 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 </a:t>
            </a:r>
            <a:r>
              <a:rPr lang="en-US" b="1" dirty="0" smtClean="0"/>
              <a:t>Improve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power generators </a:t>
            </a:r>
            <a:r>
              <a:rPr lang="en-US" dirty="0" smtClean="0"/>
              <a:t>by setting heat exchangers on the exhausts of the generators to reduce the consumption of energy and increase efficiency. </a:t>
            </a:r>
          </a:p>
        </p:txBody>
      </p:sp>
      <p:pic>
        <p:nvPicPr>
          <p:cNvPr id="6" name="Picture 4" descr="C:\Documents and Settings\env-energy\Desktop\PICS\power genera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592" y="3124200"/>
            <a:ext cx="2267857" cy="3048000"/>
          </a:xfrm>
          <a:prstGeom prst="rect">
            <a:avLst/>
          </a:prstGeom>
          <a:noFill/>
        </p:spPr>
      </p:pic>
      <p:pic>
        <p:nvPicPr>
          <p:cNvPr id="7" name="Picture 6" descr="C:\Documents and Settings\env-energy\Desktop\PICS\exhaust_gas_heat_exchangers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5897562"/>
            <a:ext cx="1524000" cy="96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2743200" y="152400"/>
            <a:ext cx="6172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solidFill>
                  <a:srgbClr val="7F7F7F"/>
                </a:solidFill>
                <a:latin typeface="Calibri" pitchFamily="34" charset="0"/>
              </a:rPr>
              <a:t>IV- Facts of Water &amp; Energy in the Lebanese Industry</a:t>
            </a:r>
          </a:p>
        </p:txBody>
      </p:sp>
      <p:pic>
        <p:nvPicPr>
          <p:cNvPr id="3" name="Picture 5" descr="C:\Documents and Settings\env-energy\Desktop\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40569" cy="99059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1447800"/>
            <a:ext cx="9144000" cy="400110"/>
          </a:xfrm>
          <a:prstGeom prst="rect">
            <a:avLst/>
          </a:prstGeom>
          <a:noFill/>
          <a:ln w="635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0070C0"/>
                </a:solidFill>
              </a:rPr>
              <a:t>What can be / is being done in many industries:</a:t>
            </a: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299817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2057400"/>
            <a:ext cx="6096000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WASTEWATER:</a:t>
            </a:r>
          </a:p>
          <a:p>
            <a:pPr>
              <a:buFont typeface="Wingdings" pitchFamily="2" charset="2"/>
              <a:buChar char="ü"/>
            </a:pPr>
            <a:endParaRPr lang="en-US" sz="2000" dirty="0" smtClean="0"/>
          </a:p>
          <a:p>
            <a:pPr>
              <a:buFont typeface="Wingdings" pitchFamily="2" charset="2"/>
              <a:buChar char="ü"/>
            </a:pPr>
            <a:r>
              <a:rPr lang="en-US" sz="2000" dirty="0" smtClean="0"/>
              <a:t>  </a:t>
            </a:r>
            <a:r>
              <a:rPr lang="en-US" sz="2000" b="1" dirty="0" smtClean="0"/>
              <a:t>Establish </a:t>
            </a:r>
            <a:r>
              <a:rPr lang="en-US" sz="2000" dirty="0" smtClean="0"/>
              <a:t>an </a:t>
            </a:r>
            <a:r>
              <a:rPr lang="en-US" sz="2000" b="1" dirty="0" smtClean="0">
                <a:solidFill>
                  <a:srgbClr val="FF0000"/>
                </a:solidFill>
              </a:rPr>
              <a:t>onsite wastewater treatment plant</a:t>
            </a:r>
            <a:r>
              <a:rPr lang="en-US" sz="2000" b="1" dirty="0" smtClean="0"/>
              <a:t> </a:t>
            </a:r>
            <a:r>
              <a:rPr lang="en-US" sz="2000" dirty="0" smtClean="0"/>
              <a:t>and </a:t>
            </a:r>
            <a:r>
              <a:rPr lang="en-US" sz="2000" b="1" dirty="0" smtClean="0">
                <a:solidFill>
                  <a:srgbClr val="FF0000"/>
                </a:solidFill>
              </a:rPr>
              <a:t>reuse the treated water in the process system</a:t>
            </a:r>
            <a:r>
              <a:rPr lang="en-US" sz="2000" dirty="0" smtClean="0"/>
              <a:t> again, either for cooling or in the production process when possible.</a:t>
            </a:r>
          </a:p>
          <a:p>
            <a:endParaRPr lang="en-US" sz="2000" dirty="0" smtClean="0"/>
          </a:p>
          <a:p>
            <a:r>
              <a:rPr lang="en-US" sz="2400" b="1" u="sng" dirty="0" smtClean="0"/>
              <a:t>WATER CONSUMPTION:</a:t>
            </a:r>
          </a:p>
          <a:p>
            <a:pPr>
              <a:buFont typeface="Wingdings" pitchFamily="2" charset="2"/>
              <a:buChar char="ü"/>
            </a:pPr>
            <a:endParaRPr lang="en-US" sz="2000" dirty="0" smtClean="0"/>
          </a:p>
          <a:p>
            <a:pPr>
              <a:buFont typeface="Wingdings" pitchFamily="2" charset="2"/>
              <a:buChar char="ü"/>
            </a:pPr>
            <a:r>
              <a:rPr lang="en-US" sz="2000" b="1" dirty="0" smtClean="0"/>
              <a:t>  Put </a:t>
            </a:r>
            <a:r>
              <a:rPr lang="en-US" sz="2000" b="1" dirty="0" smtClean="0">
                <a:solidFill>
                  <a:srgbClr val="FF0000"/>
                </a:solidFill>
              </a:rPr>
              <a:t>water meters </a:t>
            </a:r>
            <a:r>
              <a:rPr lang="en-US" sz="2000" dirty="0" smtClean="0"/>
              <a:t>to detect leakages as well as </a:t>
            </a:r>
            <a:r>
              <a:rPr lang="en-US" sz="2000" b="1" dirty="0" smtClean="0">
                <a:solidFill>
                  <a:srgbClr val="FF0000"/>
                </a:solidFill>
              </a:rPr>
              <a:t>water saving devices</a:t>
            </a:r>
            <a:r>
              <a:rPr lang="en-US" sz="2000" dirty="0" smtClean="0"/>
              <a:t>.</a:t>
            </a:r>
          </a:p>
          <a:p>
            <a:endParaRPr lang="en-US" sz="2000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000" dirty="0" smtClean="0"/>
              <a:t>  </a:t>
            </a:r>
            <a:r>
              <a:rPr lang="en-US" sz="2000" b="1" dirty="0" smtClean="0"/>
              <a:t>Change</a:t>
            </a:r>
            <a:r>
              <a:rPr lang="en-US" sz="2000" dirty="0" smtClean="0"/>
              <a:t> the </a:t>
            </a:r>
            <a:r>
              <a:rPr lang="en-US" sz="2000" b="1" dirty="0" smtClean="0">
                <a:solidFill>
                  <a:srgbClr val="FF0000"/>
                </a:solidFill>
              </a:rPr>
              <a:t>design of water usage or landscape </a:t>
            </a:r>
            <a:r>
              <a:rPr lang="en-US" sz="2000" dirty="0" smtClean="0"/>
              <a:t>of the establishment to consume water more efficiently. </a:t>
            </a:r>
          </a:p>
        </p:txBody>
      </p:sp>
      <p:pic>
        <p:nvPicPr>
          <p:cNvPr id="11" name="Picture 2" descr="C:\Documents and Settings\env-energy\Desktop\To%2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2057400"/>
            <a:ext cx="2579546" cy="3365837"/>
          </a:xfrm>
          <a:prstGeom prst="rect">
            <a:avLst/>
          </a:prstGeom>
          <a:noFill/>
        </p:spPr>
      </p:pic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-30480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2" descr="C:\Documents and Settings\env-energy\Desktop\PICS\dljsjhosebi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5270500"/>
            <a:ext cx="3048000" cy="1587500"/>
          </a:xfrm>
          <a:prstGeom prst="rect">
            <a:avLst/>
          </a:prstGeom>
          <a:noFill/>
        </p:spPr>
      </p:pic>
      <p:pic>
        <p:nvPicPr>
          <p:cNvPr id="18" name="Picture 4" descr="C:\Documents and Settings\env-energy\Desktop\PICS\3152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4021891"/>
            <a:ext cx="2009069" cy="931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1679</TotalTime>
  <Words>556</Words>
  <Application>Microsoft Office PowerPoint</Application>
  <PresentationFormat>On-screen Show (4:3)</PresentationFormat>
  <Paragraphs>87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WinXP</dc:creator>
  <cp:lastModifiedBy>user</cp:lastModifiedBy>
  <cp:revision>326</cp:revision>
  <dcterms:created xsi:type="dcterms:W3CDTF">2011-07-21T11:02:33Z</dcterms:created>
  <dcterms:modified xsi:type="dcterms:W3CDTF">2014-03-21T07:35:49Z</dcterms:modified>
</cp:coreProperties>
</file>