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rawings/drawing2.xml" ContentType="application/vnd.openxmlformats-officedocument.drawingml.chartshapes+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theme/themeOverride1.xml" ContentType="application/vnd.openxmlformats-officedocument.themeOverr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charts/chart7.xml" ContentType="application/vnd.openxmlformats-officedocument.drawingml.chart+xml"/>
  <Override PartName="/ppt/notesSlides/notesSlide30.xml" ContentType="application/vnd.openxmlformats-officedocument.presentationml.notesSlide+xml"/>
  <Override PartName="/ppt/charts/chart3.xml" ContentType="application/vnd.openxmlformats-officedocument.drawingml.char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charts/chart5.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charts/chart6.xml" ContentType="application/vnd.openxmlformats-officedocument.drawingml.chart+xml"/>
  <Override PartName="/ppt/notesSlides/notesSlide31.xml" ContentType="application/vnd.openxmlformats-officedocument.presentationml.notesSlide+xml"/>
  <Override PartName="/ppt/notesSlides/notesSlide6.xml" ContentType="application/vnd.openxmlformats-officedocument.presentationml.notesSlide+xml"/>
  <Override PartName="/ppt/charts/chart4.xml" ContentType="application/vnd.openxmlformats-officedocument.drawingml.chart+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18" r:id="rId1"/>
  </p:sldMasterIdLst>
  <p:notesMasterIdLst>
    <p:notesMasterId r:id="rId54"/>
  </p:notesMasterIdLst>
  <p:handoutMasterIdLst>
    <p:handoutMasterId r:id="rId55"/>
  </p:handoutMasterIdLst>
  <p:sldIdLst>
    <p:sldId id="257" r:id="rId2"/>
    <p:sldId id="304" r:id="rId3"/>
    <p:sldId id="812" r:id="rId4"/>
    <p:sldId id="779" r:id="rId5"/>
    <p:sldId id="829" r:id="rId6"/>
    <p:sldId id="837" r:id="rId7"/>
    <p:sldId id="838" r:id="rId8"/>
    <p:sldId id="839" r:id="rId9"/>
    <p:sldId id="840" r:id="rId10"/>
    <p:sldId id="842" r:id="rId11"/>
    <p:sldId id="857" r:id="rId12"/>
    <p:sldId id="858" r:id="rId13"/>
    <p:sldId id="859" r:id="rId14"/>
    <p:sldId id="860" r:id="rId15"/>
    <p:sldId id="861" r:id="rId16"/>
    <p:sldId id="862" r:id="rId17"/>
    <p:sldId id="843" r:id="rId18"/>
    <p:sldId id="844" r:id="rId19"/>
    <p:sldId id="865" r:id="rId20"/>
    <p:sldId id="863" r:id="rId21"/>
    <p:sldId id="864" r:id="rId22"/>
    <p:sldId id="866" r:id="rId23"/>
    <p:sldId id="845" r:id="rId24"/>
    <p:sldId id="867" r:id="rId25"/>
    <p:sldId id="846" r:id="rId26"/>
    <p:sldId id="847" r:id="rId27"/>
    <p:sldId id="848" r:id="rId28"/>
    <p:sldId id="875" r:id="rId29"/>
    <p:sldId id="876" r:id="rId30"/>
    <p:sldId id="851" r:id="rId31"/>
    <p:sldId id="868" r:id="rId32"/>
    <p:sldId id="871" r:id="rId33"/>
    <p:sldId id="870" r:id="rId34"/>
    <p:sldId id="872" r:id="rId35"/>
    <p:sldId id="873" r:id="rId36"/>
    <p:sldId id="878" r:id="rId37"/>
    <p:sldId id="796" r:id="rId38"/>
    <p:sldId id="797" r:id="rId39"/>
    <p:sldId id="795" r:id="rId40"/>
    <p:sldId id="885" r:id="rId41"/>
    <p:sldId id="869" r:id="rId42"/>
    <p:sldId id="877" r:id="rId43"/>
    <p:sldId id="836" r:id="rId44"/>
    <p:sldId id="732" r:id="rId45"/>
    <p:sldId id="756" r:id="rId46"/>
    <p:sldId id="881" r:id="rId47"/>
    <p:sldId id="879" r:id="rId48"/>
    <p:sldId id="880" r:id="rId49"/>
    <p:sldId id="882" r:id="rId50"/>
    <p:sldId id="883" r:id="rId51"/>
    <p:sldId id="884" r:id="rId52"/>
    <p:sldId id="553" r:id="rId53"/>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854" autoAdjust="0"/>
    <p:restoredTop sz="96212" autoAdjust="0"/>
  </p:normalViewPr>
  <p:slideViewPr>
    <p:cSldViewPr>
      <p:cViewPr>
        <p:scale>
          <a:sx n="70" d="100"/>
          <a:sy n="70" d="100"/>
        </p:scale>
        <p:origin x="-989" y="-34"/>
      </p:cViewPr>
      <p:guideLst>
        <p:guide orient="horz" pos="2160"/>
        <p:guide pos="2880"/>
      </p:guideLst>
    </p:cSldViewPr>
  </p:slideViewPr>
  <p:notesTextViewPr>
    <p:cViewPr>
      <p:scale>
        <a:sx n="100" d="100"/>
        <a:sy n="100" d="100"/>
      </p:scale>
      <p:origin x="0" y="0"/>
    </p:cViewPr>
  </p:notesTextViewPr>
  <p:notesViewPr>
    <p:cSldViewPr>
      <p:cViewPr varScale="1">
        <p:scale>
          <a:sx n="76" d="100"/>
          <a:sy n="76" d="100"/>
        </p:scale>
        <p:origin x="-3600" y="-102"/>
      </p:cViewPr>
      <p:guideLst>
        <p:guide orient="horz" pos="2928"/>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wb321978\Desktop\RTA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Shepherd\Documents\Ben\Business\Substance%202010\World%20Bank%20-%20Export%20Led%20Growth\Complete%20drafts\October%202010%20revisions\Chapter%208%20SENT\Text\Figs%208.1-8.3.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MSG\Documents\WB%20STC%20Work\MNACE\MNA%20Trade_Final%20Tables02.14.12.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wb09945\AppData\Local\Temp\notes739A81\Chapter%202%20updated%20charts.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6.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oleObject" Target="file:///C:\Users\wb270975\Desktop\LPI%20Results%20MENA.xlsx" TargetMode="External"/><Relationship Id="rId1" Type="http://schemas.openxmlformats.org/officeDocument/2006/relationships/themeOverride" Target="../theme/themeOverride1.xml"/></Relationships>
</file>

<file path=ppt/charts/_rels/chart7.xml.rels><?xml version="1.0" encoding="UTF-8" standalone="yes"?>
<Relationships xmlns="http://schemas.openxmlformats.org/package/2006/relationships"><Relationship Id="rId1" Type="http://schemas.openxmlformats.org/officeDocument/2006/relationships/oleObject" Target="file:///C:\Users\wb19709\AppData\Local\Temp\Domino%20Web%20Access\TrendsLPI_2007-2012_MENA.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n-US"/>
  <c:chart>
    <c:autoTitleDeleted val="1"/>
    <c:plotArea>
      <c:layout>
        <c:manualLayout>
          <c:layoutTarget val="inner"/>
          <c:xMode val="edge"/>
          <c:yMode val="edge"/>
          <c:x val="4.7238990959464149E-2"/>
          <c:y val="0.10806121440939392"/>
          <c:w val="0.94385863225431244"/>
          <c:h val="0.72329137467540772"/>
        </c:manualLayout>
      </c:layout>
      <c:barChart>
        <c:barDir val="col"/>
        <c:grouping val="stacked"/>
        <c:ser>
          <c:idx val="0"/>
          <c:order val="0"/>
          <c:tx>
            <c:strRef>
              <c:f>Sheet2!$X$1</c:f>
              <c:strCache>
                <c:ptCount val="1"/>
                <c:pt idx="0">
                  <c:v>World</c:v>
                </c:pt>
              </c:strCache>
            </c:strRef>
          </c:tx>
          <c:spPr>
            <a:solidFill>
              <a:srgbClr val="0070C0"/>
            </a:solidFill>
          </c:spPr>
          <c:cat>
            <c:numRef>
              <c:f>Sheet2!$W$2:$W$34</c:f>
              <c:numCache>
                <c:formatCode>General</c:formatCode>
                <c:ptCount val="33"/>
                <c:pt idx="0">
                  <c:v>1958</c:v>
                </c:pt>
                <c:pt idx="1">
                  <c:v>1960</c:v>
                </c:pt>
                <c:pt idx="2">
                  <c:v>1961</c:v>
                </c:pt>
                <c:pt idx="3">
                  <c:v>1970</c:v>
                </c:pt>
                <c:pt idx="4">
                  <c:v>1971</c:v>
                </c:pt>
                <c:pt idx="5">
                  <c:v>1973</c:v>
                </c:pt>
                <c:pt idx="6">
                  <c:v>1976</c:v>
                </c:pt>
                <c:pt idx="7">
                  <c:v>1977</c:v>
                </c:pt>
                <c:pt idx="8">
                  <c:v>1981</c:v>
                </c:pt>
                <c:pt idx="9">
                  <c:v>1983</c:v>
                </c:pt>
                <c:pt idx="10">
                  <c:v>1985</c:v>
                </c:pt>
                <c:pt idx="11">
                  <c:v>1986</c:v>
                </c:pt>
                <c:pt idx="12">
                  <c:v>1988</c:v>
                </c:pt>
                <c:pt idx="13">
                  <c:v>1989</c:v>
                </c:pt>
                <c:pt idx="14">
                  <c:v>1991</c:v>
                </c:pt>
                <c:pt idx="15">
                  <c:v>1992</c:v>
                </c:pt>
                <c:pt idx="16">
                  <c:v>1993</c:v>
                </c:pt>
                <c:pt idx="17">
                  <c:v>1994</c:v>
                </c:pt>
                <c:pt idx="18">
                  <c:v>1995</c:v>
                </c:pt>
                <c:pt idx="19">
                  <c:v>1996</c:v>
                </c:pt>
                <c:pt idx="20">
                  <c:v>1997</c:v>
                </c:pt>
                <c:pt idx="21">
                  <c:v>1998</c:v>
                </c:pt>
                <c:pt idx="22">
                  <c:v>1999</c:v>
                </c:pt>
                <c:pt idx="23">
                  <c:v>2000</c:v>
                </c:pt>
                <c:pt idx="24">
                  <c:v>2001</c:v>
                </c:pt>
                <c:pt idx="25">
                  <c:v>2002</c:v>
                </c:pt>
                <c:pt idx="26">
                  <c:v>2003</c:v>
                </c:pt>
                <c:pt idx="27">
                  <c:v>2004</c:v>
                </c:pt>
                <c:pt idx="28">
                  <c:v>2005</c:v>
                </c:pt>
                <c:pt idx="29">
                  <c:v>2006</c:v>
                </c:pt>
                <c:pt idx="30">
                  <c:v>2007</c:v>
                </c:pt>
                <c:pt idx="31">
                  <c:v>2008</c:v>
                </c:pt>
                <c:pt idx="32">
                  <c:v>2009</c:v>
                </c:pt>
              </c:numCache>
            </c:numRef>
          </c:cat>
          <c:val>
            <c:numRef>
              <c:f>Sheet2!$X$2:$X$34</c:f>
              <c:numCache>
                <c:formatCode>General</c:formatCode>
                <c:ptCount val="33"/>
                <c:pt idx="0">
                  <c:v>2</c:v>
                </c:pt>
                <c:pt idx="1">
                  <c:v>3</c:v>
                </c:pt>
                <c:pt idx="2">
                  <c:v>4</c:v>
                </c:pt>
                <c:pt idx="3">
                  <c:v>5</c:v>
                </c:pt>
                <c:pt idx="4">
                  <c:v>6</c:v>
                </c:pt>
                <c:pt idx="5">
                  <c:v>13</c:v>
                </c:pt>
                <c:pt idx="6">
                  <c:v>14</c:v>
                </c:pt>
                <c:pt idx="7">
                  <c:v>16</c:v>
                </c:pt>
                <c:pt idx="8">
                  <c:v>20</c:v>
                </c:pt>
                <c:pt idx="9">
                  <c:v>21</c:v>
                </c:pt>
                <c:pt idx="10">
                  <c:v>22</c:v>
                </c:pt>
                <c:pt idx="11">
                  <c:v>24</c:v>
                </c:pt>
                <c:pt idx="12">
                  <c:v>25</c:v>
                </c:pt>
                <c:pt idx="13">
                  <c:v>27</c:v>
                </c:pt>
                <c:pt idx="14">
                  <c:v>30</c:v>
                </c:pt>
                <c:pt idx="15">
                  <c:v>32</c:v>
                </c:pt>
                <c:pt idx="16">
                  <c:v>37</c:v>
                </c:pt>
                <c:pt idx="17">
                  <c:v>45</c:v>
                </c:pt>
                <c:pt idx="18">
                  <c:v>55</c:v>
                </c:pt>
                <c:pt idx="19">
                  <c:v>63</c:v>
                </c:pt>
                <c:pt idx="20">
                  <c:v>71</c:v>
                </c:pt>
                <c:pt idx="21">
                  <c:v>79</c:v>
                </c:pt>
                <c:pt idx="22">
                  <c:v>85</c:v>
                </c:pt>
                <c:pt idx="23">
                  <c:v>96</c:v>
                </c:pt>
                <c:pt idx="24">
                  <c:v>113</c:v>
                </c:pt>
                <c:pt idx="25">
                  <c:v>127</c:v>
                </c:pt>
                <c:pt idx="26">
                  <c:v>140</c:v>
                </c:pt>
                <c:pt idx="27">
                  <c:v>157</c:v>
                </c:pt>
                <c:pt idx="28">
                  <c:v>178</c:v>
                </c:pt>
                <c:pt idx="29">
                  <c:v>202</c:v>
                </c:pt>
                <c:pt idx="30">
                  <c:v>216</c:v>
                </c:pt>
                <c:pt idx="31">
                  <c:v>237</c:v>
                </c:pt>
                <c:pt idx="32">
                  <c:v>246</c:v>
                </c:pt>
              </c:numCache>
            </c:numRef>
          </c:val>
        </c:ser>
        <c:dLbls/>
        <c:overlap val="100"/>
        <c:axId val="144509952"/>
        <c:axId val="144765312"/>
      </c:barChart>
      <c:catAx>
        <c:axId val="144509952"/>
        <c:scaling>
          <c:orientation val="minMax"/>
        </c:scaling>
        <c:axPos val="b"/>
        <c:numFmt formatCode="General" sourceLinked="1"/>
        <c:tickLblPos val="nextTo"/>
        <c:crossAx val="144765312"/>
        <c:crosses val="autoZero"/>
        <c:auto val="1"/>
        <c:lblAlgn val="ctr"/>
        <c:lblOffset val="100"/>
      </c:catAx>
      <c:valAx>
        <c:axId val="144765312"/>
        <c:scaling>
          <c:orientation val="minMax"/>
        </c:scaling>
        <c:axPos val="l"/>
        <c:majorGridlines>
          <c:spPr>
            <a:ln>
              <a:prstDash val="sysDot"/>
            </a:ln>
          </c:spPr>
        </c:majorGridlines>
        <c:numFmt formatCode="General" sourceLinked="1"/>
        <c:tickLblPos val="nextTo"/>
        <c:crossAx val="144509952"/>
        <c:crosses val="autoZero"/>
        <c:crossBetween val="between"/>
      </c:valAx>
    </c:plotArea>
    <c:plotVisOnly val="1"/>
    <c:dispBlanksAs val="gap"/>
  </c:chart>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lang val="en-US"/>
  <c:chart>
    <c:autoTitleDeleted val="1"/>
    <c:plotArea>
      <c:layout/>
      <c:lineChart>
        <c:grouping val="standard"/>
        <c:ser>
          <c:idx val="0"/>
          <c:order val="0"/>
          <c:tx>
            <c:strRef>
              <c:f>'Figure 8.1'!$A$5</c:f>
              <c:strCache>
                <c:ptCount val="1"/>
                <c:pt idx="0">
                  <c:v>Low &amp; middle income countries</c:v>
                </c:pt>
              </c:strCache>
            </c:strRef>
          </c:tx>
          <c:spPr>
            <a:ln w="31750"/>
          </c:spPr>
          <c:cat>
            <c:numRef>
              <c:f>'Figure 8.1'!$B$4:$H$4</c:f>
              <c:numCache>
                <c:formatCode>General</c:formatCode>
                <c:ptCount val="7"/>
                <c:pt idx="0">
                  <c:v>1996</c:v>
                </c:pt>
                <c:pt idx="1">
                  <c:v>1998</c:v>
                </c:pt>
                <c:pt idx="2">
                  <c:v>2000</c:v>
                </c:pt>
                <c:pt idx="3">
                  <c:v>2002</c:v>
                </c:pt>
                <c:pt idx="4">
                  <c:v>2004</c:v>
                </c:pt>
                <c:pt idx="5">
                  <c:v>2006</c:v>
                </c:pt>
                <c:pt idx="6">
                  <c:v>2008</c:v>
                </c:pt>
              </c:numCache>
            </c:numRef>
          </c:cat>
          <c:val>
            <c:numRef>
              <c:f>'Figure 8.1'!$B$5:$H$5</c:f>
              <c:numCache>
                <c:formatCode>0%</c:formatCode>
                <c:ptCount val="7"/>
                <c:pt idx="0">
                  <c:v>0.11899999999999998</c:v>
                </c:pt>
                <c:pt idx="1">
                  <c:v>0.19000000000000022</c:v>
                </c:pt>
                <c:pt idx="2">
                  <c:v>0.20300000000000001</c:v>
                </c:pt>
                <c:pt idx="3">
                  <c:v>0.22400000000000025</c:v>
                </c:pt>
                <c:pt idx="4">
                  <c:v>0.24700000000000039</c:v>
                </c:pt>
                <c:pt idx="5">
                  <c:v>0.26700000000000002</c:v>
                </c:pt>
                <c:pt idx="6">
                  <c:v>0.31200000000000078</c:v>
                </c:pt>
              </c:numCache>
            </c:numRef>
          </c:val>
        </c:ser>
        <c:ser>
          <c:idx val="1"/>
          <c:order val="1"/>
          <c:tx>
            <c:strRef>
              <c:f>'Figure 8.1'!$A$6</c:f>
              <c:strCache>
                <c:ptCount val="1"/>
                <c:pt idx="0">
                  <c:v>BRICs</c:v>
                </c:pt>
              </c:strCache>
            </c:strRef>
          </c:tx>
          <c:spPr>
            <a:ln w="19050">
              <a:solidFill>
                <a:schemeClr val="accent4"/>
              </a:solidFill>
            </a:ln>
          </c:spPr>
          <c:marker>
            <c:symbol val="diamond"/>
            <c:size val="7"/>
            <c:spPr>
              <a:solidFill>
                <a:schemeClr val="accent4"/>
              </a:solidFill>
              <a:ln cap="sq">
                <a:solidFill>
                  <a:schemeClr val="accent4"/>
                </a:solidFill>
              </a:ln>
            </c:spPr>
          </c:marker>
          <c:cat>
            <c:numRef>
              <c:f>'Figure 8.1'!$B$4:$H$4</c:f>
              <c:numCache>
                <c:formatCode>General</c:formatCode>
                <c:ptCount val="7"/>
                <c:pt idx="0">
                  <c:v>1996</c:v>
                </c:pt>
                <c:pt idx="1">
                  <c:v>1998</c:v>
                </c:pt>
                <c:pt idx="2">
                  <c:v>2000</c:v>
                </c:pt>
                <c:pt idx="3">
                  <c:v>2002</c:v>
                </c:pt>
                <c:pt idx="4">
                  <c:v>2004</c:v>
                </c:pt>
                <c:pt idx="5">
                  <c:v>2006</c:v>
                </c:pt>
                <c:pt idx="6">
                  <c:v>2008</c:v>
                </c:pt>
              </c:numCache>
            </c:numRef>
          </c:cat>
          <c:val>
            <c:numRef>
              <c:f>'Figure 8.1'!$B$6:$H$6</c:f>
              <c:numCache>
                <c:formatCode>0%</c:formatCode>
                <c:ptCount val="7"/>
                <c:pt idx="0">
                  <c:v>3.8000000000000055E-2</c:v>
                </c:pt>
                <c:pt idx="1">
                  <c:v>5.6000000000000022E-2</c:v>
                </c:pt>
                <c:pt idx="2">
                  <c:v>5.4000000000000124E-2</c:v>
                </c:pt>
                <c:pt idx="3">
                  <c:v>6.2000000000000104E-2</c:v>
                </c:pt>
                <c:pt idx="4">
                  <c:v>7.8000000000000111E-2</c:v>
                </c:pt>
                <c:pt idx="5">
                  <c:v>9.1000000000000025E-2</c:v>
                </c:pt>
                <c:pt idx="6">
                  <c:v>0.12200000000000009</c:v>
                </c:pt>
              </c:numCache>
            </c:numRef>
          </c:val>
        </c:ser>
        <c:ser>
          <c:idx val="3"/>
          <c:order val="2"/>
          <c:tx>
            <c:strRef>
              <c:f>'Figure 8.1'!$A$8</c:f>
              <c:strCache>
                <c:ptCount val="1"/>
                <c:pt idx="0">
                  <c:v>High income countries</c:v>
                </c:pt>
              </c:strCache>
            </c:strRef>
          </c:tx>
          <c:spPr>
            <a:ln w="31750">
              <a:solidFill>
                <a:schemeClr val="accent2"/>
              </a:solidFill>
              <a:prstDash val="solid"/>
            </a:ln>
          </c:spPr>
          <c:marker>
            <c:symbol val="circle"/>
            <c:size val="7"/>
            <c:spPr>
              <a:solidFill>
                <a:schemeClr val="accent2"/>
              </a:solidFill>
              <a:ln>
                <a:prstDash val="sysDot"/>
              </a:ln>
            </c:spPr>
          </c:marker>
          <c:cat>
            <c:numRef>
              <c:f>'Figure 8.1'!$B$4:$H$4</c:f>
              <c:numCache>
                <c:formatCode>General</c:formatCode>
                <c:ptCount val="7"/>
                <c:pt idx="0">
                  <c:v>1996</c:v>
                </c:pt>
                <c:pt idx="1">
                  <c:v>1998</c:v>
                </c:pt>
                <c:pt idx="2">
                  <c:v>2000</c:v>
                </c:pt>
                <c:pt idx="3">
                  <c:v>2002</c:v>
                </c:pt>
                <c:pt idx="4">
                  <c:v>2004</c:v>
                </c:pt>
                <c:pt idx="5">
                  <c:v>2006</c:v>
                </c:pt>
                <c:pt idx="6">
                  <c:v>2008</c:v>
                </c:pt>
              </c:numCache>
            </c:numRef>
          </c:cat>
          <c:val>
            <c:numRef>
              <c:f>'Figure 8.1'!$B$8:$H$8</c:f>
              <c:numCache>
                <c:formatCode>0%</c:formatCode>
                <c:ptCount val="7"/>
                <c:pt idx="0">
                  <c:v>0.88100000000000089</c:v>
                </c:pt>
                <c:pt idx="1">
                  <c:v>0.81</c:v>
                </c:pt>
                <c:pt idx="2">
                  <c:v>0.79700000000000004</c:v>
                </c:pt>
                <c:pt idx="3">
                  <c:v>0.77600000000000102</c:v>
                </c:pt>
                <c:pt idx="4">
                  <c:v>0.75300000000000178</c:v>
                </c:pt>
                <c:pt idx="5">
                  <c:v>0.73300000000000065</c:v>
                </c:pt>
                <c:pt idx="6">
                  <c:v>0.68800000000000161</c:v>
                </c:pt>
              </c:numCache>
            </c:numRef>
          </c:val>
        </c:ser>
        <c:dLbls/>
        <c:marker val="1"/>
        <c:axId val="145019264"/>
        <c:axId val="145020800"/>
      </c:lineChart>
      <c:catAx>
        <c:axId val="145019264"/>
        <c:scaling>
          <c:orientation val="minMax"/>
        </c:scaling>
        <c:axPos val="b"/>
        <c:numFmt formatCode="General" sourceLinked="1"/>
        <c:majorTickMark val="none"/>
        <c:tickLblPos val="nextTo"/>
        <c:crossAx val="145020800"/>
        <c:crosses val="autoZero"/>
        <c:auto val="1"/>
        <c:lblAlgn val="ctr"/>
        <c:lblOffset val="100"/>
      </c:catAx>
      <c:valAx>
        <c:axId val="145020800"/>
        <c:scaling>
          <c:orientation val="minMax"/>
        </c:scaling>
        <c:axPos val="l"/>
        <c:majorGridlines/>
        <c:title>
          <c:tx>
            <c:rich>
              <a:bodyPr/>
              <a:lstStyle/>
              <a:p>
                <a:pPr>
                  <a:defRPr/>
                </a:pPr>
                <a:r>
                  <a:rPr lang="en-US" sz="1200" b="1" dirty="0"/>
                  <a:t>Share of world imports</a:t>
                </a:r>
              </a:p>
            </c:rich>
          </c:tx>
          <c:layout/>
        </c:title>
        <c:numFmt formatCode="0%" sourceLinked="1"/>
        <c:majorTickMark val="none"/>
        <c:tickLblPos val="nextTo"/>
        <c:crossAx val="145019264"/>
        <c:crosses val="autoZero"/>
        <c:crossBetween val="between"/>
      </c:valAx>
    </c:plotArea>
    <c:legend>
      <c:legendPos val="r"/>
      <c:layout>
        <c:manualLayout>
          <c:xMode val="edge"/>
          <c:yMode val="edge"/>
          <c:x val="0.74299790292792844"/>
          <c:y val="0.43091819772528533"/>
          <c:w val="0.2540153509344405"/>
          <c:h val="0.14371916010498714"/>
        </c:manualLayout>
      </c:layout>
    </c:legend>
    <c:plotVisOnly val="1"/>
    <c:dispBlanksAs val="gap"/>
  </c:chart>
  <c:spPr>
    <a:solidFill>
      <a:schemeClr val="bg1"/>
    </a:solidFill>
  </c:sp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en-US"/>
  <c:chart>
    <c:autoTitleDeleted val="1"/>
    <c:plotArea>
      <c:layout/>
      <c:barChart>
        <c:barDir val="bar"/>
        <c:grouping val="clustered"/>
        <c:ser>
          <c:idx val="0"/>
          <c:order val="0"/>
          <c:tx>
            <c:strRef>
              <c:f>'8.Comparisons'!$B$17</c:f>
              <c:strCache>
                <c:ptCount val="1"/>
                <c:pt idx="0">
                  <c:v>1998-2000</c:v>
                </c:pt>
              </c:strCache>
            </c:strRef>
          </c:tx>
          <c:cat>
            <c:strRef>
              <c:f>'8.Comparisons'!$A$18:$A$27</c:f>
              <c:strCache>
                <c:ptCount val="8"/>
                <c:pt idx="0">
                  <c:v>MENA</c:v>
                </c:pt>
                <c:pt idx="1">
                  <c:v>Oil Exporters</c:v>
                </c:pt>
                <c:pt idx="2">
                  <c:v>Oil Importers</c:v>
                </c:pt>
                <c:pt idx="3">
                  <c:v>Arab League</c:v>
                </c:pt>
                <c:pt idx="4">
                  <c:v>ASEAN</c:v>
                </c:pt>
                <c:pt idx="5">
                  <c:v>EU27</c:v>
                </c:pt>
                <c:pt idx="6">
                  <c:v>MERCOSUR</c:v>
                </c:pt>
                <c:pt idx="7">
                  <c:v>NAFTA</c:v>
                </c:pt>
              </c:strCache>
            </c:strRef>
          </c:cat>
          <c:val>
            <c:numRef>
              <c:f>'8.Comparisons'!$B$18:$B$27</c:f>
              <c:numCache>
                <c:formatCode>0.0</c:formatCode>
                <c:ptCount val="8"/>
                <c:pt idx="0">
                  <c:v>5.4177587104018983</c:v>
                </c:pt>
                <c:pt idx="1">
                  <c:v>4.8128801149024456</c:v>
                </c:pt>
                <c:pt idx="2">
                  <c:v>11.025701804101304</c:v>
                </c:pt>
                <c:pt idx="3">
                  <c:v>5.4666969533654726</c:v>
                </c:pt>
                <c:pt idx="4">
                  <c:v>21.968901082228889</c:v>
                </c:pt>
                <c:pt idx="5">
                  <c:v>67.400000000000006</c:v>
                </c:pt>
                <c:pt idx="6">
                  <c:v>19.186283863839126</c:v>
                </c:pt>
                <c:pt idx="7">
                  <c:v>54.30386178743175</c:v>
                </c:pt>
              </c:numCache>
            </c:numRef>
          </c:val>
        </c:ser>
        <c:ser>
          <c:idx val="1"/>
          <c:order val="1"/>
          <c:tx>
            <c:strRef>
              <c:f>'8.Comparisons'!$C$17</c:f>
              <c:strCache>
                <c:ptCount val="1"/>
                <c:pt idx="0">
                  <c:v>2008-2010</c:v>
                </c:pt>
              </c:strCache>
            </c:strRef>
          </c:tx>
          <c:cat>
            <c:strRef>
              <c:f>'8.Comparisons'!$A$18:$A$27</c:f>
              <c:strCache>
                <c:ptCount val="8"/>
                <c:pt idx="0">
                  <c:v>MENA</c:v>
                </c:pt>
                <c:pt idx="1">
                  <c:v>Oil Exporters</c:v>
                </c:pt>
                <c:pt idx="2">
                  <c:v>Oil Importers</c:v>
                </c:pt>
                <c:pt idx="3">
                  <c:v>Arab League</c:v>
                </c:pt>
                <c:pt idx="4">
                  <c:v>ASEAN</c:v>
                </c:pt>
                <c:pt idx="5">
                  <c:v>EU27</c:v>
                </c:pt>
                <c:pt idx="6">
                  <c:v>MERCOSUR</c:v>
                </c:pt>
                <c:pt idx="7">
                  <c:v>NAFTA</c:v>
                </c:pt>
              </c:strCache>
            </c:strRef>
          </c:cat>
          <c:val>
            <c:numRef>
              <c:f>'8.Comparisons'!$C$18:$C$27</c:f>
              <c:numCache>
                <c:formatCode>0.0</c:formatCode>
                <c:ptCount val="8"/>
                <c:pt idx="0">
                  <c:v>7.8021701707018956</c:v>
                </c:pt>
                <c:pt idx="1">
                  <c:v>6.6395539608379357</c:v>
                </c:pt>
                <c:pt idx="2">
                  <c:v>20.494940158882631</c:v>
                </c:pt>
                <c:pt idx="3">
                  <c:v>7.3379864954028502</c:v>
                </c:pt>
                <c:pt idx="4">
                  <c:v>25.173171573304099</c:v>
                </c:pt>
                <c:pt idx="5">
                  <c:v>65.599999999999994</c:v>
                </c:pt>
                <c:pt idx="6">
                  <c:v>13.964393547420171</c:v>
                </c:pt>
                <c:pt idx="7">
                  <c:v>48.489115560156009</c:v>
                </c:pt>
              </c:numCache>
            </c:numRef>
          </c:val>
        </c:ser>
        <c:dLbls/>
        <c:axId val="145081472"/>
        <c:axId val="145083008"/>
      </c:barChart>
      <c:catAx>
        <c:axId val="145081472"/>
        <c:scaling>
          <c:orientation val="maxMin"/>
        </c:scaling>
        <c:axPos val="l"/>
        <c:numFmt formatCode="#,##0" sourceLinked="0"/>
        <c:majorTickMark val="in"/>
        <c:tickLblPos val="nextTo"/>
        <c:txPr>
          <a:bodyPr/>
          <a:lstStyle/>
          <a:p>
            <a:pPr>
              <a:defRPr sz="1400"/>
            </a:pPr>
            <a:endParaRPr lang="en-US"/>
          </a:p>
        </c:txPr>
        <c:crossAx val="145083008"/>
        <c:crosses val="autoZero"/>
        <c:auto val="1"/>
        <c:lblAlgn val="ctr"/>
        <c:lblOffset val="100"/>
      </c:catAx>
      <c:valAx>
        <c:axId val="145083008"/>
        <c:scaling>
          <c:orientation val="minMax"/>
        </c:scaling>
        <c:axPos val="b"/>
        <c:numFmt formatCode="0" sourceLinked="0"/>
        <c:tickLblPos val="nextTo"/>
        <c:txPr>
          <a:bodyPr/>
          <a:lstStyle/>
          <a:p>
            <a:pPr>
              <a:defRPr sz="1400"/>
            </a:pPr>
            <a:endParaRPr lang="en-US"/>
          </a:p>
        </c:txPr>
        <c:crossAx val="145081472"/>
        <c:crosses val="max"/>
        <c:crossBetween val="between"/>
      </c:valAx>
    </c:plotArea>
    <c:legend>
      <c:legendPos val="r"/>
      <c:layout/>
      <c:txPr>
        <a:bodyPr/>
        <a:lstStyle/>
        <a:p>
          <a:pPr>
            <a:defRPr sz="1400"/>
          </a:pPr>
          <a:endParaRPr lang="en-US"/>
        </a:p>
      </c:txPr>
    </c:legend>
    <c:plotVisOnly val="1"/>
    <c:dispBlanksAs val="gap"/>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en-US"/>
  <c:chart>
    <c:autoTitleDeleted val="1"/>
    <c:plotArea>
      <c:layout/>
      <c:barChart>
        <c:barDir val="bar"/>
        <c:grouping val="clustered"/>
        <c:ser>
          <c:idx val="0"/>
          <c:order val="0"/>
          <c:tx>
            <c:strRef>
              <c:f>'Figure 2'!$B$27</c:f>
              <c:strCache>
                <c:ptCount val="1"/>
                <c:pt idx="0">
                  <c:v>1995</c:v>
                </c:pt>
              </c:strCache>
            </c:strRef>
          </c:tx>
          <c:cat>
            <c:strRef>
              <c:f>'Figure 2'!$A$28:$A$43</c:f>
              <c:strCache>
                <c:ptCount val="16"/>
                <c:pt idx="0">
                  <c:v>Lebanon</c:v>
                </c:pt>
                <c:pt idx="1">
                  <c:v>Morocco</c:v>
                </c:pt>
                <c:pt idx="2">
                  <c:v>Egypt, Arab Rep.</c:v>
                </c:pt>
                <c:pt idx="3">
                  <c:v>Jordan</c:v>
                </c:pt>
                <c:pt idx="4">
                  <c:v>Tunisia</c:v>
                </c:pt>
                <c:pt idx="5">
                  <c:v>Syrian Arab Republic</c:v>
                </c:pt>
                <c:pt idx="6">
                  <c:v>United Arab Emirates</c:v>
                </c:pt>
                <c:pt idx="7">
                  <c:v>Bahrain</c:v>
                </c:pt>
                <c:pt idx="8">
                  <c:v>Oman</c:v>
                </c:pt>
                <c:pt idx="9">
                  <c:v>Iran, Islamic Rep.</c:v>
                </c:pt>
                <c:pt idx="10">
                  <c:v>Qatar</c:v>
                </c:pt>
                <c:pt idx="11">
                  <c:v>Saudi Arabia</c:v>
                </c:pt>
                <c:pt idx="12">
                  <c:v>Yemen</c:v>
                </c:pt>
                <c:pt idx="13">
                  <c:v>Kuwait</c:v>
                </c:pt>
                <c:pt idx="14">
                  <c:v>Algeria</c:v>
                </c:pt>
                <c:pt idx="15">
                  <c:v>Iraq</c:v>
                </c:pt>
              </c:strCache>
            </c:strRef>
          </c:cat>
          <c:val>
            <c:numRef>
              <c:f>'Figure 2'!$B$28:$B$43</c:f>
              <c:numCache>
                <c:formatCode>General</c:formatCode>
                <c:ptCount val="16"/>
                <c:pt idx="1">
                  <c:v>0.20430000000000001</c:v>
                </c:pt>
                <c:pt idx="2">
                  <c:v>0.25530000000000008</c:v>
                </c:pt>
                <c:pt idx="3">
                  <c:v>0.17200000000000001</c:v>
                </c:pt>
                <c:pt idx="4">
                  <c:v>0.2762</c:v>
                </c:pt>
                <c:pt idx="7">
                  <c:v>0.38370000000000032</c:v>
                </c:pt>
                <c:pt idx="8">
                  <c:v>0.62950000000000095</c:v>
                </c:pt>
                <c:pt idx="10">
                  <c:v>0.65880000000001471</c:v>
                </c:pt>
                <c:pt idx="11">
                  <c:v>0.76060000000001471</c:v>
                </c:pt>
                <c:pt idx="13">
                  <c:v>0.89710000000000001</c:v>
                </c:pt>
                <c:pt idx="14">
                  <c:v>0.90710000000000002</c:v>
                </c:pt>
              </c:numCache>
            </c:numRef>
          </c:val>
        </c:ser>
        <c:ser>
          <c:idx val="1"/>
          <c:order val="1"/>
          <c:tx>
            <c:strRef>
              <c:f>'Figure 2'!$G$27</c:f>
              <c:strCache>
                <c:ptCount val="1"/>
                <c:pt idx="0">
                  <c:v>2000</c:v>
                </c:pt>
              </c:strCache>
            </c:strRef>
          </c:tx>
          <c:cat>
            <c:strRef>
              <c:f>'Figure 2'!$A$28:$A$43</c:f>
              <c:strCache>
                <c:ptCount val="16"/>
                <c:pt idx="0">
                  <c:v>Lebanon</c:v>
                </c:pt>
                <c:pt idx="1">
                  <c:v>Morocco</c:v>
                </c:pt>
                <c:pt idx="2">
                  <c:v>Egypt, Arab Rep.</c:v>
                </c:pt>
                <c:pt idx="3">
                  <c:v>Jordan</c:v>
                </c:pt>
                <c:pt idx="4">
                  <c:v>Tunisia</c:v>
                </c:pt>
                <c:pt idx="5">
                  <c:v>Syrian Arab Republic</c:v>
                </c:pt>
                <c:pt idx="6">
                  <c:v>United Arab Emirates</c:v>
                </c:pt>
                <c:pt idx="7">
                  <c:v>Bahrain</c:v>
                </c:pt>
                <c:pt idx="8">
                  <c:v>Oman</c:v>
                </c:pt>
                <c:pt idx="9">
                  <c:v>Iran, Islamic Rep.</c:v>
                </c:pt>
                <c:pt idx="10">
                  <c:v>Qatar</c:v>
                </c:pt>
                <c:pt idx="11">
                  <c:v>Saudi Arabia</c:v>
                </c:pt>
                <c:pt idx="12">
                  <c:v>Yemen</c:v>
                </c:pt>
                <c:pt idx="13">
                  <c:v>Kuwait</c:v>
                </c:pt>
                <c:pt idx="14">
                  <c:v>Algeria</c:v>
                </c:pt>
                <c:pt idx="15">
                  <c:v>Iraq</c:v>
                </c:pt>
              </c:strCache>
            </c:strRef>
          </c:cat>
          <c:val>
            <c:numRef>
              <c:f>'Figure 2'!$G$28:$G$43</c:f>
              <c:numCache>
                <c:formatCode>General</c:formatCode>
                <c:ptCount val="16"/>
                <c:pt idx="0">
                  <c:v>0.15310000000000001</c:v>
                </c:pt>
                <c:pt idx="1">
                  <c:v>0.21730000000000024</c:v>
                </c:pt>
                <c:pt idx="2">
                  <c:v>0.24630000000000021</c:v>
                </c:pt>
                <c:pt idx="3">
                  <c:v>0.1663</c:v>
                </c:pt>
                <c:pt idx="4">
                  <c:v>0.25840000000000002</c:v>
                </c:pt>
                <c:pt idx="5">
                  <c:v>0.59619999999999951</c:v>
                </c:pt>
                <c:pt idx="6">
                  <c:v>0.59499999999999997</c:v>
                </c:pt>
                <c:pt idx="7">
                  <c:v>0.54920000000000002</c:v>
                </c:pt>
                <c:pt idx="8">
                  <c:v>0.68890000000000262</c:v>
                </c:pt>
                <c:pt idx="9">
                  <c:v>0.79320000000000002</c:v>
                </c:pt>
                <c:pt idx="10">
                  <c:v>0.8044</c:v>
                </c:pt>
                <c:pt idx="11">
                  <c:v>0.83960000000001156</c:v>
                </c:pt>
                <c:pt idx="13">
                  <c:v>0.87210000000000265</c:v>
                </c:pt>
                <c:pt idx="14">
                  <c:v>0.96220000000000105</c:v>
                </c:pt>
                <c:pt idx="15">
                  <c:v>0.9415</c:v>
                </c:pt>
              </c:numCache>
            </c:numRef>
          </c:val>
        </c:ser>
        <c:ser>
          <c:idx val="2"/>
          <c:order val="2"/>
          <c:tx>
            <c:strRef>
              <c:f>'Figure 2'!$L$27</c:f>
              <c:strCache>
                <c:ptCount val="1"/>
                <c:pt idx="0">
                  <c:v>2005</c:v>
                </c:pt>
              </c:strCache>
            </c:strRef>
          </c:tx>
          <c:cat>
            <c:strRef>
              <c:f>'Figure 2'!$A$28:$A$43</c:f>
              <c:strCache>
                <c:ptCount val="16"/>
                <c:pt idx="0">
                  <c:v>Lebanon</c:v>
                </c:pt>
                <c:pt idx="1">
                  <c:v>Morocco</c:v>
                </c:pt>
                <c:pt idx="2">
                  <c:v>Egypt, Arab Rep.</c:v>
                </c:pt>
                <c:pt idx="3">
                  <c:v>Jordan</c:v>
                </c:pt>
                <c:pt idx="4">
                  <c:v>Tunisia</c:v>
                </c:pt>
                <c:pt idx="5">
                  <c:v>Syrian Arab Republic</c:v>
                </c:pt>
                <c:pt idx="6">
                  <c:v>United Arab Emirates</c:v>
                </c:pt>
                <c:pt idx="7">
                  <c:v>Bahrain</c:v>
                </c:pt>
                <c:pt idx="8">
                  <c:v>Oman</c:v>
                </c:pt>
                <c:pt idx="9">
                  <c:v>Iran, Islamic Rep.</c:v>
                </c:pt>
                <c:pt idx="10">
                  <c:v>Qatar</c:v>
                </c:pt>
                <c:pt idx="11">
                  <c:v>Saudi Arabia</c:v>
                </c:pt>
                <c:pt idx="12">
                  <c:v>Yemen</c:v>
                </c:pt>
                <c:pt idx="13">
                  <c:v>Kuwait</c:v>
                </c:pt>
                <c:pt idx="14">
                  <c:v>Algeria</c:v>
                </c:pt>
                <c:pt idx="15">
                  <c:v>Iraq</c:v>
                </c:pt>
              </c:strCache>
            </c:strRef>
          </c:cat>
          <c:val>
            <c:numRef>
              <c:f>'Figure 2'!$L$28:$L$43</c:f>
              <c:numCache>
                <c:formatCode>General</c:formatCode>
                <c:ptCount val="16"/>
                <c:pt idx="0">
                  <c:v>0.14750000000000021</c:v>
                </c:pt>
                <c:pt idx="1">
                  <c:v>0.18260000000000001</c:v>
                </c:pt>
                <c:pt idx="2">
                  <c:v>0.31240000000000634</c:v>
                </c:pt>
                <c:pt idx="3">
                  <c:v>0.19389999999999999</c:v>
                </c:pt>
                <c:pt idx="4">
                  <c:v>0.21530000000000021</c:v>
                </c:pt>
                <c:pt idx="5">
                  <c:v>0.47970000000000002</c:v>
                </c:pt>
                <c:pt idx="6">
                  <c:v>0.31450000000000594</c:v>
                </c:pt>
                <c:pt idx="7">
                  <c:v>0.60160000000001168</c:v>
                </c:pt>
                <c:pt idx="8">
                  <c:v>0.71710000000000262</c:v>
                </c:pt>
                <c:pt idx="9">
                  <c:v>0.69580000000000264</c:v>
                </c:pt>
                <c:pt idx="10">
                  <c:v>0.71090000000000264</c:v>
                </c:pt>
                <c:pt idx="11">
                  <c:v>0.80480000000000262</c:v>
                </c:pt>
                <c:pt idx="12">
                  <c:v>0.85050000000000003</c:v>
                </c:pt>
                <c:pt idx="14">
                  <c:v>0.96830000000000005</c:v>
                </c:pt>
                <c:pt idx="15">
                  <c:v>0.9294</c:v>
                </c:pt>
              </c:numCache>
            </c:numRef>
          </c:val>
        </c:ser>
        <c:ser>
          <c:idx val="3"/>
          <c:order val="3"/>
          <c:tx>
            <c:strRef>
              <c:f>'Figure 2'!$Q$27</c:f>
              <c:strCache>
                <c:ptCount val="1"/>
                <c:pt idx="0">
                  <c:v>2010</c:v>
                </c:pt>
              </c:strCache>
            </c:strRef>
          </c:tx>
          <c:cat>
            <c:strRef>
              <c:f>'Figure 2'!$A$28:$A$43</c:f>
              <c:strCache>
                <c:ptCount val="16"/>
                <c:pt idx="0">
                  <c:v>Lebanon</c:v>
                </c:pt>
                <c:pt idx="1">
                  <c:v>Morocco</c:v>
                </c:pt>
                <c:pt idx="2">
                  <c:v>Egypt, Arab Rep.</c:v>
                </c:pt>
                <c:pt idx="3">
                  <c:v>Jordan</c:v>
                </c:pt>
                <c:pt idx="4">
                  <c:v>Tunisia</c:v>
                </c:pt>
                <c:pt idx="5">
                  <c:v>Syrian Arab Republic</c:v>
                </c:pt>
                <c:pt idx="6">
                  <c:v>United Arab Emirates</c:v>
                </c:pt>
                <c:pt idx="7">
                  <c:v>Bahrain</c:v>
                </c:pt>
                <c:pt idx="8">
                  <c:v>Oman</c:v>
                </c:pt>
                <c:pt idx="9">
                  <c:v>Iran, Islamic Rep.</c:v>
                </c:pt>
                <c:pt idx="10">
                  <c:v>Qatar</c:v>
                </c:pt>
                <c:pt idx="11">
                  <c:v>Saudi Arabia</c:v>
                </c:pt>
                <c:pt idx="12">
                  <c:v>Yemen</c:v>
                </c:pt>
                <c:pt idx="13">
                  <c:v>Kuwait</c:v>
                </c:pt>
                <c:pt idx="14">
                  <c:v>Algeria</c:v>
                </c:pt>
                <c:pt idx="15">
                  <c:v>Iraq</c:v>
                </c:pt>
              </c:strCache>
            </c:strRef>
          </c:cat>
          <c:val>
            <c:numRef>
              <c:f>'Figure 2'!$Q$28:$Q$43</c:f>
              <c:numCache>
                <c:formatCode>General</c:formatCode>
                <c:ptCount val="16"/>
                <c:pt idx="0">
                  <c:v>0.15090000000000278</c:v>
                </c:pt>
                <c:pt idx="1">
                  <c:v>0.1668</c:v>
                </c:pt>
                <c:pt idx="2">
                  <c:v>0.17780000000000001</c:v>
                </c:pt>
                <c:pt idx="3">
                  <c:v>0.1961</c:v>
                </c:pt>
                <c:pt idx="4">
                  <c:v>0.19980000000000001</c:v>
                </c:pt>
                <c:pt idx="5">
                  <c:v>0.21390000000000278</c:v>
                </c:pt>
                <c:pt idx="6">
                  <c:v>0.2712</c:v>
                </c:pt>
                <c:pt idx="7">
                  <c:v>0.31050000000000338</c:v>
                </c:pt>
                <c:pt idx="8">
                  <c:v>0.49520000000000008</c:v>
                </c:pt>
                <c:pt idx="9">
                  <c:v>0.51780000000000004</c:v>
                </c:pt>
                <c:pt idx="10">
                  <c:v>0.55280000000000262</c:v>
                </c:pt>
                <c:pt idx="11">
                  <c:v>0.74290000000001111</c:v>
                </c:pt>
                <c:pt idx="12">
                  <c:v>0.80400000000000005</c:v>
                </c:pt>
                <c:pt idx="13">
                  <c:v>0.81900000000000095</c:v>
                </c:pt>
                <c:pt idx="14">
                  <c:v>0.96660000000001156</c:v>
                </c:pt>
                <c:pt idx="15">
                  <c:v>0.99390000000000001</c:v>
                </c:pt>
              </c:numCache>
            </c:numRef>
          </c:val>
        </c:ser>
        <c:dLbls/>
        <c:axId val="146301312"/>
        <c:axId val="146302848"/>
      </c:barChart>
      <c:catAx>
        <c:axId val="146301312"/>
        <c:scaling>
          <c:orientation val="minMax"/>
        </c:scaling>
        <c:axPos val="l"/>
        <c:tickLblPos val="nextTo"/>
        <c:txPr>
          <a:bodyPr/>
          <a:lstStyle/>
          <a:p>
            <a:pPr>
              <a:defRPr sz="1400"/>
            </a:pPr>
            <a:endParaRPr lang="en-US"/>
          </a:p>
        </c:txPr>
        <c:crossAx val="146302848"/>
        <c:crosses val="autoZero"/>
        <c:auto val="1"/>
        <c:lblAlgn val="ctr"/>
        <c:lblOffset val="100"/>
        <c:tickLblSkip val="1"/>
      </c:catAx>
      <c:valAx>
        <c:axId val="146302848"/>
        <c:scaling>
          <c:orientation val="minMax"/>
        </c:scaling>
        <c:axPos val="b"/>
        <c:majorGridlines/>
        <c:numFmt formatCode="General" sourceLinked="1"/>
        <c:tickLblPos val="nextTo"/>
        <c:crossAx val="146301312"/>
        <c:crosses val="autoZero"/>
        <c:crossBetween val="between"/>
      </c:valAx>
    </c:plotArea>
    <c:legend>
      <c:legendPos val="r"/>
      <c:layout/>
      <c:txPr>
        <a:bodyPr/>
        <a:lstStyle/>
        <a:p>
          <a:pPr>
            <a:defRPr sz="1400"/>
          </a:pPr>
          <a:endParaRPr lang="en-US"/>
        </a:p>
      </c:txPr>
    </c:legend>
    <c:plotVisOnly val="1"/>
    <c:dispBlanksAs val="gap"/>
  </c:chart>
  <c:spPr>
    <a:solidFill>
      <a:schemeClr val="bg1"/>
    </a:solidFill>
  </c:sp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lang val="en-US"/>
  <c:chart>
    <c:title>
      <c:tx>
        <c:rich>
          <a:bodyPr/>
          <a:lstStyle/>
          <a:p>
            <a:pPr>
              <a:defRPr sz="1600" baseline="0"/>
            </a:pPr>
            <a:r>
              <a:rPr lang="en-US" sz="1600" b="0" baseline="0"/>
              <a:t>LPI Rank 2012</a:t>
            </a:r>
          </a:p>
        </c:rich>
      </c:tx>
      <c:layout/>
    </c:title>
    <c:plotArea>
      <c:layout/>
      <c:barChart>
        <c:barDir val="bar"/>
        <c:grouping val="clustered"/>
        <c:ser>
          <c:idx val="0"/>
          <c:order val="0"/>
          <c:tx>
            <c:strRef>
              <c:f>Sheet1!$Q$19</c:f>
              <c:strCache>
                <c:ptCount val="1"/>
                <c:pt idx="0">
                  <c:v>LPI Rank 2012 (out of 155 countries)</c:v>
                </c:pt>
              </c:strCache>
            </c:strRef>
          </c:tx>
          <c:cat>
            <c:strRef>
              <c:f>Sheet1!$P$20:$P$32</c:f>
              <c:strCache>
                <c:ptCount val="13"/>
                <c:pt idx="0">
                  <c:v>France</c:v>
                </c:pt>
                <c:pt idx="1">
                  <c:v>Spain</c:v>
                </c:pt>
                <c:pt idx="2">
                  <c:v>Italy</c:v>
                </c:pt>
                <c:pt idx="3">
                  <c:v>Greece</c:v>
                </c:pt>
                <c:pt idx="4">
                  <c:v>Turkey</c:v>
                </c:pt>
                <c:pt idx="5">
                  <c:v>Cyprus</c:v>
                </c:pt>
                <c:pt idx="6">
                  <c:v>Morocco</c:v>
                </c:pt>
                <c:pt idx="7">
                  <c:v>Algeria</c:v>
                </c:pt>
                <c:pt idx="8">
                  <c:v>Tunisia</c:v>
                </c:pt>
                <c:pt idx="9">
                  <c:v>Egypt</c:v>
                </c:pt>
                <c:pt idx="10">
                  <c:v>Lebanon</c:v>
                </c:pt>
                <c:pt idx="11">
                  <c:v>UAE</c:v>
                </c:pt>
                <c:pt idx="12">
                  <c:v>Saudi Arabia</c:v>
                </c:pt>
              </c:strCache>
            </c:strRef>
          </c:cat>
          <c:val>
            <c:numRef>
              <c:f>Sheet1!$Q$20:$Q$32</c:f>
              <c:numCache>
                <c:formatCode>General</c:formatCode>
                <c:ptCount val="13"/>
                <c:pt idx="0">
                  <c:v>12</c:v>
                </c:pt>
                <c:pt idx="1">
                  <c:v>20</c:v>
                </c:pt>
                <c:pt idx="2">
                  <c:v>24</c:v>
                </c:pt>
                <c:pt idx="3">
                  <c:v>69</c:v>
                </c:pt>
                <c:pt idx="4">
                  <c:v>27</c:v>
                </c:pt>
                <c:pt idx="5">
                  <c:v>35</c:v>
                </c:pt>
                <c:pt idx="6">
                  <c:v>50</c:v>
                </c:pt>
                <c:pt idx="7">
                  <c:v>125</c:v>
                </c:pt>
                <c:pt idx="8">
                  <c:v>41</c:v>
                </c:pt>
                <c:pt idx="9">
                  <c:v>57</c:v>
                </c:pt>
                <c:pt idx="10">
                  <c:v>96</c:v>
                </c:pt>
                <c:pt idx="11">
                  <c:v>17</c:v>
                </c:pt>
                <c:pt idx="12">
                  <c:v>37</c:v>
                </c:pt>
              </c:numCache>
            </c:numRef>
          </c:val>
        </c:ser>
        <c:dLbls/>
        <c:axId val="146687104"/>
        <c:axId val="146688640"/>
      </c:barChart>
      <c:catAx>
        <c:axId val="146687104"/>
        <c:scaling>
          <c:orientation val="minMax"/>
        </c:scaling>
        <c:axPos val="l"/>
        <c:tickLblPos val="nextTo"/>
        <c:txPr>
          <a:bodyPr/>
          <a:lstStyle/>
          <a:p>
            <a:pPr>
              <a:defRPr sz="1600" baseline="0"/>
            </a:pPr>
            <a:endParaRPr lang="en-US"/>
          </a:p>
        </c:txPr>
        <c:crossAx val="146688640"/>
        <c:crosses val="autoZero"/>
        <c:auto val="1"/>
        <c:lblAlgn val="ctr"/>
        <c:lblOffset val="100"/>
        <c:tickLblSkip val="1"/>
      </c:catAx>
      <c:valAx>
        <c:axId val="146688640"/>
        <c:scaling>
          <c:orientation val="minMax"/>
        </c:scaling>
        <c:axPos val="b"/>
        <c:majorGridlines/>
        <c:numFmt formatCode="General" sourceLinked="1"/>
        <c:tickLblPos val="nextTo"/>
        <c:txPr>
          <a:bodyPr/>
          <a:lstStyle/>
          <a:p>
            <a:pPr>
              <a:defRPr sz="1600" baseline="0"/>
            </a:pPr>
            <a:endParaRPr lang="en-US"/>
          </a:p>
        </c:txPr>
        <c:crossAx val="146687104"/>
        <c:crosses val="autoZero"/>
        <c:crossBetween val="between"/>
      </c:valAx>
    </c:plotArea>
    <c:plotVisOnly val="1"/>
    <c:dispBlanksAs val="gap"/>
  </c:chart>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0485664474108641"/>
          <c:y val="2.2423318903098642E-2"/>
          <c:w val="0.85883672211014583"/>
          <c:h val="0.73273087023825456"/>
        </c:manualLayout>
      </c:layout>
      <c:barChart>
        <c:barDir val="col"/>
        <c:grouping val="clustered"/>
        <c:ser>
          <c:idx val="0"/>
          <c:order val="0"/>
          <c:tx>
            <c:strRef>
              <c:f>'Intl LPI Data'!$C$5</c:f>
              <c:strCache>
                <c:ptCount val="1"/>
                <c:pt idx="0">
                  <c:v>Average of General 2012</c:v>
                </c:pt>
              </c:strCache>
            </c:strRef>
          </c:tx>
          <c:spPr>
            <a:solidFill>
              <a:schemeClr val="bg1">
                <a:lumMod val="50000"/>
              </a:schemeClr>
            </a:solidFill>
            <a:ln>
              <a:solidFill>
                <a:schemeClr val="bg1">
                  <a:lumMod val="50000"/>
                </a:schemeClr>
              </a:solidFill>
            </a:ln>
          </c:spPr>
          <c:dPt>
            <c:idx val="4"/>
            <c:spPr>
              <a:solidFill>
                <a:schemeClr val="bg1">
                  <a:lumMod val="50000"/>
                </a:schemeClr>
              </a:solidFill>
              <a:ln>
                <a:noFill/>
              </a:ln>
            </c:spPr>
          </c:dPt>
          <c:dPt>
            <c:idx val="8"/>
            <c:spPr>
              <a:solidFill>
                <a:srgbClr val="7F7F7F"/>
              </a:solidFill>
              <a:ln>
                <a:solidFill>
                  <a:schemeClr val="bg1">
                    <a:lumMod val="50000"/>
                  </a:schemeClr>
                </a:solidFill>
              </a:ln>
            </c:spPr>
          </c:dPt>
          <c:dPt>
            <c:idx val="11"/>
            <c:spPr>
              <a:solidFill>
                <a:srgbClr val="404040"/>
              </a:solidFill>
              <a:ln>
                <a:solidFill>
                  <a:schemeClr val="bg1">
                    <a:lumMod val="50000"/>
                  </a:schemeClr>
                </a:solidFill>
              </a:ln>
            </c:spPr>
          </c:dPt>
          <c:cat>
            <c:strRef>
              <c:f>'Intl LPI Data'!$B$6:$B$24</c:f>
              <c:strCache>
                <c:ptCount val="19"/>
                <c:pt idx="0">
                  <c:v>United Arab Emirates (17)</c:v>
                </c:pt>
                <c:pt idx="1">
                  <c:v>Qatar (33)</c:v>
                </c:pt>
                <c:pt idx="2">
                  <c:v>Saudi Arabia (37)</c:v>
                </c:pt>
                <c:pt idx="3">
                  <c:v>Tunisia (41)</c:v>
                </c:pt>
                <c:pt idx="4">
                  <c:v>Bahrain (48)</c:v>
                </c:pt>
                <c:pt idx="5">
                  <c:v>Morocco (50)</c:v>
                </c:pt>
                <c:pt idx="6">
                  <c:v>Egypt, Arab Rep. (57)</c:v>
                </c:pt>
                <c:pt idx="7">
                  <c:v>Oman (62)</c:v>
                </c:pt>
                <c:pt idx="8">
                  <c:v>Yemen, Rep. (63)</c:v>
                </c:pt>
                <c:pt idx="9">
                  <c:v>Kuwait (70)</c:v>
                </c:pt>
                <c:pt idx="10">
                  <c:v>Syrian Arab Republic (92)</c:v>
                </c:pt>
                <c:pt idx="11">
                  <c:v>Middle East &amp; North Africa</c:v>
                </c:pt>
                <c:pt idx="12">
                  <c:v>Lebanon (96)</c:v>
                </c:pt>
                <c:pt idx="13">
                  <c:v>Jordan (102)</c:v>
                </c:pt>
                <c:pt idx="14">
                  <c:v>Iran, Islamic Rep. (112)</c:v>
                </c:pt>
                <c:pt idx="15">
                  <c:v>Algeria (125)</c:v>
                </c:pt>
                <c:pt idx="16">
                  <c:v>Libya (137)</c:v>
                </c:pt>
                <c:pt idx="17">
                  <c:v>Iraq (145)</c:v>
                </c:pt>
                <c:pt idx="18">
                  <c:v>Djibouti (154)</c:v>
                </c:pt>
              </c:strCache>
            </c:strRef>
          </c:cat>
          <c:val>
            <c:numRef>
              <c:f>'Intl LPI Data'!$C$6:$C$24</c:f>
              <c:numCache>
                <c:formatCode>General</c:formatCode>
                <c:ptCount val="19"/>
                <c:pt idx="0">
                  <c:v>3.7800000000000002</c:v>
                </c:pt>
                <c:pt idx="1">
                  <c:v>3.32</c:v>
                </c:pt>
                <c:pt idx="2">
                  <c:v>3.18</c:v>
                </c:pt>
                <c:pt idx="3">
                  <c:v>3.17</c:v>
                </c:pt>
                <c:pt idx="4">
                  <c:v>3.05</c:v>
                </c:pt>
                <c:pt idx="5">
                  <c:v>3.03</c:v>
                </c:pt>
                <c:pt idx="6">
                  <c:v>2.98</c:v>
                </c:pt>
                <c:pt idx="7">
                  <c:v>2.8899999999999997</c:v>
                </c:pt>
                <c:pt idx="8">
                  <c:v>2.8899999999999997</c:v>
                </c:pt>
                <c:pt idx="9">
                  <c:v>2.8299999999999987</c:v>
                </c:pt>
                <c:pt idx="10">
                  <c:v>2.6</c:v>
                </c:pt>
                <c:pt idx="11" formatCode="0.00">
                  <c:v>2.6015041818181817</c:v>
                </c:pt>
                <c:pt idx="12">
                  <c:v>2.58</c:v>
                </c:pt>
                <c:pt idx="13">
                  <c:v>2.56</c:v>
                </c:pt>
                <c:pt idx="14">
                  <c:v>2.4899999999999998</c:v>
                </c:pt>
                <c:pt idx="15">
                  <c:v>2.4099999999999997</c:v>
                </c:pt>
                <c:pt idx="16">
                  <c:v>2.2799999999999998</c:v>
                </c:pt>
                <c:pt idx="17">
                  <c:v>2.16</c:v>
                </c:pt>
                <c:pt idx="18">
                  <c:v>1.8</c:v>
                </c:pt>
              </c:numCache>
            </c:numRef>
          </c:val>
        </c:ser>
        <c:gapWidth val="40"/>
        <c:axId val="279062016"/>
        <c:axId val="279063552"/>
      </c:barChart>
      <c:lineChart>
        <c:grouping val="standard"/>
        <c:ser>
          <c:idx val="1"/>
          <c:order val="1"/>
          <c:tx>
            <c:strRef>
              <c:f>'Intl LPI Data'!$J$5</c:f>
              <c:strCache>
                <c:ptCount val="1"/>
                <c:pt idx="0">
                  <c:v>Low income</c:v>
                </c:pt>
              </c:strCache>
            </c:strRef>
          </c:tx>
          <c:spPr>
            <a:ln w="82550">
              <a:solidFill>
                <a:schemeClr val="accent3">
                  <a:lumMod val="50000"/>
                </a:schemeClr>
              </a:solidFill>
              <a:prstDash val="sysDash"/>
            </a:ln>
          </c:spPr>
          <c:marker>
            <c:symbol val="none"/>
          </c:marker>
          <c:cat>
            <c:strRef>
              <c:f>'Intl LPI Data'!$B$6:$B$24</c:f>
              <c:strCache>
                <c:ptCount val="19"/>
                <c:pt idx="0">
                  <c:v>United Arab Emirates (17)</c:v>
                </c:pt>
                <c:pt idx="1">
                  <c:v>Qatar (33)</c:v>
                </c:pt>
                <c:pt idx="2">
                  <c:v>Saudi Arabia (37)</c:v>
                </c:pt>
                <c:pt idx="3">
                  <c:v>Tunisia (41)</c:v>
                </c:pt>
                <c:pt idx="4">
                  <c:v>Bahrain (48)</c:v>
                </c:pt>
                <c:pt idx="5">
                  <c:v>Morocco (50)</c:v>
                </c:pt>
                <c:pt idx="6">
                  <c:v>Egypt, Arab Rep. (57)</c:v>
                </c:pt>
                <c:pt idx="7">
                  <c:v>Oman (62)</c:v>
                </c:pt>
                <c:pt idx="8">
                  <c:v>Yemen, Rep. (63)</c:v>
                </c:pt>
                <c:pt idx="9">
                  <c:v>Kuwait (70)</c:v>
                </c:pt>
                <c:pt idx="10">
                  <c:v>Syrian Arab Republic (92)</c:v>
                </c:pt>
                <c:pt idx="11">
                  <c:v>Middle East &amp; North Africa</c:v>
                </c:pt>
                <c:pt idx="12">
                  <c:v>Lebanon (96)</c:v>
                </c:pt>
                <c:pt idx="13">
                  <c:v>Jordan (102)</c:v>
                </c:pt>
                <c:pt idx="14">
                  <c:v>Iran, Islamic Rep. (112)</c:v>
                </c:pt>
                <c:pt idx="15">
                  <c:v>Algeria (125)</c:v>
                </c:pt>
                <c:pt idx="16">
                  <c:v>Libya (137)</c:v>
                </c:pt>
                <c:pt idx="17">
                  <c:v>Iraq (145)</c:v>
                </c:pt>
                <c:pt idx="18">
                  <c:v>Djibouti (154)</c:v>
                </c:pt>
              </c:strCache>
            </c:strRef>
          </c:cat>
          <c:val>
            <c:numRef>
              <c:f>'Intl LPI Data'!$J$6:$J$24</c:f>
              <c:numCache>
                <c:formatCode>General</c:formatCode>
                <c:ptCount val="19"/>
                <c:pt idx="0">
                  <c:v>2.3699999999999997</c:v>
                </c:pt>
                <c:pt idx="1">
                  <c:v>2.3699999999999997</c:v>
                </c:pt>
                <c:pt idx="2">
                  <c:v>2.3699999999999997</c:v>
                </c:pt>
                <c:pt idx="3">
                  <c:v>2.3699999999999997</c:v>
                </c:pt>
                <c:pt idx="4">
                  <c:v>2.3699999999999997</c:v>
                </c:pt>
                <c:pt idx="5">
                  <c:v>2.3699999999999997</c:v>
                </c:pt>
                <c:pt idx="6">
                  <c:v>2.3699999999999997</c:v>
                </c:pt>
                <c:pt idx="7">
                  <c:v>2.3699999999999997</c:v>
                </c:pt>
                <c:pt idx="8">
                  <c:v>2.3699999999999997</c:v>
                </c:pt>
                <c:pt idx="9">
                  <c:v>2.3699999999999997</c:v>
                </c:pt>
                <c:pt idx="10">
                  <c:v>2.3699999999999997</c:v>
                </c:pt>
                <c:pt idx="11">
                  <c:v>2.3699999999999997</c:v>
                </c:pt>
                <c:pt idx="12">
                  <c:v>2.3699999999999997</c:v>
                </c:pt>
                <c:pt idx="13">
                  <c:v>2.3699999999999997</c:v>
                </c:pt>
                <c:pt idx="14">
                  <c:v>2.3699999999999997</c:v>
                </c:pt>
                <c:pt idx="15">
                  <c:v>2.3699999999999997</c:v>
                </c:pt>
                <c:pt idx="16">
                  <c:v>2.3699999999999997</c:v>
                </c:pt>
                <c:pt idx="17">
                  <c:v>2.3699999999999997</c:v>
                </c:pt>
                <c:pt idx="18">
                  <c:v>2.3699999999999997</c:v>
                </c:pt>
              </c:numCache>
            </c:numRef>
          </c:val>
        </c:ser>
        <c:ser>
          <c:idx val="2"/>
          <c:order val="2"/>
          <c:tx>
            <c:strRef>
              <c:f>'Intl LPI Data'!$K$5</c:f>
              <c:strCache>
                <c:ptCount val="1"/>
                <c:pt idx="0">
                  <c:v>Lower middle income</c:v>
                </c:pt>
              </c:strCache>
            </c:strRef>
          </c:tx>
          <c:spPr>
            <a:ln w="95250">
              <a:solidFill>
                <a:schemeClr val="accent2">
                  <a:lumMod val="75000"/>
                </a:schemeClr>
              </a:solidFill>
              <a:prstDash val="sysDot"/>
            </a:ln>
          </c:spPr>
          <c:marker>
            <c:symbol val="none"/>
          </c:marker>
          <c:cat>
            <c:strRef>
              <c:f>'Intl LPI Data'!$B$6:$B$24</c:f>
              <c:strCache>
                <c:ptCount val="19"/>
                <c:pt idx="0">
                  <c:v>United Arab Emirates (17)</c:v>
                </c:pt>
                <c:pt idx="1">
                  <c:v>Qatar (33)</c:v>
                </c:pt>
                <c:pt idx="2">
                  <c:v>Saudi Arabia (37)</c:v>
                </c:pt>
                <c:pt idx="3">
                  <c:v>Tunisia (41)</c:v>
                </c:pt>
                <c:pt idx="4">
                  <c:v>Bahrain (48)</c:v>
                </c:pt>
                <c:pt idx="5">
                  <c:v>Morocco (50)</c:v>
                </c:pt>
                <c:pt idx="6">
                  <c:v>Egypt, Arab Rep. (57)</c:v>
                </c:pt>
                <c:pt idx="7">
                  <c:v>Oman (62)</c:v>
                </c:pt>
                <c:pt idx="8">
                  <c:v>Yemen, Rep. (63)</c:v>
                </c:pt>
                <c:pt idx="9">
                  <c:v>Kuwait (70)</c:v>
                </c:pt>
                <c:pt idx="10">
                  <c:v>Syrian Arab Republic (92)</c:v>
                </c:pt>
                <c:pt idx="11">
                  <c:v>Middle East &amp; North Africa</c:v>
                </c:pt>
                <c:pt idx="12">
                  <c:v>Lebanon (96)</c:v>
                </c:pt>
                <c:pt idx="13">
                  <c:v>Jordan (102)</c:v>
                </c:pt>
                <c:pt idx="14">
                  <c:v>Iran, Islamic Rep. (112)</c:v>
                </c:pt>
                <c:pt idx="15">
                  <c:v>Algeria (125)</c:v>
                </c:pt>
                <c:pt idx="16">
                  <c:v>Libya (137)</c:v>
                </c:pt>
                <c:pt idx="17">
                  <c:v>Iraq (145)</c:v>
                </c:pt>
                <c:pt idx="18">
                  <c:v>Djibouti (154)</c:v>
                </c:pt>
              </c:strCache>
            </c:strRef>
          </c:cat>
          <c:val>
            <c:numRef>
              <c:f>'Intl LPI Data'!$K$6:$K$24</c:f>
              <c:numCache>
                <c:formatCode>General</c:formatCode>
                <c:ptCount val="19"/>
                <c:pt idx="0">
                  <c:v>2.5499999999999998</c:v>
                </c:pt>
                <c:pt idx="1">
                  <c:v>2.5499999999999998</c:v>
                </c:pt>
                <c:pt idx="2">
                  <c:v>2.5499999999999998</c:v>
                </c:pt>
                <c:pt idx="3">
                  <c:v>2.5499999999999998</c:v>
                </c:pt>
                <c:pt idx="4">
                  <c:v>2.5499999999999998</c:v>
                </c:pt>
                <c:pt idx="5">
                  <c:v>2.5499999999999998</c:v>
                </c:pt>
                <c:pt idx="6">
                  <c:v>2.5499999999999998</c:v>
                </c:pt>
                <c:pt idx="7">
                  <c:v>2.5499999999999998</c:v>
                </c:pt>
                <c:pt idx="8">
                  <c:v>2.5499999999999998</c:v>
                </c:pt>
                <c:pt idx="9">
                  <c:v>2.5499999999999998</c:v>
                </c:pt>
                <c:pt idx="10">
                  <c:v>2.5499999999999998</c:v>
                </c:pt>
                <c:pt idx="11">
                  <c:v>2.5499999999999998</c:v>
                </c:pt>
                <c:pt idx="12">
                  <c:v>2.5499999999999998</c:v>
                </c:pt>
                <c:pt idx="13">
                  <c:v>2.5499999999999998</c:v>
                </c:pt>
                <c:pt idx="14">
                  <c:v>2.5499999999999998</c:v>
                </c:pt>
                <c:pt idx="15">
                  <c:v>2.5499999999999998</c:v>
                </c:pt>
                <c:pt idx="16">
                  <c:v>2.5499999999999998</c:v>
                </c:pt>
                <c:pt idx="17">
                  <c:v>2.5499999999999998</c:v>
                </c:pt>
                <c:pt idx="18">
                  <c:v>2.5499999999999998</c:v>
                </c:pt>
              </c:numCache>
            </c:numRef>
          </c:val>
        </c:ser>
        <c:marker val="1"/>
        <c:axId val="279062016"/>
        <c:axId val="279063552"/>
      </c:lineChart>
      <c:catAx>
        <c:axId val="279062016"/>
        <c:scaling>
          <c:orientation val="minMax"/>
        </c:scaling>
        <c:axPos val="b"/>
        <c:tickLblPos val="nextTo"/>
        <c:txPr>
          <a:bodyPr/>
          <a:lstStyle/>
          <a:p>
            <a:pPr>
              <a:defRPr sz="1400"/>
            </a:pPr>
            <a:endParaRPr lang="en-US"/>
          </a:p>
        </c:txPr>
        <c:crossAx val="279063552"/>
        <c:crosses val="autoZero"/>
        <c:auto val="1"/>
        <c:lblAlgn val="ctr"/>
        <c:lblOffset val="100"/>
        <c:tickLblSkip val="1"/>
      </c:catAx>
      <c:valAx>
        <c:axId val="279063552"/>
        <c:scaling>
          <c:orientation val="minMax"/>
          <c:max val="3.6"/>
          <c:min val="2"/>
        </c:scaling>
        <c:axPos val="l"/>
        <c:majorGridlines/>
        <c:title>
          <c:tx>
            <c:rich>
              <a:bodyPr rot="-5400000" vert="horz"/>
              <a:lstStyle/>
              <a:p>
                <a:pPr>
                  <a:defRPr sz="1600"/>
                </a:pPr>
                <a:r>
                  <a:rPr lang="en-US" sz="1600"/>
                  <a:t>Average 2012 LPI Score</a:t>
                </a:r>
              </a:p>
            </c:rich>
          </c:tx>
          <c:layout>
            <c:manualLayout>
              <c:xMode val="edge"/>
              <c:yMode val="edge"/>
              <c:x val="0"/>
              <c:y val="0.23058366912174669"/>
            </c:manualLayout>
          </c:layout>
        </c:title>
        <c:numFmt formatCode="General" sourceLinked="1"/>
        <c:tickLblPos val="nextTo"/>
        <c:txPr>
          <a:bodyPr/>
          <a:lstStyle/>
          <a:p>
            <a:pPr>
              <a:defRPr sz="1400"/>
            </a:pPr>
            <a:endParaRPr lang="en-US"/>
          </a:p>
        </c:txPr>
        <c:crossAx val="279062016"/>
        <c:crosses val="autoZero"/>
        <c:crossBetween val="between"/>
      </c:valAx>
      <c:spPr>
        <a:solidFill>
          <a:schemeClr val="accent1">
            <a:lumMod val="20000"/>
            <a:lumOff val="80000"/>
          </a:schemeClr>
        </a:solidFill>
        <a:ln>
          <a:solidFill>
            <a:schemeClr val="tx1">
              <a:lumMod val="75000"/>
              <a:lumOff val="25000"/>
            </a:schemeClr>
          </a:solidFill>
        </a:ln>
      </c:spPr>
    </c:plotArea>
    <c:plotVisOnly val="1"/>
    <c:dispBlanksAs val="gap"/>
  </c:chart>
  <c:spPr>
    <a:solidFill>
      <a:schemeClr val="tx2">
        <a:lumMod val="20000"/>
        <a:lumOff val="80000"/>
      </a:schemeClr>
    </a:solidFill>
  </c:spPr>
  <c:externalData r:id="rId2"/>
  <c:userShapes r:id="rId3"/>
</c:chartSpace>
</file>

<file path=ppt/charts/chart7.xml><?xml version="1.0" encoding="utf-8"?>
<c:chartSpace xmlns:c="http://schemas.openxmlformats.org/drawingml/2006/chart" xmlns:a="http://schemas.openxmlformats.org/drawingml/2006/main" xmlns:r="http://schemas.openxmlformats.org/officeDocument/2006/relationships">
  <c:lang val="en-US"/>
  <c:chart>
    <c:title>
      <c:tx>
        <c:rich>
          <a:bodyPr/>
          <a:lstStyle/>
          <a:p>
            <a:pPr>
              <a:defRPr sz="1600"/>
            </a:pPr>
            <a:r>
              <a:rPr lang="en-US" sz="1600" b="0" dirty="0"/>
              <a:t>percent of highest performer</a:t>
            </a:r>
          </a:p>
        </c:rich>
      </c:tx>
      <c:layout>
        <c:manualLayout>
          <c:xMode val="edge"/>
          <c:yMode val="edge"/>
          <c:x val="9.2081806605857439E-3"/>
          <c:y val="1.9795682867227805E-2"/>
        </c:manualLayout>
      </c:layout>
    </c:title>
    <c:plotArea>
      <c:layout/>
      <c:barChart>
        <c:barDir val="col"/>
        <c:grouping val="clustered"/>
        <c:ser>
          <c:idx val="0"/>
          <c:order val="0"/>
          <c:tx>
            <c:strRef>
              <c:f>'List 07-10-12 (2)'!$C$26</c:f>
              <c:strCache>
                <c:ptCount val="1"/>
                <c:pt idx="0">
                  <c:v>2012</c:v>
                </c:pt>
              </c:strCache>
            </c:strRef>
          </c:tx>
          <c:cat>
            <c:strRef>
              <c:f>'List 07-10-12 (2)'!$B$27:$B$44</c:f>
              <c:strCache>
                <c:ptCount val="18"/>
                <c:pt idx="0">
                  <c:v>Algeria</c:v>
                </c:pt>
                <c:pt idx="1">
                  <c:v>Bahrain</c:v>
                </c:pt>
                <c:pt idx="2">
                  <c:v>Djibouti</c:v>
                </c:pt>
                <c:pt idx="3">
                  <c:v>Egypt</c:v>
                </c:pt>
                <c:pt idx="4">
                  <c:v>Iran</c:v>
                </c:pt>
                <c:pt idx="5">
                  <c:v>Iraq</c:v>
                </c:pt>
                <c:pt idx="6">
                  <c:v>Jordan</c:v>
                </c:pt>
                <c:pt idx="7">
                  <c:v>Kuwait</c:v>
                </c:pt>
                <c:pt idx="8">
                  <c:v>Lebanon</c:v>
                </c:pt>
                <c:pt idx="9">
                  <c:v>Libya</c:v>
                </c:pt>
                <c:pt idx="10">
                  <c:v>Morocco</c:v>
                </c:pt>
                <c:pt idx="11">
                  <c:v>Oman</c:v>
                </c:pt>
                <c:pt idx="12">
                  <c:v>Qatar</c:v>
                </c:pt>
                <c:pt idx="13">
                  <c:v>Saudi Arabia</c:v>
                </c:pt>
                <c:pt idx="14">
                  <c:v>Syria</c:v>
                </c:pt>
                <c:pt idx="15">
                  <c:v>Tunisia</c:v>
                </c:pt>
                <c:pt idx="16">
                  <c:v>UAE</c:v>
                </c:pt>
                <c:pt idx="17">
                  <c:v>Yemen</c:v>
                </c:pt>
              </c:strCache>
            </c:strRef>
          </c:cat>
          <c:val>
            <c:numRef>
              <c:f>'List 07-10-12 (2)'!$C$27:$C$44</c:f>
              <c:numCache>
                <c:formatCode>0.0%</c:formatCode>
                <c:ptCount val="18"/>
                <c:pt idx="0">
                  <c:v>0.33331298881638927</c:v>
                </c:pt>
                <c:pt idx="1">
                  <c:v>0.67462026618629767</c:v>
                </c:pt>
                <c:pt idx="2">
                  <c:v>0.29549993756191134</c:v>
                </c:pt>
                <c:pt idx="3">
                  <c:v>0.42968377385171164</c:v>
                </c:pt>
                <c:pt idx="4">
                  <c:v>0.47318496477206434</c:v>
                </c:pt>
                <c:pt idx="6">
                  <c:v>0.59238891191479603</c:v>
                </c:pt>
                <c:pt idx="7">
                  <c:v>0.62223013019554474</c:v>
                </c:pt>
                <c:pt idx="8">
                  <c:v>0.42921516897398165</c:v>
                </c:pt>
                <c:pt idx="10">
                  <c:v>0.43365452984289515</c:v>
                </c:pt>
                <c:pt idx="11">
                  <c:v>0.60282489150796881</c:v>
                </c:pt>
                <c:pt idx="12">
                  <c:v>0.61947298848270493</c:v>
                </c:pt>
                <c:pt idx="13">
                  <c:v>0.6328555266050524</c:v>
                </c:pt>
                <c:pt idx="14">
                  <c:v>0.34141478835275546</c:v>
                </c:pt>
                <c:pt idx="15">
                  <c:v>0.55305152857549145</c:v>
                </c:pt>
                <c:pt idx="16">
                  <c:v>0.85495099993300772</c:v>
                </c:pt>
                <c:pt idx="17">
                  <c:v>0.40432292894307165</c:v>
                </c:pt>
              </c:numCache>
            </c:numRef>
          </c:val>
        </c:ser>
        <c:ser>
          <c:idx val="1"/>
          <c:order val="1"/>
          <c:tx>
            <c:strRef>
              <c:f>'List 07-10-12 (2)'!$D$26</c:f>
              <c:strCache>
                <c:ptCount val="1"/>
                <c:pt idx="0">
                  <c:v>2010</c:v>
                </c:pt>
              </c:strCache>
            </c:strRef>
          </c:tx>
          <c:cat>
            <c:strRef>
              <c:f>'List 07-10-12 (2)'!$B$27:$B$44</c:f>
              <c:strCache>
                <c:ptCount val="18"/>
                <c:pt idx="0">
                  <c:v>Algeria</c:v>
                </c:pt>
                <c:pt idx="1">
                  <c:v>Bahrain</c:v>
                </c:pt>
                <c:pt idx="2">
                  <c:v>Djibouti</c:v>
                </c:pt>
                <c:pt idx="3">
                  <c:v>Egypt</c:v>
                </c:pt>
                <c:pt idx="4">
                  <c:v>Iran</c:v>
                </c:pt>
                <c:pt idx="5">
                  <c:v>Iraq</c:v>
                </c:pt>
                <c:pt idx="6">
                  <c:v>Jordan</c:v>
                </c:pt>
                <c:pt idx="7">
                  <c:v>Kuwait</c:v>
                </c:pt>
                <c:pt idx="8">
                  <c:v>Lebanon</c:v>
                </c:pt>
                <c:pt idx="9">
                  <c:v>Libya</c:v>
                </c:pt>
                <c:pt idx="10">
                  <c:v>Morocco</c:v>
                </c:pt>
                <c:pt idx="11">
                  <c:v>Oman</c:v>
                </c:pt>
                <c:pt idx="12">
                  <c:v>Qatar</c:v>
                </c:pt>
                <c:pt idx="13">
                  <c:v>Saudi Arabia</c:v>
                </c:pt>
                <c:pt idx="14">
                  <c:v>Syria</c:v>
                </c:pt>
                <c:pt idx="15">
                  <c:v>Tunisia</c:v>
                </c:pt>
                <c:pt idx="16">
                  <c:v>UAE</c:v>
                </c:pt>
                <c:pt idx="17">
                  <c:v>Yemen</c:v>
                </c:pt>
              </c:strCache>
            </c:strRef>
          </c:cat>
          <c:val>
            <c:numRef>
              <c:f>'List 07-10-12 (2)'!$D$27:$D$44</c:f>
              <c:numCache>
                <c:formatCode>0.0%</c:formatCode>
                <c:ptCount val="18"/>
                <c:pt idx="0">
                  <c:v>0.43679397646454438</c:v>
                </c:pt>
                <c:pt idx="1">
                  <c:v>0.76188026778403894</c:v>
                </c:pt>
                <c:pt idx="2">
                  <c:v>0.4477728009760954</c:v>
                </c:pt>
                <c:pt idx="3">
                  <c:v>0.5184263674163978</c:v>
                </c:pt>
                <c:pt idx="4">
                  <c:v>0.50538136749666884</c:v>
                </c:pt>
                <c:pt idx="5">
                  <c:v>0.35494389057457981</c:v>
                </c:pt>
                <c:pt idx="6">
                  <c:v>0.5579537317985519</c:v>
                </c:pt>
                <c:pt idx="7">
                  <c:v>0.73247700235996738</c:v>
                </c:pt>
                <c:pt idx="8">
                  <c:v>0.75084621682801145</c:v>
                </c:pt>
                <c:pt idx="9">
                  <c:v>0.42781839490118639</c:v>
                </c:pt>
                <c:pt idx="11">
                  <c:v>0.59061953153847391</c:v>
                </c:pt>
                <c:pt idx="12">
                  <c:v>0.62616513349066449</c:v>
                </c:pt>
                <c:pt idx="13">
                  <c:v>0.71305366918717594</c:v>
                </c:pt>
                <c:pt idx="14">
                  <c:v>0.55873236044887542</c:v>
                </c:pt>
                <c:pt idx="15">
                  <c:v>0.58934290163592284</c:v>
                </c:pt>
                <c:pt idx="16">
                  <c:v>0.84456003467706986</c:v>
                </c:pt>
                <c:pt idx="17">
                  <c:v>0.50837868644543982</c:v>
                </c:pt>
              </c:numCache>
            </c:numRef>
          </c:val>
        </c:ser>
        <c:ser>
          <c:idx val="2"/>
          <c:order val="2"/>
          <c:tx>
            <c:strRef>
              <c:f>'List 07-10-12 (2)'!$E$26</c:f>
              <c:strCache>
                <c:ptCount val="1"/>
                <c:pt idx="0">
                  <c:v>2007</c:v>
                </c:pt>
              </c:strCache>
            </c:strRef>
          </c:tx>
          <c:cat>
            <c:strRef>
              <c:f>'List 07-10-12 (2)'!$B$27:$B$44</c:f>
              <c:strCache>
                <c:ptCount val="18"/>
                <c:pt idx="0">
                  <c:v>Algeria</c:v>
                </c:pt>
                <c:pt idx="1">
                  <c:v>Bahrain</c:v>
                </c:pt>
                <c:pt idx="2">
                  <c:v>Djibouti</c:v>
                </c:pt>
                <c:pt idx="3">
                  <c:v>Egypt</c:v>
                </c:pt>
                <c:pt idx="4">
                  <c:v>Iran</c:v>
                </c:pt>
                <c:pt idx="5">
                  <c:v>Iraq</c:v>
                </c:pt>
                <c:pt idx="6">
                  <c:v>Jordan</c:v>
                </c:pt>
                <c:pt idx="7">
                  <c:v>Kuwait</c:v>
                </c:pt>
                <c:pt idx="8">
                  <c:v>Lebanon</c:v>
                </c:pt>
                <c:pt idx="9">
                  <c:v>Libya</c:v>
                </c:pt>
                <c:pt idx="10">
                  <c:v>Morocco</c:v>
                </c:pt>
                <c:pt idx="11">
                  <c:v>Oman</c:v>
                </c:pt>
                <c:pt idx="12">
                  <c:v>Qatar</c:v>
                </c:pt>
                <c:pt idx="13">
                  <c:v>Saudi Arabia</c:v>
                </c:pt>
                <c:pt idx="14">
                  <c:v>Syria</c:v>
                </c:pt>
                <c:pt idx="15">
                  <c:v>Tunisia</c:v>
                </c:pt>
                <c:pt idx="16">
                  <c:v>UAE</c:v>
                </c:pt>
                <c:pt idx="17">
                  <c:v>Yemen</c:v>
                </c:pt>
              </c:strCache>
            </c:strRef>
          </c:cat>
          <c:val>
            <c:numRef>
              <c:f>'List 07-10-12 (2)'!$E$27:$E$44</c:f>
              <c:numCache>
                <c:formatCode>0.0%</c:formatCode>
                <c:ptCount val="18"/>
                <c:pt idx="0">
                  <c:v>0.45263232317480284</c:v>
                </c:pt>
                <c:pt idx="1">
                  <c:v>0.65690781886184491</c:v>
                </c:pt>
                <c:pt idx="2">
                  <c:v>0.25524079655436843</c:v>
                </c:pt>
                <c:pt idx="3">
                  <c:v>0.63309833313765085</c:v>
                </c:pt>
                <c:pt idx="4">
                  <c:v>0.47648307816238522</c:v>
                </c:pt>
                <c:pt idx="5">
                  <c:v>0.370840162223396</c:v>
                </c:pt>
                <c:pt idx="6">
                  <c:v>0.49799332205733354</c:v>
                </c:pt>
                <c:pt idx="7">
                  <c:v>0.58532836097360907</c:v>
                </c:pt>
                <c:pt idx="8">
                  <c:v>0.50551584499776536</c:v>
                </c:pt>
                <c:pt idx="9">
                  <c:v>0.41037387713212525</c:v>
                </c:pt>
                <c:pt idx="10">
                  <c:v>0.65001809129336918</c:v>
                </c:pt>
                <c:pt idx="11">
                  <c:v>0.60384002497910139</c:v>
                </c:pt>
                <c:pt idx="12">
                  <c:v>0.74265735026375534</c:v>
                </c:pt>
                <c:pt idx="13">
                  <c:v>0.69672721944658877</c:v>
                </c:pt>
                <c:pt idx="14">
                  <c:v>0.51310203137551746</c:v>
                </c:pt>
                <c:pt idx="15">
                  <c:v>0.69377022873729166</c:v>
                </c:pt>
                <c:pt idx="16">
                  <c:v>0.88886955169743032</c:v>
                </c:pt>
                <c:pt idx="17">
                  <c:v>0.60327185279477691</c:v>
                </c:pt>
              </c:numCache>
            </c:numRef>
          </c:val>
        </c:ser>
        <c:axId val="223236864"/>
        <c:axId val="223267072"/>
      </c:barChart>
      <c:catAx>
        <c:axId val="223236864"/>
        <c:scaling>
          <c:orientation val="minMax"/>
        </c:scaling>
        <c:axPos val="b"/>
        <c:tickLblPos val="nextTo"/>
        <c:txPr>
          <a:bodyPr/>
          <a:lstStyle/>
          <a:p>
            <a:pPr>
              <a:defRPr sz="1200" baseline="0"/>
            </a:pPr>
            <a:endParaRPr lang="en-US"/>
          </a:p>
        </c:txPr>
        <c:crossAx val="223267072"/>
        <c:crosses val="autoZero"/>
        <c:auto val="1"/>
        <c:lblAlgn val="ctr"/>
        <c:lblOffset val="100"/>
      </c:catAx>
      <c:valAx>
        <c:axId val="223267072"/>
        <c:scaling>
          <c:orientation val="minMax"/>
        </c:scaling>
        <c:axPos val="l"/>
        <c:majorGridlines/>
        <c:numFmt formatCode="0%" sourceLinked="0"/>
        <c:tickLblPos val="nextTo"/>
        <c:txPr>
          <a:bodyPr/>
          <a:lstStyle/>
          <a:p>
            <a:pPr>
              <a:defRPr sz="1200" baseline="0"/>
            </a:pPr>
            <a:endParaRPr lang="en-US"/>
          </a:p>
        </c:txPr>
        <c:crossAx val="223236864"/>
        <c:crosses val="autoZero"/>
        <c:crossBetween val="between"/>
      </c:valAx>
    </c:plotArea>
    <c:legend>
      <c:legendPos val="r"/>
      <c:layout/>
      <c:txPr>
        <a:bodyPr/>
        <a:lstStyle/>
        <a:p>
          <a:pPr>
            <a:defRPr sz="1200" baseline="0"/>
          </a:pPr>
          <a:endParaRPr lang="en-US"/>
        </a:p>
      </c:txPr>
    </c:legend>
    <c:plotVisOnly val="1"/>
  </c:chart>
  <c:externalData r:id="rId1"/>
</c:chartSpace>
</file>

<file path=ppt/drawings/_rels/drawing2.xml.rels><?xml version="1.0" encoding="UTF-8" standalone="yes"?>
<Relationships xmlns="http://schemas.openxmlformats.org/package/2006/relationships"><Relationship Id="rId1" Type="http://schemas.openxmlformats.org/officeDocument/2006/relationships/image" Target="../media/image20.png"/></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drawings/drawing1.xml><?xml version="1.0" encoding="utf-8"?>
<c:userShapes xmlns:c="http://schemas.openxmlformats.org/drawingml/2006/chart">
  <cdr:relSizeAnchor xmlns:cdr="http://schemas.openxmlformats.org/drawingml/2006/chartDrawing">
    <cdr:from>
      <cdr:x>0</cdr:x>
      <cdr:y>0</cdr:y>
    </cdr:from>
    <cdr:to>
      <cdr:x>0.17593</cdr:x>
      <cdr:y>0.08418</cdr:y>
    </cdr:to>
    <cdr:sp macro="" textlink="">
      <cdr:nvSpPr>
        <cdr:cNvPr id="2" name="TextBox 1"/>
        <cdr:cNvSpPr txBox="1"/>
      </cdr:nvSpPr>
      <cdr:spPr>
        <a:xfrm xmlns:a="http://schemas.openxmlformats.org/drawingml/2006/main">
          <a:off x="0" y="0"/>
          <a:ext cx="1447834" cy="355339"/>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en-US" sz="1400" b="1" dirty="0"/>
            <a:t>N</a:t>
          </a:r>
          <a:r>
            <a:rPr lang="en-US" sz="1400" b="1" dirty="0" smtClean="0"/>
            <a:t>umber </a:t>
          </a:r>
          <a:r>
            <a:rPr lang="en-US" sz="1400" b="1" dirty="0"/>
            <a:t>of </a:t>
          </a:r>
          <a:r>
            <a:rPr lang="en-US" sz="1400" b="1" dirty="0" smtClean="0"/>
            <a:t>PTAs</a:t>
          </a:r>
          <a:endParaRPr lang="en-US" sz="1400" b="1" dirty="0"/>
        </a:p>
      </cdr:txBody>
    </cdr:sp>
  </cdr:relSizeAnchor>
  <cdr:relSizeAnchor xmlns:cdr="http://schemas.openxmlformats.org/drawingml/2006/chartDrawing">
    <cdr:from>
      <cdr:x>0.38889</cdr:x>
      <cdr:y>0.92624</cdr:y>
    </cdr:from>
    <cdr:to>
      <cdr:x>0.64815</cdr:x>
      <cdr:y>1</cdr:y>
    </cdr:to>
    <cdr:sp macro="" textlink="">
      <cdr:nvSpPr>
        <cdr:cNvPr id="3" name="TextBox 1"/>
        <cdr:cNvSpPr txBox="1"/>
      </cdr:nvSpPr>
      <cdr:spPr>
        <a:xfrm xmlns:a="http://schemas.openxmlformats.org/drawingml/2006/main">
          <a:off x="3200400" y="4192124"/>
          <a:ext cx="2133600" cy="333839"/>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1400" b="1" dirty="0" smtClean="0"/>
            <a:t>Date of entry into force</a:t>
          </a:r>
          <a:endParaRPr lang="en-US" sz="1400" b="1" dirty="0"/>
        </a:p>
      </cdr:txBody>
    </cdr:sp>
  </cdr:relSizeAnchor>
</c:userShapes>
</file>

<file path=ppt/drawings/drawing2.xml><?xml version="1.0" encoding="utf-8"?>
<c:userShapes xmlns:c="http://schemas.openxmlformats.org/drawingml/2006/chart">
  <cdr:relSizeAnchor xmlns:cdr="http://schemas.openxmlformats.org/drawingml/2006/chartDrawing">
    <cdr:from>
      <cdr:x>0.14069</cdr:x>
      <cdr:y>0.09408</cdr:y>
    </cdr:from>
    <cdr:to>
      <cdr:x>0.16548</cdr:x>
      <cdr:y>0.14049</cdr:y>
    </cdr:to>
    <cdr:sp macro="" textlink="">
      <cdr:nvSpPr>
        <cdr:cNvPr id="8" name="Down Arrow 7"/>
        <cdr:cNvSpPr/>
      </cdr:nvSpPr>
      <cdr:spPr>
        <a:xfrm xmlns:a="http://schemas.openxmlformats.org/drawingml/2006/main" rot="841368">
          <a:off x="1219075" y="591606"/>
          <a:ext cx="214808" cy="291847"/>
        </a:xfrm>
        <a:prstGeom xmlns:a="http://schemas.openxmlformats.org/drawingml/2006/main" prst="downArrow">
          <a:avLst/>
        </a:prstGeom>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p xmlns:a="http://schemas.openxmlformats.org/drawingml/2006/main">
          <a:endParaRPr lang="en-US"/>
        </a:p>
      </cdr:txBody>
    </cdr:sp>
  </cdr:relSizeAnchor>
  <cdr:relSizeAnchor xmlns:cdr="http://schemas.openxmlformats.org/drawingml/2006/chartDrawing">
    <cdr:from>
      <cdr:x>0</cdr:x>
      <cdr:y>0</cdr:y>
    </cdr:from>
    <cdr:to>
      <cdr:x>0.00281</cdr:x>
      <cdr:y>0.00388</cdr:y>
    </cdr:to>
    <cdr:pic>
      <cdr:nvPicPr>
        <cdr:cNvPr id="5" name="chart"/>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0" y="0"/>
          <a:ext cx="24386" cy="24386"/>
        </a:xfrm>
        <a:prstGeom xmlns:a="http://schemas.openxmlformats.org/drawingml/2006/main" prst="rect">
          <a:avLst/>
        </a:prstGeom>
      </cdr:spPr>
    </cdr:pic>
  </cdr:relSizeAnchor>
  <cdr:relSizeAnchor xmlns:cdr="http://schemas.openxmlformats.org/drawingml/2006/chartDrawing">
    <cdr:from>
      <cdr:x>0</cdr:x>
      <cdr:y>0</cdr:y>
    </cdr:from>
    <cdr:to>
      <cdr:x>0.00281</cdr:x>
      <cdr:y>0.00388</cdr:y>
    </cdr:to>
    <cdr:pic>
      <cdr:nvPicPr>
        <cdr:cNvPr id="6" name="chart"/>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0" y="0"/>
          <a:ext cx="24386" cy="24386"/>
        </a:xfrm>
        <a:prstGeom xmlns:a="http://schemas.openxmlformats.org/drawingml/2006/main" prst="rect">
          <a:avLst/>
        </a:prstGeom>
      </cdr:spPr>
    </cdr:pic>
  </cdr:relSizeAnchor>
  <cdr:relSizeAnchor xmlns:cdr="http://schemas.openxmlformats.org/drawingml/2006/chartDrawing">
    <cdr:from>
      <cdr:x>0.1661</cdr:x>
      <cdr:y>0.01949</cdr:y>
    </cdr:from>
    <cdr:to>
      <cdr:x>0.28381</cdr:x>
      <cdr:y>0.10388</cdr:y>
    </cdr:to>
    <cdr:sp macro="" textlink="">
      <cdr:nvSpPr>
        <cdr:cNvPr id="7" name="TextBox 1"/>
        <cdr:cNvSpPr txBox="1"/>
      </cdr:nvSpPr>
      <cdr:spPr>
        <a:xfrm xmlns:a="http://schemas.openxmlformats.org/drawingml/2006/main">
          <a:off x="1439310" y="122588"/>
          <a:ext cx="1019983" cy="530660"/>
        </a:xfrm>
        <a:prstGeom xmlns:a="http://schemas.openxmlformats.org/drawingml/2006/main" prst="rect">
          <a:avLst/>
        </a:prstGeom>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wrap="square" rtlCol="0" anchor="ctr" anchorCtr="0">
          <a:spAutoFit/>
        </a:bodyP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algn="ctr"/>
          <a:r>
            <a:rPr lang="en-US" sz="1400" b="1" dirty="0">
              <a:solidFill>
                <a:sysClr val="window" lastClr="FFFFFF"/>
              </a:solidFill>
            </a:rPr>
            <a:t>Consistent performers</a:t>
          </a:r>
        </a:p>
      </cdr:txBody>
    </cdr:sp>
  </cdr:relSizeAnchor>
  <cdr:relSizeAnchor xmlns:cdr="http://schemas.openxmlformats.org/drawingml/2006/chartDrawing">
    <cdr:from>
      <cdr:x>0.49104</cdr:x>
      <cdr:y>0.01962</cdr:y>
    </cdr:from>
    <cdr:to>
      <cdr:x>0.60874</cdr:x>
      <cdr:y>0.10401</cdr:y>
    </cdr:to>
    <cdr:sp macro="" textlink="">
      <cdr:nvSpPr>
        <cdr:cNvPr id="9" name="TextBox 1"/>
        <cdr:cNvSpPr txBox="1"/>
      </cdr:nvSpPr>
      <cdr:spPr>
        <a:xfrm xmlns:a="http://schemas.openxmlformats.org/drawingml/2006/main">
          <a:off x="4254950" y="123405"/>
          <a:ext cx="1019896" cy="530660"/>
        </a:xfrm>
        <a:prstGeom xmlns:a="http://schemas.openxmlformats.org/drawingml/2006/main" prst="rect">
          <a:avLst/>
        </a:prstGeom>
        <a:solidFill xmlns:a="http://schemas.openxmlformats.org/drawingml/2006/main">
          <a:srgbClr val="4F81BD"/>
        </a:solidFill>
        <a:ln xmlns:a="http://schemas.openxmlformats.org/drawingml/2006/main" w="25400" cap="flat" cmpd="sng" algn="ctr">
          <a:solidFill>
            <a:srgbClr val="4F81BD">
              <a:shade val="50000"/>
            </a:srgbClr>
          </a:solidFill>
          <a:prstDash val="solid"/>
        </a:ln>
        <a:effectLst xmlns:a="http://schemas.openxmlformats.org/drawingml/2006/mai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wrap="square" rtlCol="0" anchor="ctr" anchorCtr="0">
          <a:spAutoFit/>
        </a:bodyPr>
        <a:lstStyle xmlns:a="http://schemas.openxmlformats.org/drawingml/2006/main">
          <a:lvl1pPr marL="0" indent="0">
            <a:defRPr sz="1100">
              <a:solidFill>
                <a:sysClr val="window" lastClr="FFFFFF"/>
              </a:solidFill>
              <a:latin typeface="Calibri"/>
            </a:defRPr>
          </a:lvl1pPr>
          <a:lvl2pPr marL="457200" indent="0">
            <a:defRPr sz="1100">
              <a:solidFill>
                <a:sysClr val="window" lastClr="FFFFFF"/>
              </a:solidFill>
              <a:latin typeface="Calibri"/>
            </a:defRPr>
          </a:lvl2pPr>
          <a:lvl3pPr marL="914400" indent="0">
            <a:defRPr sz="1100">
              <a:solidFill>
                <a:sysClr val="window" lastClr="FFFFFF"/>
              </a:solidFill>
              <a:latin typeface="Calibri"/>
            </a:defRPr>
          </a:lvl3pPr>
          <a:lvl4pPr marL="1371600" indent="0">
            <a:defRPr sz="1100">
              <a:solidFill>
                <a:sysClr val="window" lastClr="FFFFFF"/>
              </a:solidFill>
              <a:latin typeface="Calibri"/>
            </a:defRPr>
          </a:lvl4pPr>
          <a:lvl5pPr marL="1828800" indent="0">
            <a:defRPr sz="1100">
              <a:solidFill>
                <a:sysClr val="window" lastClr="FFFFFF"/>
              </a:solidFill>
              <a:latin typeface="Calibri"/>
            </a:defRPr>
          </a:lvl5pPr>
          <a:lvl6pPr marL="2286000" indent="0">
            <a:defRPr sz="1100">
              <a:solidFill>
                <a:sysClr val="window" lastClr="FFFFFF"/>
              </a:solidFill>
              <a:latin typeface="Calibri"/>
            </a:defRPr>
          </a:lvl6pPr>
          <a:lvl7pPr marL="2743200" indent="0">
            <a:defRPr sz="1100">
              <a:solidFill>
                <a:sysClr val="window" lastClr="FFFFFF"/>
              </a:solidFill>
              <a:latin typeface="Calibri"/>
            </a:defRPr>
          </a:lvl7pPr>
          <a:lvl8pPr marL="3200400" indent="0">
            <a:defRPr sz="1100">
              <a:solidFill>
                <a:sysClr val="window" lastClr="FFFFFF"/>
              </a:solidFill>
              <a:latin typeface="Calibri"/>
            </a:defRPr>
          </a:lvl8pPr>
          <a:lvl9pPr marL="3657600" indent="0">
            <a:defRPr sz="1100">
              <a:solidFill>
                <a:sysClr val="window" lastClr="FFFFFF"/>
              </a:solidFill>
              <a:latin typeface="Calibri"/>
            </a:defRPr>
          </a:lvl9pPr>
        </a:lstStyle>
        <a:p xmlns:a="http://schemas.openxmlformats.org/drawingml/2006/main">
          <a:pPr algn="ctr"/>
          <a:r>
            <a:rPr lang="en-US" sz="1400" b="1">
              <a:solidFill>
                <a:sysClr val="window" lastClr="FFFFFF"/>
              </a:solidFill>
            </a:rPr>
            <a:t>Partial</a:t>
          </a:r>
        </a:p>
        <a:p xmlns:a="http://schemas.openxmlformats.org/drawingml/2006/main">
          <a:pPr algn="ctr"/>
          <a:r>
            <a:rPr lang="en-US" sz="1400" b="1">
              <a:solidFill>
                <a:sysClr val="window" lastClr="FFFFFF"/>
              </a:solidFill>
            </a:rPr>
            <a:t>performers</a:t>
          </a:r>
        </a:p>
      </cdr:txBody>
    </cdr:sp>
  </cdr:relSizeAnchor>
  <cdr:relSizeAnchor xmlns:cdr="http://schemas.openxmlformats.org/drawingml/2006/chartDrawing">
    <cdr:from>
      <cdr:x>0.31019</cdr:x>
      <cdr:y>0.10723</cdr:y>
    </cdr:from>
    <cdr:to>
      <cdr:x>0.75966</cdr:x>
      <cdr:y>0.14525</cdr:y>
    </cdr:to>
    <cdr:sp macro="" textlink="">
      <cdr:nvSpPr>
        <cdr:cNvPr id="10" name="Left-Right Arrow 9"/>
        <cdr:cNvSpPr/>
      </cdr:nvSpPr>
      <cdr:spPr>
        <a:xfrm xmlns:a="http://schemas.openxmlformats.org/drawingml/2006/main">
          <a:off x="2687878" y="674282"/>
          <a:ext cx="3894714" cy="239074"/>
        </a:xfrm>
        <a:prstGeom xmlns:a="http://schemas.openxmlformats.org/drawingml/2006/main" prst="leftRightArrow">
          <a:avLst/>
        </a:prstGeom>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p xmlns:a="http://schemas.openxmlformats.org/drawingml/2006/main">
          <a:endParaRPr lang="en-US"/>
        </a:p>
      </cdr:txBody>
    </cdr:sp>
  </cdr:relSizeAnchor>
  <cdr:relSizeAnchor xmlns:cdr="http://schemas.openxmlformats.org/drawingml/2006/chartDrawing">
    <cdr:from>
      <cdr:x>0.76343</cdr:x>
      <cdr:y>0.10589</cdr:y>
    </cdr:from>
    <cdr:to>
      <cdr:x>0.95331</cdr:x>
      <cdr:y>0.14525</cdr:y>
    </cdr:to>
    <cdr:sp macro="" textlink="">
      <cdr:nvSpPr>
        <cdr:cNvPr id="11" name="Left-Right Arrow 10"/>
        <cdr:cNvSpPr/>
      </cdr:nvSpPr>
      <cdr:spPr>
        <a:xfrm xmlns:a="http://schemas.openxmlformats.org/drawingml/2006/main">
          <a:off x="6615308" y="665856"/>
          <a:ext cx="1645334" cy="247500"/>
        </a:xfrm>
        <a:prstGeom xmlns:a="http://schemas.openxmlformats.org/drawingml/2006/main" prst="leftRightArrow">
          <a:avLst/>
        </a:prstGeom>
        <a:solidFill xmlns:a="http://schemas.openxmlformats.org/drawingml/2006/main">
          <a:srgbClr val="4F81BD"/>
        </a:solidFill>
        <a:ln xmlns:a="http://schemas.openxmlformats.org/drawingml/2006/main" w="25400" cap="flat" cmpd="sng" algn="ctr">
          <a:solidFill>
            <a:srgbClr val="4F81BD">
              <a:shade val="50000"/>
            </a:srgbClr>
          </a:solidFill>
          <a:prstDash val="solid"/>
        </a:ln>
        <a:effectLst xmlns:a="http://schemas.openxmlformats.org/drawingml/2006/mai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ysClr val="window" lastClr="FFFFFF"/>
              </a:solidFill>
              <a:latin typeface="Calibri"/>
            </a:defRPr>
          </a:lvl1pPr>
          <a:lvl2pPr marL="457200" indent="0">
            <a:defRPr sz="1100">
              <a:solidFill>
                <a:sysClr val="window" lastClr="FFFFFF"/>
              </a:solidFill>
              <a:latin typeface="Calibri"/>
            </a:defRPr>
          </a:lvl2pPr>
          <a:lvl3pPr marL="914400" indent="0">
            <a:defRPr sz="1100">
              <a:solidFill>
                <a:sysClr val="window" lastClr="FFFFFF"/>
              </a:solidFill>
              <a:latin typeface="Calibri"/>
            </a:defRPr>
          </a:lvl3pPr>
          <a:lvl4pPr marL="1371600" indent="0">
            <a:defRPr sz="1100">
              <a:solidFill>
                <a:sysClr val="window" lastClr="FFFFFF"/>
              </a:solidFill>
              <a:latin typeface="Calibri"/>
            </a:defRPr>
          </a:lvl4pPr>
          <a:lvl5pPr marL="1828800" indent="0">
            <a:defRPr sz="1100">
              <a:solidFill>
                <a:sysClr val="window" lastClr="FFFFFF"/>
              </a:solidFill>
              <a:latin typeface="Calibri"/>
            </a:defRPr>
          </a:lvl5pPr>
          <a:lvl6pPr marL="2286000" indent="0">
            <a:defRPr sz="1100">
              <a:solidFill>
                <a:sysClr val="window" lastClr="FFFFFF"/>
              </a:solidFill>
              <a:latin typeface="Calibri"/>
            </a:defRPr>
          </a:lvl6pPr>
          <a:lvl7pPr marL="2743200" indent="0">
            <a:defRPr sz="1100">
              <a:solidFill>
                <a:sysClr val="window" lastClr="FFFFFF"/>
              </a:solidFill>
              <a:latin typeface="Calibri"/>
            </a:defRPr>
          </a:lvl7pPr>
          <a:lvl8pPr marL="3200400" indent="0">
            <a:defRPr sz="1100">
              <a:solidFill>
                <a:sysClr val="window" lastClr="FFFFFF"/>
              </a:solidFill>
              <a:latin typeface="Calibri"/>
            </a:defRPr>
          </a:lvl8pPr>
          <a:lvl9pPr marL="3657600" indent="0">
            <a:defRPr sz="1100">
              <a:solidFill>
                <a:sysClr val="window" lastClr="FFFFFF"/>
              </a:solidFill>
              <a:latin typeface="Calibri"/>
            </a:defRPr>
          </a:lvl9pPr>
        </a:lstStyle>
        <a:p xmlns:a="http://schemas.openxmlformats.org/drawingml/2006/main">
          <a:endParaRPr lang="en-US"/>
        </a:p>
      </cdr:txBody>
    </cdr:sp>
  </cdr:relSizeAnchor>
  <cdr:relSizeAnchor xmlns:cdr="http://schemas.openxmlformats.org/drawingml/2006/chartDrawing">
    <cdr:from>
      <cdr:x>0.79229</cdr:x>
      <cdr:y>0.02317</cdr:y>
    </cdr:from>
    <cdr:to>
      <cdr:x>0.92848</cdr:x>
      <cdr:y>0.10756</cdr:y>
    </cdr:to>
    <cdr:sp macro="" textlink="">
      <cdr:nvSpPr>
        <cdr:cNvPr id="12" name="TextBox 1"/>
        <cdr:cNvSpPr txBox="1"/>
      </cdr:nvSpPr>
      <cdr:spPr>
        <a:xfrm xmlns:a="http://schemas.openxmlformats.org/drawingml/2006/main">
          <a:off x="6865368" y="145696"/>
          <a:ext cx="1180116" cy="530660"/>
        </a:xfrm>
        <a:prstGeom xmlns:a="http://schemas.openxmlformats.org/drawingml/2006/main" prst="rect">
          <a:avLst/>
        </a:prstGeom>
        <a:solidFill xmlns:a="http://schemas.openxmlformats.org/drawingml/2006/main">
          <a:srgbClr val="4F81BD"/>
        </a:solidFill>
        <a:ln xmlns:a="http://schemas.openxmlformats.org/drawingml/2006/main" w="25400" cap="flat" cmpd="sng" algn="ctr">
          <a:solidFill>
            <a:srgbClr val="4F81BD">
              <a:shade val="50000"/>
            </a:srgbClr>
          </a:solidFill>
          <a:prstDash val="solid"/>
        </a:ln>
        <a:effectLst xmlns:a="http://schemas.openxmlformats.org/drawingml/2006/mai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wrap="square" rtlCol="0" anchor="ctr" anchorCtr="0">
          <a:spAutoFit/>
        </a:bodyPr>
        <a:lstStyle xmlns:a="http://schemas.openxmlformats.org/drawingml/2006/main">
          <a:lvl1pPr marL="0" indent="0">
            <a:defRPr sz="1100">
              <a:solidFill>
                <a:sysClr val="window" lastClr="FFFFFF"/>
              </a:solidFill>
              <a:latin typeface="Calibri"/>
            </a:defRPr>
          </a:lvl1pPr>
          <a:lvl2pPr marL="457200" indent="0">
            <a:defRPr sz="1100">
              <a:solidFill>
                <a:sysClr val="window" lastClr="FFFFFF"/>
              </a:solidFill>
              <a:latin typeface="Calibri"/>
            </a:defRPr>
          </a:lvl2pPr>
          <a:lvl3pPr marL="914400" indent="0">
            <a:defRPr sz="1100">
              <a:solidFill>
                <a:sysClr val="window" lastClr="FFFFFF"/>
              </a:solidFill>
              <a:latin typeface="Calibri"/>
            </a:defRPr>
          </a:lvl3pPr>
          <a:lvl4pPr marL="1371600" indent="0">
            <a:defRPr sz="1100">
              <a:solidFill>
                <a:sysClr val="window" lastClr="FFFFFF"/>
              </a:solidFill>
              <a:latin typeface="Calibri"/>
            </a:defRPr>
          </a:lvl4pPr>
          <a:lvl5pPr marL="1828800" indent="0">
            <a:defRPr sz="1100">
              <a:solidFill>
                <a:sysClr val="window" lastClr="FFFFFF"/>
              </a:solidFill>
              <a:latin typeface="Calibri"/>
            </a:defRPr>
          </a:lvl5pPr>
          <a:lvl6pPr marL="2286000" indent="0">
            <a:defRPr sz="1100">
              <a:solidFill>
                <a:sysClr val="window" lastClr="FFFFFF"/>
              </a:solidFill>
              <a:latin typeface="Calibri"/>
            </a:defRPr>
          </a:lvl6pPr>
          <a:lvl7pPr marL="2743200" indent="0">
            <a:defRPr sz="1100">
              <a:solidFill>
                <a:sysClr val="window" lastClr="FFFFFF"/>
              </a:solidFill>
              <a:latin typeface="Calibri"/>
            </a:defRPr>
          </a:lvl7pPr>
          <a:lvl8pPr marL="3200400" indent="0">
            <a:defRPr sz="1100">
              <a:solidFill>
                <a:sysClr val="window" lastClr="FFFFFF"/>
              </a:solidFill>
              <a:latin typeface="Calibri"/>
            </a:defRPr>
          </a:lvl8pPr>
          <a:lvl9pPr marL="3657600" indent="0">
            <a:defRPr sz="1100">
              <a:solidFill>
                <a:sysClr val="window" lastClr="FFFFFF"/>
              </a:solidFill>
              <a:latin typeface="Calibri"/>
            </a:defRPr>
          </a:lvl9pPr>
        </a:lstStyle>
        <a:p xmlns:a="http://schemas.openxmlformats.org/drawingml/2006/main">
          <a:pPr algn="ctr"/>
          <a:r>
            <a:rPr lang="en-US" sz="1400" b="1">
              <a:solidFill>
                <a:sysClr val="window" lastClr="FFFFFF"/>
              </a:solidFill>
            </a:rPr>
            <a:t>Logistics</a:t>
          </a:r>
        </a:p>
        <a:p xmlns:a="http://schemas.openxmlformats.org/drawingml/2006/main">
          <a:pPr algn="ctr"/>
          <a:r>
            <a:rPr lang="en-US" sz="1400" b="1">
              <a:solidFill>
                <a:sysClr val="window" lastClr="FFFFFF"/>
              </a:solidFill>
            </a:rPr>
            <a:t>unfriendly</a:t>
          </a:r>
        </a:p>
      </cdr:txBody>
    </cdr:sp>
  </cdr:relSizeAnchor>
  <cdr:relSizeAnchor xmlns:cdr="http://schemas.openxmlformats.org/drawingml/2006/chartDrawing">
    <cdr:from>
      <cdr:x>0.3035</cdr:x>
      <cdr:y>0.1053</cdr:y>
    </cdr:from>
    <cdr:to>
      <cdr:x>0.30368</cdr:x>
      <cdr:y>0.74336</cdr:y>
    </cdr:to>
    <cdr:sp macro="" textlink="">
      <cdr:nvSpPr>
        <cdr:cNvPr id="16" name="Elbow Connector 15"/>
        <cdr:cNvSpPr/>
      </cdr:nvSpPr>
      <cdr:spPr>
        <a:xfrm xmlns:a="http://schemas.openxmlformats.org/drawingml/2006/main" rot="5400000" flipH="1" flipV="1">
          <a:off x="624556" y="2667486"/>
          <a:ext cx="4012302" cy="1560"/>
        </a:xfrm>
        <a:prstGeom xmlns:a="http://schemas.openxmlformats.org/drawingml/2006/main" prst="bentConnector3">
          <a:avLst>
            <a:gd name="adj1" fmla="val 50420"/>
          </a:avLst>
        </a:prstGeom>
        <a:ln xmlns:a="http://schemas.openxmlformats.org/drawingml/2006/main" w="25400">
          <a:prstDash val="sysDot"/>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en-US"/>
        </a:p>
      </cdr:txBody>
    </cdr:sp>
  </cdr:relSizeAnchor>
  <cdr:relSizeAnchor xmlns:cdr="http://schemas.openxmlformats.org/drawingml/2006/chartDrawing">
    <cdr:from>
      <cdr:x>0.76505</cdr:x>
      <cdr:y>0.112</cdr:y>
    </cdr:from>
    <cdr:to>
      <cdr:x>0.76524</cdr:x>
      <cdr:y>0.75007</cdr:y>
    </cdr:to>
    <cdr:sp macro="" textlink="">
      <cdr:nvSpPr>
        <cdr:cNvPr id="17" name="Elbow Connector 16"/>
        <cdr:cNvSpPr/>
      </cdr:nvSpPr>
      <cdr:spPr>
        <a:xfrm xmlns:a="http://schemas.openxmlformats.org/drawingml/2006/main" rot="5400000" flipH="1" flipV="1">
          <a:off x="4624018" y="2709576"/>
          <a:ext cx="4012303" cy="1646"/>
        </a:xfrm>
        <a:prstGeom xmlns:a="http://schemas.openxmlformats.org/drawingml/2006/main" prst="bentConnector3">
          <a:avLst>
            <a:gd name="adj1" fmla="val 50000"/>
          </a:avLst>
        </a:prstGeom>
        <a:noFill xmlns:a="http://schemas.openxmlformats.org/drawingml/2006/main"/>
        <a:ln xmlns:a="http://schemas.openxmlformats.org/drawingml/2006/main" w="25400" cap="flat" cmpd="sng" algn="ctr">
          <a:solidFill>
            <a:srgbClr val="4F81BD">
              <a:shade val="95000"/>
              <a:satMod val="105000"/>
            </a:srgbClr>
          </a:solidFill>
          <a:prstDash val="sysDot"/>
        </a:ln>
        <a:effectLst xmlns:a="http://schemas.openxmlformats.org/drawingml/2006/mai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ysClr val="windowText" lastClr="000000"/>
              </a:solidFill>
              <a:latin typeface="Calibri"/>
            </a:defRPr>
          </a:lvl1pPr>
          <a:lvl2pPr marL="457200" indent="0">
            <a:defRPr sz="1100">
              <a:solidFill>
                <a:sysClr val="windowText" lastClr="000000"/>
              </a:solidFill>
              <a:latin typeface="Calibri"/>
            </a:defRPr>
          </a:lvl2pPr>
          <a:lvl3pPr marL="914400" indent="0">
            <a:defRPr sz="1100">
              <a:solidFill>
                <a:sysClr val="windowText" lastClr="000000"/>
              </a:solidFill>
              <a:latin typeface="Calibri"/>
            </a:defRPr>
          </a:lvl3pPr>
          <a:lvl4pPr marL="1371600" indent="0">
            <a:defRPr sz="1100">
              <a:solidFill>
                <a:sysClr val="windowText" lastClr="000000"/>
              </a:solidFill>
              <a:latin typeface="Calibri"/>
            </a:defRPr>
          </a:lvl4pPr>
          <a:lvl5pPr marL="1828800" indent="0">
            <a:defRPr sz="1100">
              <a:solidFill>
                <a:sysClr val="windowText" lastClr="000000"/>
              </a:solidFill>
              <a:latin typeface="Calibri"/>
            </a:defRPr>
          </a:lvl5pPr>
          <a:lvl6pPr marL="2286000" indent="0">
            <a:defRPr sz="1100">
              <a:solidFill>
                <a:sysClr val="windowText" lastClr="000000"/>
              </a:solidFill>
              <a:latin typeface="Calibri"/>
            </a:defRPr>
          </a:lvl6pPr>
          <a:lvl7pPr marL="2743200" indent="0">
            <a:defRPr sz="1100">
              <a:solidFill>
                <a:sysClr val="windowText" lastClr="000000"/>
              </a:solidFill>
              <a:latin typeface="Calibri"/>
            </a:defRPr>
          </a:lvl7pPr>
          <a:lvl8pPr marL="3200400" indent="0">
            <a:defRPr sz="1100">
              <a:solidFill>
                <a:sysClr val="windowText" lastClr="000000"/>
              </a:solidFill>
              <a:latin typeface="Calibri"/>
            </a:defRPr>
          </a:lvl8pPr>
          <a:lvl9pPr marL="3657600" indent="0">
            <a:defRPr sz="1100">
              <a:solidFill>
                <a:sysClr val="windowText" lastClr="000000"/>
              </a:solidFill>
              <a:latin typeface="Calibri"/>
            </a:defRPr>
          </a:lvl9pPr>
        </a:lstStyle>
        <a:p xmlns:a="http://schemas.openxmlformats.org/drawingml/2006/main">
          <a:endParaRPr lang="en-US"/>
        </a:p>
      </cdr:txBody>
    </cdr:sp>
  </cdr:relSizeAnchor>
  <cdr:relSizeAnchor xmlns:cdr="http://schemas.openxmlformats.org/drawingml/2006/chartDrawing">
    <cdr:from>
      <cdr:x>0.80608</cdr:x>
      <cdr:y>0.49922</cdr:y>
    </cdr:from>
    <cdr:to>
      <cdr:x>0.94227</cdr:x>
      <cdr:y>0.54876</cdr:y>
    </cdr:to>
    <cdr:sp macro="" textlink="">
      <cdr:nvSpPr>
        <cdr:cNvPr id="14" name="TextBox 1"/>
        <cdr:cNvSpPr txBox="1"/>
      </cdr:nvSpPr>
      <cdr:spPr>
        <a:xfrm xmlns:a="http://schemas.openxmlformats.org/drawingml/2006/main">
          <a:off x="6984839" y="3139218"/>
          <a:ext cx="1180116" cy="311516"/>
        </a:xfrm>
        <a:prstGeom xmlns:a="http://schemas.openxmlformats.org/drawingml/2006/main" prst="rect">
          <a:avLst/>
        </a:prstGeom>
        <a:solidFill xmlns:a="http://schemas.openxmlformats.org/drawingml/2006/main">
          <a:schemeClr val="accent3">
            <a:lumMod val="50000"/>
          </a:schemeClr>
        </a:solidFill>
        <a:ln xmlns:a="http://schemas.openxmlformats.org/drawingml/2006/main" w="25400" cap="flat" cmpd="sng" algn="ctr">
          <a:noFill/>
          <a:prstDash val="solid"/>
        </a:ln>
        <a:effectLst xmlns:a="http://schemas.openxmlformats.org/drawingml/2006/mai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wrap="square" rtlCol="0" anchor="ctr" anchorCtr="0">
          <a:sp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sz="1400" b="1">
              <a:solidFill>
                <a:sysClr val="window" lastClr="FFFFFF"/>
              </a:solidFill>
            </a:rPr>
            <a:t>Low income</a:t>
          </a:r>
        </a:p>
      </cdr:txBody>
    </cdr:sp>
  </cdr:relSizeAnchor>
  <cdr:relSizeAnchor xmlns:cdr="http://schemas.openxmlformats.org/drawingml/2006/chartDrawing">
    <cdr:from>
      <cdr:x>0.79866</cdr:x>
      <cdr:y>0.37827</cdr:y>
    </cdr:from>
    <cdr:to>
      <cdr:x>0.95722</cdr:x>
      <cdr:y>0.46266</cdr:y>
    </cdr:to>
    <cdr:sp macro="" textlink="">
      <cdr:nvSpPr>
        <cdr:cNvPr id="15" name="TextBox 1"/>
        <cdr:cNvSpPr txBox="1"/>
      </cdr:nvSpPr>
      <cdr:spPr>
        <a:xfrm xmlns:a="http://schemas.openxmlformats.org/drawingml/2006/main">
          <a:off x="6920596" y="2378661"/>
          <a:ext cx="1373958" cy="530660"/>
        </a:xfrm>
        <a:prstGeom xmlns:a="http://schemas.openxmlformats.org/drawingml/2006/main" prst="rect">
          <a:avLst/>
        </a:prstGeom>
        <a:solidFill xmlns:a="http://schemas.openxmlformats.org/drawingml/2006/main">
          <a:schemeClr val="accent2">
            <a:lumMod val="75000"/>
          </a:schemeClr>
        </a:solidFill>
        <a:ln xmlns:a="http://schemas.openxmlformats.org/drawingml/2006/main" w="25400" cap="flat" cmpd="sng" algn="ctr">
          <a:noFill/>
          <a:prstDash val="solid"/>
        </a:ln>
        <a:effectLst xmlns:a="http://schemas.openxmlformats.org/drawingml/2006/mai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wrap="square" rtlCol="0" anchor="ctr" anchorCtr="0">
          <a:spAutoFit/>
        </a:bodyPr>
        <a:lstStyle xmlns:a="http://schemas.openxmlformats.org/drawingml/2006/main">
          <a:lvl1pPr marL="0" indent="0">
            <a:defRPr sz="1100">
              <a:solidFill>
                <a:sysClr val="window" lastClr="FFFFFF"/>
              </a:solidFill>
              <a:latin typeface="Calibri"/>
            </a:defRPr>
          </a:lvl1pPr>
          <a:lvl2pPr marL="457200" indent="0">
            <a:defRPr sz="1100">
              <a:solidFill>
                <a:sysClr val="window" lastClr="FFFFFF"/>
              </a:solidFill>
              <a:latin typeface="Calibri"/>
            </a:defRPr>
          </a:lvl2pPr>
          <a:lvl3pPr marL="914400" indent="0">
            <a:defRPr sz="1100">
              <a:solidFill>
                <a:sysClr val="window" lastClr="FFFFFF"/>
              </a:solidFill>
              <a:latin typeface="Calibri"/>
            </a:defRPr>
          </a:lvl3pPr>
          <a:lvl4pPr marL="1371600" indent="0">
            <a:defRPr sz="1100">
              <a:solidFill>
                <a:sysClr val="window" lastClr="FFFFFF"/>
              </a:solidFill>
              <a:latin typeface="Calibri"/>
            </a:defRPr>
          </a:lvl4pPr>
          <a:lvl5pPr marL="1828800" indent="0">
            <a:defRPr sz="1100">
              <a:solidFill>
                <a:sysClr val="window" lastClr="FFFFFF"/>
              </a:solidFill>
              <a:latin typeface="Calibri"/>
            </a:defRPr>
          </a:lvl5pPr>
          <a:lvl6pPr marL="2286000" indent="0">
            <a:defRPr sz="1100">
              <a:solidFill>
                <a:sysClr val="window" lastClr="FFFFFF"/>
              </a:solidFill>
              <a:latin typeface="Calibri"/>
            </a:defRPr>
          </a:lvl6pPr>
          <a:lvl7pPr marL="2743200" indent="0">
            <a:defRPr sz="1100">
              <a:solidFill>
                <a:sysClr val="window" lastClr="FFFFFF"/>
              </a:solidFill>
              <a:latin typeface="Calibri"/>
            </a:defRPr>
          </a:lvl7pPr>
          <a:lvl8pPr marL="3200400" indent="0">
            <a:defRPr sz="1100">
              <a:solidFill>
                <a:sysClr val="window" lastClr="FFFFFF"/>
              </a:solidFill>
              <a:latin typeface="Calibri"/>
            </a:defRPr>
          </a:lvl8pPr>
          <a:lvl9pPr marL="3657600" indent="0">
            <a:defRPr sz="1100">
              <a:solidFill>
                <a:sysClr val="window" lastClr="FFFFFF"/>
              </a:solidFill>
              <a:latin typeface="Calibri"/>
            </a:defRPr>
          </a:lvl9pPr>
        </a:lstStyle>
        <a:p xmlns:a="http://schemas.openxmlformats.org/drawingml/2006/main">
          <a:pPr algn="ctr"/>
          <a:r>
            <a:rPr lang="en-US" sz="1400" b="1">
              <a:solidFill>
                <a:sysClr val="window" lastClr="FFFFFF"/>
              </a:solidFill>
            </a:rPr>
            <a:t>Lower middle income </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0"/>
            <a:ext cx="2971800" cy="464820"/>
          </a:xfrm>
          <a:prstGeom prst="rect">
            <a:avLst/>
          </a:prstGeom>
        </p:spPr>
        <p:txBody>
          <a:bodyPr vert="horz" lIns="92446" tIns="46223" rIns="92446" bIns="46223" rtlCol="0"/>
          <a:lstStyle>
            <a:lvl1pPr algn="l">
              <a:defRPr sz="1200"/>
            </a:lvl1pPr>
          </a:lstStyle>
          <a:p>
            <a:endParaRPr lang="en-US" dirty="0"/>
          </a:p>
        </p:txBody>
      </p:sp>
      <p:sp>
        <p:nvSpPr>
          <p:cNvPr id="3" name="Date Placeholder 2"/>
          <p:cNvSpPr>
            <a:spLocks noGrp="1"/>
          </p:cNvSpPr>
          <p:nvPr>
            <p:ph type="dt" sz="quarter" idx="1"/>
          </p:nvPr>
        </p:nvSpPr>
        <p:spPr>
          <a:xfrm>
            <a:off x="3884616" y="0"/>
            <a:ext cx="2971800" cy="464820"/>
          </a:xfrm>
          <a:prstGeom prst="rect">
            <a:avLst/>
          </a:prstGeom>
        </p:spPr>
        <p:txBody>
          <a:bodyPr vert="horz" lIns="92446" tIns="46223" rIns="92446" bIns="46223" rtlCol="0"/>
          <a:lstStyle>
            <a:lvl1pPr algn="r">
              <a:defRPr sz="1200"/>
            </a:lvl1pPr>
          </a:lstStyle>
          <a:p>
            <a:fld id="{D861A8DE-FF04-4126-906E-D65E59E43022}" type="datetimeFigureOut">
              <a:rPr lang="en-US" smtClean="0"/>
              <a:pPr/>
              <a:t>4/10/2013</a:t>
            </a:fld>
            <a:endParaRPr lang="en-US" dirty="0"/>
          </a:p>
        </p:txBody>
      </p:sp>
      <p:sp>
        <p:nvSpPr>
          <p:cNvPr id="4" name="Footer Placeholder 3"/>
          <p:cNvSpPr>
            <a:spLocks noGrp="1"/>
          </p:cNvSpPr>
          <p:nvPr>
            <p:ph type="ftr" sz="quarter" idx="2"/>
          </p:nvPr>
        </p:nvSpPr>
        <p:spPr>
          <a:xfrm>
            <a:off x="3" y="8829967"/>
            <a:ext cx="2971800" cy="464820"/>
          </a:xfrm>
          <a:prstGeom prst="rect">
            <a:avLst/>
          </a:prstGeom>
        </p:spPr>
        <p:txBody>
          <a:bodyPr vert="horz" lIns="92446" tIns="46223" rIns="92446" bIns="46223"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6" y="8829967"/>
            <a:ext cx="2971800" cy="464820"/>
          </a:xfrm>
          <a:prstGeom prst="rect">
            <a:avLst/>
          </a:prstGeom>
        </p:spPr>
        <p:txBody>
          <a:bodyPr vert="horz" lIns="92446" tIns="46223" rIns="92446" bIns="46223" rtlCol="0" anchor="b"/>
          <a:lstStyle>
            <a:lvl1pPr algn="r">
              <a:defRPr sz="1200"/>
            </a:lvl1pPr>
          </a:lstStyle>
          <a:p>
            <a:fld id="{771E18DB-B21D-4D07-AA0F-91E8F1384CF1}" type="slidenum">
              <a:rPr lang="en-US" smtClean="0"/>
              <a:pPr/>
              <a:t>‹#›</a:t>
            </a:fld>
            <a:endParaRPr lang="en-US" dirty="0"/>
          </a:p>
        </p:txBody>
      </p:sp>
    </p:spTree>
    <p:extLst>
      <p:ext uri="{BB962C8B-B14F-4D97-AF65-F5344CB8AC3E}">
        <p14:creationId xmlns:p14="http://schemas.microsoft.com/office/powerpoint/2010/main" xmlns="" val="3864947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0"/>
            <a:ext cx="2971800" cy="464820"/>
          </a:xfrm>
          <a:prstGeom prst="rect">
            <a:avLst/>
          </a:prstGeom>
        </p:spPr>
        <p:txBody>
          <a:bodyPr vert="horz" lIns="92446" tIns="46223" rIns="92446" bIns="46223" rtlCol="0"/>
          <a:lstStyle>
            <a:lvl1pPr algn="l">
              <a:defRPr sz="1200"/>
            </a:lvl1pPr>
          </a:lstStyle>
          <a:p>
            <a:endParaRPr lang="en-US" dirty="0"/>
          </a:p>
        </p:txBody>
      </p:sp>
      <p:sp>
        <p:nvSpPr>
          <p:cNvPr id="3" name="Date Placeholder 2"/>
          <p:cNvSpPr>
            <a:spLocks noGrp="1"/>
          </p:cNvSpPr>
          <p:nvPr>
            <p:ph type="dt" idx="1"/>
          </p:nvPr>
        </p:nvSpPr>
        <p:spPr>
          <a:xfrm>
            <a:off x="3884616" y="0"/>
            <a:ext cx="2971800" cy="464820"/>
          </a:xfrm>
          <a:prstGeom prst="rect">
            <a:avLst/>
          </a:prstGeom>
        </p:spPr>
        <p:txBody>
          <a:bodyPr vert="horz" lIns="92446" tIns="46223" rIns="92446" bIns="46223" rtlCol="0"/>
          <a:lstStyle>
            <a:lvl1pPr algn="r">
              <a:defRPr sz="1200"/>
            </a:lvl1pPr>
          </a:lstStyle>
          <a:p>
            <a:fld id="{90A2FE31-0502-4EC0-9682-C1931E3B942B}" type="datetimeFigureOut">
              <a:rPr lang="en-US" smtClean="0"/>
              <a:pPr/>
              <a:t>4/10/2013</a:t>
            </a:fld>
            <a:endParaRPr lang="en-US" dirty="0"/>
          </a:p>
        </p:txBody>
      </p:sp>
      <p:sp>
        <p:nvSpPr>
          <p:cNvPr id="4" name="Slide Image Placeholder 3"/>
          <p:cNvSpPr>
            <a:spLocks noGrp="1" noRot="1" noChangeAspect="1"/>
          </p:cNvSpPr>
          <p:nvPr>
            <p:ph type="sldImg" idx="2"/>
          </p:nvPr>
        </p:nvSpPr>
        <p:spPr>
          <a:xfrm>
            <a:off x="1106488" y="696913"/>
            <a:ext cx="4646612" cy="3486150"/>
          </a:xfrm>
          <a:prstGeom prst="rect">
            <a:avLst/>
          </a:prstGeom>
          <a:noFill/>
          <a:ln w="12700">
            <a:solidFill>
              <a:prstClr val="black"/>
            </a:solidFill>
          </a:ln>
        </p:spPr>
        <p:txBody>
          <a:bodyPr vert="horz" lIns="92446" tIns="46223" rIns="92446" bIns="46223" rtlCol="0" anchor="ctr"/>
          <a:lstStyle/>
          <a:p>
            <a:endParaRPr lang="en-US" dirty="0"/>
          </a:p>
        </p:txBody>
      </p:sp>
      <p:sp>
        <p:nvSpPr>
          <p:cNvPr id="5" name="Notes Placeholder 4"/>
          <p:cNvSpPr>
            <a:spLocks noGrp="1"/>
          </p:cNvSpPr>
          <p:nvPr>
            <p:ph type="body" sz="quarter" idx="3"/>
          </p:nvPr>
        </p:nvSpPr>
        <p:spPr>
          <a:xfrm>
            <a:off x="685801" y="4415790"/>
            <a:ext cx="5486400" cy="4183380"/>
          </a:xfrm>
          <a:prstGeom prst="rect">
            <a:avLst/>
          </a:prstGeom>
        </p:spPr>
        <p:txBody>
          <a:bodyPr vert="horz" lIns="92446" tIns="46223" rIns="92446" bIns="46223"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3" y="8829967"/>
            <a:ext cx="2971800" cy="464820"/>
          </a:xfrm>
          <a:prstGeom prst="rect">
            <a:avLst/>
          </a:prstGeom>
        </p:spPr>
        <p:txBody>
          <a:bodyPr vert="horz" lIns="92446" tIns="46223" rIns="92446" bIns="46223"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6" y="8829967"/>
            <a:ext cx="2971800" cy="464820"/>
          </a:xfrm>
          <a:prstGeom prst="rect">
            <a:avLst/>
          </a:prstGeom>
        </p:spPr>
        <p:txBody>
          <a:bodyPr vert="horz" lIns="92446" tIns="46223" rIns="92446" bIns="46223" rtlCol="0" anchor="b"/>
          <a:lstStyle>
            <a:lvl1pPr algn="r">
              <a:defRPr sz="1200"/>
            </a:lvl1pPr>
          </a:lstStyle>
          <a:p>
            <a:fld id="{F00E6629-7394-4204-9065-7208F5D7DA6E}" type="slidenum">
              <a:rPr lang="en-US" smtClean="0"/>
              <a:pPr/>
              <a:t>‹#›</a:t>
            </a:fld>
            <a:endParaRPr lang="en-US" dirty="0"/>
          </a:p>
        </p:txBody>
      </p:sp>
    </p:spTree>
    <p:extLst>
      <p:ext uri="{BB962C8B-B14F-4D97-AF65-F5344CB8AC3E}">
        <p14:creationId xmlns:p14="http://schemas.microsoft.com/office/powerpoint/2010/main" xmlns="" val="1445517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CE4B4456-BA21-4895-AED9-5D3A559C3833}" type="slidenum">
              <a:rPr lang="en-US">
                <a:ea typeface="ＭＳ Ｐゴシック" pitchFamily="34" charset="-128"/>
              </a:rPr>
              <a:pPr/>
              <a:t>1</a:t>
            </a:fld>
            <a:endParaRPr lang="en-US" dirty="0">
              <a:ea typeface="ＭＳ Ｐゴシック" pitchFamily="34" charset="-128"/>
            </a:endParaRPr>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pPr eaLnBrk="1" hangingPunct="1"/>
            <a:r>
              <a:rPr lang="fr-FR" smtClean="0"/>
              <a:t>Ma</a:t>
            </a:r>
            <a:r>
              <a:rPr lang="fr-FR" baseline="0" smtClean="0"/>
              <a:t> presentation aujourd’hui sera sur l’expérience de l’integration regional dans le monde, et quelles leçons et visions on peut en tirer pour le maghreb</a:t>
            </a:r>
            <a:endParaRPr lang="fr-FR"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2571B84-FFBF-4AB7-B1BD-D627CEC0D211}" type="slidenum">
              <a:rPr lang="en-US" smtClean="0"/>
              <a:pPr/>
              <a:t>11</a:t>
            </a:fld>
            <a:endParaRPr lang="en-US"/>
          </a:p>
        </p:txBody>
      </p:sp>
    </p:spTree>
    <p:extLst>
      <p:ext uri="{BB962C8B-B14F-4D97-AF65-F5344CB8AC3E}">
        <p14:creationId xmlns:p14="http://schemas.microsoft.com/office/powerpoint/2010/main" xmlns="" val="29122917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a:ln/>
        </p:spPr>
      </p:sp>
      <p:sp>
        <p:nvSpPr>
          <p:cNvPr id="84995" name="Notes Placeholder 2"/>
          <p:cNvSpPr>
            <a:spLocks noGrp="1"/>
          </p:cNvSpPr>
          <p:nvPr>
            <p:ph type="body" idx="1"/>
          </p:nvPr>
        </p:nvSpPr>
        <p:spPr>
          <a:noFill/>
          <a:ln/>
        </p:spPr>
        <p:txBody>
          <a:bodyPr/>
          <a:lstStyle/>
          <a:p>
            <a:r>
              <a:rPr lang="en-US" sz="800" b="1" dirty="0" smtClean="0">
                <a:solidFill>
                  <a:srgbClr val="CC740A"/>
                </a:solidFill>
              </a:rPr>
              <a:t>Recent research*): </a:t>
            </a:r>
            <a:r>
              <a:rPr lang="en-US" sz="800" dirty="0" smtClean="0"/>
              <a:t>Increasing logistics performance in low income countries to the middle-income average could boost trade by 15%</a:t>
            </a:r>
          </a:p>
          <a:p>
            <a:endParaRPr lang="en-US" sz="800" dirty="0" smtClean="0"/>
          </a:p>
          <a:p>
            <a:r>
              <a:rPr lang="en-US" sz="800" b="1" dirty="0" smtClean="0">
                <a:solidFill>
                  <a:srgbClr val="CC740A"/>
                </a:solidFill>
              </a:rPr>
              <a:t>*) </a:t>
            </a:r>
            <a:r>
              <a:rPr lang="en-US" sz="800" dirty="0" smtClean="0"/>
              <a:t>Hoekman, </a:t>
            </a:r>
            <a:r>
              <a:rPr lang="en-US" sz="800" dirty="0" err="1" smtClean="0"/>
              <a:t>Nicita</a:t>
            </a:r>
            <a:r>
              <a:rPr lang="en-US" sz="800" dirty="0" smtClean="0"/>
              <a:t>: “Trade policy, trade costs, and developing country trade”, Policy Research Working Paper No. 4797, WB 2008.</a:t>
            </a:r>
          </a:p>
          <a:p>
            <a:endParaRPr lang="en-US" sz="800" dirty="0" smtClean="0"/>
          </a:p>
          <a:p>
            <a:r>
              <a:rPr lang="en-US" sz="800" dirty="0" smtClean="0"/>
              <a:t>Q: which set of policies is more important as a trade impediment?</a:t>
            </a:r>
          </a:p>
          <a:p>
            <a:endParaRPr lang="en-US" sz="800" dirty="0" smtClean="0"/>
          </a:p>
          <a:p>
            <a:r>
              <a:rPr lang="en-US" sz="800" u="sng" dirty="0" smtClean="0"/>
              <a:t>Conclusion: </a:t>
            </a:r>
            <a:r>
              <a:rPr lang="en-US" sz="800" dirty="0" smtClean="0"/>
              <a:t>The impact of reducing the costs associated with policies that increase transactions costs at, and behind the border, will have a greater payoff than further reductions in tariffs and NTMs, or seeking additional trade preferences. The research results indicate that focusing attention on the policies that underpin the logistics and trade facilitation indices will have a bigger impact than actions to reduce the costs of the procedures that are captured by the Doing Business “cost of trading” variable.</a:t>
            </a:r>
          </a:p>
          <a:p>
            <a:endParaRPr lang="en-US" sz="800" dirty="0" smtClean="0"/>
          </a:p>
          <a:p>
            <a:r>
              <a:rPr lang="en-US" sz="800" dirty="0" smtClean="0"/>
              <a:t>To assess the relative impacts of internal trade costs and the trade-impeding effect of border trade policies, the Table reports the predicted effect on trade if low-income countries were to converge to a set of policies that would generate the observed average levels of the various indicators in middle-income countries (as reported in Table 5). These results are compared with the average effect of an increase of 1 percentage point in relative preferential access to global markets (not just the OECD) and with a reduction in the TTRI and OTRI to 5 and 10 percent, respectively.</a:t>
            </a:r>
          </a:p>
          <a:p>
            <a:endParaRPr lang="en-US" sz="800" dirty="0" smtClean="0"/>
          </a:p>
          <a:p>
            <a:r>
              <a:rPr lang="en-US" sz="800" dirty="0" smtClean="0"/>
              <a:t>Table 5: </a:t>
            </a:r>
            <a:r>
              <a:rPr lang="en-US" sz="800" b="1" dirty="0" smtClean="0"/>
              <a:t>Table 5: Measures of domestic trade costs (averages by country group)</a:t>
            </a:r>
          </a:p>
          <a:p>
            <a:endParaRPr lang="en-US" sz="800" dirty="0" smtClean="0"/>
          </a:p>
          <a:p>
            <a:r>
              <a:rPr lang="en-US" sz="800" dirty="0" smtClean="0"/>
              <a:t>		High Income Middle income Low income</a:t>
            </a:r>
          </a:p>
          <a:p>
            <a:r>
              <a:rPr lang="en-US" sz="800" dirty="0" smtClean="0"/>
              <a:t>			</a:t>
            </a:r>
          </a:p>
          <a:p>
            <a:r>
              <a:rPr lang="it-IT" sz="800" dirty="0" smtClean="0"/>
              <a:t>LPI (score) 		3.9 	3.0 	2.8</a:t>
            </a:r>
          </a:p>
          <a:p>
            <a:r>
              <a:rPr lang="en-US" sz="800" dirty="0" smtClean="0"/>
              <a:t>DB import (US$) 	813.6 	1024.2 	1212.0</a:t>
            </a:r>
          </a:p>
          <a:p>
            <a:r>
              <a:rPr lang="en-US" sz="800" dirty="0" smtClean="0"/>
              <a:t>DB export (US$) 	774.4 	867.2 	949.3	</a:t>
            </a:r>
          </a:p>
          <a:p>
            <a:endParaRPr lang="en-US" sz="800" dirty="0" smtClean="0"/>
          </a:p>
          <a:p>
            <a:r>
              <a:rPr lang="en-US" sz="800" strike="sngStrike" dirty="0" smtClean="0"/>
              <a:t>Trade Facilitation (score) 	6.1 	4.2 	3.7</a:t>
            </a:r>
          </a:p>
          <a:p>
            <a:endParaRPr lang="en-US" sz="800" dirty="0" smtClean="0"/>
          </a:p>
          <a:p>
            <a:pPr defTabSz="914303">
              <a:defRPr/>
            </a:pPr>
            <a:r>
              <a:rPr lang="en-US" sz="800" dirty="0" smtClean="0"/>
              <a:t>The predicted increases in trade volumes of low-income countries of this convergence experiment are substantial. The largest increases in trade are associated with actions to improve the logistics/trade facilitation scores (as measured by the LPI </a:t>
            </a:r>
            <a:r>
              <a:rPr lang="en-US" sz="800" strike="sngStrike" dirty="0" smtClean="0"/>
              <a:t>and the trade facilitation index</a:t>
            </a:r>
            <a:r>
              <a:rPr lang="en-US" sz="800" dirty="0" smtClean="0"/>
              <a:t>). Improving performance on the Doing Business measure of internal trade costs has an impact that is similar to what could be obtained by further traditional trade policy reform – reducing the TTRI or bringing down the restrictiveness of NTMs.</a:t>
            </a:r>
          </a:p>
          <a:p>
            <a:endParaRPr lang="en-US" sz="800" dirty="0" smtClean="0"/>
          </a:p>
          <a:p>
            <a:r>
              <a:rPr lang="en-US" sz="800" b="1" dirty="0" smtClean="0"/>
              <a:t>Good logistics performers benefit more from globalization. </a:t>
            </a:r>
            <a:r>
              <a:rPr lang="en-US" sz="800" dirty="0" smtClean="0"/>
              <a:t>Logistically friendly countries are more likely to have better global value chain integration and attract export-oriented.</a:t>
            </a:r>
          </a:p>
        </p:txBody>
      </p:sp>
      <p:sp>
        <p:nvSpPr>
          <p:cNvPr id="4" name="Slide Number Placeholder 3"/>
          <p:cNvSpPr>
            <a:spLocks noGrp="1"/>
          </p:cNvSpPr>
          <p:nvPr>
            <p:ph type="sldNum" sz="quarter" idx="5"/>
          </p:nvPr>
        </p:nvSpPr>
        <p:spPr/>
        <p:txBody>
          <a:bodyPr/>
          <a:lstStyle/>
          <a:p>
            <a:pPr>
              <a:defRPr/>
            </a:pPr>
            <a:fld id="{85F3D1A4-9178-4C70-96F9-2D5C6E74FAEB}" type="slidenum">
              <a:rPr lang="en-US" smtClean="0"/>
              <a:pPr>
                <a:defRPr/>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42571B84-FFBF-4AB7-B1BD-D627CEC0D211}" type="slidenum">
              <a:rPr lang="en-US" smtClean="0"/>
              <a:pPr/>
              <a:t>13</a:t>
            </a:fld>
            <a:endParaRPr lang="en-US"/>
          </a:p>
        </p:txBody>
      </p:sp>
    </p:spTree>
    <p:extLst>
      <p:ext uri="{BB962C8B-B14F-4D97-AF65-F5344CB8AC3E}">
        <p14:creationId xmlns:p14="http://schemas.microsoft.com/office/powerpoint/2010/main" xmlns="" val="29122917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08B42700-4993-4182-B82A-E2067BA284E3}" type="slidenum">
              <a:rPr lang="en-US">
                <a:ea typeface="ＭＳ Ｐゴシック" pitchFamily="34" charset="-128"/>
              </a:rPr>
              <a:pPr/>
              <a:t>16</a:t>
            </a:fld>
            <a:endParaRPr lang="en-US" dirty="0">
              <a:ea typeface="ＭＳ Ｐゴシック" pitchFamily="34" charset="-128"/>
            </a:endParaRPr>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pPr eaLnBrk="1" hangingPunct="1"/>
            <a:endParaRPr lang="fr-FR"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ChangeArrowheads="1" noTextEdit="1"/>
          </p:cNvSpPr>
          <p:nvPr>
            <p:ph type="sldImg"/>
          </p:nvPr>
        </p:nvSpPr>
        <p:spPr>
          <a:xfrm>
            <a:off x="1103313" y="696913"/>
            <a:ext cx="4648200" cy="3486150"/>
          </a:xfrm>
          <a:ln/>
        </p:spPr>
      </p:sp>
      <p:sp>
        <p:nvSpPr>
          <p:cNvPr id="63491" name="Rectangle 3"/>
          <p:cNvSpPr>
            <a:spLocks noGrp="1" noChangeArrowheads="1"/>
          </p:cNvSpPr>
          <p:nvPr>
            <p:ph type="body" idx="1"/>
          </p:nvPr>
        </p:nvSpPr>
        <p:spPr>
          <a:xfrm>
            <a:off x="685800" y="4416108"/>
            <a:ext cx="5487959" cy="4184016"/>
          </a:xfrm>
          <a:ln/>
        </p:spPr>
        <p:txBody>
          <a:bodyPr/>
          <a:lstStyle/>
          <a:p>
            <a:pPr>
              <a:buFont typeface="Arial" pitchFamily="34" charset="0"/>
              <a:buChar char="•"/>
              <a:defRPr/>
            </a:pPr>
            <a:r>
              <a:rPr lang="en-US" sz="1000" dirty="0" smtClean="0"/>
              <a:t>Qualitative data from international freight forwarders </a:t>
            </a:r>
            <a:r>
              <a:rPr lang="en-US" sz="1000" u="sng" dirty="0" smtClean="0"/>
              <a:t>outside country A</a:t>
            </a:r>
            <a:r>
              <a:rPr lang="en-US" sz="1000" dirty="0" smtClean="0"/>
              <a:t>, but trading with it</a:t>
            </a:r>
          </a:p>
          <a:p>
            <a:pPr>
              <a:buFont typeface="Arial" pitchFamily="34" charset="0"/>
              <a:buChar char="•"/>
              <a:defRPr/>
            </a:pPr>
            <a:endParaRPr lang="en-US" sz="1000" b="1" dirty="0" smtClean="0"/>
          </a:p>
          <a:p>
            <a:pPr>
              <a:buFont typeface="Arial" pitchFamily="34" charset="0"/>
              <a:buChar char="•"/>
              <a:defRPr/>
            </a:pPr>
            <a:r>
              <a:rPr lang="en-US" sz="1000" b="1" dirty="0" smtClean="0"/>
              <a:t>Efficiency of the clearance process </a:t>
            </a:r>
          </a:p>
          <a:p>
            <a:pPr>
              <a:defRPr/>
            </a:pPr>
            <a:r>
              <a:rPr lang="en-US" sz="1000" dirty="0" smtClean="0"/>
              <a:t>(i.e. speed, simplicity and predictability of formalities) by border control agencies, including Customs;</a:t>
            </a:r>
          </a:p>
          <a:p>
            <a:pPr>
              <a:buFont typeface="Arial" pitchFamily="34" charset="0"/>
              <a:buChar char="•"/>
              <a:defRPr/>
            </a:pPr>
            <a:r>
              <a:rPr lang="en-US" sz="1000" b="1" dirty="0" smtClean="0"/>
              <a:t>Quality of trade and transport infrastructure </a:t>
            </a:r>
          </a:p>
          <a:p>
            <a:pPr>
              <a:defRPr/>
            </a:pPr>
            <a:r>
              <a:rPr lang="en-US" sz="1000" dirty="0" smtClean="0"/>
              <a:t>(e.g. ports, railroads, roads, information technology);</a:t>
            </a:r>
          </a:p>
          <a:p>
            <a:pPr>
              <a:buFont typeface="Arial" pitchFamily="34" charset="0"/>
              <a:buChar char="•"/>
              <a:defRPr/>
            </a:pPr>
            <a:r>
              <a:rPr lang="en-US" sz="1000" b="1" dirty="0" smtClean="0"/>
              <a:t>Ease of arranging competitively priced shipments</a:t>
            </a:r>
          </a:p>
          <a:p>
            <a:pPr>
              <a:defRPr/>
            </a:pPr>
            <a:r>
              <a:rPr lang="en-US" sz="1000" dirty="0" smtClean="0"/>
              <a:t>(i.e.  availability of affordable international transport connections available in that country. This includes also elements of the no. of available frequencies on various modes of transport as well as the scope of related services on offer.</a:t>
            </a:r>
          </a:p>
          <a:p>
            <a:pPr>
              <a:buFont typeface="Arial" pitchFamily="34" charset="0"/>
              <a:buChar char="•"/>
              <a:defRPr/>
            </a:pPr>
            <a:r>
              <a:rPr lang="en-US" sz="1000" b="1" dirty="0" smtClean="0"/>
              <a:t>Competence and quality of logistics services </a:t>
            </a:r>
          </a:p>
          <a:p>
            <a:pPr>
              <a:defRPr/>
            </a:pPr>
            <a:r>
              <a:rPr lang="en-US" sz="1000" dirty="0" smtClean="0"/>
              <a:t>(e.g., transport operators, customs brokers);</a:t>
            </a:r>
          </a:p>
          <a:p>
            <a:pPr>
              <a:buFont typeface="Arial" pitchFamily="34" charset="0"/>
              <a:buChar char="•"/>
              <a:defRPr/>
            </a:pPr>
            <a:r>
              <a:rPr lang="en-US" sz="1000" b="1" dirty="0" smtClean="0"/>
              <a:t>Ability to track and trace consignments</a:t>
            </a:r>
          </a:p>
          <a:p>
            <a:pPr>
              <a:buFont typeface="Arial" pitchFamily="34" charset="0"/>
              <a:buChar char="•"/>
              <a:defRPr/>
            </a:pPr>
            <a:r>
              <a:rPr lang="en-US" sz="1000" b="1" dirty="0" smtClean="0"/>
              <a:t>Timeliness </a:t>
            </a:r>
          </a:p>
          <a:p>
            <a:pPr>
              <a:defRPr/>
            </a:pPr>
            <a:r>
              <a:rPr lang="en-US" sz="1000" dirty="0" smtClean="0"/>
              <a:t>(i.e. frequency with which shipments reach the consignee within the scheduled or expected delivery time) </a:t>
            </a:r>
            <a:endParaRPr lang="en-US" sz="800" dirty="0" smtClean="0"/>
          </a:p>
          <a:p>
            <a:pPr>
              <a:defRPr/>
            </a:pPr>
            <a:endParaRPr lang="en-US" sz="1000" dirty="0" smtClean="0"/>
          </a:p>
          <a:p>
            <a:pPr marL="57144">
              <a:spcBef>
                <a:spcPct val="20000"/>
              </a:spcBef>
              <a:spcAft>
                <a:spcPct val="20000"/>
              </a:spcAft>
              <a:buClr>
                <a:schemeClr val="tx1"/>
              </a:buClr>
              <a:defRPr/>
            </a:pPr>
            <a:r>
              <a:rPr lang="en-US" sz="1000" dirty="0" smtClean="0"/>
              <a:t>Jan. 15, 2010 - Worldwide media coverage; </a:t>
            </a:r>
          </a:p>
          <a:p>
            <a:pPr marL="57144">
              <a:spcBef>
                <a:spcPct val="20000"/>
              </a:spcBef>
              <a:spcAft>
                <a:spcPct val="20000"/>
              </a:spcAft>
              <a:buClr>
                <a:schemeClr val="tx1"/>
              </a:buClr>
              <a:defRPr/>
            </a:pPr>
            <a:r>
              <a:rPr lang="en-US" sz="1000" dirty="0" smtClean="0"/>
              <a:t>Ranking and component; Logistics business environment and institutions; Performance data</a:t>
            </a:r>
          </a:p>
          <a:p>
            <a:pPr marL="57144">
              <a:spcBef>
                <a:spcPct val="20000"/>
              </a:spcBef>
              <a:spcAft>
                <a:spcPct val="20000"/>
              </a:spcAft>
              <a:buClr>
                <a:schemeClr val="tx1"/>
              </a:buClr>
              <a:defRPr/>
            </a:pPr>
            <a:r>
              <a:rPr lang="en-US" sz="1000" dirty="0" smtClean="0"/>
              <a:t>Available as rankings, maps, scorecards</a:t>
            </a:r>
          </a:p>
          <a:p>
            <a:pPr marL="57144">
              <a:spcBef>
                <a:spcPct val="20000"/>
              </a:spcBef>
              <a:spcAft>
                <a:spcPct val="20000"/>
              </a:spcAft>
              <a:buClr>
                <a:schemeClr val="tx1"/>
              </a:buClr>
              <a:defRPr/>
            </a:pPr>
            <a:r>
              <a:rPr lang="en-US" sz="1000" dirty="0" smtClean="0"/>
              <a:t>Partnership with the private sector</a:t>
            </a:r>
          </a:p>
          <a:p>
            <a:pPr marL="400008" lvl="1" indent="-285720">
              <a:spcBef>
                <a:spcPct val="20000"/>
              </a:spcBef>
              <a:spcAft>
                <a:spcPct val="20000"/>
              </a:spcAft>
              <a:buClr>
                <a:schemeClr val="tx1"/>
              </a:buClr>
              <a:buSzPct val="50000"/>
              <a:defRPr/>
            </a:pPr>
            <a:r>
              <a:rPr lang="en-US" sz="1000" dirty="0" smtClean="0"/>
              <a:t>Built on more than </a:t>
            </a:r>
            <a:r>
              <a:rPr lang="en-US" sz="1000" u="sng" dirty="0" smtClean="0">
                <a:solidFill>
                  <a:schemeClr val="hlink"/>
                </a:solidFill>
              </a:rPr>
              <a:t>5,000 country assessments</a:t>
            </a:r>
            <a:r>
              <a:rPr lang="en-US" sz="1000" dirty="0" smtClean="0"/>
              <a:t> by over </a:t>
            </a:r>
            <a:r>
              <a:rPr lang="en-US" sz="1000" u="sng" dirty="0" smtClean="0">
                <a:solidFill>
                  <a:schemeClr val="hlink"/>
                </a:solidFill>
              </a:rPr>
              <a:t>1000 logistics professionals</a:t>
            </a:r>
            <a:r>
              <a:rPr lang="en-US" sz="1000" dirty="0" smtClean="0"/>
              <a:t> worldwide</a:t>
            </a:r>
          </a:p>
          <a:p>
            <a:pPr marL="400008" lvl="1" indent="-285720">
              <a:spcBef>
                <a:spcPct val="20000"/>
              </a:spcBef>
              <a:spcAft>
                <a:spcPct val="20000"/>
              </a:spcAft>
              <a:buClr>
                <a:schemeClr val="tx1"/>
              </a:buClr>
              <a:buSzPct val="50000"/>
              <a:defRPr/>
            </a:pPr>
            <a:r>
              <a:rPr lang="en-US" sz="1000" dirty="0" smtClean="0"/>
              <a:t>Primary data gathered for </a:t>
            </a:r>
            <a:r>
              <a:rPr lang="en-US" sz="1000" u="sng" dirty="0" smtClean="0">
                <a:solidFill>
                  <a:schemeClr val="hlink"/>
                </a:solidFill>
              </a:rPr>
              <a:t>155 countries</a:t>
            </a:r>
            <a:r>
              <a:rPr lang="en-US" sz="1000" dirty="0" smtClean="0"/>
              <a:t> </a:t>
            </a:r>
          </a:p>
          <a:p>
            <a:pPr>
              <a:defRPr/>
            </a:pPr>
            <a:endParaRPr lang="en-US" sz="1000"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Rot="1" noChangeAspect="1" noChangeArrowheads="1" noTextEdit="1"/>
          </p:cNvSpPr>
          <p:nvPr>
            <p:ph type="sldImg"/>
          </p:nvPr>
        </p:nvSpPr>
        <p:spPr>
          <a:ln/>
        </p:spPr>
      </p:sp>
      <p:sp>
        <p:nvSpPr>
          <p:cNvPr id="118787" name="Rectangle 3"/>
          <p:cNvSpPr>
            <a:spLocks noGrp="1" noChangeArrowheads="1"/>
          </p:cNvSpPr>
          <p:nvPr>
            <p:ph type="body" idx="1"/>
          </p:nvPr>
        </p:nvSpPr>
        <p:spPr>
          <a:noFill/>
          <a:ln/>
        </p:spPr>
        <p:txBody>
          <a:bodyPr/>
          <a:lstStyle/>
          <a:p>
            <a:endParaRPr lang="en-US" sz="1000"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p:txBody>
          <a:bodyPr/>
          <a:lstStyle/>
          <a:p>
            <a:pPr>
              <a:defRPr/>
            </a:pPr>
            <a:fld id="{9EBC1460-2445-4867-B825-5C3CE37677B4}" type="slidenum">
              <a:rPr lang="en-US" smtClean="0"/>
              <a:pPr>
                <a:defRPr/>
              </a:pPr>
              <a:t>22</a:t>
            </a:fld>
            <a:endParaRPr lang="en-US" smtClean="0"/>
          </a:p>
        </p:txBody>
      </p:sp>
      <p:sp>
        <p:nvSpPr>
          <p:cNvPr id="79875" name="Rectangle 2"/>
          <p:cNvSpPr>
            <a:spLocks noGrp="1" noRot="1" noChangeAspect="1" noChangeArrowheads="1" noTextEdit="1"/>
          </p:cNvSpPr>
          <p:nvPr>
            <p:ph type="sldImg"/>
          </p:nvPr>
        </p:nvSpPr>
        <p:spPr>
          <a:xfrm>
            <a:off x="1106488" y="698500"/>
            <a:ext cx="4646612" cy="3486150"/>
          </a:xfrm>
          <a:solidFill>
            <a:srgbClr val="FFFFFF"/>
          </a:solidFill>
          <a:ln/>
        </p:spPr>
      </p:sp>
      <p:sp>
        <p:nvSpPr>
          <p:cNvPr id="79876" name="Rectangle 3"/>
          <p:cNvSpPr>
            <a:spLocks noGrp="1" noChangeArrowheads="1"/>
          </p:cNvSpPr>
          <p:nvPr>
            <p:ph type="body" idx="1"/>
          </p:nvPr>
        </p:nvSpPr>
        <p:spPr>
          <a:solidFill>
            <a:srgbClr val="FFFFFF"/>
          </a:solidFill>
          <a:ln>
            <a:solidFill>
              <a:srgbClr val="000000"/>
            </a:solidFill>
          </a:ln>
        </p:spPr>
        <p:txBody>
          <a:bodyPr/>
          <a:lstStyle/>
          <a:p>
            <a:pPr marL="400970" indent="-400970">
              <a:lnSpc>
                <a:spcPct val="90000"/>
              </a:lnSpc>
              <a:spcBef>
                <a:spcPct val="20000"/>
              </a:spcBef>
              <a:buClr>
                <a:srgbClr val="FF33CC"/>
              </a:buClr>
              <a:defRPr/>
            </a:pPr>
            <a:r>
              <a:rPr lang="en-US" sz="800" b="1" dirty="0" smtClean="0"/>
              <a:t>A Changing TF Agenda</a:t>
            </a:r>
          </a:p>
          <a:p>
            <a:pPr marL="400970" indent="-400970">
              <a:lnSpc>
                <a:spcPct val="90000"/>
              </a:lnSpc>
              <a:spcBef>
                <a:spcPct val="20000"/>
              </a:spcBef>
              <a:buClr>
                <a:srgbClr val="FF33CC"/>
              </a:buClr>
              <a:defRPr/>
            </a:pPr>
            <a:endParaRPr lang="en-US" sz="800" b="1" dirty="0" smtClean="0"/>
          </a:p>
          <a:p>
            <a:pPr marL="400970" indent="-400970">
              <a:lnSpc>
                <a:spcPct val="90000"/>
              </a:lnSpc>
              <a:spcBef>
                <a:spcPct val="20000"/>
              </a:spcBef>
              <a:buClr>
                <a:srgbClr val="FF33CC"/>
              </a:buClr>
              <a:buFont typeface="Wingdings" pitchFamily="2" charset="2"/>
              <a:buChar char="§"/>
              <a:defRPr/>
            </a:pPr>
            <a:r>
              <a:rPr lang="en-US" sz="800" dirty="0" smtClean="0"/>
              <a:t>Historically trade facilitation reform focused on Customs reform and infrastructure development – Reflected in donor support</a:t>
            </a:r>
          </a:p>
          <a:p>
            <a:pPr marL="400970" indent="-400970">
              <a:lnSpc>
                <a:spcPct val="90000"/>
              </a:lnSpc>
              <a:spcBef>
                <a:spcPct val="20000"/>
              </a:spcBef>
              <a:buClr>
                <a:srgbClr val="FF33CC"/>
              </a:buClr>
              <a:buFont typeface="Wingdings" pitchFamily="2" charset="2"/>
              <a:buChar char="§"/>
              <a:defRPr/>
            </a:pPr>
            <a:r>
              <a:rPr lang="en-US" sz="800" dirty="0" smtClean="0"/>
              <a:t>Customs reform increasingly seen as only one element of the problem – Customs only responsible for a third of delays </a:t>
            </a:r>
          </a:p>
          <a:p>
            <a:pPr marL="400970" indent="-400970">
              <a:lnSpc>
                <a:spcPct val="90000"/>
              </a:lnSpc>
              <a:spcBef>
                <a:spcPct val="20000"/>
              </a:spcBef>
              <a:buClr>
                <a:srgbClr val="FF33CC"/>
              </a:buClr>
              <a:buFont typeface="Wingdings" pitchFamily="2" charset="2"/>
              <a:buChar char="§"/>
              <a:defRPr/>
            </a:pPr>
            <a:r>
              <a:rPr lang="en-US" sz="800" dirty="0" smtClean="0">
                <a:solidFill>
                  <a:srgbClr val="CC740A"/>
                </a:solidFill>
              </a:rPr>
              <a:t>New data available </a:t>
            </a:r>
            <a:r>
              <a:rPr lang="en-US" sz="800" dirty="0" smtClean="0"/>
              <a:t>– time, cost and </a:t>
            </a:r>
            <a:r>
              <a:rPr lang="en-US" sz="800" dirty="0" smtClean="0">
                <a:solidFill>
                  <a:srgbClr val="CC740A"/>
                </a:solidFill>
              </a:rPr>
              <a:t>reliability</a:t>
            </a:r>
            <a:r>
              <a:rPr lang="en-US" sz="800" dirty="0" smtClean="0"/>
              <a:t> all important for competitiveness</a:t>
            </a:r>
          </a:p>
          <a:p>
            <a:pPr marL="400970" indent="-400970">
              <a:lnSpc>
                <a:spcPct val="90000"/>
              </a:lnSpc>
              <a:spcBef>
                <a:spcPct val="20000"/>
              </a:spcBef>
              <a:buClr>
                <a:srgbClr val="FF33CC"/>
              </a:buClr>
              <a:buFont typeface="Wingdings" pitchFamily="2" charset="2"/>
              <a:buChar char="§"/>
              <a:defRPr/>
            </a:pPr>
            <a:r>
              <a:rPr lang="en-US" sz="800" dirty="0" smtClean="0">
                <a:solidFill>
                  <a:srgbClr val="CC740A"/>
                </a:solidFill>
              </a:rPr>
              <a:t>Increased focus on </a:t>
            </a:r>
            <a:r>
              <a:rPr lang="en-US" sz="800" u="sng" dirty="0" smtClean="0">
                <a:solidFill>
                  <a:srgbClr val="CC740A"/>
                </a:solidFill>
              </a:rPr>
              <a:t>performance measurement</a:t>
            </a:r>
          </a:p>
          <a:p>
            <a:pPr marL="400970" indent="-400970">
              <a:lnSpc>
                <a:spcPct val="90000"/>
              </a:lnSpc>
              <a:spcBef>
                <a:spcPct val="20000"/>
              </a:spcBef>
              <a:buClr>
                <a:srgbClr val="FF33CC"/>
              </a:buClr>
              <a:buFont typeface="Wingdings" pitchFamily="2" charset="2"/>
              <a:buChar char="§"/>
              <a:defRPr/>
            </a:pPr>
            <a:r>
              <a:rPr lang="en-US" sz="800" dirty="0" smtClean="0"/>
              <a:t>Driving a new and more comprehensive agenda </a:t>
            </a:r>
          </a:p>
          <a:p>
            <a:pPr marL="400970" indent="-400970">
              <a:lnSpc>
                <a:spcPct val="90000"/>
              </a:lnSpc>
              <a:spcBef>
                <a:spcPct val="20000"/>
              </a:spcBef>
              <a:buClr>
                <a:srgbClr val="FF33CC"/>
              </a:buClr>
              <a:buFont typeface="Wingdings" pitchFamily="2" charset="2"/>
              <a:buChar char="§"/>
              <a:defRPr/>
            </a:pPr>
            <a:r>
              <a:rPr lang="en-US" sz="800" dirty="0" smtClean="0"/>
              <a:t>Much demand for Single Window, One Stop Border Posts, and wider trade and transport logistics improvement</a:t>
            </a:r>
          </a:p>
          <a:p>
            <a:pPr marL="400970" indent="-400970">
              <a:lnSpc>
                <a:spcPct val="90000"/>
              </a:lnSpc>
              <a:spcBef>
                <a:spcPct val="20000"/>
              </a:spcBef>
              <a:buClr>
                <a:srgbClr val="FF33CC"/>
              </a:buClr>
              <a:buFont typeface="Wingdings" pitchFamily="2" charset="2"/>
              <a:buChar char="§"/>
              <a:defRPr/>
            </a:pPr>
            <a:r>
              <a:rPr lang="en-US" sz="800" dirty="0" smtClean="0"/>
              <a:t>Regional integration high on the new agenda</a:t>
            </a:r>
          </a:p>
          <a:p>
            <a:endParaRPr lang="en-US"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08B42700-4993-4182-B82A-E2067BA284E3}" type="slidenum">
              <a:rPr lang="en-US">
                <a:ea typeface="ＭＳ Ｐゴシック" pitchFamily="34" charset="-128"/>
              </a:rPr>
              <a:pPr/>
              <a:t>24</a:t>
            </a:fld>
            <a:endParaRPr lang="en-US" dirty="0">
              <a:ea typeface="ＭＳ Ｐゴシック" pitchFamily="34" charset="-128"/>
            </a:endParaRPr>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pPr eaLnBrk="1" hangingPunct="1"/>
            <a:endParaRPr lang="fr-FR"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NTMs=non-tariff</a:t>
            </a:r>
            <a:r>
              <a:rPr lang="en-US" baseline="0" dirty="0" smtClean="0"/>
              <a:t> measures</a:t>
            </a:r>
            <a:endParaRPr lang="en-US" dirty="0"/>
          </a:p>
        </p:txBody>
      </p:sp>
      <p:sp>
        <p:nvSpPr>
          <p:cNvPr id="4" name="Slide Number Placeholder 3"/>
          <p:cNvSpPr>
            <a:spLocks noGrp="1"/>
          </p:cNvSpPr>
          <p:nvPr>
            <p:ph type="sldNum" sz="quarter" idx="10"/>
          </p:nvPr>
        </p:nvSpPr>
        <p:spPr/>
        <p:txBody>
          <a:bodyPr/>
          <a:lstStyle/>
          <a:p>
            <a:fld id="{F00E6629-7394-4204-9065-7208F5D7DA6E}" type="slidenum">
              <a:rPr lang="en-US" smtClean="0"/>
              <a:pPr/>
              <a:t>26</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Even worse</a:t>
            </a:r>
            <a:r>
              <a:rPr lang="en-US" baseline="0" dirty="0" smtClean="0"/>
              <a:t> for agricultural produces, which should be the one more traded between </a:t>
            </a:r>
            <a:r>
              <a:rPr lang="en-US" baseline="0" dirty="0" err="1" smtClean="0"/>
              <a:t>neighbours</a:t>
            </a:r>
            <a:endParaRPr lang="en-US" dirty="0"/>
          </a:p>
        </p:txBody>
      </p:sp>
      <p:sp>
        <p:nvSpPr>
          <p:cNvPr id="4" name="Slide Number Placeholder 3"/>
          <p:cNvSpPr>
            <a:spLocks noGrp="1"/>
          </p:cNvSpPr>
          <p:nvPr>
            <p:ph type="sldNum" sz="quarter" idx="10"/>
          </p:nvPr>
        </p:nvSpPr>
        <p:spPr/>
        <p:txBody>
          <a:bodyPr/>
          <a:lstStyle/>
          <a:p>
            <a:fld id="{9345D787-87B7-48C1-B071-6CFB1FD046CF}" type="slidenum">
              <a:rPr lang="en-US" smtClean="0"/>
              <a:pPr/>
              <a:t>29</a:t>
            </a:fld>
            <a:endParaRPr lang="en-US"/>
          </a:p>
        </p:txBody>
      </p:sp>
    </p:spTree>
    <p:extLst>
      <p:ext uri="{BB962C8B-B14F-4D97-AF65-F5344CB8AC3E}">
        <p14:creationId xmlns:p14="http://schemas.microsoft.com/office/powerpoint/2010/main" xmlns="" val="29599821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08B42700-4993-4182-B82A-E2067BA284E3}" type="slidenum">
              <a:rPr lang="en-US">
                <a:ea typeface="ＭＳ Ｐゴシック" pitchFamily="34" charset="-128"/>
              </a:rPr>
              <a:pPr/>
              <a:t>2</a:t>
            </a:fld>
            <a:endParaRPr lang="en-US" dirty="0">
              <a:ea typeface="ＭＳ Ｐゴシック" pitchFamily="34" charset="-128"/>
            </a:endParaRPr>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pPr eaLnBrk="1" hangingPunct="1"/>
            <a:endParaRPr lang="fr-FR"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00E6629-7394-4204-9065-7208F5D7DA6E}" type="slidenum">
              <a:rPr lang="en-US" smtClean="0"/>
              <a:pPr/>
              <a:t>31</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75F5AAF-36D7-4CB0-968A-3B1511B57F16}" type="slidenum">
              <a:rPr lang="en-US" smtClean="0"/>
              <a:pPr>
                <a:defRPr/>
              </a:pPr>
              <a:t>32</a:t>
            </a:fld>
            <a:endParaRPr lang="en-US"/>
          </a:p>
        </p:txBody>
      </p:sp>
    </p:spTree>
    <p:extLst>
      <p:ext uri="{BB962C8B-B14F-4D97-AF65-F5344CB8AC3E}">
        <p14:creationId xmlns:p14="http://schemas.microsoft.com/office/powerpoint/2010/main" xmlns="" val="40740995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0" dirty="0" smtClean="0">
                <a:solidFill>
                  <a:schemeClr val="bg1"/>
                </a:solidFill>
              </a:rPr>
              <a:t>International LPI scores as a percentage of the top performer, 2007-2012</a:t>
            </a:r>
          </a:p>
        </p:txBody>
      </p:sp>
      <p:sp>
        <p:nvSpPr>
          <p:cNvPr id="4" name="Slide Number Placeholder 3"/>
          <p:cNvSpPr>
            <a:spLocks noGrp="1"/>
          </p:cNvSpPr>
          <p:nvPr>
            <p:ph type="sldNum" sz="quarter" idx="10"/>
          </p:nvPr>
        </p:nvSpPr>
        <p:spPr/>
        <p:txBody>
          <a:bodyPr/>
          <a:lstStyle/>
          <a:p>
            <a:pPr>
              <a:defRPr/>
            </a:pPr>
            <a:fld id="{D75F5AAF-36D7-4CB0-968A-3B1511B57F16}" type="slidenum">
              <a:rPr lang="en-US" smtClean="0"/>
              <a:pPr>
                <a:defRPr/>
              </a:pPr>
              <a:t>34</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LPI</a:t>
            </a:r>
            <a:r>
              <a:rPr lang="en-US" baseline="0" dirty="0" smtClean="0"/>
              <a:t> score: 1-5</a:t>
            </a:r>
            <a:endParaRPr lang="en-US" dirty="0"/>
          </a:p>
        </p:txBody>
      </p:sp>
      <p:sp>
        <p:nvSpPr>
          <p:cNvPr id="4" name="Slide Number Placeholder 3"/>
          <p:cNvSpPr>
            <a:spLocks noGrp="1"/>
          </p:cNvSpPr>
          <p:nvPr>
            <p:ph type="sldNum" sz="quarter" idx="10"/>
          </p:nvPr>
        </p:nvSpPr>
        <p:spPr/>
        <p:txBody>
          <a:bodyPr/>
          <a:lstStyle/>
          <a:p>
            <a:fld id="{F00E6629-7394-4204-9065-7208F5D7DA6E}" type="slidenum">
              <a:rPr lang="en-US" smtClean="0"/>
              <a:pPr/>
              <a:t>35</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Hub ports</a:t>
            </a:r>
            <a:r>
              <a:rPr lang="en-US" baseline="0" dirty="0" smtClean="0"/>
              <a:t> are Tangier, Port Said, Jeddah, </a:t>
            </a:r>
            <a:r>
              <a:rPr lang="en-US" baseline="0" dirty="0" err="1" smtClean="0"/>
              <a:t>Salala</a:t>
            </a:r>
            <a:r>
              <a:rPr lang="en-US" baseline="0" dirty="0" smtClean="0"/>
              <a:t> (Oman) and Dubai</a:t>
            </a:r>
            <a:endParaRPr lang="en-US" dirty="0"/>
          </a:p>
        </p:txBody>
      </p:sp>
      <p:sp>
        <p:nvSpPr>
          <p:cNvPr id="4" name="Slide Number Placeholder 3"/>
          <p:cNvSpPr>
            <a:spLocks noGrp="1"/>
          </p:cNvSpPr>
          <p:nvPr>
            <p:ph type="sldNum" sz="quarter" idx="10"/>
          </p:nvPr>
        </p:nvSpPr>
        <p:spPr/>
        <p:txBody>
          <a:bodyPr/>
          <a:lstStyle/>
          <a:p>
            <a:fld id="{9345D787-87B7-48C1-B071-6CFB1FD046CF}" type="slidenum">
              <a:rPr lang="en-US" smtClean="0"/>
              <a:pPr/>
              <a:t>36</a:t>
            </a:fld>
            <a:endParaRPr lang="en-US"/>
          </a:p>
        </p:txBody>
      </p:sp>
    </p:spTree>
    <p:extLst>
      <p:ext uri="{BB962C8B-B14F-4D97-AF65-F5344CB8AC3E}">
        <p14:creationId xmlns:p14="http://schemas.microsoft.com/office/powerpoint/2010/main" xmlns="" val="118880038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00E6629-7394-4204-9065-7208F5D7DA6E}" type="slidenum">
              <a:rPr lang="en-US" smtClean="0"/>
              <a:pPr/>
              <a:t>37</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00E6629-7394-4204-9065-7208F5D7DA6E}" type="slidenum">
              <a:rPr lang="en-US" smtClean="0"/>
              <a:pPr/>
              <a:t>38</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endParaRPr lang="en-US" baseline="0" dirty="0" smtClean="0"/>
          </a:p>
        </p:txBody>
      </p:sp>
      <p:sp>
        <p:nvSpPr>
          <p:cNvPr id="4" name="Slide Number Placeholder 3"/>
          <p:cNvSpPr>
            <a:spLocks noGrp="1"/>
          </p:cNvSpPr>
          <p:nvPr>
            <p:ph type="sldNum" sz="quarter" idx="10"/>
          </p:nvPr>
        </p:nvSpPr>
        <p:spPr/>
        <p:txBody>
          <a:bodyPr/>
          <a:lstStyle/>
          <a:p>
            <a:fld id="{F00E6629-7394-4204-9065-7208F5D7DA6E}" type="slidenum">
              <a:rPr lang="en-US" smtClean="0"/>
              <a:pPr/>
              <a:t>39</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endParaRPr lang="en-US" dirty="0"/>
          </a:p>
        </p:txBody>
      </p:sp>
      <p:sp>
        <p:nvSpPr>
          <p:cNvPr id="4" name="Slide Number Placeholder 3"/>
          <p:cNvSpPr>
            <a:spLocks noGrp="1"/>
          </p:cNvSpPr>
          <p:nvPr>
            <p:ph type="sldNum" sz="quarter" idx="10"/>
          </p:nvPr>
        </p:nvSpPr>
        <p:spPr/>
        <p:txBody>
          <a:bodyPr/>
          <a:lstStyle/>
          <a:p>
            <a:fld id="{F00E6629-7394-4204-9065-7208F5D7DA6E}" type="slidenum">
              <a:rPr lang="en-US" smtClean="0"/>
              <a:pPr/>
              <a:t>40</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08B42700-4993-4182-B82A-E2067BA284E3}" type="slidenum">
              <a:rPr lang="en-US">
                <a:ea typeface="ＭＳ Ｐゴシック" pitchFamily="34" charset="-128"/>
              </a:rPr>
              <a:pPr/>
              <a:t>41</a:t>
            </a:fld>
            <a:endParaRPr lang="en-US" dirty="0">
              <a:ea typeface="ＭＳ Ｐゴシック" pitchFamily="34" charset="-128"/>
            </a:endParaRPr>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pPr eaLnBrk="1" hangingPunct="1"/>
            <a:endParaRPr lang="fr-FR"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08B42700-4993-4182-B82A-E2067BA284E3}" type="slidenum">
              <a:rPr lang="en-US">
                <a:ea typeface="ＭＳ Ｐゴシック" pitchFamily="34" charset="-128"/>
              </a:rPr>
              <a:pPr/>
              <a:t>3</a:t>
            </a:fld>
            <a:endParaRPr lang="en-US" dirty="0">
              <a:ea typeface="ＭＳ Ｐゴシック" pitchFamily="34" charset="-128"/>
            </a:endParaRPr>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pPr eaLnBrk="1" hangingPunct="1"/>
            <a:endParaRPr lang="fr-FR" dirty="0"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00E6629-7394-4204-9065-7208F5D7DA6E}" type="slidenum">
              <a:rPr lang="en-US" smtClean="0"/>
              <a:pPr/>
              <a:t>43</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fld id="{F00E6629-7394-4204-9065-7208F5D7DA6E}" type="slidenum">
              <a:rPr lang="en-US" smtClean="0"/>
              <a:pPr/>
              <a:t>44</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solidFill>
                <a:srgbClr val="FF0000"/>
              </a:solidFill>
            </a:endParaRPr>
          </a:p>
        </p:txBody>
      </p:sp>
      <p:sp>
        <p:nvSpPr>
          <p:cNvPr id="4" name="Slide Number Placeholder 3"/>
          <p:cNvSpPr>
            <a:spLocks noGrp="1"/>
          </p:cNvSpPr>
          <p:nvPr>
            <p:ph type="sldNum" sz="quarter" idx="10"/>
          </p:nvPr>
        </p:nvSpPr>
        <p:spPr/>
        <p:txBody>
          <a:bodyPr/>
          <a:lstStyle/>
          <a:p>
            <a:fld id="{F00E6629-7394-4204-9065-7208F5D7DA6E}" type="slidenum">
              <a:rPr lang="en-US" smtClean="0"/>
              <a:pPr/>
              <a:t>45</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Border crossing used to be terrible even before</a:t>
            </a:r>
            <a:r>
              <a:rPr lang="en-US" baseline="0" dirty="0" smtClean="0"/>
              <a:t> the crisis. 10 check points between Syria and Jordan on the main Turkey GCC corridor.</a:t>
            </a:r>
            <a:endParaRPr lang="en-US" dirty="0"/>
          </a:p>
        </p:txBody>
      </p:sp>
      <p:sp>
        <p:nvSpPr>
          <p:cNvPr id="4" name="Slide Number Placeholder 3"/>
          <p:cNvSpPr>
            <a:spLocks noGrp="1"/>
          </p:cNvSpPr>
          <p:nvPr>
            <p:ph type="sldNum" sz="quarter" idx="10"/>
          </p:nvPr>
        </p:nvSpPr>
        <p:spPr/>
        <p:txBody>
          <a:bodyPr/>
          <a:lstStyle/>
          <a:p>
            <a:fld id="{9345D787-87B7-48C1-B071-6CFB1FD046CF}" type="slidenum">
              <a:rPr lang="en-US" smtClean="0"/>
              <a:pPr/>
              <a:t>47</a:t>
            </a:fld>
            <a:endParaRPr lang="en-US"/>
          </a:p>
        </p:txBody>
      </p:sp>
    </p:spTree>
    <p:extLst>
      <p:ext uri="{BB962C8B-B14F-4D97-AF65-F5344CB8AC3E}">
        <p14:creationId xmlns:p14="http://schemas.microsoft.com/office/powerpoint/2010/main" xmlns="" val="313911071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7362" y="4416108"/>
            <a:ext cx="5483283" cy="4184016"/>
          </a:xfrm>
          <a:prstGeom prst="rect">
            <a:avLst/>
          </a:prstGeom>
        </p:spPr>
        <p:txBody>
          <a:bodyPr lIns="91426" tIns="45712" rIns="91426" bIns="45712">
            <a:normAutofit/>
          </a:bodyPr>
          <a:lstStyle/>
          <a:p>
            <a:pPr defTabSz="929435" eaLnBrk="1" hangingPunct="1">
              <a:defRPr/>
            </a:pPr>
            <a:r>
              <a:rPr lang="en-US" b="1" i="0" dirty="0" smtClean="0"/>
              <a:t>Indicators</a:t>
            </a:r>
            <a:r>
              <a:rPr lang="en-US" b="1" i="0" baseline="0" dirty="0" smtClean="0"/>
              <a:t> essential for reforms</a:t>
            </a:r>
            <a:endParaRPr lang="en-US" b="1" i="1" dirty="0" smtClean="0"/>
          </a:p>
          <a:p>
            <a:pPr defTabSz="929435" eaLnBrk="1" hangingPunct="1">
              <a:defRPr/>
            </a:pPr>
            <a:endParaRPr lang="en-US" dirty="0" smtClean="0"/>
          </a:p>
          <a:p>
            <a:pPr defTabSz="929435" eaLnBrk="1" hangingPunct="1">
              <a:defRPr/>
            </a:pPr>
            <a:r>
              <a:rPr lang="en-US" b="1" dirty="0" smtClean="0"/>
              <a:t>What gets measured gets managed</a:t>
            </a:r>
          </a:p>
          <a:p>
            <a:pPr defTabSz="929435" eaLnBrk="1" hangingPunct="1">
              <a:defRPr/>
            </a:pPr>
            <a:endParaRPr lang="en-US" dirty="0" smtClean="0"/>
          </a:p>
          <a:p>
            <a:pPr defTabSz="929435" eaLnBrk="1" hangingPunct="1">
              <a:defRPr/>
            </a:pPr>
            <a:r>
              <a:rPr lang="en-US" dirty="0" smtClean="0"/>
              <a:t>The Trade and Transport Facilitation Assessment is a practical tool to identify the obstacles to the fluidity of trade supply chains. Taking the perspective of service delivery to traders, the TTFA assessment is founded on facts and data collected through a series of meetings and interviews with the main public and private participants to these international supply chains. They include customs and other border agencies, transport regulators, freight forwarders, transport operators, ports, and others. The toolkit helps design plans of action to improve logistics performance among its three  main dimensions: infrastructure, services, and procedures and processes.</a:t>
            </a:r>
          </a:p>
          <a:p>
            <a:endParaRPr lang="en-US" dirty="0"/>
          </a:p>
        </p:txBody>
      </p:sp>
      <p:sp>
        <p:nvSpPr>
          <p:cNvPr id="4" name="Slide Number Placeholder 3"/>
          <p:cNvSpPr>
            <a:spLocks noGrp="1"/>
          </p:cNvSpPr>
          <p:nvPr>
            <p:ph type="sldNum" sz="quarter" idx="10"/>
          </p:nvPr>
        </p:nvSpPr>
        <p:spPr/>
        <p:txBody>
          <a:bodyPr/>
          <a:lstStyle/>
          <a:p>
            <a:pPr>
              <a:defRPr/>
            </a:pPr>
            <a:fld id="{CB699FFB-99A3-4A53-B7D0-E8ED12B35231}" type="slidenum">
              <a:rPr lang="en-US" smtClean="0"/>
              <a:pPr>
                <a:defRPr/>
              </a:pPr>
              <a:t>49</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Rot="1" noChangeAspect="1" noChangeArrowheads="1" noTextEdit="1"/>
          </p:cNvSpPr>
          <p:nvPr>
            <p:ph type="sldImg"/>
          </p:nvPr>
        </p:nvSpPr>
        <p:spPr>
          <a:ln/>
        </p:spPr>
      </p:sp>
      <p:sp>
        <p:nvSpPr>
          <p:cNvPr id="95235"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CE4B4456-BA21-4895-AED9-5D3A559C3833}" type="slidenum">
              <a:rPr lang="en-US">
                <a:ea typeface="ＭＳ Ｐゴシック" pitchFamily="34" charset="-128"/>
              </a:rPr>
              <a:pPr/>
              <a:t>52</a:t>
            </a:fld>
            <a:endParaRPr lang="en-US" dirty="0">
              <a:ea typeface="ＭＳ Ｐゴシック" pitchFamily="34" charset="-128"/>
            </a:endParaRPr>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pPr eaLnBrk="1" hangingPunct="1"/>
            <a:endParaRPr lang="fr-FR"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4458">
              <a:buFont typeface="Arial" pitchFamily="34" charset="0"/>
              <a:buNone/>
              <a:defRPr/>
            </a:pPr>
            <a:endParaRPr lang="en-US" dirty="0" smtClean="0"/>
          </a:p>
        </p:txBody>
      </p:sp>
      <p:sp>
        <p:nvSpPr>
          <p:cNvPr id="4" name="Slide Number Placeholder 3"/>
          <p:cNvSpPr>
            <a:spLocks noGrp="1"/>
          </p:cNvSpPr>
          <p:nvPr>
            <p:ph type="sldNum" sz="quarter" idx="10"/>
          </p:nvPr>
        </p:nvSpPr>
        <p:spPr/>
        <p:txBody>
          <a:bodyPr/>
          <a:lstStyle/>
          <a:p>
            <a:fld id="{F00E6629-7394-4204-9065-7208F5D7DA6E}"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8C054AC1-986D-48E4-AE2B-53075CA8A934}" type="slidenum">
              <a:rPr lang="en-US" smtClean="0">
                <a:latin typeface="Arial" pitchFamily="34" charset="0"/>
                <a:cs typeface="Arial" pitchFamily="34" charset="0"/>
              </a:rPr>
              <a:pPr/>
              <a:t>6</a:t>
            </a:fld>
            <a:endParaRPr lang="en-US" smtClean="0">
              <a:latin typeface="Arial" pitchFamily="34" charset="0"/>
              <a:cs typeface="Arial" pitchFamily="34" charset="0"/>
            </a:endParaRPr>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endParaRPr lang="en-US" dirty="0" smtClean="0">
              <a:latin typeface="Arial" pitchFamily="34" charset="0"/>
              <a:cs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00E6629-7394-4204-9065-7208F5D7DA6E}" type="slidenum">
              <a:rPr lang="en-US" smtClean="0"/>
              <a:pPr/>
              <a:t>7</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fld id="{F00E6629-7394-4204-9065-7208F5D7DA6E}" type="slidenum">
              <a:rPr lang="en-US" smtClean="0"/>
              <a:pPr/>
              <a:t>8</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fld id="{F00E6629-7394-4204-9065-7208F5D7DA6E}" type="slidenum">
              <a:rPr lang="en-US" smtClean="0"/>
              <a:pPr/>
              <a:t>9</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08B42700-4993-4182-B82A-E2067BA284E3}" type="slidenum">
              <a:rPr lang="en-US">
                <a:ea typeface="ＭＳ Ｐゴシック" pitchFamily="34" charset="-128"/>
              </a:rPr>
              <a:pPr/>
              <a:t>10</a:t>
            </a:fld>
            <a:endParaRPr lang="en-US" dirty="0">
              <a:ea typeface="ＭＳ Ｐゴシック" pitchFamily="34" charset="-128"/>
            </a:endParaRPr>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pPr eaLnBrk="1" hangingPunct="1"/>
            <a:endParaRPr lang="fr-FR"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923B4576-3867-4FA5-8FE5-8F7AFF949A0E}" type="datetimeFigureOut">
              <a:rPr lang="en-US" smtClean="0"/>
              <a:pPr/>
              <a:t>4/10/2013</a:t>
            </a:fld>
            <a:endParaRPr lang="en-US" dirty="0"/>
          </a:p>
        </p:txBody>
      </p:sp>
      <p:sp>
        <p:nvSpPr>
          <p:cNvPr id="17" name="Footer Placeholder 16"/>
          <p:cNvSpPr>
            <a:spLocks noGrp="1"/>
          </p:cNvSpPr>
          <p:nvPr>
            <p:ph type="ftr" sz="quarter" idx="11"/>
          </p:nvPr>
        </p:nvSpPr>
        <p:spPr>
          <a:xfrm>
            <a:off x="5410200" y="4205288"/>
            <a:ext cx="1295400" cy="457200"/>
          </a:xfrm>
        </p:spPr>
        <p:txBody>
          <a:bodyPr/>
          <a:lstStyle/>
          <a:p>
            <a:endParaRPr lang="en-US" dirty="0"/>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F2506138-D4AE-45BC-83F2-1EB43EEC25B2}" type="slidenum">
              <a:rPr lang="en-US" smtClean="0"/>
              <a:pPr/>
              <a:t>‹#›</a:t>
            </a:fld>
            <a:endParaRPr lang="en-US"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23B4576-3867-4FA5-8FE5-8F7AFF949A0E}" type="datetimeFigureOut">
              <a:rPr lang="en-US" smtClean="0"/>
              <a:pPr/>
              <a:t>4/10/2013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2506138-D4AE-45BC-83F2-1EB43EEC25B2}" type="slidenum">
              <a:rPr lang="en-US" smtClean="0"/>
              <a:pPr/>
              <a:t>‹#›</a:t>
            </a:fld>
            <a:endParaRPr lang="en-US"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23B4576-3867-4FA5-8FE5-8F7AFF949A0E}" type="datetimeFigureOut">
              <a:rPr lang="en-US" smtClean="0"/>
              <a:pPr/>
              <a:t>4/10/2013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2506138-D4AE-45BC-83F2-1EB43EEC25B2}" type="slidenum">
              <a:rPr lang="en-US" smtClean="0"/>
              <a:pPr/>
              <a:t>‹#›</a:t>
            </a:fld>
            <a:endParaRPr lang="en-US" dirty="0"/>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06375"/>
            <a:ext cx="8229600" cy="61912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66D71212-D368-4FA9-9994-DC6CA5FEECE5}" type="slidenum">
              <a:rPr lang="en-US"/>
              <a:pPr>
                <a:defRPr/>
              </a:pPr>
              <a:t>‹#›</a:t>
            </a:fld>
            <a:endParaRPr lang="en-US"/>
          </a:p>
        </p:txBody>
      </p:sp>
    </p:spTree>
    <p:extLst>
      <p:ext uri="{BB962C8B-B14F-4D97-AF65-F5344CB8AC3E}">
        <p14:creationId xmlns:p14="http://schemas.microsoft.com/office/powerpoint/2010/main" xmlns="" val="13336820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23B4576-3867-4FA5-8FE5-8F7AFF949A0E}" type="datetimeFigureOut">
              <a:rPr lang="en-US" smtClean="0"/>
              <a:pPr/>
              <a:t>4/10/2013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2506138-D4AE-45BC-83F2-1EB43EEC25B2}" type="slidenum">
              <a:rPr lang="en-US" smtClean="0"/>
              <a:pPr/>
              <a:t>‹#›</a:t>
            </a:fld>
            <a:endParaRPr lang="en-US"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23B4576-3867-4FA5-8FE5-8F7AFF949A0E}" type="datetimeFigureOut">
              <a:rPr lang="en-US" smtClean="0"/>
              <a:pPr/>
              <a:t>4/10/2013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2506138-D4AE-45BC-83F2-1EB43EEC25B2}" type="slidenum">
              <a:rPr lang="en-US" smtClean="0"/>
              <a:pPr/>
              <a:t>‹#›</a:t>
            </a:fld>
            <a:endParaRPr lang="en-US"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23B4576-3867-4FA5-8FE5-8F7AFF949A0E}" type="datetimeFigureOut">
              <a:rPr lang="en-US" smtClean="0"/>
              <a:pPr/>
              <a:t>4/10/2013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2506138-D4AE-45BC-83F2-1EB43EEC25B2}" type="slidenum">
              <a:rPr lang="en-US" smtClean="0"/>
              <a:pPr/>
              <a:t>‹#›</a:t>
            </a:fld>
            <a:endParaRPr lang="en-US"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923B4576-3867-4FA5-8FE5-8F7AFF949A0E}" type="datetimeFigureOut">
              <a:rPr lang="en-US" smtClean="0"/>
              <a:pPr/>
              <a:t>4/10/2013</a:t>
            </a:fld>
            <a:endParaRPr lang="en-US" dirty="0"/>
          </a:p>
        </p:txBody>
      </p:sp>
      <p:sp>
        <p:nvSpPr>
          <p:cNvPr id="27" name="Slide Number Placeholder 26"/>
          <p:cNvSpPr>
            <a:spLocks noGrp="1"/>
          </p:cNvSpPr>
          <p:nvPr>
            <p:ph type="sldNum" sz="quarter" idx="11"/>
          </p:nvPr>
        </p:nvSpPr>
        <p:spPr/>
        <p:txBody>
          <a:bodyPr rtlCol="0"/>
          <a:lstStyle/>
          <a:p>
            <a:fld id="{F2506138-D4AE-45BC-83F2-1EB43EEC25B2}" type="slidenum">
              <a:rPr lang="en-US" smtClean="0"/>
              <a:pPr/>
              <a:t>‹#›</a:t>
            </a:fld>
            <a:endParaRPr lang="en-US" dirty="0"/>
          </a:p>
        </p:txBody>
      </p:sp>
      <p:sp>
        <p:nvSpPr>
          <p:cNvPr id="28" name="Footer Placeholder 27"/>
          <p:cNvSpPr>
            <a:spLocks noGrp="1"/>
          </p:cNvSpPr>
          <p:nvPr>
            <p:ph type="ftr" sz="quarter" idx="12"/>
          </p:nvPr>
        </p:nvSpPr>
        <p:spPr/>
        <p:txBody>
          <a:bodyPr rtlCol="0"/>
          <a:lstStyle/>
          <a:p>
            <a:endParaRPr lang="en-US"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923B4576-3867-4FA5-8FE5-8F7AFF949A0E}" type="datetimeFigureOut">
              <a:rPr lang="en-US" smtClean="0"/>
              <a:pPr/>
              <a:t>4/10/2013</a:t>
            </a:fld>
            <a:endParaRPr lang="en-US" dirty="0"/>
          </a:p>
        </p:txBody>
      </p:sp>
      <p:sp>
        <p:nvSpPr>
          <p:cNvPr id="4" name="Footer Placeholder 3"/>
          <p:cNvSpPr>
            <a:spLocks noGrp="1"/>
          </p:cNvSpPr>
          <p:nvPr>
            <p:ph type="ftr" sz="quarter" idx="11"/>
          </p:nvPr>
        </p:nvSpPr>
        <p:spPr>
          <a:xfrm>
            <a:off x="5257800" y="612648"/>
            <a:ext cx="1325880" cy="457200"/>
          </a:xfrm>
        </p:spPr>
        <p:txBody>
          <a:bodyPr/>
          <a:lstStyle/>
          <a:p>
            <a:endParaRPr lang="en-US" dirty="0"/>
          </a:p>
        </p:txBody>
      </p:sp>
      <p:sp>
        <p:nvSpPr>
          <p:cNvPr id="5" name="Slide Number Placeholder 4"/>
          <p:cNvSpPr>
            <a:spLocks noGrp="1"/>
          </p:cNvSpPr>
          <p:nvPr>
            <p:ph type="sldNum" sz="quarter" idx="12"/>
          </p:nvPr>
        </p:nvSpPr>
        <p:spPr>
          <a:xfrm>
            <a:off x="8174736" y="2272"/>
            <a:ext cx="762000" cy="365760"/>
          </a:xfrm>
        </p:spPr>
        <p:txBody>
          <a:bodyPr/>
          <a:lstStyle/>
          <a:p>
            <a:fld id="{F2506138-D4AE-45BC-83F2-1EB43EEC25B2}" type="slidenum">
              <a:rPr lang="en-US" smtClean="0"/>
              <a:pPr/>
              <a:t>‹#›</a:t>
            </a:fld>
            <a:endParaRPr lang="en-US"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3B4576-3867-4FA5-8FE5-8F7AFF949A0E}" type="datetimeFigureOut">
              <a:rPr lang="en-US" smtClean="0"/>
              <a:pPr/>
              <a:t>4/10/2013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2506138-D4AE-45BC-83F2-1EB43EEC25B2}" type="slidenum">
              <a:rPr lang="en-US" smtClean="0"/>
              <a:pPr/>
              <a:t>‹#›</a:t>
            </a:fld>
            <a:endParaRPr lang="en-US"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23B4576-3867-4FA5-8FE5-8F7AFF949A0E}" type="datetimeFigureOut">
              <a:rPr lang="en-US" smtClean="0"/>
              <a:pPr/>
              <a:t>4/10/2013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2506138-D4AE-45BC-83F2-1EB43EEC25B2}" type="slidenum">
              <a:rPr lang="en-US" smtClean="0"/>
              <a:pPr/>
              <a:t>‹#›</a:t>
            </a:fld>
            <a:endParaRPr lang="en-US"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23B4576-3867-4FA5-8FE5-8F7AFF949A0E}" type="datetimeFigureOut">
              <a:rPr lang="en-US" smtClean="0"/>
              <a:pPr/>
              <a:t>4/10/2013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2506138-D4AE-45BC-83F2-1EB43EEC25B2}" type="slidenum">
              <a:rPr lang="en-US" smtClean="0"/>
              <a:pPr/>
              <a:t>‹#›</a:t>
            </a:fld>
            <a:endParaRPr lang="en-US"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923B4576-3867-4FA5-8FE5-8F7AFF949A0E}" type="datetimeFigureOut">
              <a:rPr lang="en-US" smtClean="0"/>
              <a:pPr/>
              <a:t>4/10/2013</a:t>
            </a:fld>
            <a:endParaRPr lang="en-US" dirty="0"/>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dirty="0"/>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F2506138-D4AE-45BC-83F2-1EB43EEC25B2}"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 id="2147483730" r:id="rId12"/>
  </p:sldLayoutIdLst>
  <p:transition spd="med"/>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14.wmf"/><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w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4.xml"/><Relationship Id="rId1" Type="http://schemas.openxmlformats.org/officeDocument/2006/relationships/slideLayout" Target="../slideLayouts/slideLayout2.xml"/><Relationship Id="rId5" Type="http://schemas.openxmlformats.org/officeDocument/2006/relationships/image" Target="../media/image26.jpeg"/><Relationship Id="rId4" Type="http://schemas.openxmlformats.org/officeDocument/2006/relationships/image" Target="../media/image25.png"/></Relationships>
</file>

<file path=ppt/slides/_rels/slide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26.jpe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30.emf"/><Relationship Id="rId5" Type="http://schemas.openxmlformats.org/officeDocument/2006/relationships/image" Target="../media/image29.png"/><Relationship Id="rId4" Type="http://schemas.openxmlformats.org/officeDocument/2006/relationships/image" Target="../media/image28.jpe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6434" name="Rectangle 2"/>
          <p:cNvSpPr>
            <a:spLocks noGrp="1" noChangeArrowheads="1"/>
          </p:cNvSpPr>
          <p:nvPr>
            <p:ph type="ctrTitle"/>
          </p:nvPr>
        </p:nvSpPr>
        <p:spPr>
          <a:xfrm>
            <a:off x="533400" y="1752601"/>
            <a:ext cx="8229600" cy="1295400"/>
          </a:xfrm>
        </p:spPr>
        <p:txBody>
          <a:bodyPr>
            <a:normAutofit fontScale="90000"/>
          </a:bodyPr>
          <a:lstStyle/>
          <a:p>
            <a:pPr algn="ctr" eaLnBrk="1" hangingPunct="1">
              <a:defRPr/>
            </a:pPr>
            <a:r>
              <a:rPr lang="en-US" sz="3600" b="1" dirty="0" smtClean="0">
                <a:cs typeface="Times New Roman" pitchFamily="18" charset="0"/>
              </a:rPr>
              <a:t>TRADE FACILITATION IN THE MENA REGION</a:t>
            </a:r>
            <a:r>
              <a:rPr lang="en-US" sz="3600" b="0" dirty="0" smtClean="0">
                <a:cs typeface="Times New Roman" pitchFamily="18" charset="0"/>
              </a:rPr>
              <a:t/>
            </a:r>
            <a:br>
              <a:rPr lang="en-US" sz="3600" b="0" dirty="0" smtClean="0">
                <a:cs typeface="Times New Roman" pitchFamily="18" charset="0"/>
              </a:rPr>
            </a:br>
            <a:endParaRPr lang="en-US" sz="2700" b="0" dirty="0" smtClean="0">
              <a:cs typeface="Times New Roman" pitchFamily="18" charset="0"/>
            </a:endParaRPr>
          </a:p>
        </p:txBody>
      </p:sp>
      <p:sp>
        <p:nvSpPr>
          <p:cNvPr id="16387" name="Rectangle 4"/>
          <p:cNvSpPr>
            <a:spLocks noGrp="1" noChangeArrowheads="1"/>
          </p:cNvSpPr>
          <p:nvPr>
            <p:ph type="subTitle" idx="1"/>
          </p:nvPr>
        </p:nvSpPr>
        <p:spPr>
          <a:xfrm>
            <a:off x="304800" y="4343400"/>
            <a:ext cx="3276600" cy="2209800"/>
          </a:xfrm>
        </p:spPr>
        <p:txBody>
          <a:bodyPr>
            <a:noAutofit/>
          </a:bodyPr>
          <a:lstStyle/>
          <a:p>
            <a:pPr algn="ctr"/>
            <a:r>
              <a:rPr lang="en-US" b="1" dirty="0" smtClean="0"/>
              <a:t>Mona Haddad</a:t>
            </a:r>
          </a:p>
          <a:p>
            <a:pPr algn="ctr"/>
            <a:r>
              <a:rPr lang="en-US" b="1" dirty="0" smtClean="0"/>
              <a:t>Sector Manager</a:t>
            </a:r>
          </a:p>
          <a:p>
            <a:pPr algn="ctr"/>
            <a:r>
              <a:rPr lang="en-US" b="1" dirty="0" smtClean="0"/>
              <a:t>International Trade Department</a:t>
            </a:r>
          </a:p>
          <a:p>
            <a:pPr algn="ctr"/>
            <a:r>
              <a:rPr lang="en-US" b="1" dirty="0" smtClean="0"/>
              <a:t>World Bank</a:t>
            </a:r>
            <a:endParaRPr lang="fr-FR" dirty="0" smtClean="0"/>
          </a:p>
        </p:txBody>
      </p:sp>
      <p:sp>
        <p:nvSpPr>
          <p:cNvPr id="16388" name="Text Box 5"/>
          <p:cNvSpPr txBox="1">
            <a:spLocks noChangeArrowheads="1"/>
          </p:cNvSpPr>
          <p:nvPr/>
        </p:nvSpPr>
        <p:spPr bwMode="auto">
          <a:xfrm>
            <a:off x="5334000" y="4419600"/>
            <a:ext cx="3657600" cy="2456057"/>
          </a:xfrm>
          <a:prstGeom prst="rect">
            <a:avLst/>
          </a:prstGeom>
          <a:noFill/>
          <a:ln w="9525">
            <a:noFill/>
            <a:miter lim="800000"/>
            <a:headEnd/>
            <a:tailEnd/>
          </a:ln>
        </p:spPr>
        <p:txBody>
          <a:bodyPr wrap="square">
            <a:spAutoFit/>
          </a:bodyPr>
          <a:lstStyle/>
          <a:p>
            <a:pPr algn="ctr">
              <a:lnSpc>
                <a:spcPct val="90000"/>
              </a:lnSpc>
              <a:spcBef>
                <a:spcPct val="50000"/>
              </a:spcBef>
              <a:buClr>
                <a:schemeClr val="folHlink"/>
              </a:buClr>
              <a:buSzPct val="75000"/>
              <a:buFont typeface="Wingdings" pitchFamily="2" charset="2"/>
              <a:buNone/>
            </a:pPr>
            <a:r>
              <a:rPr lang="en-US" sz="2400" b="1" dirty="0" smtClean="0">
                <a:solidFill>
                  <a:schemeClr val="tx2"/>
                </a:solidFill>
              </a:rPr>
              <a:t>UN-ESCWA</a:t>
            </a:r>
          </a:p>
          <a:p>
            <a:pPr algn="ctr">
              <a:lnSpc>
                <a:spcPct val="90000"/>
              </a:lnSpc>
              <a:spcBef>
                <a:spcPct val="50000"/>
              </a:spcBef>
              <a:buClr>
                <a:schemeClr val="folHlink"/>
              </a:buClr>
              <a:buSzPct val="75000"/>
              <a:buFont typeface="Wingdings" pitchFamily="2" charset="2"/>
              <a:buNone/>
            </a:pPr>
            <a:r>
              <a:rPr lang="en-US" sz="2400" b="1" dirty="0" smtClean="0">
                <a:solidFill>
                  <a:schemeClr val="tx2"/>
                </a:solidFill>
              </a:rPr>
              <a:t>Expert Group Meeting on Transport and Trade Facilitation in the ESCWA Region</a:t>
            </a:r>
          </a:p>
          <a:p>
            <a:pPr marL="342900" indent="-342900" algn="ctr">
              <a:lnSpc>
                <a:spcPct val="90000"/>
              </a:lnSpc>
              <a:spcBef>
                <a:spcPct val="50000"/>
              </a:spcBef>
              <a:buClr>
                <a:schemeClr val="folHlink"/>
              </a:buClr>
              <a:buSzPct val="75000"/>
              <a:buFont typeface="Wingdings" pitchFamily="2" charset="2"/>
              <a:buNone/>
            </a:pPr>
            <a:r>
              <a:rPr lang="en-US" sz="2400" b="1" dirty="0" smtClean="0">
                <a:solidFill>
                  <a:schemeClr val="tx2"/>
                </a:solidFill>
                <a:latin typeface="+mj-lt"/>
              </a:rPr>
              <a:t>Dubai, April 10, 2013</a:t>
            </a:r>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1" name="Rectangle 3"/>
          <p:cNvSpPr>
            <a:spLocks noGrp="1" noChangeArrowheads="1"/>
          </p:cNvSpPr>
          <p:nvPr>
            <p:ph type="body" idx="1"/>
          </p:nvPr>
        </p:nvSpPr>
        <p:spPr>
          <a:xfrm>
            <a:off x="533400" y="914400"/>
            <a:ext cx="8229600" cy="4325112"/>
          </a:xfrm>
          <a:solidFill>
            <a:schemeClr val="tx2"/>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3">
            <a:schemeClr val="lt1"/>
          </a:lnRef>
          <a:fillRef idx="1">
            <a:schemeClr val="accent1"/>
          </a:fillRef>
          <a:effectRef idx="1">
            <a:schemeClr val="accent1"/>
          </a:effectRef>
          <a:fontRef idx="minor">
            <a:schemeClr val="lt1"/>
          </a:fontRef>
        </p:style>
        <p:txBody>
          <a:bodyPr>
            <a:normAutofit/>
          </a:bodyPr>
          <a:lstStyle/>
          <a:p>
            <a:pPr marL="681228" indent="-571500" eaLnBrk="1" hangingPunct="1">
              <a:lnSpc>
                <a:spcPct val="90000"/>
              </a:lnSpc>
              <a:buFont typeface="Wingdings" pitchFamily="2" charset="2"/>
              <a:buChar char="q"/>
            </a:pPr>
            <a:endParaRPr lang="en-US" dirty="0" smtClean="0">
              <a:solidFill>
                <a:schemeClr val="bg1"/>
              </a:solidFill>
            </a:endParaRPr>
          </a:p>
          <a:p>
            <a:pPr marL="681228" indent="-571500" algn="ctr" eaLnBrk="1" hangingPunct="1">
              <a:lnSpc>
                <a:spcPct val="90000"/>
              </a:lnSpc>
              <a:buFont typeface="Wingdings" pitchFamily="2" charset="2"/>
              <a:buChar char="q"/>
            </a:pPr>
            <a:endParaRPr lang="en-US" sz="4000" dirty="0" smtClean="0">
              <a:solidFill>
                <a:schemeClr val="bg1"/>
              </a:solidFill>
            </a:endParaRPr>
          </a:p>
          <a:p>
            <a:pPr marL="681228" indent="-571500" algn="ctr" eaLnBrk="1" hangingPunct="1">
              <a:lnSpc>
                <a:spcPct val="90000"/>
              </a:lnSpc>
              <a:buNone/>
            </a:pPr>
            <a:endParaRPr lang="en-US" sz="4000" dirty="0" smtClean="0">
              <a:solidFill>
                <a:schemeClr val="bg1"/>
              </a:solidFill>
            </a:endParaRPr>
          </a:p>
          <a:p>
            <a:pPr marL="681228" indent="-571500" algn="ctr" eaLnBrk="1" hangingPunct="1">
              <a:lnSpc>
                <a:spcPct val="90000"/>
              </a:lnSpc>
              <a:buFont typeface="Wingdings" pitchFamily="2" charset="2"/>
              <a:buChar char="q"/>
            </a:pPr>
            <a:r>
              <a:rPr lang="en-US" sz="3200" dirty="0" smtClean="0">
                <a:solidFill>
                  <a:schemeClr val="bg1"/>
                </a:solidFill>
              </a:rPr>
              <a:t>Effect of Logistics on Trade </a:t>
            </a:r>
            <a:endParaRPr lang="en-US" dirty="0" smtClean="0">
              <a:solidFill>
                <a:schemeClr val="bg1"/>
              </a:solidFill>
            </a:endParaRPr>
          </a:p>
        </p:txBody>
      </p:sp>
    </p:spTree>
    <p:extLst>
      <p:ext uri="{BB962C8B-B14F-4D97-AF65-F5344CB8AC3E}">
        <p14:creationId xmlns:p14="http://schemas.microsoft.com/office/powerpoint/2010/main" xmlns="" val="1809888622"/>
      </p:ext>
    </p:extLst>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p:nvPr/>
        </p:nvGrpSpPr>
        <p:grpSpPr>
          <a:xfrm>
            <a:off x="381000" y="1371600"/>
            <a:ext cx="8153400" cy="5029200"/>
            <a:chOff x="762000" y="1066800"/>
            <a:chExt cx="8153400" cy="2819400"/>
          </a:xfrm>
        </p:grpSpPr>
        <p:pic>
          <p:nvPicPr>
            <p:cNvPr id="6" name="Picture 3"/>
            <p:cNvPicPr>
              <a:picLocks noChangeAspect="1"/>
            </p:cNvPicPr>
            <p:nvPr/>
          </p:nvPicPr>
          <p:blipFill>
            <a:blip r:embed="rId3" cstate="print"/>
            <a:srcRect/>
            <a:stretch>
              <a:fillRect/>
            </a:stretch>
          </p:blipFill>
          <p:spPr bwMode="auto">
            <a:xfrm>
              <a:off x="1295400" y="1066800"/>
              <a:ext cx="7391400" cy="2819400"/>
            </a:xfrm>
            <a:prstGeom prst="rect">
              <a:avLst/>
            </a:prstGeom>
            <a:noFill/>
            <a:ln w="9525">
              <a:noFill/>
              <a:miter lim="800000"/>
              <a:headEnd/>
              <a:tailEnd/>
            </a:ln>
          </p:spPr>
        </p:pic>
        <p:sp>
          <p:nvSpPr>
            <p:cNvPr id="7" name="Text Box 4"/>
            <p:cNvSpPr txBox="1"/>
            <p:nvPr/>
          </p:nvSpPr>
          <p:spPr>
            <a:xfrm>
              <a:off x="762000" y="1381780"/>
              <a:ext cx="8153400" cy="523220"/>
            </a:xfrm>
            <a:prstGeom prst="rect">
              <a:avLst/>
            </a:prstGeom>
            <a:noFill/>
            <a:ln>
              <a:noFill/>
            </a:ln>
          </p:spPr>
          <p:txBody>
            <a:bodyPr wrap="square" anchorCtr="1">
              <a:spAutoFit/>
            </a:bodyPr>
            <a:lstStyle/>
            <a:p>
              <a:pPr algn="ctr" fontAlgn="auto">
                <a:spcBef>
                  <a:spcPts val="0"/>
                </a:spcBef>
                <a:spcAft>
                  <a:spcPts val="0"/>
                </a:spcAft>
                <a:defRPr sz="1800" b="0" i="0" u="none" strike="noStrike" kern="0" cap="none" spc="0" baseline="0">
                  <a:solidFill>
                    <a:srgbClr val="000000"/>
                  </a:solidFill>
                  <a:uFillTx/>
                </a:defRPr>
              </a:pPr>
              <a:r>
                <a:rPr lang="en-US" sz="1400" b="1" kern="0" cap="small" dirty="0" smtClean="0">
                  <a:solidFill>
                    <a:srgbClr val="0070C0"/>
                  </a:solidFill>
                  <a:latin typeface="Arial Narrow" pitchFamily="34" charset="0"/>
                  <a:cs typeface="+mn-cs"/>
                </a:rPr>
                <a:t>Trade Costs: Freight vs. Tariffs</a:t>
              </a:r>
            </a:p>
            <a:p>
              <a:pPr algn="ctr" fontAlgn="auto">
                <a:spcBef>
                  <a:spcPts val="0"/>
                </a:spcBef>
                <a:spcAft>
                  <a:spcPts val="0"/>
                </a:spcAft>
                <a:defRPr sz="1800" b="0" i="0" u="none" strike="noStrike" kern="0" cap="none" spc="0" baseline="0">
                  <a:solidFill>
                    <a:srgbClr val="000000"/>
                  </a:solidFill>
                  <a:uFillTx/>
                </a:defRPr>
              </a:pPr>
              <a:r>
                <a:rPr lang="en-US" sz="1400" b="1" kern="0" cap="small" dirty="0" smtClean="0">
                  <a:solidFill>
                    <a:srgbClr val="0070C0"/>
                  </a:solidFill>
                  <a:latin typeface="Arial Narrow" pitchFamily="34" charset="0"/>
                  <a:cs typeface="+mn-cs"/>
                </a:rPr>
                <a:t>(% of LAC export value to the US, 2006)</a:t>
              </a:r>
              <a:endParaRPr lang="en-US" sz="1400" b="1" kern="0" cap="small" dirty="0">
                <a:solidFill>
                  <a:srgbClr val="0070C0"/>
                </a:solidFill>
                <a:latin typeface="Arial Narrow" pitchFamily="34" charset="0"/>
                <a:cs typeface="+mn-cs"/>
              </a:endParaRPr>
            </a:p>
          </p:txBody>
        </p:sp>
        <p:sp>
          <p:nvSpPr>
            <p:cNvPr id="8" name="TextBox 5"/>
            <p:cNvSpPr txBox="1">
              <a:spLocks noChangeArrowheads="1"/>
            </p:cNvSpPr>
            <p:nvPr/>
          </p:nvSpPr>
          <p:spPr bwMode="auto">
            <a:xfrm>
              <a:off x="7620000" y="1447800"/>
              <a:ext cx="838200" cy="327828"/>
            </a:xfrm>
            <a:prstGeom prst="rect">
              <a:avLst/>
            </a:prstGeom>
            <a:solidFill>
              <a:srgbClr val="FFFFFF"/>
            </a:solidFill>
            <a:ln w="9525">
              <a:noFill/>
              <a:miter lim="800000"/>
              <a:headEnd/>
              <a:tailEnd/>
            </a:ln>
          </p:spPr>
          <p:txBody>
            <a:bodyPr>
              <a:spAutoFit/>
            </a:bodyPr>
            <a:lstStyle/>
            <a:p>
              <a:r>
                <a:rPr lang="en-US" sz="1600" dirty="0" smtClean="0">
                  <a:solidFill>
                    <a:srgbClr val="000000"/>
                  </a:solidFill>
                </a:rPr>
                <a:t>Freight</a:t>
              </a:r>
              <a:endParaRPr lang="en-US" sz="1600" dirty="0">
                <a:solidFill>
                  <a:srgbClr val="000000"/>
                </a:solidFill>
              </a:endParaRPr>
            </a:p>
            <a:p>
              <a:r>
                <a:rPr lang="en-US" sz="1600" dirty="0">
                  <a:solidFill>
                    <a:srgbClr val="000000"/>
                  </a:solidFill>
                </a:rPr>
                <a:t>Tariffs</a:t>
              </a:r>
            </a:p>
          </p:txBody>
        </p:sp>
      </p:grpSp>
      <p:sp>
        <p:nvSpPr>
          <p:cNvPr id="14" name="Rectangle 13"/>
          <p:cNvSpPr/>
          <p:nvPr/>
        </p:nvSpPr>
        <p:spPr>
          <a:xfrm>
            <a:off x="304800" y="457200"/>
            <a:ext cx="8839200" cy="584775"/>
          </a:xfrm>
          <a:prstGeom prst="rect">
            <a:avLst/>
          </a:prstGeom>
        </p:spPr>
        <p:txBody>
          <a:bodyPr wrap="square">
            <a:spAutoFit/>
          </a:bodyPr>
          <a:lstStyle/>
          <a:p>
            <a:r>
              <a:rPr lang="en-US" sz="2800" b="1" dirty="0" smtClean="0">
                <a:solidFill>
                  <a:schemeClr val="accent1">
                    <a:lumMod val="75000"/>
                  </a:schemeClr>
                </a:solidFill>
                <a:latin typeface="+mj-lt"/>
                <a:ea typeface="+mj-ea"/>
                <a:cs typeface="+mj-cs"/>
              </a:rPr>
              <a:t> </a:t>
            </a:r>
            <a:r>
              <a:rPr lang="en-US" sz="3200" b="1" dirty="0" smtClean="0">
                <a:solidFill>
                  <a:schemeClr val="tx2"/>
                </a:solidFill>
                <a:latin typeface="+mj-lt"/>
              </a:rPr>
              <a:t>Logistics matter more for trade than tariffs</a:t>
            </a:r>
            <a:r>
              <a:rPr lang="en-US" sz="3200" b="1" dirty="0" smtClean="0">
                <a:solidFill>
                  <a:schemeClr val="tx2"/>
                </a:solidFill>
                <a:latin typeface="+mj-lt"/>
                <a:ea typeface="+mj-ea"/>
                <a:cs typeface="+mj-cs"/>
              </a:rPr>
              <a:t> </a:t>
            </a:r>
            <a:endParaRPr lang="en-US" sz="3200" b="1" dirty="0" smtClean="0">
              <a:solidFill>
                <a:schemeClr val="tx2"/>
              </a:solidFill>
              <a:latin typeface="+mj-lt"/>
              <a:ea typeface="+mj-ea"/>
              <a:cs typeface="+mj-cs"/>
            </a:endParaRPr>
          </a:p>
        </p:txBody>
      </p:sp>
      <p:sp>
        <p:nvSpPr>
          <p:cNvPr id="15" name="TextBox 14"/>
          <p:cNvSpPr txBox="1"/>
          <p:nvPr/>
        </p:nvSpPr>
        <p:spPr>
          <a:xfrm>
            <a:off x="0" y="6611779"/>
            <a:ext cx="5105400" cy="246221"/>
          </a:xfrm>
          <a:prstGeom prst="rect">
            <a:avLst/>
          </a:prstGeom>
          <a:noFill/>
        </p:spPr>
        <p:txBody>
          <a:bodyPr wrap="square" rtlCol="0">
            <a:spAutoFit/>
          </a:bodyPr>
          <a:lstStyle/>
          <a:p>
            <a:r>
              <a:rPr lang="en-US" sz="1000" dirty="0" smtClean="0"/>
              <a:t>Source: </a:t>
            </a:r>
            <a:r>
              <a:rPr lang="en-US" sz="1000" dirty="0" err="1" smtClean="0"/>
              <a:t>Moreira</a:t>
            </a:r>
            <a:r>
              <a:rPr lang="en-US" sz="1000" dirty="0" smtClean="0"/>
              <a:t> </a:t>
            </a:r>
            <a:r>
              <a:rPr lang="en-US" sz="1000" i="1" dirty="0" smtClean="0"/>
              <a:t>et. al.</a:t>
            </a:r>
            <a:r>
              <a:rPr lang="en-US" sz="1000" dirty="0" smtClean="0"/>
              <a:t> (2009); IDB </a:t>
            </a:r>
            <a:r>
              <a:rPr lang="en-US" sz="1000" dirty="0" err="1" smtClean="0"/>
              <a:t>INTrade</a:t>
            </a:r>
            <a:r>
              <a:rPr lang="en-US" sz="1000" dirty="0" smtClean="0"/>
              <a:t> Database; World Bank Trade Indicators; WTO</a:t>
            </a:r>
            <a:endParaRPr lang="en-US" sz="1000" dirty="0"/>
          </a:p>
        </p:txBody>
      </p:sp>
    </p:spTree>
    <p:extLst>
      <p:ext uri="{BB962C8B-B14F-4D97-AF65-F5344CB8AC3E}">
        <p14:creationId xmlns:p14="http://schemas.microsoft.com/office/powerpoint/2010/main" xmlns="" val="3381785464"/>
      </p:ext>
    </p:extLst>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idx="4294967295"/>
          </p:nvPr>
        </p:nvSpPr>
        <p:spPr>
          <a:xfrm>
            <a:off x="914400" y="457200"/>
            <a:ext cx="7848600" cy="563563"/>
          </a:xfrm>
        </p:spPr>
        <p:txBody>
          <a:bodyPr>
            <a:normAutofit fontScale="90000"/>
          </a:bodyPr>
          <a:lstStyle/>
          <a:p>
            <a:r>
              <a:rPr lang="en-US" sz="3200" b="1" dirty="0" smtClean="0"/>
              <a:t>Better logistics performance increases trade</a:t>
            </a:r>
            <a:endParaRPr lang="en-US" sz="3200" b="1" dirty="0" smtClean="0"/>
          </a:p>
        </p:txBody>
      </p:sp>
      <p:graphicFrame>
        <p:nvGraphicFramePr>
          <p:cNvPr id="313349" name="Group 5"/>
          <p:cNvGraphicFramePr>
            <a:graphicFrameLocks noGrp="1"/>
          </p:cNvGraphicFramePr>
          <p:nvPr>
            <p:ph sz="half" idx="4294967295"/>
          </p:nvPr>
        </p:nvGraphicFramePr>
        <p:xfrm>
          <a:off x="609600" y="1295400"/>
          <a:ext cx="7924800" cy="4084320"/>
        </p:xfrm>
        <a:graphic>
          <a:graphicData uri="http://schemas.openxmlformats.org/drawingml/2006/table">
            <a:tbl>
              <a:tblPr/>
              <a:tblGrid>
                <a:gridCol w="5283200"/>
                <a:gridCol w="2641600"/>
              </a:tblGrid>
              <a:tr h="609600">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charset="0"/>
                          <a:cs typeface="Arial" charset="0"/>
                        </a:rPr>
                        <a:t>Result when a low income country reaches LPI of middle income average</a:t>
                      </a:r>
                    </a:p>
                  </a:txBody>
                  <a:tcPr horzOverflow="overflow">
                    <a:lnL>
                      <a:noFill/>
                    </a:lnL>
                    <a:lnR>
                      <a:noFill/>
                    </a:lnR>
                    <a:lnT>
                      <a:noFill/>
                    </a:lnT>
                    <a:lnB w="28575" cap="flat" cmpd="sng" algn="ctr">
                      <a:solidFill>
                        <a:schemeClr val="bg1"/>
                      </a:solidFill>
                      <a:prstDash val="solid"/>
                      <a:round/>
                      <a:headEnd type="none" w="med" len="med"/>
                      <a:tailEnd type="none" w="med" len="med"/>
                    </a:lnB>
                    <a:lnTlToBr>
                      <a:noFill/>
                    </a:lnTlToBr>
                    <a:lnBlToTr>
                      <a:noFill/>
                    </a:lnBlToTr>
                    <a:solidFill>
                      <a:schemeClr val="accent2">
                        <a:lumMod val="75000"/>
                        <a:alpha val="50000"/>
                      </a:schemeClr>
                    </a:solidFill>
                  </a:tcPr>
                </a:tc>
                <a:tc hMerge="1">
                  <a:txBody>
                    <a:bodyPr/>
                    <a:lstStyle/>
                    <a:p>
                      <a:endParaRPr lang="en-US"/>
                    </a:p>
                  </a:txBody>
                  <a:tcPr/>
                </a:tc>
              </a:tr>
              <a:tr h="609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charset="0"/>
                          <a:cs typeface="Arial" charset="0"/>
                        </a:rPr>
                        <a:t>Indicator/policy area</a:t>
                      </a:r>
                    </a:p>
                  </a:txBody>
                  <a:tcPr horzOverflow="overflow">
                    <a:lnL>
                      <a:noFill/>
                    </a:lnL>
                    <a:lnR>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A4D3FE">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Arial" charset="0"/>
                          <a:cs typeface="Arial" charset="0"/>
                        </a:rPr>
                        <a:t>Increase in trade (%)</a:t>
                      </a:r>
                    </a:p>
                  </a:txBody>
                  <a:tcPr horzOverflow="overflow">
                    <a:lnL>
                      <a:noFill/>
                    </a:lnL>
                    <a:lnR>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A4D3FE">
                        <a:alpha val="50195"/>
                      </a:srgbClr>
                    </a:solidFill>
                  </a:tcPr>
                </a:tc>
              </a:tr>
              <a:tr h="609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charset="0"/>
                          <a:cs typeface="Arial" charset="0"/>
                        </a:rPr>
                        <a:t>Logistics Performance Index</a:t>
                      </a:r>
                    </a:p>
                  </a:txBody>
                  <a:tcPr horzOverflow="overflow">
                    <a:lnL>
                      <a:noFill/>
                    </a:lnL>
                    <a:lnR>
                      <a:noFill/>
                    </a:lnR>
                    <a:lnT w="28575" cap="flat" cmpd="sng" algn="ctr">
                      <a:solidFill>
                        <a:schemeClr val="bg1"/>
                      </a:solidFill>
                      <a:prstDash val="solid"/>
                      <a:round/>
                      <a:headEnd type="none" w="med" len="med"/>
                      <a:tailEnd type="none" w="med" len="med"/>
                    </a:lnT>
                    <a:lnB>
                      <a:noFill/>
                    </a:lnB>
                    <a:lnTlToBr>
                      <a:noFill/>
                    </a:lnTlToBr>
                    <a:lnBlToTr>
                      <a:noFill/>
                    </a:lnBlToTr>
                    <a:solidFill>
                      <a:srgbClr val="FFC000">
                        <a:alpha val="50000"/>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charset="0"/>
                          <a:cs typeface="Arial" charset="0"/>
                        </a:rPr>
                        <a:t>15.2</a:t>
                      </a:r>
                    </a:p>
                  </a:txBody>
                  <a:tcPr horzOverflow="overflow">
                    <a:lnL>
                      <a:noFill/>
                    </a:lnL>
                    <a:lnR>
                      <a:noFill/>
                    </a:lnR>
                    <a:lnT w="28575" cap="flat" cmpd="sng" algn="ctr">
                      <a:solidFill>
                        <a:schemeClr val="bg1"/>
                      </a:solidFill>
                      <a:prstDash val="solid"/>
                      <a:round/>
                      <a:headEnd type="none" w="med" len="med"/>
                      <a:tailEnd type="none" w="med" len="med"/>
                    </a:lnT>
                    <a:lnB>
                      <a:noFill/>
                    </a:lnB>
                    <a:lnTlToBr>
                      <a:noFill/>
                    </a:lnTlToBr>
                    <a:lnBlToTr>
                      <a:noFill/>
                    </a:lnBlToTr>
                    <a:solidFill>
                      <a:srgbClr val="FFC000">
                        <a:alpha val="50000"/>
                      </a:srgbClr>
                    </a:solidFill>
                  </a:tcPr>
                </a:tc>
              </a:tr>
              <a:tr h="609600">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2400" b="0" i="0" u="none" strike="noStrike" cap="none" normalizeH="0" baseline="0" dirty="0" smtClean="0">
                          <a:ln>
                            <a:noFill/>
                          </a:ln>
                          <a:solidFill>
                            <a:schemeClr val="tx1"/>
                          </a:solidFill>
                          <a:effectLst/>
                          <a:latin typeface="Arial" charset="0"/>
                          <a:cs typeface="Arial" charset="0"/>
                        </a:rPr>
                        <a:t>All trade barriers reduced to 10%</a:t>
                      </a:r>
                    </a:p>
                  </a:txBody>
                  <a:tcPr horzOverflow="overflow">
                    <a:lnL>
                      <a:noFill/>
                    </a:lnL>
                    <a:lnR>
                      <a:noFill/>
                    </a:lnR>
                    <a:lnT>
                      <a:noFill/>
                    </a:lnT>
                    <a:lnB>
                      <a:noFill/>
                    </a:lnB>
                    <a:lnTlToBr>
                      <a:noFill/>
                    </a:lnTlToBr>
                    <a:lnBlToTr>
                      <a:noFill/>
                    </a:lnBlToTr>
                    <a:solidFill>
                      <a:srgbClr val="A4D3FE">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2400" b="0" i="0" u="none" strike="noStrike" cap="none" normalizeH="0" baseline="0" dirty="0" smtClean="0">
                          <a:ln>
                            <a:noFill/>
                          </a:ln>
                          <a:solidFill>
                            <a:schemeClr val="tx1"/>
                          </a:solidFill>
                          <a:effectLst/>
                          <a:latin typeface="Arial" charset="0"/>
                          <a:cs typeface="Arial" charset="0"/>
                        </a:rPr>
                        <a:t>8.4</a:t>
                      </a:r>
                    </a:p>
                  </a:txBody>
                  <a:tcPr horzOverflow="overflow">
                    <a:lnL>
                      <a:noFill/>
                    </a:lnL>
                    <a:lnR>
                      <a:noFill/>
                    </a:lnR>
                    <a:lnT>
                      <a:noFill/>
                    </a:lnT>
                    <a:lnB>
                      <a:noFill/>
                    </a:lnB>
                    <a:lnTlToBr>
                      <a:noFill/>
                    </a:lnTlToBr>
                    <a:lnBlToTr>
                      <a:noFill/>
                    </a:lnBlToTr>
                    <a:solidFill>
                      <a:srgbClr val="A4D3FE">
                        <a:alpha val="50195"/>
                      </a:srgbClr>
                    </a:solidFill>
                  </a:tcPr>
                </a:tc>
              </a:tr>
              <a:tr h="609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charset="0"/>
                          <a:cs typeface="Arial" charset="0"/>
                        </a:rPr>
                        <a:t>Doing Business, cost of trading</a:t>
                      </a:r>
                    </a:p>
                  </a:txBody>
                  <a:tcPr horzOverflow="overflow">
                    <a:lnL>
                      <a:noFill/>
                    </a:lnL>
                    <a:lnR>
                      <a:noFill/>
                    </a:lnR>
                    <a:lnT>
                      <a:noFill/>
                    </a:lnT>
                    <a:lnB>
                      <a:noFill/>
                    </a:lnB>
                    <a:lnTlToBr>
                      <a:noFill/>
                    </a:lnTlToBr>
                    <a:lnBlToTr>
                      <a:noFill/>
                    </a:lnBlToTr>
                    <a:solidFill>
                      <a:srgbClr val="A4D3FE">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charset="0"/>
                          <a:cs typeface="Arial" charset="0"/>
                        </a:rPr>
                        <a:t>7.4</a:t>
                      </a:r>
                    </a:p>
                  </a:txBody>
                  <a:tcPr horzOverflow="overflow">
                    <a:lnL>
                      <a:noFill/>
                    </a:lnL>
                    <a:lnR>
                      <a:noFill/>
                    </a:lnR>
                    <a:lnT>
                      <a:noFill/>
                    </a:lnT>
                    <a:lnB>
                      <a:noFill/>
                    </a:lnB>
                    <a:lnTlToBr>
                      <a:noFill/>
                    </a:lnTlToBr>
                    <a:lnBlToTr>
                      <a:noFill/>
                    </a:lnBlToTr>
                    <a:solidFill>
                      <a:srgbClr val="A4D3FE">
                        <a:alpha val="50195"/>
                      </a:srgbClr>
                    </a:solidFill>
                  </a:tcPr>
                </a:tc>
              </a:tr>
              <a:tr h="609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charset="0"/>
                          <a:cs typeface="Arial" charset="0"/>
                        </a:rPr>
                        <a:t>Tariffs reduced to 5%</a:t>
                      </a:r>
                    </a:p>
                  </a:txBody>
                  <a:tcPr horzOverflow="overflow">
                    <a:lnL>
                      <a:noFill/>
                    </a:lnL>
                    <a:lnR>
                      <a:noFill/>
                    </a:lnR>
                    <a:lnT>
                      <a:noFill/>
                    </a:lnT>
                    <a:lnB>
                      <a:noFill/>
                    </a:lnB>
                    <a:lnTlToBr>
                      <a:noFill/>
                    </a:lnTlToBr>
                    <a:lnBlToTr>
                      <a:noFill/>
                    </a:lnBlToTr>
                    <a:solidFill>
                      <a:srgbClr val="A4D3FE">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charset="0"/>
                          <a:cs typeface="Arial" charset="0"/>
                        </a:rPr>
                        <a:t>5.7</a:t>
                      </a:r>
                    </a:p>
                  </a:txBody>
                  <a:tcPr horzOverflow="overflow">
                    <a:lnL>
                      <a:noFill/>
                    </a:lnL>
                    <a:lnR>
                      <a:noFill/>
                    </a:lnR>
                    <a:lnT>
                      <a:noFill/>
                    </a:lnT>
                    <a:lnB>
                      <a:noFill/>
                    </a:lnB>
                    <a:lnTlToBr>
                      <a:noFill/>
                    </a:lnTlToBr>
                    <a:lnBlToTr>
                      <a:noFill/>
                    </a:lnBlToTr>
                    <a:solidFill>
                      <a:srgbClr val="A4D3FE">
                        <a:alpha val="50195"/>
                      </a:srgbClr>
                    </a:solidFill>
                  </a:tcPr>
                </a:tc>
              </a:tr>
            </a:tbl>
          </a:graphicData>
        </a:graphic>
      </p:graphicFrame>
      <p:sp>
        <p:nvSpPr>
          <p:cNvPr id="30740" name="Text Box 46"/>
          <p:cNvSpPr txBox="1">
            <a:spLocks noChangeArrowheads="1"/>
          </p:cNvSpPr>
          <p:nvPr/>
        </p:nvSpPr>
        <p:spPr bwMode="auto">
          <a:xfrm>
            <a:off x="609600" y="5486400"/>
            <a:ext cx="7848600" cy="400050"/>
          </a:xfrm>
          <a:prstGeom prst="rect">
            <a:avLst/>
          </a:prstGeom>
          <a:noFill/>
          <a:ln w="9525">
            <a:noFill/>
            <a:miter lim="800000"/>
            <a:headEnd/>
            <a:tailEnd/>
          </a:ln>
        </p:spPr>
        <p:txBody>
          <a:bodyPr>
            <a:spAutoFit/>
          </a:bodyPr>
          <a:lstStyle/>
          <a:p>
            <a:r>
              <a:rPr lang="en-US" sz="1000" dirty="0"/>
              <a:t>Note: LPI = Logistics Performance Index; Tariffs = TTRI = Trade Restrictiveness Index; All barriers = OTRI = Overall Trade Restrictiveness Index.</a:t>
            </a:r>
          </a:p>
        </p:txBody>
      </p:sp>
    </p:spTree>
    <p:extLst>
      <p:ext uri="{BB962C8B-B14F-4D97-AF65-F5344CB8AC3E}">
        <p14:creationId xmlns:p14="http://schemas.microsoft.com/office/powerpoint/2010/main" xmlns="" val="954302762"/>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spect="1" noChangeArrowheads="1"/>
          </p:cNvPicPr>
          <p:nvPr/>
        </p:nvPicPr>
        <p:blipFill>
          <a:blip r:embed="rId3" cstate="print"/>
          <a:srcRect/>
          <a:stretch>
            <a:fillRect/>
          </a:stretch>
        </p:blipFill>
        <p:spPr bwMode="auto">
          <a:xfrm>
            <a:off x="76200" y="2209800"/>
            <a:ext cx="7619999" cy="3276600"/>
          </a:xfrm>
          <a:prstGeom prst="rect">
            <a:avLst/>
          </a:prstGeom>
          <a:noFill/>
          <a:ln w="9525">
            <a:noFill/>
            <a:miter lim="800000"/>
            <a:headEnd/>
            <a:tailEnd/>
          </a:ln>
        </p:spPr>
      </p:pic>
      <p:sp>
        <p:nvSpPr>
          <p:cNvPr id="10" name="TextBox 9"/>
          <p:cNvSpPr txBox="1"/>
          <p:nvPr/>
        </p:nvSpPr>
        <p:spPr>
          <a:xfrm>
            <a:off x="533400" y="1066800"/>
            <a:ext cx="6858000" cy="523875"/>
          </a:xfrm>
          <a:prstGeom prst="rect">
            <a:avLst/>
          </a:prstGeom>
          <a:noFill/>
        </p:spPr>
        <p:txBody>
          <a:bodyPr wrap="square">
            <a:spAutoFit/>
          </a:bodyPr>
          <a:lstStyle/>
          <a:p>
            <a:pPr algn="ctr" fontAlgn="auto">
              <a:spcBef>
                <a:spcPts val="0"/>
              </a:spcBef>
              <a:spcAft>
                <a:spcPts val="0"/>
              </a:spcAft>
              <a:defRPr/>
            </a:pPr>
            <a:r>
              <a:rPr lang="en-US" sz="1400" b="1" cap="small" dirty="0">
                <a:solidFill>
                  <a:srgbClr val="0070C0"/>
                </a:solidFill>
                <a:latin typeface="Arial Narrow" pitchFamily="34" charset="0"/>
                <a:cs typeface="+mn-cs"/>
              </a:rPr>
              <a:t>Annual Number of Non-Tariff Barrier </a:t>
            </a:r>
          </a:p>
          <a:p>
            <a:pPr algn="ctr" fontAlgn="auto">
              <a:spcBef>
                <a:spcPts val="0"/>
              </a:spcBef>
              <a:spcAft>
                <a:spcPts val="0"/>
              </a:spcAft>
              <a:defRPr/>
            </a:pPr>
            <a:r>
              <a:rPr lang="en-US" sz="1400" b="1" cap="small" dirty="0" smtClean="0">
                <a:solidFill>
                  <a:srgbClr val="0070C0"/>
                </a:solidFill>
                <a:latin typeface="Arial Narrow" pitchFamily="34" charset="0"/>
                <a:cs typeface="+mn-cs"/>
              </a:rPr>
              <a:t>Notifications </a:t>
            </a:r>
            <a:r>
              <a:rPr lang="en-US" sz="1400" b="1" cap="small" dirty="0">
                <a:solidFill>
                  <a:srgbClr val="0070C0"/>
                </a:solidFill>
                <a:latin typeface="Arial Narrow" pitchFamily="34" charset="0"/>
                <a:cs typeface="+mn-cs"/>
              </a:rPr>
              <a:t>to the WTO, 1995-2010</a:t>
            </a:r>
          </a:p>
        </p:txBody>
      </p:sp>
      <p:sp>
        <p:nvSpPr>
          <p:cNvPr id="14" name="Rectangle 13"/>
          <p:cNvSpPr/>
          <p:nvPr/>
        </p:nvSpPr>
        <p:spPr>
          <a:xfrm>
            <a:off x="0" y="381000"/>
            <a:ext cx="8839200" cy="584775"/>
          </a:xfrm>
          <a:prstGeom prst="rect">
            <a:avLst/>
          </a:prstGeom>
        </p:spPr>
        <p:txBody>
          <a:bodyPr wrap="square">
            <a:spAutoFit/>
          </a:bodyPr>
          <a:lstStyle/>
          <a:p>
            <a:pPr algn="ctr">
              <a:spcAft>
                <a:spcPts val="1200"/>
              </a:spcAft>
            </a:pPr>
            <a:r>
              <a:rPr lang="en-US" sz="3200" b="1" dirty="0" smtClean="0">
                <a:solidFill>
                  <a:schemeClr val="accent1">
                    <a:lumMod val="75000"/>
                  </a:schemeClr>
                </a:solidFill>
                <a:latin typeface="+mj-lt"/>
                <a:ea typeface="+mj-ea"/>
                <a:cs typeface="+mj-cs"/>
              </a:rPr>
              <a:t> </a:t>
            </a:r>
            <a:r>
              <a:rPr lang="en-US" sz="3200" b="1" dirty="0" smtClean="0">
                <a:solidFill>
                  <a:schemeClr val="tx2"/>
                </a:solidFill>
              </a:rPr>
              <a:t>NTMs are </a:t>
            </a:r>
            <a:r>
              <a:rPr lang="en-US" sz="3200" b="1" dirty="0" smtClean="0">
                <a:solidFill>
                  <a:schemeClr val="tx2"/>
                </a:solidFill>
              </a:rPr>
              <a:t>another </a:t>
            </a:r>
            <a:r>
              <a:rPr lang="en-US" sz="3200" b="1" dirty="0" smtClean="0">
                <a:solidFill>
                  <a:schemeClr val="tx2"/>
                </a:solidFill>
              </a:rPr>
              <a:t>s</a:t>
            </a:r>
            <a:r>
              <a:rPr lang="en-US" sz="3200" b="1" dirty="0" smtClean="0">
                <a:solidFill>
                  <a:schemeClr val="tx2"/>
                </a:solidFill>
              </a:rPr>
              <a:t>ource </a:t>
            </a:r>
            <a:r>
              <a:rPr lang="en-US" sz="3200" b="1" dirty="0" smtClean="0">
                <a:solidFill>
                  <a:schemeClr val="tx2"/>
                </a:solidFill>
              </a:rPr>
              <a:t>of </a:t>
            </a:r>
            <a:r>
              <a:rPr lang="en-US" sz="3200" b="1" dirty="0" smtClean="0">
                <a:solidFill>
                  <a:schemeClr val="tx2"/>
                </a:solidFill>
              </a:rPr>
              <a:t>trade </a:t>
            </a:r>
            <a:r>
              <a:rPr lang="en-US" sz="3200" b="1" dirty="0" smtClean="0">
                <a:solidFill>
                  <a:schemeClr val="tx2"/>
                </a:solidFill>
              </a:rPr>
              <a:t>c</a:t>
            </a:r>
            <a:r>
              <a:rPr lang="en-US" sz="3200" b="1" dirty="0" smtClean="0">
                <a:solidFill>
                  <a:schemeClr val="tx2"/>
                </a:solidFill>
              </a:rPr>
              <a:t>osts</a:t>
            </a:r>
            <a:endParaRPr lang="en-US" sz="3200" b="1" dirty="0" smtClean="0">
              <a:solidFill>
                <a:schemeClr val="tx2"/>
              </a:solidFill>
              <a:latin typeface="+mj-lt"/>
              <a:ea typeface="+mj-ea"/>
              <a:cs typeface="+mj-cs"/>
            </a:endParaRPr>
          </a:p>
        </p:txBody>
      </p:sp>
      <p:sp>
        <p:nvSpPr>
          <p:cNvPr id="15" name="TextBox 14"/>
          <p:cNvSpPr txBox="1"/>
          <p:nvPr/>
        </p:nvSpPr>
        <p:spPr>
          <a:xfrm>
            <a:off x="1482725" y="6467635"/>
            <a:ext cx="5105400" cy="246221"/>
          </a:xfrm>
          <a:prstGeom prst="rect">
            <a:avLst/>
          </a:prstGeom>
          <a:noFill/>
        </p:spPr>
        <p:txBody>
          <a:bodyPr wrap="square" rtlCol="0">
            <a:spAutoFit/>
          </a:bodyPr>
          <a:lstStyle/>
          <a:p>
            <a:r>
              <a:rPr lang="en-US" sz="1000" dirty="0" smtClean="0"/>
              <a:t>Source: </a:t>
            </a:r>
            <a:r>
              <a:rPr lang="en-US" sz="1000" dirty="0" err="1" smtClean="0"/>
              <a:t>Moreira</a:t>
            </a:r>
            <a:r>
              <a:rPr lang="en-US" sz="1000" dirty="0" smtClean="0"/>
              <a:t> </a:t>
            </a:r>
            <a:r>
              <a:rPr lang="en-US" sz="1000" i="1" dirty="0" smtClean="0"/>
              <a:t>et. al.</a:t>
            </a:r>
            <a:r>
              <a:rPr lang="en-US" sz="1000" dirty="0" smtClean="0"/>
              <a:t> (2009); IDB </a:t>
            </a:r>
            <a:r>
              <a:rPr lang="en-US" sz="1000" dirty="0" err="1" smtClean="0"/>
              <a:t>INTrade</a:t>
            </a:r>
            <a:r>
              <a:rPr lang="en-US" sz="1000" dirty="0" smtClean="0"/>
              <a:t> Database; World Bank Trade Indicators; WTO</a:t>
            </a:r>
            <a:endParaRPr lang="en-US" sz="1000" dirty="0"/>
          </a:p>
        </p:txBody>
      </p:sp>
    </p:spTree>
    <p:extLst>
      <p:ext uri="{BB962C8B-B14F-4D97-AF65-F5344CB8AC3E}">
        <p14:creationId xmlns:p14="http://schemas.microsoft.com/office/powerpoint/2010/main" xmlns="" val="827985099"/>
      </p:ext>
    </p:extLst>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5" name="Picture 4"/>
          <p:cNvPicPr>
            <a:picLocks noChangeAspect="1" noChangeArrowheads="1"/>
          </p:cNvPicPr>
          <p:nvPr/>
        </p:nvPicPr>
        <p:blipFill>
          <a:blip r:embed="rId3" cstate="print"/>
          <a:srcRect/>
          <a:stretch>
            <a:fillRect/>
          </a:stretch>
        </p:blipFill>
        <p:spPr bwMode="auto">
          <a:xfrm>
            <a:off x="0" y="0"/>
            <a:ext cx="1460876" cy="2209800"/>
          </a:xfrm>
          <a:prstGeom prst="rect">
            <a:avLst/>
          </a:prstGeom>
          <a:noFill/>
          <a:ln w="9525">
            <a:noFill/>
            <a:miter lim="800000"/>
            <a:headEnd/>
            <a:tailEnd/>
          </a:ln>
        </p:spPr>
      </p:pic>
      <p:sp>
        <p:nvSpPr>
          <p:cNvPr id="6" name="Title 1"/>
          <p:cNvSpPr txBox="1">
            <a:spLocks noGrp="1"/>
          </p:cNvSpPr>
          <p:nvPr>
            <p:ph type="title"/>
          </p:nvPr>
        </p:nvSpPr>
        <p:spPr>
          <a:xfrm>
            <a:off x="1905000" y="609600"/>
            <a:ext cx="6781800" cy="1066800"/>
          </a:xfrm>
          <a:prstGeom prst="rect">
            <a:avLst/>
          </a:prstGeom>
        </p:spPr>
        <p:txBody>
          <a:bodyPr anchor="b">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3200" b="1" i="0" u="none" strike="noStrike" kern="1200" cap="none" spc="0" normalizeH="0" baseline="0" noProof="0" dirty="0" err="1" smtClean="0">
                <a:ln>
                  <a:noFill/>
                </a:ln>
                <a:solidFill>
                  <a:schemeClr val="tx2">
                    <a:satMod val="130000"/>
                  </a:schemeClr>
                </a:solidFill>
                <a:uLnTx/>
                <a:uFillTx/>
                <a:latin typeface="+mj-lt"/>
                <a:ea typeface="+mj-ea"/>
                <a:cs typeface="+mj-cs"/>
              </a:rPr>
              <a:t>Definition</a:t>
            </a:r>
            <a:r>
              <a:rPr kumimoji="0" lang="fr-FR" sz="3200" b="1" i="0" u="none" strike="noStrike" kern="1200" cap="none" spc="0" normalizeH="0" baseline="0" noProof="0" dirty="0" smtClean="0">
                <a:ln>
                  <a:noFill/>
                </a:ln>
                <a:solidFill>
                  <a:schemeClr val="tx2">
                    <a:satMod val="130000"/>
                  </a:schemeClr>
                </a:solidFill>
                <a:uLnTx/>
                <a:uFillTx/>
                <a:latin typeface="+mj-lt"/>
                <a:ea typeface="+mj-ea"/>
                <a:cs typeface="+mj-cs"/>
              </a:rPr>
              <a:t> of </a:t>
            </a:r>
            <a:r>
              <a:rPr kumimoji="0" lang="fr-FR" sz="3200" b="1" i="0" u="none" strike="noStrike" kern="1200" cap="none" spc="0" normalizeH="0" baseline="0" noProof="0" dirty="0" err="1" smtClean="0">
                <a:ln>
                  <a:noFill/>
                </a:ln>
                <a:solidFill>
                  <a:schemeClr val="tx2">
                    <a:satMod val="130000"/>
                  </a:schemeClr>
                </a:solidFill>
                <a:uLnTx/>
                <a:uFillTx/>
                <a:latin typeface="+mj-lt"/>
                <a:ea typeface="+mj-ea"/>
                <a:cs typeface="+mj-cs"/>
              </a:rPr>
              <a:t>NTMs</a:t>
            </a:r>
            <a:r>
              <a:rPr kumimoji="0" lang="fr-FR" sz="3200" b="1" i="0" u="none" strike="noStrike" kern="1200" cap="none" spc="0" normalizeH="0" baseline="0" noProof="0" dirty="0" smtClean="0">
                <a:ln>
                  <a:noFill/>
                </a:ln>
                <a:solidFill>
                  <a:schemeClr val="tx2">
                    <a:satMod val="130000"/>
                  </a:schemeClr>
                </a:solidFill>
                <a:uLnTx/>
                <a:uFillTx/>
                <a:latin typeface="+mj-lt"/>
                <a:ea typeface="+mj-ea"/>
                <a:cs typeface="+mj-cs"/>
              </a:rPr>
              <a:t> </a:t>
            </a:r>
            <a:br>
              <a:rPr kumimoji="0" lang="fr-FR" sz="3200" b="1" i="0" u="none" strike="noStrike" kern="1200" cap="none" spc="0" normalizeH="0" baseline="0" noProof="0" dirty="0" smtClean="0">
                <a:ln>
                  <a:noFill/>
                </a:ln>
                <a:solidFill>
                  <a:schemeClr val="tx2">
                    <a:satMod val="130000"/>
                  </a:schemeClr>
                </a:solidFill>
                <a:uLnTx/>
                <a:uFillTx/>
                <a:latin typeface="+mj-lt"/>
                <a:ea typeface="+mj-ea"/>
                <a:cs typeface="+mj-cs"/>
              </a:rPr>
            </a:br>
            <a:r>
              <a:rPr kumimoji="0" lang="fr-FR" sz="3200" b="1" i="0" u="none" strike="noStrike" kern="1200" cap="none" spc="0" normalizeH="0" baseline="0" noProof="0" dirty="0" smtClean="0">
                <a:ln>
                  <a:noFill/>
                </a:ln>
                <a:solidFill>
                  <a:schemeClr val="tx2">
                    <a:satMod val="130000"/>
                  </a:schemeClr>
                </a:solidFill>
                <a:uLnTx/>
                <a:uFillTx/>
                <a:latin typeface="+mj-lt"/>
                <a:ea typeface="+mj-ea"/>
                <a:cs typeface="+mj-cs"/>
              </a:rPr>
              <a:t>(UNCTAD</a:t>
            </a:r>
            <a:r>
              <a:rPr kumimoji="0" lang="fr-FR" sz="3200" b="1" i="0" u="none" strike="noStrike" kern="1200" cap="none" spc="0" normalizeH="0" noProof="0" dirty="0" smtClean="0">
                <a:ln>
                  <a:noFill/>
                </a:ln>
                <a:solidFill>
                  <a:schemeClr val="tx2">
                    <a:satMod val="130000"/>
                  </a:schemeClr>
                </a:solidFill>
                <a:uLnTx/>
                <a:uFillTx/>
                <a:latin typeface="+mj-lt"/>
                <a:ea typeface="+mj-ea"/>
                <a:cs typeface="+mj-cs"/>
              </a:rPr>
              <a:t> classification)</a:t>
            </a:r>
            <a:endParaRPr kumimoji="0" lang="fr-FR" sz="3200" b="1" i="0" u="none" strike="noStrike" kern="1200" cap="none" spc="0" normalizeH="0" baseline="0" noProof="0" dirty="0">
              <a:ln>
                <a:noFill/>
              </a:ln>
              <a:solidFill>
                <a:schemeClr val="tx2">
                  <a:satMod val="130000"/>
                </a:schemeClr>
              </a:solidFill>
              <a:uLnTx/>
              <a:uFillTx/>
              <a:latin typeface="+mj-lt"/>
              <a:ea typeface="+mj-ea"/>
              <a:cs typeface="+mj-cs"/>
            </a:endParaRPr>
          </a:p>
        </p:txBody>
      </p:sp>
      <p:graphicFrame>
        <p:nvGraphicFramePr>
          <p:cNvPr id="3" name="Content Placeholder 2"/>
          <p:cNvGraphicFramePr>
            <a:graphicFrameLocks noGrp="1" noChangeAspect="1"/>
          </p:cNvGraphicFramePr>
          <p:nvPr>
            <p:ph idx="1"/>
            <p:extLst>
              <p:ext uri="{D42A27DB-BD31-4B8C-83A1-F6EECF244321}">
                <p14:modId xmlns:p14="http://schemas.microsoft.com/office/powerpoint/2010/main" xmlns="" val="514451229"/>
              </p:ext>
            </p:extLst>
          </p:nvPr>
        </p:nvGraphicFramePr>
        <p:xfrm>
          <a:off x="609600" y="2209800"/>
          <a:ext cx="8153400" cy="4419600"/>
        </p:xfrm>
        <a:graphic>
          <a:graphicData uri="http://schemas.openxmlformats.org/presentationml/2006/ole">
            <p:oleObj spid="_x0000_s4100" name="Slide" r:id="rId4" imgW="4503352" imgH="3377049" progId="PowerPoint.Slide.8">
              <p:embed/>
            </p:oleObj>
          </a:graphicData>
        </a:graphic>
      </p:graphicFrame>
    </p:spTree>
    <p:extLst>
      <p:ext uri="{BB962C8B-B14F-4D97-AF65-F5344CB8AC3E}">
        <p14:creationId xmlns:p14="http://schemas.microsoft.com/office/powerpoint/2010/main" xmlns="" val="4045303599"/>
      </p:ext>
    </p:extLst>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362200" y="609600"/>
            <a:ext cx="5943600" cy="1066800"/>
          </a:xfrm>
        </p:spPr>
        <p:txBody>
          <a:bodyPr>
            <a:normAutofit/>
          </a:bodyPr>
          <a:lstStyle/>
          <a:p>
            <a:r>
              <a:rPr lang="fr-FR" sz="3200" b="1" dirty="0" smtClean="0"/>
              <a:t>Main Challenges</a:t>
            </a:r>
            <a:endParaRPr lang="fr-FR" sz="3200" b="1" dirty="0"/>
          </a:p>
        </p:txBody>
      </p:sp>
      <p:sp>
        <p:nvSpPr>
          <p:cNvPr id="3" name="Content Placeholder 2"/>
          <p:cNvSpPr>
            <a:spLocks noGrp="1"/>
          </p:cNvSpPr>
          <p:nvPr>
            <p:ph idx="1"/>
          </p:nvPr>
        </p:nvSpPr>
        <p:spPr>
          <a:xfrm>
            <a:off x="685800" y="2286000"/>
            <a:ext cx="8001000" cy="4572000"/>
          </a:xfrm>
        </p:spPr>
        <p:txBody>
          <a:bodyPr>
            <a:normAutofit lnSpcReduction="10000"/>
          </a:bodyPr>
          <a:lstStyle/>
          <a:p>
            <a:r>
              <a:rPr lang="fr-FR" dirty="0" err="1" smtClean="0"/>
              <a:t>NTMs</a:t>
            </a:r>
            <a:r>
              <a:rPr lang="fr-FR" dirty="0" smtClean="0"/>
              <a:t> are </a:t>
            </a:r>
            <a:r>
              <a:rPr lang="fr-FR" dirty="0" err="1" smtClean="0"/>
              <a:t>technical</a:t>
            </a:r>
            <a:r>
              <a:rPr lang="fr-FR" dirty="0" smtClean="0"/>
              <a:t> </a:t>
            </a:r>
            <a:r>
              <a:rPr lang="fr-FR" dirty="0" err="1" smtClean="0"/>
              <a:t>barriers</a:t>
            </a:r>
            <a:r>
              <a:rPr lang="fr-FR" dirty="0" smtClean="0"/>
              <a:t> to </a:t>
            </a:r>
            <a:r>
              <a:rPr lang="fr-FR" dirty="0" err="1" smtClean="0"/>
              <a:t>trade</a:t>
            </a:r>
            <a:r>
              <a:rPr lang="fr-FR" dirty="0" smtClean="0"/>
              <a:t> and </a:t>
            </a:r>
            <a:r>
              <a:rPr lang="fr-FR" dirty="0" err="1" smtClean="0"/>
              <a:t>sanitary</a:t>
            </a:r>
            <a:r>
              <a:rPr lang="fr-FR" dirty="0" smtClean="0"/>
              <a:t> and </a:t>
            </a:r>
            <a:r>
              <a:rPr lang="fr-FR" dirty="0" err="1" smtClean="0"/>
              <a:t>phytosanitary</a:t>
            </a:r>
            <a:r>
              <a:rPr lang="fr-FR" dirty="0" smtClean="0"/>
              <a:t> standards</a:t>
            </a:r>
          </a:p>
          <a:p>
            <a:pPr lvl="1"/>
            <a:r>
              <a:rPr lang="fr-FR" dirty="0" err="1" smtClean="0"/>
              <a:t>Legal</a:t>
            </a:r>
            <a:r>
              <a:rPr lang="fr-FR" dirty="0" smtClean="0"/>
              <a:t> </a:t>
            </a:r>
            <a:r>
              <a:rPr lang="fr-FR" dirty="0" err="1" smtClean="0"/>
              <a:t>texts</a:t>
            </a:r>
            <a:r>
              <a:rPr lang="fr-FR" dirty="0" smtClean="0"/>
              <a:t> </a:t>
            </a:r>
            <a:r>
              <a:rPr lang="fr-FR" dirty="0" err="1" smtClean="0"/>
              <a:t>complex</a:t>
            </a:r>
            <a:r>
              <a:rPr lang="fr-FR" dirty="0" smtClean="0"/>
              <a:t> and non-transparent </a:t>
            </a:r>
          </a:p>
          <a:p>
            <a:r>
              <a:rPr lang="fr-FR" dirty="0" err="1" smtClean="0"/>
              <a:t>NTMs</a:t>
            </a:r>
            <a:r>
              <a:rPr lang="fr-FR" dirty="0" smtClean="0"/>
              <a:t> issues by </a:t>
            </a:r>
            <a:r>
              <a:rPr lang="fr-FR" dirty="0" err="1" smtClean="0"/>
              <a:t>many</a:t>
            </a:r>
            <a:r>
              <a:rPr lang="fr-FR" dirty="0" smtClean="0"/>
              <a:t> </a:t>
            </a:r>
            <a:r>
              <a:rPr lang="fr-FR" dirty="0" err="1" smtClean="0"/>
              <a:t>ministries</a:t>
            </a:r>
            <a:r>
              <a:rPr lang="fr-FR" dirty="0" smtClean="0"/>
              <a:t>/</a:t>
            </a:r>
            <a:r>
              <a:rPr lang="fr-FR" dirty="0" err="1" smtClean="0"/>
              <a:t>agencies</a:t>
            </a:r>
            <a:r>
              <a:rPr lang="fr-FR" dirty="0" smtClean="0"/>
              <a:t> </a:t>
            </a:r>
            <a:r>
              <a:rPr lang="fr-FR" dirty="0" err="1" smtClean="0"/>
              <a:t>with</a:t>
            </a:r>
            <a:r>
              <a:rPr lang="fr-FR" dirty="0" smtClean="0"/>
              <a:t> </a:t>
            </a:r>
            <a:r>
              <a:rPr lang="fr-FR" dirty="0" err="1" smtClean="0"/>
              <a:t>different</a:t>
            </a:r>
            <a:r>
              <a:rPr lang="fr-FR" dirty="0" smtClean="0"/>
              <a:t> mandates—not </a:t>
            </a:r>
            <a:r>
              <a:rPr lang="fr-FR" dirty="0" err="1" smtClean="0"/>
              <a:t>always</a:t>
            </a:r>
            <a:r>
              <a:rPr lang="fr-FR" dirty="0" smtClean="0"/>
              <a:t> to </a:t>
            </a:r>
            <a:r>
              <a:rPr lang="fr-FR" dirty="0" err="1" smtClean="0"/>
              <a:t>facilitate</a:t>
            </a:r>
            <a:r>
              <a:rPr lang="fr-FR" dirty="0" smtClean="0"/>
              <a:t> </a:t>
            </a:r>
            <a:r>
              <a:rPr lang="fr-FR" dirty="0" err="1" smtClean="0"/>
              <a:t>trade</a:t>
            </a:r>
            <a:endParaRPr lang="fr-FR" dirty="0" smtClean="0"/>
          </a:p>
          <a:p>
            <a:r>
              <a:rPr lang="fr-FR" dirty="0" smtClean="0"/>
              <a:t>WTO </a:t>
            </a:r>
            <a:r>
              <a:rPr lang="fr-FR" dirty="0" err="1" smtClean="0"/>
              <a:t>rules</a:t>
            </a:r>
            <a:r>
              <a:rPr lang="fr-FR" dirty="0" smtClean="0"/>
              <a:t> are vague:</a:t>
            </a:r>
          </a:p>
          <a:p>
            <a:pPr marL="1024128" lvl="2" indent="-457200">
              <a:buFont typeface="+mj-lt"/>
              <a:buAutoNum type="arabicPeriod"/>
            </a:pPr>
            <a:r>
              <a:rPr lang="fr-FR" dirty="0" err="1" smtClean="0"/>
              <a:t>Transparency</a:t>
            </a:r>
            <a:endParaRPr lang="fr-FR" dirty="0" smtClean="0"/>
          </a:p>
          <a:p>
            <a:pPr marL="1024128" lvl="2" indent="-457200">
              <a:buFont typeface="+mj-lt"/>
              <a:buAutoNum type="arabicPeriod"/>
            </a:pPr>
            <a:r>
              <a:rPr lang="fr-FR" dirty="0" smtClean="0"/>
              <a:t>Non-discrimination</a:t>
            </a:r>
          </a:p>
          <a:p>
            <a:pPr marL="1024128" lvl="2" indent="-457200">
              <a:buFont typeface="+mj-lt"/>
              <a:buAutoNum type="arabicPeriod"/>
            </a:pPr>
            <a:r>
              <a:rPr lang="fr-FR" dirty="0" smtClean="0"/>
              <a:t>No </a:t>
            </a:r>
            <a:r>
              <a:rPr lang="fr-FR" dirty="0" err="1" smtClean="0"/>
              <a:t>measure</a:t>
            </a:r>
            <a:r>
              <a:rPr lang="fr-FR" dirty="0" smtClean="0"/>
              <a:t> </a:t>
            </a:r>
            <a:r>
              <a:rPr lang="fr-FR" dirty="0" err="1" smtClean="0"/>
              <a:t>less</a:t>
            </a:r>
            <a:r>
              <a:rPr lang="fr-FR" dirty="0" smtClean="0"/>
              <a:t>  </a:t>
            </a:r>
            <a:r>
              <a:rPr lang="fr-FR" dirty="0" err="1" smtClean="0"/>
              <a:t>trade</a:t>
            </a:r>
            <a:r>
              <a:rPr lang="fr-FR" dirty="0" smtClean="0"/>
              <a:t> restrictive</a:t>
            </a:r>
          </a:p>
          <a:p>
            <a:pPr marL="1024128" lvl="2" indent="-457200">
              <a:buFont typeface="+mj-lt"/>
              <a:buAutoNum type="arabicPeriod"/>
            </a:pPr>
            <a:r>
              <a:rPr lang="fr-FR" dirty="0" err="1" smtClean="0"/>
              <a:t>Scientifically</a:t>
            </a:r>
            <a:r>
              <a:rPr lang="fr-FR" dirty="0" smtClean="0"/>
              <a:t> </a:t>
            </a:r>
            <a:r>
              <a:rPr lang="fr-FR" dirty="0" err="1" smtClean="0"/>
              <a:t>justified</a:t>
            </a:r>
            <a:r>
              <a:rPr lang="fr-FR" dirty="0" smtClean="0"/>
              <a:t> (for SPS)</a:t>
            </a:r>
          </a:p>
          <a:p>
            <a:r>
              <a:rPr lang="fr-FR" dirty="0" smtClean="0"/>
              <a:t>An agenda </a:t>
            </a:r>
            <a:r>
              <a:rPr lang="fr-FR" dirty="0" err="1" smtClean="0"/>
              <a:t>that</a:t>
            </a:r>
            <a:r>
              <a:rPr lang="fr-FR" dirty="0" smtClean="0"/>
              <a:t> </a:t>
            </a:r>
            <a:r>
              <a:rPr lang="fr-FR" dirty="0" err="1" smtClean="0"/>
              <a:t>is</a:t>
            </a:r>
            <a:r>
              <a:rPr lang="fr-FR" dirty="0" smtClean="0"/>
              <a:t> </a:t>
            </a:r>
            <a:r>
              <a:rPr lang="fr-FR" dirty="0" err="1" smtClean="0"/>
              <a:t>increasingly</a:t>
            </a:r>
            <a:r>
              <a:rPr lang="fr-FR" dirty="0" smtClean="0"/>
              <a:t> </a:t>
            </a:r>
            <a:r>
              <a:rPr lang="fr-FR" dirty="0" err="1" smtClean="0"/>
              <a:t>regional</a:t>
            </a:r>
            <a:endParaRPr lang="fr-FR" dirty="0" smtClean="0"/>
          </a:p>
        </p:txBody>
      </p:sp>
      <p:pic>
        <p:nvPicPr>
          <p:cNvPr id="4" name="Picture 3"/>
          <p:cNvPicPr>
            <a:picLocks noChangeAspect="1" noChangeArrowheads="1"/>
          </p:cNvPicPr>
          <p:nvPr/>
        </p:nvPicPr>
        <p:blipFill>
          <a:blip r:embed="rId2" cstate="print"/>
          <a:srcRect/>
          <a:stretch>
            <a:fillRect/>
          </a:stretch>
        </p:blipFill>
        <p:spPr bwMode="auto">
          <a:xfrm>
            <a:off x="0" y="0"/>
            <a:ext cx="1460876" cy="2209800"/>
          </a:xfrm>
          <a:prstGeom prst="rect">
            <a:avLst/>
          </a:prstGeom>
          <a:noFill/>
          <a:ln w="9525">
            <a:noFill/>
            <a:miter lim="800000"/>
            <a:headEnd/>
            <a:tailEnd/>
          </a:ln>
        </p:spPr>
      </p:pic>
    </p:spTree>
    <p:extLst>
      <p:ext uri="{BB962C8B-B14F-4D97-AF65-F5344CB8AC3E}">
        <p14:creationId xmlns:p14="http://schemas.microsoft.com/office/powerpoint/2010/main" xmlns="" val="4279074079"/>
      </p:ext>
    </p:extLst>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1" name="Rectangle 3"/>
          <p:cNvSpPr>
            <a:spLocks noGrp="1" noChangeArrowheads="1"/>
          </p:cNvSpPr>
          <p:nvPr>
            <p:ph type="body" idx="1"/>
          </p:nvPr>
        </p:nvSpPr>
        <p:spPr>
          <a:xfrm>
            <a:off x="533400" y="914400"/>
            <a:ext cx="8229600" cy="4325112"/>
          </a:xfrm>
          <a:solidFill>
            <a:schemeClr val="tx2"/>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3">
            <a:schemeClr val="lt1"/>
          </a:lnRef>
          <a:fillRef idx="1">
            <a:schemeClr val="accent1"/>
          </a:fillRef>
          <a:effectRef idx="1">
            <a:schemeClr val="accent1"/>
          </a:effectRef>
          <a:fontRef idx="minor">
            <a:schemeClr val="lt1"/>
          </a:fontRef>
        </p:style>
        <p:txBody>
          <a:bodyPr>
            <a:normAutofit/>
          </a:bodyPr>
          <a:lstStyle/>
          <a:p>
            <a:pPr marL="681228" indent="-571500" eaLnBrk="1" hangingPunct="1">
              <a:lnSpc>
                <a:spcPct val="90000"/>
              </a:lnSpc>
              <a:buFont typeface="Wingdings" pitchFamily="2" charset="2"/>
              <a:buChar char="q"/>
            </a:pPr>
            <a:endParaRPr lang="en-US" dirty="0" smtClean="0">
              <a:solidFill>
                <a:schemeClr val="bg1"/>
              </a:solidFill>
            </a:endParaRPr>
          </a:p>
          <a:p>
            <a:pPr marL="681228" indent="-571500" algn="ctr" eaLnBrk="1" hangingPunct="1">
              <a:lnSpc>
                <a:spcPct val="90000"/>
              </a:lnSpc>
              <a:buFont typeface="Wingdings" pitchFamily="2" charset="2"/>
              <a:buChar char="q"/>
            </a:pPr>
            <a:endParaRPr lang="en-US" sz="4000" dirty="0" smtClean="0">
              <a:solidFill>
                <a:schemeClr val="bg1"/>
              </a:solidFill>
            </a:endParaRPr>
          </a:p>
          <a:p>
            <a:pPr marL="681228" indent="-571500" algn="ctr" eaLnBrk="1" hangingPunct="1">
              <a:lnSpc>
                <a:spcPct val="90000"/>
              </a:lnSpc>
              <a:buNone/>
            </a:pPr>
            <a:endParaRPr lang="en-US" sz="4000" dirty="0" smtClean="0">
              <a:solidFill>
                <a:schemeClr val="bg1"/>
              </a:solidFill>
            </a:endParaRPr>
          </a:p>
          <a:p>
            <a:pPr marL="681228" indent="-571500" algn="ctr" eaLnBrk="1" hangingPunct="1">
              <a:lnSpc>
                <a:spcPct val="90000"/>
              </a:lnSpc>
              <a:buFont typeface="Wingdings" pitchFamily="2" charset="2"/>
              <a:buChar char="q"/>
            </a:pPr>
            <a:r>
              <a:rPr lang="en-US" sz="3200" dirty="0" smtClean="0">
                <a:solidFill>
                  <a:schemeClr val="bg1"/>
                </a:solidFill>
              </a:rPr>
              <a:t>Improving Trade Facilitation and </a:t>
            </a:r>
          </a:p>
          <a:p>
            <a:pPr marL="109728" indent="0" algn="ctr" eaLnBrk="1" hangingPunct="1">
              <a:lnSpc>
                <a:spcPct val="90000"/>
              </a:lnSpc>
              <a:buNone/>
            </a:pPr>
            <a:r>
              <a:rPr lang="en-US" sz="3200" dirty="0" smtClean="0">
                <a:solidFill>
                  <a:schemeClr val="bg1"/>
                </a:solidFill>
              </a:rPr>
              <a:t>Reducing Trade Costs</a:t>
            </a:r>
          </a:p>
          <a:p>
            <a:pPr eaLnBrk="1" hangingPunct="1">
              <a:lnSpc>
                <a:spcPct val="90000"/>
              </a:lnSpc>
              <a:buFont typeface="Wingdings" pitchFamily="2" charset="2"/>
              <a:buNone/>
            </a:pPr>
            <a:endParaRPr lang="en-US" dirty="0" smtClean="0">
              <a:solidFill>
                <a:schemeClr val="bg1"/>
              </a:solidFill>
            </a:endParaRPr>
          </a:p>
        </p:txBody>
      </p:sp>
    </p:spTree>
    <p:extLst>
      <p:ext uri="{BB962C8B-B14F-4D97-AF65-F5344CB8AC3E}">
        <p14:creationId xmlns:p14="http://schemas.microsoft.com/office/powerpoint/2010/main" xmlns="" val="2876237657"/>
      </p:ext>
    </p:extLst>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0"/>
            <a:ext cx="8382000" cy="1066800"/>
          </a:xfrm>
        </p:spPr>
        <p:txBody>
          <a:bodyPr>
            <a:normAutofit/>
          </a:bodyPr>
          <a:lstStyle/>
          <a:p>
            <a:pPr algn="ctr"/>
            <a:r>
              <a:rPr lang="en-US" sz="3200" b="1" dirty="0" smtClean="0"/>
              <a:t>Goals of trade </a:t>
            </a:r>
            <a:r>
              <a:rPr lang="en-US" sz="3200" b="1" dirty="0" smtClean="0"/>
              <a:t>f</a:t>
            </a:r>
            <a:r>
              <a:rPr lang="en-US" sz="3200" b="1" dirty="0" smtClean="0"/>
              <a:t>acilitation </a:t>
            </a:r>
            <a:r>
              <a:rPr lang="en-US" sz="3200" b="1" dirty="0" smtClean="0"/>
              <a:t>and </a:t>
            </a:r>
            <a:r>
              <a:rPr lang="en-US" sz="3200" b="1" dirty="0" smtClean="0"/>
              <a:t>logistics </a:t>
            </a:r>
            <a:r>
              <a:rPr lang="en-US" sz="3200" b="1" dirty="0" smtClean="0"/>
              <a:t>a</a:t>
            </a:r>
            <a:r>
              <a:rPr lang="en-US" sz="3200" b="1" dirty="0" smtClean="0"/>
              <a:t>genda</a:t>
            </a:r>
            <a:endParaRPr lang="en-US" sz="3200" b="1" dirty="0"/>
          </a:p>
        </p:txBody>
      </p:sp>
      <p:sp>
        <p:nvSpPr>
          <p:cNvPr id="3" name="Content Placeholder 2"/>
          <p:cNvSpPr>
            <a:spLocks noGrp="1"/>
          </p:cNvSpPr>
          <p:nvPr>
            <p:ph idx="1"/>
          </p:nvPr>
        </p:nvSpPr>
        <p:spPr/>
        <p:txBody>
          <a:bodyPr/>
          <a:lstStyle/>
          <a:p>
            <a:r>
              <a:rPr lang="en-US" dirty="0" smtClean="0"/>
              <a:t>Address links between investments in hard </a:t>
            </a:r>
            <a:r>
              <a:rPr lang="en-US" b="1" dirty="0" smtClean="0"/>
              <a:t>infrastructure</a:t>
            </a:r>
            <a:r>
              <a:rPr lang="en-US" dirty="0" smtClean="0"/>
              <a:t> and </a:t>
            </a:r>
            <a:r>
              <a:rPr lang="en-US" b="1" dirty="0" smtClean="0"/>
              <a:t>policy</a:t>
            </a:r>
            <a:r>
              <a:rPr lang="en-US" dirty="0" smtClean="0"/>
              <a:t> actions needed to facilitate trade flows</a:t>
            </a:r>
          </a:p>
          <a:p>
            <a:r>
              <a:rPr lang="en-US" dirty="0" smtClean="0"/>
              <a:t>Make more efficient the </a:t>
            </a:r>
            <a:r>
              <a:rPr lang="en-US" b="1" dirty="0" smtClean="0"/>
              <a:t>supply chains </a:t>
            </a:r>
            <a:r>
              <a:rPr lang="en-US" dirty="0" smtClean="0"/>
              <a:t>linking domestic producers and buyers to international partners</a:t>
            </a:r>
          </a:p>
          <a:p>
            <a:r>
              <a:rPr lang="en-US" dirty="0" smtClean="0"/>
              <a:t>Ease </a:t>
            </a:r>
            <a:r>
              <a:rPr lang="en-US" dirty="0" smtClean="0"/>
              <a:t>the movement </a:t>
            </a:r>
            <a:r>
              <a:rPr lang="en-US" dirty="0" smtClean="0"/>
              <a:t>of goods regionally and internationally to increase </a:t>
            </a:r>
            <a:r>
              <a:rPr lang="en-US" b="1" dirty="0" smtClean="0"/>
              <a:t>competitiveness</a:t>
            </a:r>
            <a:endParaRPr lang="en-US" b="1" dirty="0"/>
          </a:p>
        </p:txBody>
      </p:sp>
    </p:spTree>
    <p:extLst>
      <p:ext uri="{BB962C8B-B14F-4D97-AF65-F5344CB8AC3E}">
        <p14:creationId xmlns:p14="http://schemas.microsoft.com/office/powerpoint/2010/main" xmlns="" val="2721106732"/>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066800"/>
          </a:xfrm>
        </p:spPr>
        <p:txBody>
          <a:bodyPr>
            <a:normAutofit/>
          </a:bodyPr>
          <a:lstStyle/>
          <a:p>
            <a:r>
              <a:rPr lang="en-US" sz="3600" b="1" dirty="0" smtClean="0"/>
              <a:t>Three </a:t>
            </a:r>
            <a:r>
              <a:rPr lang="en-US" sz="3600" b="1" dirty="0" smtClean="0"/>
              <a:t>pillars </a:t>
            </a:r>
            <a:r>
              <a:rPr lang="en-US" sz="3600" b="1" dirty="0" smtClean="0"/>
              <a:t>of </a:t>
            </a:r>
            <a:r>
              <a:rPr lang="en-US" sz="3600" b="1" dirty="0" smtClean="0"/>
              <a:t>logistics </a:t>
            </a:r>
            <a:r>
              <a:rPr lang="en-US" sz="3600" b="1" dirty="0" smtClean="0"/>
              <a:t>p</a:t>
            </a:r>
            <a:r>
              <a:rPr lang="en-US" sz="3600" b="1" dirty="0" smtClean="0"/>
              <a:t>erformance</a:t>
            </a:r>
            <a:endParaRPr lang="en-US" sz="3600" b="1" dirty="0"/>
          </a:p>
        </p:txBody>
      </p:sp>
      <p:sp>
        <p:nvSpPr>
          <p:cNvPr id="3" name="Content Placeholder 2"/>
          <p:cNvSpPr>
            <a:spLocks noGrp="1"/>
          </p:cNvSpPr>
          <p:nvPr>
            <p:ph idx="1"/>
          </p:nvPr>
        </p:nvSpPr>
        <p:spPr/>
        <p:txBody>
          <a:bodyPr/>
          <a:lstStyle/>
          <a:p>
            <a:r>
              <a:rPr lang="en-US" dirty="0" smtClean="0"/>
              <a:t>Availability and quality of trade-related </a:t>
            </a:r>
            <a:r>
              <a:rPr lang="en-US" b="1" dirty="0" smtClean="0"/>
              <a:t>infrastructure</a:t>
            </a:r>
            <a:r>
              <a:rPr lang="en-US" dirty="0" smtClean="0"/>
              <a:t>: ports, airports, roads, railroads</a:t>
            </a:r>
          </a:p>
          <a:p>
            <a:r>
              <a:rPr lang="en-US" dirty="0" smtClean="0"/>
              <a:t>Friendliness and transparency of trade procedures implemented by </a:t>
            </a:r>
            <a:r>
              <a:rPr lang="en-US" b="1" dirty="0" smtClean="0"/>
              <a:t>customs</a:t>
            </a:r>
            <a:r>
              <a:rPr lang="en-US" dirty="0" smtClean="0"/>
              <a:t> and other border control agencies</a:t>
            </a:r>
          </a:p>
          <a:p>
            <a:r>
              <a:rPr lang="en-US" dirty="0" smtClean="0"/>
              <a:t>Development and quality of </a:t>
            </a:r>
            <a:r>
              <a:rPr lang="en-US" b="1" dirty="0" smtClean="0"/>
              <a:t>logistics services </a:t>
            </a:r>
            <a:r>
              <a:rPr lang="en-US" dirty="0" smtClean="0"/>
              <a:t>such as trucking, warehousing, freight forwarders, shipping, and customs agents</a:t>
            </a:r>
            <a:endParaRPr lang="en-US" dirty="0"/>
          </a:p>
        </p:txBody>
      </p:sp>
    </p:spTree>
    <p:extLst>
      <p:ext uri="{BB962C8B-B14F-4D97-AF65-F5344CB8AC3E}">
        <p14:creationId xmlns:p14="http://schemas.microsoft.com/office/powerpoint/2010/main" xmlns="" val="191654514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1" name="Rectangle 3"/>
          <p:cNvSpPr>
            <a:spLocks noChangeArrowheads="1"/>
          </p:cNvSpPr>
          <p:nvPr/>
        </p:nvSpPr>
        <p:spPr bwMode="auto">
          <a:xfrm>
            <a:off x="457200" y="2438400"/>
            <a:ext cx="8686800" cy="2882900"/>
          </a:xfrm>
          <a:prstGeom prst="rect">
            <a:avLst/>
          </a:prstGeom>
          <a:noFill/>
          <a:ln w="9525">
            <a:noFill/>
            <a:miter lim="800000"/>
            <a:headEnd/>
            <a:tailEnd/>
          </a:ln>
        </p:spPr>
        <p:txBody>
          <a:bodyPr/>
          <a:lstStyle/>
          <a:p>
            <a:pPr lvl="1" indent="-284163" eaLnBrk="0" hangingPunct="0">
              <a:spcBef>
                <a:spcPct val="20000"/>
              </a:spcBef>
              <a:buClr>
                <a:schemeClr val="tx1"/>
              </a:buClr>
              <a:buSzPct val="50000"/>
              <a:buFont typeface="Wingdings 2" pitchFamily="18" charset="2"/>
              <a:buBlip>
                <a:blip r:embed="rId3"/>
              </a:buBlip>
            </a:pPr>
            <a:r>
              <a:rPr lang="en-US" sz="2600" b="0" dirty="0">
                <a:solidFill>
                  <a:schemeClr val="tx1"/>
                </a:solidFill>
              </a:rPr>
              <a:t>Efficiency of the clearance process</a:t>
            </a:r>
          </a:p>
          <a:p>
            <a:pPr lvl="1" indent="-284163" eaLnBrk="0" hangingPunct="0">
              <a:spcBef>
                <a:spcPct val="20000"/>
              </a:spcBef>
              <a:buClr>
                <a:schemeClr val="tx1"/>
              </a:buClr>
              <a:buSzPct val="50000"/>
              <a:buFont typeface="Wingdings 2" pitchFamily="18" charset="2"/>
              <a:buBlip>
                <a:blip r:embed="rId3"/>
              </a:buBlip>
            </a:pPr>
            <a:r>
              <a:rPr lang="en-US" sz="2600" b="0" dirty="0">
                <a:solidFill>
                  <a:schemeClr val="tx1"/>
                </a:solidFill>
              </a:rPr>
              <a:t>Quality of trade and transport infrastructure</a:t>
            </a:r>
          </a:p>
          <a:p>
            <a:pPr lvl="1" indent="-284163" eaLnBrk="0" hangingPunct="0">
              <a:spcBef>
                <a:spcPct val="20000"/>
              </a:spcBef>
              <a:buClr>
                <a:schemeClr val="tx1"/>
              </a:buClr>
              <a:buSzPct val="50000"/>
              <a:buFont typeface="Wingdings 2" pitchFamily="18" charset="2"/>
              <a:buBlip>
                <a:blip r:embed="rId3"/>
              </a:buBlip>
            </a:pPr>
            <a:r>
              <a:rPr lang="en-US" sz="2600" b="0" dirty="0">
                <a:solidFill>
                  <a:schemeClr val="tx1"/>
                </a:solidFill>
              </a:rPr>
              <a:t>Ease of arranging competitively priced shipments</a:t>
            </a:r>
          </a:p>
          <a:p>
            <a:pPr lvl="1" indent="-284163" eaLnBrk="0" hangingPunct="0">
              <a:spcBef>
                <a:spcPct val="20000"/>
              </a:spcBef>
              <a:buClr>
                <a:schemeClr val="tx1"/>
              </a:buClr>
              <a:buSzPct val="50000"/>
              <a:buFont typeface="Wingdings 2" pitchFamily="18" charset="2"/>
              <a:buBlip>
                <a:blip r:embed="rId3"/>
              </a:buBlip>
            </a:pPr>
            <a:r>
              <a:rPr lang="en-US" sz="2600" b="0" dirty="0">
                <a:solidFill>
                  <a:schemeClr val="tx1"/>
                </a:solidFill>
              </a:rPr>
              <a:t>Logistics competence and quality of logistics services</a:t>
            </a:r>
          </a:p>
          <a:p>
            <a:pPr lvl="1" indent="-284163" eaLnBrk="0" hangingPunct="0">
              <a:spcBef>
                <a:spcPct val="20000"/>
              </a:spcBef>
              <a:buClr>
                <a:schemeClr val="tx1"/>
              </a:buClr>
              <a:buSzPct val="50000"/>
              <a:buFont typeface="Wingdings 2" pitchFamily="18" charset="2"/>
              <a:buBlip>
                <a:blip r:embed="rId3"/>
              </a:buBlip>
            </a:pPr>
            <a:r>
              <a:rPr lang="en-US" sz="2600" b="0" dirty="0">
                <a:solidFill>
                  <a:schemeClr val="tx1"/>
                </a:solidFill>
              </a:rPr>
              <a:t>Ability to track and trace consignments</a:t>
            </a:r>
          </a:p>
          <a:p>
            <a:pPr lvl="1" indent="-284163" eaLnBrk="0" hangingPunct="0">
              <a:spcBef>
                <a:spcPct val="20000"/>
              </a:spcBef>
              <a:buClr>
                <a:schemeClr val="tx1"/>
              </a:buClr>
              <a:buSzPct val="50000"/>
              <a:buFont typeface="Wingdings 2" pitchFamily="18" charset="2"/>
              <a:buBlip>
                <a:blip r:embed="rId3"/>
              </a:buBlip>
            </a:pPr>
            <a:r>
              <a:rPr lang="en-US" sz="2600" b="0" dirty="0">
                <a:solidFill>
                  <a:schemeClr val="tx1"/>
                </a:solidFill>
              </a:rPr>
              <a:t>Timeliness of shipment delivery</a:t>
            </a:r>
          </a:p>
        </p:txBody>
      </p:sp>
      <p:sp>
        <p:nvSpPr>
          <p:cNvPr id="62468" name="desk1"/>
          <p:cNvSpPr>
            <a:spLocks noEditPoints="1" noChangeArrowheads="1"/>
          </p:cNvSpPr>
          <p:nvPr/>
        </p:nvSpPr>
        <p:spPr bwMode="auto">
          <a:xfrm>
            <a:off x="990600" y="1295400"/>
            <a:ext cx="7543800" cy="914400"/>
          </a:xfrm>
          <a:custGeom>
            <a:avLst/>
            <a:gdLst>
              <a:gd name="T0" fmla="*/ 0 w 21600"/>
              <a:gd name="T1" fmla="*/ 0 h 21600"/>
              <a:gd name="T2" fmla="*/ 21600 w 21600"/>
              <a:gd name="T3" fmla="*/ 0 h 21600"/>
              <a:gd name="T4" fmla="*/ 21600 w 21600"/>
              <a:gd name="T5" fmla="*/ 21600 h 21600"/>
              <a:gd name="T6" fmla="*/ 0 w 21600"/>
              <a:gd name="T7" fmla="*/ 21600 h 21600"/>
              <a:gd name="T8" fmla="*/ 10800 w 21600"/>
              <a:gd name="T9" fmla="*/ 0 h 21600"/>
              <a:gd name="T10" fmla="*/ 21600 w 21600"/>
              <a:gd name="T11" fmla="*/ 10800 h 21600"/>
              <a:gd name="T12" fmla="*/ 10800 w 21600"/>
              <a:gd name="T13" fmla="*/ 21600 h 21600"/>
              <a:gd name="T14" fmla="*/ 0 w 21600"/>
              <a:gd name="T15" fmla="*/ 10800 h 21600"/>
              <a:gd name="T16" fmla="*/ 1000 w 21600"/>
              <a:gd name="T17" fmla="*/ 1000 h 21600"/>
              <a:gd name="T18" fmla="*/ 20600 w 21600"/>
              <a:gd name="T19" fmla="*/ 20600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0"/>
                </a:moveTo>
                <a:lnTo>
                  <a:pt x="21600" y="0"/>
                </a:lnTo>
                <a:lnTo>
                  <a:pt x="21600" y="21600"/>
                </a:lnTo>
                <a:lnTo>
                  <a:pt x="0" y="21600"/>
                </a:lnTo>
                <a:lnTo>
                  <a:pt x="0" y="0"/>
                </a:lnTo>
                <a:close/>
              </a:path>
            </a:pathLst>
          </a:custGeom>
          <a:gradFill rotWithShape="0">
            <a:gsLst>
              <a:gs pos="0">
                <a:schemeClr val="accent1">
                  <a:gamma/>
                  <a:shade val="46275"/>
                  <a:invGamma/>
                </a:schemeClr>
              </a:gs>
              <a:gs pos="100000">
                <a:schemeClr val="accent1"/>
              </a:gs>
            </a:gsLst>
            <a:lin ang="0" scaled="1"/>
          </a:gradFill>
          <a:ln w="9525">
            <a:solidFill>
              <a:srgbClr val="000000"/>
            </a:solidFill>
            <a:miter lim="800000"/>
            <a:headEnd/>
            <a:tailEnd/>
          </a:ln>
          <a:effectLst>
            <a:outerShdw dist="107763" dir="2700000" algn="ctr" rotWithShape="0">
              <a:srgbClr val="808080"/>
            </a:outerShdw>
          </a:effectLst>
        </p:spPr>
        <p:txBody>
          <a:bodyPr/>
          <a:lstStyle/>
          <a:p>
            <a:pPr>
              <a:defRPr/>
            </a:pPr>
            <a:endParaRPr lang="en-US" dirty="0"/>
          </a:p>
        </p:txBody>
      </p:sp>
      <p:sp>
        <p:nvSpPr>
          <p:cNvPr id="27653" name="Text Box 5"/>
          <p:cNvSpPr txBox="1">
            <a:spLocks noChangeArrowheads="1"/>
          </p:cNvSpPr>
          <p:nvPr/>
        </p:nvSpPr>
        <p:spPr bwMode="auto">
          <a:xfrm>
            <a:off x="1120775" y="1295400"/>
            <a:ext cx="7391400" cy="954088"/>
          </a:xfrm>
          <a:prstGeom prst="rect">
            <a:avLst/>
          </a:prstGeom>
          <a:noFill/>
          <a:ln w="12700" cap="sq">
            <a:noFill/>
            <a:miter lim="800000"/>
            <a:headEnd type="none" w="sm" len="sm"/>
            <a:tailEnd type="none" w="sm" len="sm"/>
          </a:ln>
        </p:spPr>
        <p:txBody>
          <a:bodyPr>
            <a:spAutoFit/>
          </a:bodyPr>
          <a:lstStyle/>
          <a:p>
            <a:pPr algn="ctr">
              <a:spcBef>
                <a:spcPct val="50000"/>
              </a:spcBef>
            </a:pPr>
            <a:r>
              <a:rPr lang="en-US" sz="2800" dirty="0">
                <a:solidFill>
                  <a:schemeClr val="bg1"/>
                </a:solidFill>
              </a:rPr>
              <a:t>The LPI measures six dimensions of country performance:</a:t>
            </a:r>
          </a:p>
        </p:txBody>
      </p:sp>
      <p:sp>
        <p:nvSpPr>
          <p:cNvPr id="8" name="Slide Number Placeholder 7"/>
          <p:cNvSpPr>
            <a:spLocks noGrp="1"/>
          </p:cNvSpPr>
          <p:nvPr>
            <p:ph type="sldNum" sz="quarter" idx="12"/>
          </p:nvPr>
        </p:nvSpPr>
        <p:spPr>
          <a:xfrm>
            <a:off x="6553200" y="6216650"/>
            <a:ext cx="2133600" cy="244475"/>
          </a:xfrm>
        </p:spPr>
        <p:txBody>
          <a:bodyPr/>
          <a:lstStyle/>
          <a:p>
            <a:pPr>
              <a:defRPr/>
            </a:pPr>
            <a:fld id="{194F2E00-7CDF-4E17-9E42-843F4C56F986}" type="slidenum">
              <a:rPr lang="en-US" smtClean="0"/>
              <a:pPr>
                <a:defRPr/>
              </a:pPr>
              <a:t>19</a:t>
            </a:fld>
            <a:endParaRPr lang="en-US"/>
          </a:p>
        </p:txBody>
      </p:sp>
      <p:sp>
        <p:nvSpPr>
          <p:cNvPr id="9" name="Rectangle 39"/>
          <p:cNvSpPr>
            <a:spLocks noChangeArrowheads="1"/>
          </p:cNvSpPr>
          <p:nvPr/>
        </p:nvSpPr>
        <p:spPr bwMode="gray">
          <a:xfrm>
            <a:off x="457200" y="152400"/>
            <a:ext cx="8229600" cy="914400"/>
          </a:xfrm>
          <a:prstGeom prst="rect">
            <a:avLst/>
          </a:prstGeom>
          <a:noFill/>
          <a:ln w="9525" algn="ctr">
            <a:noFill/>
            <a:miter lim="800000"/>
            <a:headEnd/>
            <a:tailEnd/>
          </a:ln>
          <a:effectLst/>
        </p:spPr>
        <p:txBody>
          <a:bodyPr anchor="ctr"/>
          <a:lstStyle/>
          <a:p>
            <a:pPr algn="ctr"/>
            <a:r>
              <a:rPr lang="en-US" sz="3200" b="1" dirty="0" smtClean="0">
                <a:solidFill>
                  <a:schemeClr val="tx2"/>
                </a:solidFill>
              </a:rPr>
              <a:t>Measuring logistics efficiency</a:t>
            </a:r>
            <a:endParaRPr lang="en-US" sz="3200" b="1" dirty="0">
              <a:solidFill>
                <a:schemeClr val="tx2"/>
              </a:solidFill>
            </a:endParaRPr>
          </a:p>
        </p:txBody>
      </p:sp>
    </p:spTree>
    <p:extLst>
      <p:ext uri="{BB962C8B-B14F-4D97-AF65-F5344CB8AC3E}">
        <p14:creationId xmlns:p14="http://schemas.microsoft.com/office/powerpoint/2010/main" xmlns="" val="74961328"/>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228600" y="762000"/>
            <a:ext cx="8229600" cy="838200"/>
          </a:xfrm>
        </p:spPr>
        <p:txBody>
          <a:bodyPr>
            <a:normAutofit/>
          </a:bodyPr>
          <a:lstStyle/>
          <a:p>
            <a:pPr algn="ctr" eaLnBrk="1" hangingPunct="1"/>
            <a:r>
              <a:rPr lang="en-US" sz="3200" b="1" dirty="0" smtClean="0"/>
              <a:t>Outline</a:t>
            </a:r>
          </a:p>
        </p:txBody>
      </p:sp>
      <p:sp>
        <p:nvSpPr>
          <p:cNvPr id="17411" name="Rectangle 3"/>
          <p:cNvSpPr>
            <a:spLocks noGrp="1" noChangeArrowheads="1"/>
          </p:cNvSpPr>
          <p:nvPr>
            <p:ph type="body" idx="1"/>
          </p:nvPr>
        </p:nvSpPr>
        <p:spPr>
          <a:xfrm>
            <a:off x="381000" y="1752600"/>
            <a:ext cx="8534400" cy="4267200"/>
          </a:xfrm>
          <a:solidFill>
            <a:schemeClr val="tx2"/>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3">
            <a:schemeClr val="lt1"/>
          </a:lnRef>
          <a:fillRef idx="1">
            <a:schemeClr val="accent1"/>
          </a:fillRef>
          <a:effectRef idx="1">
            <a:schemeClr val="accent1"/>
          </a:effectRef>
          <a:fontRef idx="minor">
            <a:schemeClr val="lt1"/>
          </a:fontRef>
        </p:style>
        <p:txBody>
          <a:bodyPr>
            <a:normAutofit/>
          </a:bodyPr>
          <a:lstStyle/>
          <a:p>
            <a:pPr marL="681228" indent="-571500">
              <a:lnSpc>
                <a:spcPct val="90000"/>
              </a:lnSpc>
              <a:buFont typeface="Wingdings" pitchFamily="2" charset="2"/>
              <a:buChar char="q"/>
            </a:pPr>
            <a:endParaRPr lang="en-US" dirty="0" smtClean="0">
              <a:solidFill>
                <a:schemeClr val="bg2"/>
              </a:solidFill>
            </a:endParaRPr>
          </a:p>
          <a:p>
            <a:pPr marL="681228" indent="-571500">
              <a:lnSpc>
                <a:spcPct val="90000"/>
              </a:lnSpc>
              <a:buFont typeface="Wingdings" pitchFamily="2" charset="2"/>
              <a:buChar char="q"/>
            </a:pPr>
            <a:r>
              <a:rPr lang="en-US" sz="2400" dirty="0" smtClean="0">
                <a:solidFill>
                  <a:schemeClr val="bg2"/>
                </a:solidFill>
              </a:rPr>
              <a:t>New Logistics to Support New </a:t>
            </a:r>
            <a:r>
              <a:rPr lang="en-US" sz="2400" dirty="0" smtClean="0">
                <a:solidFill>
                  <a:schemeClr val="bg2"/>
                </a:solidFill>
              </a:rPr>
              <a:t>Global Trends: Where Does MENA Fit?</a:t>
            </a:r>
          </a:p>
          <a:p>
            <a:pPr marL="681228" indent="-571500">
              <a:lnSpc>
                <a:spcPct val="90000"/>
              </a:lnSpc>
              <a:buFont typeface="Wingdings" pitchFamily="2" charset="2"/>
              <a:buChar char="q"/>
            </a:pPr>
            <a:endParaRPr lang="en-US" sz="2400" dirty="0" smtClean="0">
              <a:solidFill>
                <a:schemeClr val="bg2"/>
              </a:solidFill>
            </a:endParaRPr>
          </a:p>
          <a:p>
            <a:pPr marL="681228" indent="-571500">
              <a:lnSpc>
                <a:spcPct val="90000"/>
              </a:lnSpc>
              <a:buFont typeface="Wingdings" pitchFamily="2" charset="2"/>
              <a:buChar char="q"/>
            </a:pPr>
            <a:r>
              <a:rPr lang="en-US" sz="2400" dirty="0" smtClean="0">
                <a:solidFill>
                  <a:schemeClr val="bg2"/>
                </a:solidFill>
              </a:rPr>
              <a:t>Effect of Logistics on Trade </a:t>
            </a:r>
          </a:p>
          <a:p>
            <a:pPr marL="681228" indent="-571500">
              <a:lnSpc>
                <a:spcPct val="90000"/>
              </a:lnSpc>
              <a:buFont typeface="Wingdings" pitchFamily="2" charset="2"/>
              <a:buChar char="q"/>
            </a:pPr>
            <a:endParaRPr lang="en-US" sz="2400" dirty="0" smtClean="0">
              <a:solidFill>
                <a:schemeClr val="bg2"/>
              </a:solidFill>
            </a:endParaRPr>
          </a:p>
          <a:p>
            <a:pPr marL="681228" indent="-571500">
              <a:lnSpc>
                <a:spcPct val="90000"/>
              </a:lnSpc>
              <a:buFont typeface="Wingdings" pitchFamily="2" charset="2"/>
              <a:buChar char="q"/>
            </a:pPr>
            <a:r>
              <a:rPr lang="en-US" sz="2400" dirty="0" smtClean="0">
                <a:solidFill>
                  <a:schemeClr val="bg2"/>
                </a:solidFill>
              </a:rPr>
              <a:t>Improving Trade Facilitation</a:t>
            </a:r>
          </a:p>
          <a:p>
            <a:pPr marL="681228" indent="-571500">
              <a:lnSpc>
                <a:spcPct val="90000"/>
              </a:lnSpc>
              <a:buFont typeface="Wingdings" pitchFamily="2" charset="2"/>
              <a:buChar char="q"/>
            </a:pPr>
            <a:endParaRPr lang="en-US" sz="2400" dirty="0" smtClean="0">
              <a:solidFill>
                <a:schemeClr val="bg2"/>
              </a:solidFill>
            </a:endParaRPr>
          </a:p>
          <a:p>
            <a:pPr marL="681228" indent="-571500">
              <a:lnSpc>
                <a:spcPct val="90000"/>
              </a:lnSpc>
              <a:buFont typeface="Wingdings" pitchFamily="2" charset="2"/>
              <a:buChar char="q"/>
            </a:pPr>
            <a:r>
              <a:rPr lang="en-US" sz="2400" dirty="0" smtClean="0">
                <a:solidFill>
                  <a:schemeClr val="bg2"/>
                </a:solidFill>
              </a:rPr>
              <a:t>Trade Facilitation in MENA</a:t>
            </a:r>
          </a:p>
          <a:p>
            <a:pPr marL="681228" indent="-571500">
              <a:lnSpc>
                <a:spcPct val="90000"/>
              </a:lnSpc>
              <a:buFont typeface="Wingdings" pitchFamily="2" charset="2"/>
              <a:buChar char="q"/>
            </a:pPr>
            <a:endParaRPr lang="en-US" sz="2400" dirty="0" smtClean="0">
              <a:solidFill>
                <a:schemeClr val="bg2"/>
              </a:solidFill>
            </a:endParaRPr>
          </a:p>
          <a:p>
            <a:pPr marL="681228" indent="-571500">
              <a:lnSpc>
                <a:spcPct val="90000"/>
              </a:lnSpc>
              <a:buFont typeface="Wingdings" pitchFamily="2" charset="2"/>
              <a:buChar char="q"/>
            </a:pPr>
            <a:r>
              <a:rPr lang="en-US" sz="2400" dirty="0" smtClean="0">
                <a:solidFill>
                  <a:schemeClr val="bg2"/>
                </a:solidFill>
              </a:rPr>
              <a:t>Trade Facilitation and Logistics Agenda </a:t>
            </a:r>
            <a:r>
              <a:rPr lang="en-US" sz="2400" dirty="0" smtClean="0">
                <a:solidFill>
                  <a:schemeClr val="bg2"/>
                </a:solidFill>
              </a:rPr>
              <a:t>Looking Forward</a:t>
            </a:r>
            <a:endParaRPr lang="en-US" dirty="0" smtClean="0"/>
          </a:p>
          <a:p>
            <a:pPr eaLnBrk="1" hangingPunct="1">
              <a:lnSpc>
                <a:spcPct val="90000"/>
              </a:lnSpc>
              <a:buFont typeface="Wingdings" pitchFamily="2" charset="2"/>
              <a:buNone/>
            </a:pPr>
            <a:endParaRPr lang="en-US" dirty="0" smtClean="0"/>
          </a:p>
        </p:txBody>
      </p:sp>
    </p:spTree>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64519" name="Picture 7"/>
          <p:cNvPicPr>
            <a:picLocks noChangeAspect="1" noChangeArrowheads="1"/>
          </p:cNvPicPr>
          <p:nvPr/>
        </p:nvPicPr>
        <p:blipFill>
          <a:blip r:embed="rId3" cstate="print"/>
          <a:srcRect/>
          <a:stretch>
            <a:fillRect/>
          </a:stretch>
        </p:blipFill>
        <p:spPr bwMode="auto">
          <a:xfrm>
            <a:off x="2286000" y="3504188"/>
            <a:ext cx="652761" cy="499177"/>
          </a:xfrm>
          <a:prstGeom prst="rect">
            <a:avLst/>
          </a:prstGeom>
          <a:noFill/>
          <a:ln w="9525">
            <a:noFill/>
            <a:miter lim="800000"/>
            <a:headEnd/>
            <a:tailEnd/>
          </a:ln>
        </p:spPr>
      </p:pic>
      <p:sp>
        <p:nvSpPr>
          <p:cNvPr id="64524" name="Line 12"/>
          <p:cNvSpPr>
            <a:spLocks noChangeShapeType="1"/>
          </p:cNvSpPr>
          <p:nvPr/>
        </p:nvSpPr>
        <p:spPr bwMode="auto">
          <a:xfrm flipV="1">
            <a:off x="914400" y="4648200"/>
            <a:ext cx="1143000" cy="1"/>
          </a:xfrm>
          <a:prstGeom prst="line">
            <a:avLst/>
          </a:prstGeom>
          <a:noFill/>
          <a:ln w="28575">
            <a:solidFill>
              <a:srgbClr val="000080"/>
            </a:solidFill>
            <a:round/>
            <a:headEnd/>
            <a:tailEnd/>
          </a:ln>
        </p:spPr>
        <p:txBody>
          <a:bodyPr/>
          <a:lstStyle/>
          <a:p>
            <a:endParaRPr lang="en-US" sz="4000"/>
          </a:p>
        </p:txBody>
      </p:sp>
      <p:sp>
        <p:nvSpPr>
          <p:cNvPr id="64525" name="Line 13"/>
          <p:cNvSpPr>
            <a:spLocks noChangeShapeType="1"/>
          </p:cNvSpPr>
          <p:nvPr/>
        </p:nvSpPr>
        <p:spPr bwMode="auto">
          <a:xfrm flipV="1">
            <a:off x="2057400" y="3975044"/>
            <a:ext cx="340717" cy="665570"/>
          </a:xfrm>
          <a:prstGeom prst="line">
            <a:avLst/>
          </a:prstGeom>
          <a:noFill/>
          <a:ln w="28575">
            <a:solidFill>
              <a:srgbClr val="000080"/>
            </a:solidFill>
            <a:round/>
            <a:headEnd/>
            <a:tailEnd/>
          </a:ln>
        </p:spPr>
        <p:txBody>
          <a:bodyPr/>
          <a:lstStyle/>
          <a:p>
            <a:endParaRPr lang="en-US" sz="4000"/>
          </a:p>
        </p:txBody>
      </p:sp>
      <p:sp>
        <p:nvSpPr>
          <p:cNvPr id="64526" name="Line 14"/>
          <p:cNvSpPr>
            <a:spLocks noChangeShapeType="1"/>
          </p:cNvSpPr>
          <p:nvPr/>
        </p:nvSpPr>
        <p:spPr bwMode="auto">
          <a:xfrm>
            <a:off x="2362200" y="4003366"/>
            <a:ext cx="2492970" cy="0"/>
          </a:xfrm>
          <a:prstGeom prst="line">
            <a:avLst/>
          </a:prstGeom>
          <a:noFill/>
          <a:ln w="28575">
            <a:solidFill>
              <a:srgbClr val="000080"/>
            </a:solidFill>
            <a:round/>
            <a:headEnd/>
            <a:tailEnd/>
          </a:ln>
        </p:spPr>
        <p:txBody>
          <a:bodyPr/>
          <a:lstStyle/>
          <a:p>
            <a:endParaRPr lang="en-US" sz="4000"/>
          </a:p>
        </p:txBody>
      </p:sp>
      <p:pic>
        <p:nvPicPr>
          <p:cNvPr id="64527" name="Picture 15"/>
          <p:cNvPicPr>
            <a:picLocks noChangeAspect="1" noChangeArrowheads="1"/>
          </p:cNvPicPr>
          <p:nvPr/>
        </p:nvPicPr>
        <p:blipFill>
          <a:blip r:embed="rId4" cstate="print"/>
          <a:srcRect/>
          <a:stretch>
            <a:fillRect/>
          </a:stretch>
        </p:blipFill>
        <p:spPr bwMode="auto">
          <a:xfrm>
            <a:off x="3048000" y="3767939"/>
            <a:ext cx="438547" cy="207105"/>
          </a:xfrm>
          <a:prstGeom prst="rect">
            <a:avLst/>
          </a:prstGeom>
          <a:noFill/>
          <a:ln w="9525">
            <a:noFill/>
            <a:miter lim="800000"/>
            <a:headEnd/>
            <a:tailEnd/>
          </a:ln>
        </p:spPr>
      </p:pic>
      <p:sp>
        <p:nvSpPr>
          <p:cNvPr id="64528" name="Line 16"/>
          <p:cNvSpPr>
            <a:spLocks noChangeShapeType="1"/>
          </p:cNvSpPr>
          <p:nvPr/>
        </p:nvSpPr>
        <p:spPr bwMode="auto">
          <a:xfrm flipV="1">
            <a:off x="2362200" y="5334000"/>
            <a:ext cx="4953000" cy="0"/>
          </a:xfrm>
          <a:prstGeom prst="line">
            <a:avLst/>
          </a:prstGeom>
          <a:noFill/>
          <a:ln w="28575">
            <a:solidFill>
              <a:srgbClr val="000080"/>
            </a:solidFill>
            <a:round/>
            <a:headEnd/>
            <a:tailEnd/>
          </a:ln>
        </p:spPr>
        <p:txBody>
          <a:bodyPr/>
          <a:lstStyle/>
          <a:p>
            <a:endParaRPr lang="en-US" sz="4000"/>
          </a:p>
        </p:txBody>
      </p:sp>
      <p:sp>
        <p:nvSpPr>
          <p:cNvPr id="64537" name="Line 25"/>
          <p:cNvSpPr>
            <a:spLocks noChangeShapeType="1"/>
          </p:cNvSpPr>
          <p:nvPr/>
        </p:nvSpPr>
        <p:spPr bwMode="auto">
          <a:xfrm>
            <a:off x="2057400" y="4648200"/>
            <a:ext cx="340717" cy="685800"/>
          </a:xfrm>
          <a:prstGeom prst="line">
            <a:avLst/>
          </a:prstGeom>
          <a:noFill/>
          <a:ln w="28575">
            <a:solidFill>
              <a:srgbClr val="000080"/>
            </a:solidFill>
            <a:round/>
            <a:headEnd/>
            <a:tailEnd/>
          </a:ln>
        </p:spPr>
        <p:txBody>
          <a:bodyPr/>
          <a:lstStyle/>
          <a:p>
            <a:endParaRPr lang="en-US" sz="4000"/>
          </a:p>
        </p:txBody>
      </p:sp>
      <p:sp>
        <p:nvSpPr>
          <p:cNvPr id="64538" name="Line 26"/>
          <p:cNvSpPr>
            <a:spLocks noChangeShapeType="1"/>
          </p:cNvSpPr>
          <p:nvPr/>
        </p:nvSpPr>
        <p:spPr bwMode="auto">
          <a:xfrm flipV="1">
            <a:off x="7279283" y="4638043"/>
            <a:ext cx="340717" cy="695957"/>
          </a:xfrm>
          <a:prstGeom prst="line">
            <a:avLst/>
          </a:prstGeom>
          <a:noFill/>
          <a:ln w="28575">
            <a:solidFill>
              <a:srgbClr val="000080"/>
            </a:solidFill>
            <a:round/>
            <a:headEnd/>
            <a:tailEnd/>
          </a:ln>
        </p:spPr>
        <p:txBody>
          <a:bodyPr/>
          <a:lstStyle/>
          <a:p>
            <a:endParaRPr lang="en-US" sz="4000"/>
          </a:p>
        </p:txBody>
      </p:sp>
      <p:grpSp>
        <p:nvGrpSpPr>
          <p:cNvPr id="2" name="Group 56"/>
          <p:cNvGrpSpPr/>
          <p:nvPr/>
        </p:nvGrpSpPr>
        <p:grpSpPr>
          <a:xfrm>
            <a:off x="-136823" y="4198081"/>
            <a:ext cx="1813223" cy="989324"/>
            <a:chOff x="-136823" y="4741638"/>
            <a:chExt cx="1813223" cy="989324"/>
          </a:xfrm>
        </p:grpSpPr>
        <p:pic>
          <p:nvPicPr>
            <p:cNvPr id="64517" name="Picture 4"/>
            <p:cNvPicPr>
              <a:picLocks noChangeAspect="1" noChangeArrowheads="1"/>
            </p:cNvPicPr>
            <p:nvPr/>
          </p:nvPicPr>
          <p:blipFill>
            <a:blip r:embed="rId5" cstate="print"/>
            <a:srcRect/>
            <a:stretch>
              <a:fillRect/>
            </a:stretch>
          </p:blipFill>
          <p:spPr bwMode="auto">
            <a:xfrm>
              <a:off x="304800" y="4741638"/>
              <a:ext cx="679748" cy="456694"/>
            </a:xfrm>
            <a:prstGeom prst="rect">
              <a:avLst/>
            </a:prstGeom>
            <a:noFill/>
            <a:ln w="9525">
              <a:noFill/>
              <a:miter lim="800000"/>
              <a:headEnd/>
              <a:tailEnd/>
            </a:ln>
          </p:spPr>
        </p:pic>
        <p:sp>
          <p:nvSpPr>
            <p:cNvPr id="64540" name="Text Box 28"/>
            <p:cNvSpPr txBox="1">
              <a:spLocks noChangeArrowheads="1"/>
            </p:cNvSpPr>
            <p:nvPr/>
          </p:nvSpPr>
          <p:spPr bwMode="auto">
            <a:xfrm>
              <a:off x="-136823" y="5293919"/>
              <a:ext cx="1813223" cy="437043"/>
            </a:xfrm>
            <a:prstGeom prst="rect">
              <a:avLst/>
            </a:prstGeom>
            <a:noFill/>
            <a:ln w="9525">
              <a:noFill/>
              <a:miter lim="800000"/>
              <a:headEnd/>
              <a:tailEnd/>
            </a:ln>
          </p:spPr>
          <p:txBody>
            <a:bodyPr>
              <a:spAutoFit/>
            </a:bodyPr>
            <a:lstStyle/>
            <a:p>
              <a:pPr algn="ctr" eaLnBrk="0" hangingPunct="0">
                <a:lnSpc>
                  <a:spcPct val="55000"/>
                </a:lnSpc>
                <a:spcBef>
                  <a:spcPct val="50000"/>
                </a:spcBef>
              </a:pPr>
              <a:r>
                <a:rPr lang="en-US" sz="1400" dirty="0">
                  <a:solidFill>
                    <a:schemeClr val="tx1"/>
                  </a:solidFill>
                  <a:latin typeface="Tahoma" pitchFamily="34" charset="0"/>
                </a:rPr>
                <a:t>Point of Origin</a:t>
              </a:r>
            </a:p>
            <a:p>
              <a:pPr algn="ctr" eaLnBrk="0" hangingPunct="0">
                <a:lnSpc>
                  <a:spcPct val="55000"/>
                </a:lnSpc>
                <a:spcBef>
                  <a:spcPct val="50000"/>
                </a:spcBef>
              </a:pPr>
              <a:r>
                <a:rPr lang="en-US" sz="1400" dirty="0">
                  <a:solidFill>
                    <a:schemeClr val="tx1"/>
                  </a:solidFill>
                  <a:latin typeface="Tahoma" pitchFamily="34" charset="0"/>
                </a:rPr>
                <a:t>Seller’s Factory</a:t>
              </a:r>
            </a:p>
          </p:txBody>
        </p:sp>
      </p:grpSp>
      <p:sp>
        <p:nvSpPr>
          <p:cNvPr id="64541" name="Text Box 29"/>
          <p:cNvSpPr txBox="1">
            <a:spLocks noChangeArrowheads="1"/>
          </p:cNvSpPr>
          <p:nvPr/>
        </p:nvSpPr>
        <p:spPr bwMode="auto">
          <a:xfrm>
            <a:off x="2971800" y="4068861"/>
            <a:ext cx="1246486" cy="437043"/>
          </a:xfrm>
          <a:prstGeom prst="rect">
            <a:avLst/>
          </a:prstGeom>
          <a:noFill/>
          <a:ln w="9525">
            <a:noFill/>
            <a:miter lim="800000"/>
            <a:headEnd/>
            <a:tailEnd/>
          </a:ln>
        </p:spPr>
        <p:txBody>
          <a:bodyPr>
            <a:spAutoFit/>
          </a:bodyPr>
          <a:lstStyle/>
          <a:p>
            <a:pPr algn="ctr" eaLnBrk="0" hangingPunct="0">
              <a:lnSpc>
                <a:spcPct val="55000"/>
              </a:lnSpc>
              <a:spcBef>
                <a:spcPct val="50000"/>
              </a:spcBef>
            </a:pPr>
            <a:r>
              <a:rPr lang="en-US" sz="1400" dirty="0">
                <a:solidFill>
                  <a:schemeClr val="tx1"/>
                </a:solidFill>
                <a:latin typeface="Tahoma" pitchFamily="34" charset="0"/>
              </a:rPr>
              <a:t>Alongside</a:t>
            </a:r>
          </a:p>
          <a:p>
            <a:pPr algn="ctr" eaLnBrk="0" hangingPunct="0">
              <a:lnSpc>
                <a:spcPct val="55000"/>
              </a:lnSpc>
              <a:spcBef>
                <a:spcPct val="50000"/>
              </a:spcBef>
            </a:pPr>
            <a:r>
              <a:rPr lang="en-US" sz="1400" dirty="0">
                <a:solidFill>
                  <a:schemeClr val="tx1"/>
                </a:solidFill>
                <a:latin typeface="Tahoma" pitchFamily="34" charset="0"/>
              </a:rPr>
              <a:t>Vessel</a:t>
            </a:r>
          </a:p>
        </p:txBody>
      </p:sp>
      <p:sp>
        <p:nvSpPr>
          <p:cNvPr id="64542" name="Text Box 30"/>
          <p:cNvSpPr txBox="1">
            <a:spLocks noChangeArrowheads="1"/>
          </p:cNvSpPr>
          <p:nvPr/>
        </p:nvSpPr>
        <p:spPr bwMode="auto">
          <a:xfrm>
            <a:off x="2133600" y="4086563"/>
            <a:ext cx="1133475" cy="437043"/>
          </a:xfrm>
          <a:prstGeom prst="rect">
            <a:avLst/>
          </a:prstGeom>
          <a:noFill/>
          <a:ln w="9525">
            <a:noFill/>
            <a:miter lim="800000"/>
            <a:headEnd/>
            <a:tailEnd/>
          </a:ln>
        </p:spPr>
        <p:txBody>
          <a:bodyPr>
            <a:spAutoFit/>
          </a:bodyPr>
          <a:lstStyle/>
          <a:p>
            <a:pPr algn="ctr" eaLnBrk="0" hangingPunct="0">
              <a:lnSpc>
                <a:spcPct val="55000"/>
              </a:lnSpc>
              <a:spcBef>
                <a:spcPct val="50000"/>
              </a:spcBef>
            </a:pPr>
            <a:r>
              <a:rPr lang="en-US" sz="1400" dirty="0">
                <a:solidFill>
                  <a:schemeClr val="tx1"/>
                </a:solidFill>
                <a:latin typeface="Tahoma" pitchFamily="34" charset="0"/>
              </a:rPr>
              <a:t>Delivery </a:t>
            </a:r>
          </a:p>
          <a:p>
            <a:pPr algn="ctr" eaLnBrk="0" hangingPunct="0">
              <a:lnSpc>
                <a:spcPct val="55000"/>
              </a:lnSpc>
              <a:spcBef>
                <a:spcPct val="50000"/>
              </a:spcBef>
            </a:pPr>
            <a:r>
              <a:rPr lang="en-US" sz="1400" dirty="0">
                <a:solidFill>
                  <a:schemeClr val="tx1"/>
                </a:solidFill>
                <a:latin typeface="Tahoma" pitchFamily="34" charset="0"/>
              </a:rPr>
              <a:t>to Dock</a:t>
            </a:r>
          </a:p>
        </p:txBody>
      </p:sp>
      <p:sp>
        <p:nvSpPr>
          <p:cNvPr id="64543" name="Text Box 31"/>
          <p:cNvSpPr txBox="1">
            <a:spLocks noChangeArrowheads="1"/>
          </p:cNvSpPr>
          <p:nvPr/>
        </p:nvSpPr>
        <p:spPr bwMode="auto">
          <a:xfrm>
            <a:off x="-53678" y="6647173"/>
            <a:ext cx="2720678" cy="210827"/>
          </a:xfrm>
          <a:prstGeom prst="rect">
            <a:avLst/>
          </a:prstGeom>
          <a:noFill/>
          <a:ln w="9525" algn="ctr">
            <a:noFill/>
            <a:miter lim="800000"/>
            <a:headEnd/>
            <a:tailEnd/>
          </a:ln>
          <a:effectLst/>
        </p:spPr>
        <p:txBody>
          <a:bodyPr>
            <a:spAutoFit/>
          </a:bodyPr>
          <a:lstStyle/>
          <a:p>
            <a:pPr algn="ctr" eaLnBrk="0" hangingPunct="0">
              <a:lnSpc>
                <a:spcPct val="55000"/>
              </a:lnSpc>
              <a:spcBef>
                <a:spcPct val="50000"/>
              </a:spcBef>
            </a:pPr>
            <a:r>
              <a:rPr lang="en-US" sz="1400" dirty="0">
                <a:solidFill>
                  <a:srgbClr val="FFCC00"/>
                </a:solidFill>
                <a:latin typeface="Tahoma" pitchFamily="34" charset="0"/>
              </a:rPr>
              <a:t>Exporting Country</a:t>
            </a:r>
          </a:p>
        </p:txBody>
      </p:sp>
      <p:sp>
        <p:nvSpPr>
          <p:cNvPr id="64544" name="Text Box 32"/>
          <p:cNvSpPr txBox="1">
            <a:spLocks noChangeArrowheads="1"/>
          </p:cNvSpPr>
          <p:nvPr/>
        </p:nvSpPr>
        <p:spPr bwMode="auto">
          <a:xfrm>
            <a:off x="7787978" y="5051742"/>
            <a:ext cx="1356022" cy="663258"/>
          </a:xfrm>
          <a:prstGeom prst="rect">
            <a:avLst/>
          </a:prstGeom>
          <a:noFill/>
          <a:ln w="9525">
            <a:noFill/>
            <a:miter lim="800000"/>
            <a:headEnd/>
            <a:tailEnd/>
          </a:ln>
        </p:spPr>
        <p:txBody>
          <a:bodyPr wrap="square">
            <a:spAutoFit/>
          </a:bodyPr>
          <a:lstStyle/>
          <a:p>
            <a:pPr algn="ctr" eaLnBrk="0" hangingPunct="0">
              <a:lnSpc>
                <a:spcPct val="55000"/>
              </a:lnSpc>
              <a:spcBef>
                <a:spcPct val="50000"/>
              </a:spcBef>
            </a:pPr>
            <a:r>
              <a:rPr lang="en-US" sz="1400" dirty="0">
                <a:solidFill>
                  <a:schemeClr val="tx1"/>
                </a:solidFill>
                <a:latin typeface="Tahoma" pitchFamily="34" charset="0"/>
              </a:rPr>
              <a:t>Delivered to</a:t>
            </a:r>
          </a:p>
          <a:p>
            <a:pPr algn="ctr" eaLnBrk="0" hangingPunct="0">
              <a:lnSpc>
                <a:spcPct val="55000"/>
              </a:lnSpc>
              <a:spcBef>
                <a:spcPct val="50000"/>
              </a:spcBef>
            </a:pPr>
            <a:r>
              <a:rPr lang="en-US" sz="1400" dirty="0">
                <a:solidFill>
                  <a:schemeClr val="tx1"/>
                </a:solidFill>
                <a:latin typeface="Tahoma" pitchFamily="34" charset="0"/>
              </a:rPr>
              <a:t>Buyer’s </a:t>
            </a:r>
          </a:p>
          <a:p>
            <a:pPr algn="ctr" eaLnBrk="0" hangingPunct="0">
              <a:lnSpc>
                <a:spcPct val="55000"/>
              </a:lnSpc>
              <a:spcBef>
                <a:spcPct val="50000"/>
              </a:spcBef>
            </a:pPr>
            <a:r>
              <a:rPr lang="en-US" sz="1400" dirty="0">
                <a:solidFill>
                  <a:schemeClr val="tx1"/>
                </a:solidFill>
                <a:latin typeface="Tahoma" pitchFamily="34" charset="0"/>
              </a:rPr>
              <a:t>Warehouse</a:t>
            </a:r>
          </a:p>
        </p:txBody>
      </p:sp>
      <p:grpSp>
        <p:nvGrpSpPr>
          <p:cNvPr id="3" name="Group 71"/>
          <p:cNvGrpSpPr/>
          <p:nvPr/>
        </p:nvGrpSpPr>
        <p:grpSpPr>
          <a:xfrm>
            <a:off x="5535315" y="4750362"/>
            <a:ext cx="1246485" cy="1100843"/>
            <a:chOff x="5535315" y="5293919"/>
            <a:chExt cx="1246485" cy="1100843"/>
          </a:xfrm>
        </p:grpSpPr>
        <p:pic>
          <p:nvPicPr>
            <p:cNvPr id="64520" name="Picture 8"/>
            <p:cNvPicPr>
              <a:picLocks noChangeAspect="1" noChangeArrowheads="1"/>
            </p:cNvPicPr>
            <p:nvPr/>
          </p:nvPicPr>
          <p:blipFill>
            <a:blip r:embed="rId6" cstate="print"/>
            <a:srcRect/>
            <a:stretch>
              <a:fillRect/>
            </a:stretch>
          </p:blipFill>
          <p:spPr bwMode="auto">
            <a:xfrm>
              <a:off x="5956994" y="5293919"/>
              <a:ext cx="792758" cy="706284"/>
            </a:xfrm>
            <a:prstGeom prst="rect">
              <a:avLst/>
            </a:prstGeom>
            <a:noFill/>
            <a:ln w="9525">
              <a:noFill/>
              <a:miter lim="800000"/>
              <a:headEnd/>
              <a:tailEnd/>
            </a:ln>
          </p:spPr>
        </p:pic>
        <p:sp>
          <p:nvSpPr>
            <p:cNvPr id="64547" name="Text Box 35"/>
            <p:cNvSpPr txBox="1">
              <a:spLocks noChangeArrowheads="1"/>
            </p:cNvSpPr>
            <p:nvPr/>
          </p:nvSpPr>
          <p:spPr bwMode="auto">
            <a:xfrm>
              <a:off x="5535315" y="5957719"/>
              <a:ext cx="1246485" cy="437043"/>
            </a:xfrm>
            <a:prstGeom prst="rect">
              <a:avLst/>
            </a:prstGeom>
            <a:noFill/>
            <a:ln w="9525" algn="ctr">
              <a:noFill/>
              <a:miter lim="800000"/>
              <a:headEnd/>
              <a:tailEnd/>
            </a:ln>
            <a:effectLst/>
          </p:spPr>
          <p:txBody>
            <a:bodyPr>
              <a:spAutoFit/>
            </a:bodyPr>
            <a:lstStyle/>
            <a:p>
              <a:pPr algn="ctr" eaLnBrk="0" hangingPunct="0">
                <a:lnSpc>
                  <a:spcPct val="55000"/>
                </a:lnSpc>
                <a:spcBef>
                  <a:spcPct val="50000"/>
                </a:spcBef>
              </a:pPr>
              <a:r>
                <a:rPr lang="en-US" sz="1400" dirty="0">
                  <a:solidFill>
                    <a:schemeClr val="tx1"/>
                  </a:solidFill>
                  <a:latin typeface="Tahoma" pitchFamily="34" charset="0"/>
                </a:rPr>
                <a:t>Frontier/</a:t>
              </a:r>
            </a:p>
            <a:p>
              <a:pPr algn="ctr" eaLnBrk="0" hangingPunct="0">
                <a:lnSpc>
                  <a:spcPct val="55000"/>
                </a:lnSpc>
                <a:spcBef>
                  <a:spcPct val="50000"/>
                </a:spcBef>
              </a:pPr>
              <a:r>
                <a:rPr lang="en-US" sz="1400" dirty="0">
                  <a:solidFill>
                    <a:schemeClr val="tx1"/>
                  </a:solidFill>
                  <a:latin typeface="Tahoma" pitchFamily="34" charset="0"/>
                </a:rPr>
                <a:t>Border</a:t>
              </a:r>
            </a:p>
          </p:txBody>
        </p:sp>
      </p:grpSp>
      <p:grpSp>
        <p:nvGrpSpPr>
          <p:cNvPr id="4" name="Group 69"/>
          <p:cNvGrpSpPr/>
          <p:nvPr/>
        </p:nvGrpSpPr>
        <p:grpSpPr>
          <a:xfrm>
            <a:off x="5027612" y="4906134"/>
            <a:ext cx="681434" cy="861261"/>
            <a:chOff x="5027612" y="5449691"/>
            <a:chExt cx="681434" cy="861261"/>
          </a:xfrm>
        </p:grpSpPr>
        <p:pic>
          <p:nvPicPr>
            <p:cNvPr id="64546" name="Picture 34"/>
            <p:cNvPicPr>
              <a:picLocks noChangeAspect="1" noChangeArrowheads="1"/>
            </p:cNvPicPr>
            <p:nvPr/>
          </p:nvPicPr>
          <p:blipFill>
            <a:blip r:embed="rId7" cstate="print"/>
            <a:srcRect/>
            <a:stretch>
              <a:fillRect/>
            </a:stretch>
          </p:blipFill>
          <p:spPr bwMode="auto">
            <a:xfrm>
              <a:off x="5027612" y="5449691"/>
              <a:ext cx="681434" cy="359338"/>
            </a:xfrm>
            <a:prstGeom prst="rect">
              <a:avLst/>
            </a:prstGeom>
            <a:noFill/>
            <a:ln w="9525">
              <a:noFill/>
              <a:miter lim="800000"/>
              <a:headEnd/>
              <a:tailEnd/>
            </a:ln>
          </p:spPr>
        </p:pic>
        <p:pic>
          <p:nvPicPr>
            <p:cNvPr id="64548" name="Picture 38" descr="C:\Users\wb270975\AppData\Local\Microsoft\Windows\Temporary Internet Files\Content.IE5\SVGZKERE\MCj03687120000[1].wmf"/>
            <p:cNvPicPr>
              <a:picLocks noChangeAspect="1" noChangeArrowheads="1"/>
            </p:cNvPicPr>
            <p:nvPr/>
          </p:nvPicPr>
          <p:blipFill>
            <a:blip r:embed="rId8" cstate="print"/>
            <a:srcRect/>
            <a:stretch>
              <a:fillRect/>
            </a:stretch>
          </p:blipFill>
          <p:spPr bwMode="auto">
            <a:xfrm flipH="1">
              <a:off x="5029200" y="5840097"/>
              <a:ext cx="649387" cy="470855"/>
            </a:xfrm>
            <a:prstGeom prst="rect">
              <a:avLst/>
            </a:prstGeom>
            <a:noFill/>
            <a:ln w="9525">
              <a:noFill/>
              <a:miter lim="800000"/>
              <a:headEnd/>
              <a:tailEnd/>
            </a:ln>
          </p:spPr>
        </p:pic>
      </p:grpSp>
      <p:grpSp>
        <p:nvGrpSpPr>
          <p:cNvPr id="5" name="Group 57"/>
          <p:cNvGrpSpPr/>
          <p:nvPr/>
        </p:nvGrpSpPr>
        <p:grpSpPr>
          <a:xfrm>
            <a:off x="1295400" y="4237023"/>
            <a:ext cx="755948" cy="858516"/>
            <a:chOff x="1295400" y="4780580"/>
            <a:chExt cx="755948" cy="858516"/>
          </a:xfrm>
        </p:grpSpPr>
        <p:pic>
          <p:nvPicPr>
            <p:cNvPr id="64516" name="Picture 3"/>
            <p:cNvPicPr>
              <a:picLocks noChangeAspect="1" noChangeArrowheads="1"/>
            </p:cNvPicPr>
            <p:nvPr/>
          </p:nvPicPr>
          <p:blipFill>
            <a:blip r:embed="rId7" cstate="print"/>
            <a:srcRect/>
            <a:stretch>
              <a:fillRect/>
            </a:stretch>
          </p:blipFill>
          <p:spPr bwMode="auto">
            <a:xfrm>
              <a:off x="1295400" y="4780580"/>
              <a:ext cx="679747" cy="359338"/>
            </a:xfrm>
            <a:prstGeom prst="rect">
              <a:avLst/>
            </a:prstGeom>
            <a:noFill/>
            <a:ln w="9525">
              <a:noFill/>
              <a:miter lim="800000"/>
              <a:headEnd/>
              <a:tailEnd/>
            </a:ln>
          </p:spPr>
        </p:pic>
        <p:pic>
          <p:nvPicPr>
            <p:cNvPr id="64550" name="Picture 38" descr="C:\Users\wb270975\AppData\Local\Microsoft\Windows\Temporary Internet Files\Content.IE5\SVGZKERE\MCj03687120000[1].wmf"/>
            <p:cNvPicPr>
              <a:picLocks noChangeAspect="1" noChangeArrowheads="1"/>
            </p:cNvPicPr>
            <p:nvPr/>
          </p:nvPicPr>
          <p:blipFill>
            <a:blip r:embed="rId8" cstate="print"/>
            <a:srcRect/>
            <a:stretch>
              <a:fillRect/>
            </a:stretch>
          </p:blipFill>
          <p:spPr bwMode="auto">
            <a:xfrm flipH="1">
              <a:off x="1371600" y="5145228"/>
              <a:ext cx="679748" cy="493868"/>
            </a:xfrm>
            <a:prstGeom prst="rect">
              <a:avLst/>
            </a:prstGeom>
            <a:noFill/>
            <a:ln w="9525">
              <a:noFill/>
              <a:miter lim="800000"/>
              <a:headEnd/>
              <a:tailEnd/>
            </a:ln>
          </p:spPr>
        </p:pic>
      </p:grpSp>
      <p:sp>
        <p:nvSpPr>
          <p:cNvPr id="64551" name="Rectangle 39"/>
          <p:cNvSpPr>
            <a:spLocks noChangeArrowheads="1"/>
          </p:cNvSpPr>
          <p:nvPr/>
        </p:nvSpPr>
        <p:spPr bwMode="gray">
          <a:xfrm>
            <a:off x="838200" y="0"/>
            <a:ext cx="8229600" cy="914400"/>
          </a:xfrm>
          <a:prstGeom prst="rect">
            <a:avLst/>
          </a:prstGeom>
          <a:noFill/>
          <a:ln w="9525" algn="ctr">
            <a:noFill/>
            <a:miter lim="800000"/>
            <a:headEnd/>
            <a:tailEnd/>
          </a:ln>
          <a:effectLst/>
        </p:spPr>
        <p:txBody>
          <a:bodyPr anchor="ctr"/>
          <a:lstStyle/>
          <a:p>
            <a:pPr algn="ctr"/>
            <a:r>
              <a:rPr lang="en-US" sz="3200" b="0" dirty="0" smtClean="0"/>
              <a:t>Supply Chain Framework</a:t>
            </a:r>
            <a:endParaRPr lang="en-US" sz="3200" b="0" dirty="0"/>
          </a:p>
        </p:txBody>
      </p:sp>
      <p:grpSp>
        <p:nvGrpSpPr>
          <p:cNvPr id="6" name="Group 67"/>
          <p:cNvGrpSpPr/>
          <p:nvPr/>
        </p:nvGrpSpPr>
        <p:grpSpPr>
          <a:xfrm>
            <a:off x="5486003" y="2895600"/>
            <a:ext cx="838597" cy="1075130"/>
            <a:chOff x="5486003" y="3439157"/>
            <a:chExt cx="838597" cy="1075130"/>
          </a:xfrm>
        </p:grpSpPr>
        <p:pic>
          <p:nvPicPr>
            <p:cNvPr id="64549" name="Picture 61" descr="C:\Users\wb270975\AppData\Local\Microsoft\Windows\Temporary Internet Files\Content.IE5\0J5FC704\MCj04119440000[1].wmf"/>
            <p:cNvPicPr>
              <a:picLocks noChangeAspect="1" noChangeArrowheads="1"/>
            </p:cNvPicPr>
            <p:nvPr/>
          </p:nvPicPr>
          <p:blipFill>
            <a:blip r:embed="rId9" cstate="print"/>
            <a:srcRect/>
            <a:stretch>
              <a:fillRect/>
            </a:stretch>
          </p:blipFill>
          <p:spPr bwMode="auto">
            <a:xfrm flipH="1">
              <a:off x="5486003" y="3439157"/>
              <a:ext cx="762397" cy="582373"/>
            </a:xfrm>
            <a:prstGeom prst="rect">
              <a:avLst/>
            </a:prstGeom>
            <a:noFill/>
            <a:ln w="9525">
              <a:noFill/>
              <a:miter lim="800000"/>
              <a:headEnd/>
              <a:tailEnd/>
            </a:ln>
          </p:spPr>
        </p:pic>
        <p:pic>
          <p:nvPicPr>
            <p:cNvPr id="43" name="Picture 7"/>
            <p:cNvPicPr>
              <a:picLocks noChangeAspect="1" noChangeArrowheads="1"/>
            </p:cNvPicPr>
            <p:nvPr/>
          </p:nvPicPr>
          <p:blipFill>
            <a:blip r:embed="rId10" cstate="print"/>
            <a:srcRect/>
            <a:stretch>
              <a:fillRect/>
            </a:stretch>
          </p:blipFill>
          <p:spPr bwMode="auto">
            <a:xfrm>
              <a:off x="5625071" y="4124957"/>
              <a:ext cx="699529" cy="389330"/>
            </a:xfrm>
            <a:prstGeom prst="rect">
              <a:avLst/>
            </a:prstGeom>
            <a:noFill/>
            <a:ln w="9525">
              <a:noFill/>
              <a:miter lim="800000"/>
              <a:headEnd/>
              <a:tailEnd/>
            </a:ln>
          </p:spPr>
        </p:pic>
      </p:grpSp>
      <p:pic>
        <p:nvPicPr>
          <p:cNvPr id="44" name="Picture 9"/>
          <p:cNvPicPr>
            <a:picLocks noChangeAspect="1" noChangeArrowheads="1"/>
          </p:cNvPicPr>
          <p:nvPr/>
        </p:nvPicPr>
        <p:blipFill>
          <a:blip r:embed="rId3" cstate="print"/>
          <a:srcRect/>
          <a:stretch>
            <a:fillRect/>
          </a:stretch>
        </p:blipFill>
        <p:spPr bwMode="auto">
          <a:xfrm>
            <a:off x="6785033" y="3460221"/>
            <a:ext cx="606367" cy="502179"/>
          </a:xfrm>
          <a:prstGeom prst="rect">
            <a:avLst/>
          </a:prstGeom>
          <a:noFill/>
          <a:ln w="9525">
            <a:noFill/>
            <a:miter lim="800000"/>
            <a:headEnd/>
            <a:tailEnd/>
          </a:ln>
        </p:spPr>
      </p:pic>
      <p:sp>
        <p:nvSpPr>
          <p:cNvPr id="47" name="Line 12"/>
          <p:cNvSpPr>
            <a:spLocks noChangeShapeType="1"/>
          </p:cNvSpPr>
          <p:nvPr/>
        </p:nvSpPr>
        <p:spPr bwMode="auto">
          <a:xfrm>
            <a:off x="7319858" y="3981259"/>
            <a:ext cx="317076" cy="669571"/>
          </a:xfrm>
          <a:prstGeom prst="line">
            <a:avLst/>
          </a:prstGeom>
          <a:noFill/>
          <a:ln w="28575">
            <a:solidFill>
              <a:srgbClr val="000080"/>
            </a:solidFill>
            <a:round/>
            <a:headEnd/>
            <a:tailEnd/>
          </a:ln>
        </p:spPr>
        <p:txBody>
          <a:bodyPr/>
          <a:lstStyle/>
          <a:p>
            <a:endParaRPr lang="en-US"/>
          </a:p>
        </p:txBody>
      </p:sp>
      <p:sp>
        <p:nvSpPr>
          <p:cNvPr id="48" name="Line 13"/>
          <p:cNvSpPr>
            <a:spLocks noChangeShapeType="1"/>
          </p:cNvSpPr>
          <p:nvPr/>
        </p:nvSpPr>
        <p:spPr bwMode="auto">
          <a:xfrm>
            <a:off x="4800600" y="3991411"/>
            <a:ext cx="2519258" cy="0"/>
          </a:xfrm>
          <a:prstGeom prst="line">
            <a:avLst/>
          </a:prstGeom>
          <a:noFill/>
          <a:ln w="28575">
            <a:solidFill>
              <a:srgbClr val="000080"/>
            </a:solidFill>
            <a:round/>
            <a:headEnd/>
            <a:tailEnd/>
          </a:ln>
        </p:spPr>
        <p:txBody>
          <a:bodyPr/>
          <a:lstStyle/>
          <a:p>
            <a:endParaRPr lang="en-US"/>
          </a:p>
        </p:txBody>
      </p:sp>
      <p:pic>
        <p:nvPicPr>
          <p:cNvPr id="49" name="Picture 14"/>
          <p:cNvPicPr>
            <a:picLocks noChangeAspect="1" noChangeArrowheads="1"/>
          </p:cNvPicPr>
          <p:nvPr/>
        </p:nvPicPr>
        <p:blipFill>
          <a:blip r:embed="rId4" cstate="print"/>
          <a:srcRect/>
          <a:stretch>
            <a:fillRect/>
          </a:stretch>
        </p:blipFill>
        <p:spPr bwMode="auto">
          <a:xfrm>
            <a:off x="6296997" y="3753630"/>
            <a:ext cx="408603" cy="208770"/>
          </a:xfrm>
          <a:prstGeom prst="rect">
            <a:avLst/>
          </a:prstGeom>
          <a:noFill/>
          <a:ln w="9525">
            <a:noFill/>
            <a:miter lim="800000"/>
            <a:headEnd/>
            <a:tailEnd/>
          </a:ln>
        </p:spPr>
      </p:pic>
      <p:sp>
        <p:nvSpPr>
          <p:cNvPr id="59" name="Text Box 27"/>
          <p:cNvSpPr txBox="1">
            <a:spLocks noChangeArrowheads="1"/>
          </p:cNvSpPr>
          <p:nvPr/>
        </p:nvSpPr>
        <p:spPr bwMode="auto">
          <a:xfrm>
            <a:off x="5867366" y="4051511"/>
            <a:ext cx="1158800" cy="444289"/>
          </a:xfrm>
          <a:prstGeom prst="rect">
            <a:avLst/>
          </a:prstGeom>
          <a:noFill/>
          <a:ln w="9525">
            <a:noFill/>
            <a:miter lim="800000"/>
            <a:headEnd/>
            <a:tailEnd/>
          </a:ln>
        </p:spPr>
        <p:txBody>
          <a:bodyPr>
            <a:spAutoFit/>
          </a:bodyPr>
          <a:lstStyle/>
          <a:p>
            <a:pPr algn="ctr" eaLnBrk="0" hangingPunct="0">
              <a:lnSpc>
                <a:spcPct val="55000"/>
              </a:lnSpc>
              <a:spcBef>
                <a:spcPct val="50000"/>
              </a:spcBef>
            </a:pPr>
            <a:r>
              <a:rPr lang="en-US" sz="1400" dirty="0">
                <a:solidFill>
                  <a:schemeClr val="tx1"/>
                </a:solidFill>
                <a:latin typeface="Tahoma" pitchFamily="34" charset="0"/>
              </a:rPr>
              <a:t>Unloaded </a:t>
            </a:r>
          </a:p>
          <a:p>
            <a:pPr algn="ctr" eaLnBrk="0" hangingPunct="0">
              <a:lnSpc>
                <a:spcPct val="55000"/>
              </a:lnSpc>
              <a:spcBef>
                <a:spcPct val="50000"/>
              </a:spcBef>
            </a:pPr>
            <a:r>
              <a:rPr lang="en-US" sz="1400" dirty="0">
                <a:solidFill>
                  <a:schemeClr val="tx1"/>
                </a:solidFill>
                <a:latin typeface="Tahoma" pitchFamily="34" charset="0"/>
              </a:rPr>
              <a:t>on Dock</a:t>
            </a:r>
          </a:p>
        </p:txBody>
      </p:sp>
      <p:sp>
        <p:nvSpPr>
          <p:cNvPr id="60" name="Text Box 28"/>
          <p:cNvSpPr txBox="1">
            <a:spLocks noChangeArrowheads="1"/>
          </p:cNvSpPr>
          <p:nvPr/>
        </p:nvSpPr>
        <p:spPr bwMode="auto">
          <a:xfrm>
            <a:off x="6612292" y="6639927"/>
            <a:ext cx="2531708" cy="218073"/>
          </a:xfrm>
          <a:prstGeom prst="rect">
            <a:avLst/>
          </a:prstGeom>
          <a:noFill/>
          <a:ln w="9525">
            <a:noFill/>
            <a:miter lim="800000"/>
            <a:headEnd/>
            <a:tailEnd/>
          </a:ln>
        </p:spPr>
        <p:txBody>
          <a:bodyPr>
            <a:spAutoFit/>
          </a:bodyPr>
          <a:lstStyle/>
          <a:p>
            <a:pPr algn="ctr" eaLnBrk="0" hangingPunct="0">
              <a:lnSpc>
                <a:spcPct val="55000"/>
              </a:lnSpc>
              <a:spcBef>
                <a:spcPct val="50000"/>
              </a:spcBef>
            </a:pPr>
            <a:r>
              <a:rPr lang="en-US" sz="1400" dirty="0">
                <a:solidFill>
                  <a:srgbClr val="FFCC00"/>
                </a:solidFill>
                <a:latin typeface="Tahoma" pitchFamily="34" charset="0"/>
              </a:rPr>
              <a:t>Importing Country</a:t>
            </a:r>
          </a:p>
        </p:txBody>
      </p:sp>
      <p:sp>
        <p:nvSpPr>
          <p:cNvPr id="62" name="Line 30"/>
          <p:cNvSpPr>
            <a:spLocks noChangeShapeType="1"/>
          </p:cNvSpPr>
          <p:nvPr/>
        </p:nvSpPr>
        <p:spPr bwMode="auto">
          <a:xfrm>
            <a:off x="7636093" y="4648200"/>
            <a:ext cx="1371273" cy="0"/>
          </a:xfrm>
          <a:prstGeom prst="line">
            <a:avLst/>
          </a:prstGeom>
          <a:noFill/>
          <a:ln w="28575">
            <a:solidFill>
              <a:srgbClr val="000080"/>
            </a:solidFill>
            <a:round/>
            <a:headEnd/>
            <a:tailEnd/>
          </a:ln>
        </p:spPr>
        <p:txBody>
          <a:bodyPr/>
          <a:lstStyle/>
          <a:p>
            <a:endParaRPr lang="en-US"/>
          </a:p>
        </p:txBody>
      </p:sp>
      <p:pic>
        <p:nvPicPr>
          <p:cNvPr id="64" name="Picture 32"/>
          <p:cNvPicPr>
            <a:picLocks noChangeAspect="1" noChangeArrowheads="1"/>
          </p:cNvPicPr>
          <p:nvPr/>
        </p:nvPicPr>
        <p:blipFill>
          <a:blip r:embed="rId11" cstate="print"/>
          <a:srcRect/>
          <a:stretch>
            <a:fillRect/>
          </a:stretch>
        </p:blipFill>
        <p:spPr bwMode="auto">
          <a:xfrm>
            <a:off x="8488564" y="4098034"/>
            <a:ext cx="671745" cy="473966"/>
          </a:xfrm>
          <a:prstGeom prst="rect">
            <a:avLst/>
          </a:prstGeom>
          <a:noFill/>
          <a:ln w="9525">
            <a:noFill/>
            <a:miter lim="800000"/>
            <a:headEnd/>
            <a:tailEnd/>
          </a:ln>
        </p:spPr>
      </p:pic>
      <p:grpSp>
        <p:nvGrpSpPr>
          <p:cNvPr id="7" name="Group 64"/>
          <p:cNvGrpSpPr/>
          <p:nvPr/>
        </p:nvGrpSpPr>
        <p:grpSpPr>
          <a:xfrm>
            <a:off x="3352800" y="2918385"/>
            <a:ext cx="826789" cy="1070820"/>
            <a:chOff x="3352800" y="3461942"/>
            <a:chExt cx="826789" cy="1070820"/>
          </a:xfrm>
        </p:grpSpPr>
        <p:pic>
          <p:nvPicPr>
            <p:cNvPr id="64518" name="Picture 5"/>
            <p:cNvPicPr>
              <a:picLocks noChangeAspect="1" noChangeArrowheads="1"/>
            </p:cNvPicPr>
            <p:nvPr/>
          </p:nvPicPr>
          <p:blipFill>
            <a:blip r:embed="rId10" cstate="print"/>
            <a:srcRect/>
            <a:stretch>
              <a:fillRect/>
            </a:stretch>
          </p:blipFill>
          <p:spPr bwMode="auto">
            <a:xfrm>
              <a:off x="3429000" y="4145103"/>
              <a:ext cx="750589" cy="387659"/>
            </a:xfrm>
            <a:prstGeom prst="rect">
              <a:avLst/>
            </a:prstGeom>
            <a:noFill/>
            <a:ln w="9525">
              <a:noFill/>
              <a:miter lim="800000"/>
              <a:headEnd/>
              <a:tailEnd/>
            </a:ln>
          </p:spPr>
        </p:pic>
        <p:pic>
          <p:nvPicPr>
            <p:cNvPr id="71" name="Picture 61" descr="C:\Users\wb270975\AppData\Local\Microsoft\Windows\Temporary Internet Files\Content.IE5\0J5FC704\MCj04119440000[1].wmf"/>
            <p:cNvPicPr>
              <a:picLocks noChangeAspect="1" noChangeArrowheads="1"/>
            </p:cNvPicPr>
            <p:nvPr/>
          </p:nvPicPr>
          <p:blipFill>
            <a:blip r:embed="rId9" cstate="print"/>
            <a:srcRect/>
            <a:stretch>
              <a:fillRect/>
            </a:stretch>
          </p:blipFill>
          <p:spPr bwMode="auto">
            <a:xfrm flipH="1">
              <a:off x="3352800" y="3461942"/>
              <a:ext cx="707702" cy="586815"/>
            </a:xfrm>
            <a:prstGeom prst="rect">
              <a:avLst/>
            </a:prstGeom>
            <a:noFill/>
            <a:ln w="9525">
              <a:noFill/>
              <a:miter lim="800000"/>
              <a:headEnd/>
              <a:tailEnd/>
            </a:ln>
          </p:spPr>
        </p:pic>
      </p:grpSp>
      <p:grpSp>
        <p:nvGrpSpPr>
          <p:cNvPr id="8" name="Group 68"/>
          <p:cNvGrpSpPr/>
          <p:nvPr/>
        </p:nvGrpSpPr>
        <p:grpSpPr>
          <a:xfrm>
            <a:off x="7586367" y="4210883"/>
            <a:ext cx="738756" cy="818317"/>
            <a:chOff x="7586367" y="4754440"/>
            <a:chExt cx="738756" cy="818317"/>
          </a:xfrm>
        </p:grpSpPr>
        <p:pic>
          <p:nvPicPr>
            <p:cNvPr id="63" name="Picture 31"/>
            <p:cNvPicPr>
              <a:picLocks noChangeAspect="1" noChangeArrowheads="1"/>
            </p:cNvPicPr>
            <p:nvPr/>
          </p:nvPicPr>
          <p:blipFill>
            <a:blip r:embed="rId7" cstate="print"/>
            <a:srcRect/>
            <a:stretch>
              <a:fillRect/>
            </a:stretch>
          </p:blipFill>
          <p:spPr bwMode="auto">
            <a:xfrm>
              <a:off x="7692605" y="4754440"/>
              <a:ext cx="632518" cy="361117"/>
            </a:xfrm>
            <a:prstGeom prst="rect">
              <a:avLst/>
            </a:prstGeom>
            <a:noFill/>
            <a:ln w="9525">
              <a:noFill/>
              <a:miter lim="800000"/>
              <a:headEnd/>
              <a:tailEnd/>
            </a:ln>
          </p:spPr>
        </p:pic>
        <p:pic>
          <p:nvPicPr>
            <p:cNvPr id="73" name="Picture 38" descr="C:\Users\wb270975\AppData\Local\Microsoft\Windows\Temporary Internet Files\Content.IE5\SVGZKERE\MCj03687120000[1].wmf"/>
            <p:cNvPicPr>
              <a:picLocks noChangeAspect="1" noChangeArrowheads="1"/>
            </p:cNvPicPr>
            <p:nvPr/>
          </p:nvPicPr>
          <p:blipFill>
            <a:blip r:embed="rId8" cstate="print"/>
            <a:srcRect/>
            <a:stretch>
              <a:fillRect/>
            </a:stretch>
          </p:blipFill>
          <p:spPr bwMode="auto">
            <a:xfrm flipH="1">
              <a:off x="7586367" y="5098791"/>
              <a:ext cx="604733" cy="473966"/>
            </a:xfrm>
            <a:prstGeom prst="rect">
              <a:avLst/>
            </a:prstGeom>
            <a:noFill/>
            <a:ln w="9525">
              <a:noFill/>
              <a:miter lim="800000"/>
              <a:headEnd/>
              <a:tailEnd/>
            </a:ln>
          </p:spPr>
        </p:pic>
      </p:grpSp>
      <p:sp>
        <p:nvSpPr>
          <p:cNvPr id="76" name="Rectangle 75"/>
          <p:cNvSpPr/>
          <p:nvPr/>
        </p:nvSpPr>
        <p:spPr bwMode="auto">
          <a:xfrm>
            <a:off x="4191000" y="3799844"/>
            <a:ext cx="1447800" cy="152400"/>
          </a:xfrm>
          <a:prstGeom prst="rect">
            <a:avLst/>
          </a:prstGeom>
          <a:solidFill>
            <a:srgbClr val="00B0F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80000"/>
              </a:lnSpc>
              <a:spcBef>
                <a:spcPct val="20000"/>
              </a:spcBef>
              <a:spcAft>
                <a:spcPct val="0"/>
              </a:spcAft>
              <a:buClrTx/>
              <a:buSzTx/>
              <a:buFont typeface="Wingdings" pitchFamily="2" charset="2"/>
              <a:buNone/>
              <a:tabLst/>
            </a:pPr>
            <a:endParaRPr kumimoji="0" lang="en-US" sz="2400" b="1" i="0" u="none" strike="noStrike" cap="none" normalizeH="0" baseline="0" smtClean="0">
              <a:ln>
                <a:noFill/>
              </a:ln>
              <a:solidFill>
                <a:schemeClr val="tx2"/>
              </a:solidFill>
              <a:effectLst/>
              <a:latin typeface="Arial" charset="0"/>
            </a:endParaRPr>
          </a:p>
        </p:txBody>
      </p:sp>
      <p:grpSp>
        <p:nvGrpSpPr>
          <p:cNvPr id="9" name="Group 71"/>
          <p:cNvGrpSpPr/>
          <p:nvPr/>
        </p:nvGrpSpPr>
        <p:grpSpPr>
          <a:xfrm>
            <a:off x="685800" y="2044283"/>
            <a:ext cx="1900896" cy="733453"/>
            <a:chOff x="685800" y="2044283"/>
            <a:chExt cx="1900896" cy="733453"/>
          </a:xfrm>
        </p:grpSpPr>
        <p:sp>
          <p:nvSpPr>
            <p:cNvPr id="45" name="AutoShape 66"/>
            <p:cNvSpPr>
              <a:spLocks noChangeArrowheads="1"/>
            </p:cNvSpPr>
            <p:nvPr/>
          </p:nvSpPr>
          <p:spPr bwMode="gray">
            <a:xfrm rot="2302807">
              <a:off x="1794533" y="2488811"/>
              <a:ext cx="792163" cy="288925"/>
            </a:xfrm>
            <a:prstGeom prst="rightArrow">
              <a:avLst>
                <a:gd name="adj1" fmla="val 35167"/>
                <a:gd name="adj2" fmla="val 111029"/>
              </a:avLst>
            </a:prstGeom>
            <a:gradFill rotWithShape="1">
              <a:gsLst>
                <a:gs pos="0">
                  <a:srgbClr val="B2B2B2">
                    <a:gamma/>
                    <a:shade val="89020"/>
                    <a:invGamma/>
                    <a:alpha val="0"/>
                  </a:srgbClr>
                </a:gs>
                <a:gs pos="100000">
                  <a:srgbClr val="B2B2B2"/>
                </a:gs>
              </a:gsLst>
              <a:lin ang="0" scaled="1"/>
            </a:gradFill>
            <a:ln w="0" algn="ctr">
              <a:noFill/>
              <a:miter lim="800000"/>
              <a:headEnd/>
              <a:tailEnd/>
            </a:ln>
            <a:effectLst/>
          </p:spPr>
          <p:txBody>
            <a:bodyPr wrap="none" anchor="ctr"/>
            <a:lstStyle/>
            <a:p>
              <a:endParaRPr lang="en-US"/>
            </a:p>
          </p:txBody>
        </p:sp>
        <p:sp>
          <p:nvSpPr>
            <p:cNvPr id="46" name="Oval 90"/>
            <p:cNvSpPr>
              <a:spLocks noChangeArrowheads="1"/>
            </p:cNvSpPr>
            <p:nvPr/>
          </p:nvSpPr>
          <p:spPr bwMode="gray">
            <a:xfrm>
              <a:off x="1714229" y="2211262"/>
              <a:ext cx="360362" cy="360363"/>
            </a:xfrm>
            <a:prstGeom prst="ellipse">
              <a:avLst/>
            </a:prstGeom>
            <a:gradFill rotWithShape="1">
              <a:gsLst>
                <a:gs pos="0">
                  <a:srgbClr val="EDD947"/>
                </a:gs>
                <a:gs pos="100000">
                  <a:srgbClr val="EDD947">
                    <a:gamma/>
                    <a:shade val="72549"/>
                    <a:invGamma/>
                  </a:srgbClr>
                </a:gs>
              </a:gsLst>
              <a:path path="shape">
                <a:fillToRect l="50000" t="50000" r="50000" b="50000"/>
              </a:path>
            </a:gradFill>
            <a:ln w="9525" algn="ctr">
              <a:noFill/>
              <a:round/>
              <a:headEnd/>
              <a:tailEnd/>
            </a:ln>
            <a:effectLst/>
          </p:spPr>
          <p:txBody>
            <a:bodyPr wrap="none" anchor="ctr"/>
            <a:lstStyle/>
            <a:p>
              <a:endParaRPr lang="en-US">
                <a:solidFill>
                  <a:srgbClr val="000000"/>
                </a:solidFill>
              </a:endParaRPr>
            </a:p>
          </p:txBody>
        </p:sp>
        <p:sp>
          <p:nvSpPr>
            <p:cNvPr id="50" name="Text Box 75"/>
            <p:cNvSpPr txBox="1">
              <a:spLocks noChangeArrowheads="1"/>
            </p:cNvSpPr>
            <p:nvPr/>
          </p:nvSpPr>
          <p:spPr bwMode="auto">
            <a:xfrm>
              <a:off x="685800" y="2044283"/>
              <a:ext cx="994182" cy="338554"/>
            </a:xfrm>
            <a:prstGeom prst="rect">
              <a:avLst/>
            </a:prstGeom>
            <a:noFill/>
            <a:ln w="9525" algn="ctr">
              <a:noFill/>
              <a:miter lim="800000"/>
              <a:headEnd/>
              <a:tailEnd/>
            </a:ln>
            <a:effectLst/>
          </p:spPr>
          <p:txBody>
            <a:bodyPr wrap="none">
              <a:spAutoFit/>
            </a:bodyPr>
            <a:lstStyle/>
            <a:p>
              <a:pPr algn="r"/>
              <a:r>
                <a:rPr lang="en-US" sz="1600" dirty="0" smtClean="0">
                  <a:solidFill>
                    <a:srgbClr val="000000"/>
                  </a:solidFill>
                </a:rPr>
                <a:t>Customs</a:t>
              </a:r>
              <a:endParaRPr lang="en-US" sz="1600" dirty="0">
                <a:solidFill>
                  <a:srgbClr val="000000"/>
                </a:solidFill>
              </a:endParaRPr>
            </a:p>
          </p:txBody>
        </p:sp>
      </p:grpSp>
      <p:grpSp>
        <p:nvGrpSpPr>
          <p:cNvPr id="10" name="Group 73"/>
          <p:cNvGrpSpPr/>
          <p:nvPr/>
        </p:nvGrpSpPr>
        <p:grpSpPr>
          <a:xfrm>
            <a:off x="47625" y="3068637"/>
            <a:ext cx="2312988" cy="360363"/>
            <a:chOff x="47625" y="3068637"/>
            <a:chExt cx="2312988" cy="360363"/>
          </a:xfrm>
        </p:grpSpPr>
        <p:sp>
          <p:nvSpPr>
            <p:cNvPr id="51" name="AutoShape 69"/>
            <p:cNvSpPr>
              <a:spLocks noChangeArrowheads="1"/>
            </p:cNvSpPr>
            <p:nvPr/>
          </p:nvSpPr>
          <p:spPr bwMode="gray">
            <a:xfrm rot="10800000" flipH="1">
              <a:off x="1497013" y="3098799"/>
              <a:ext cx="863600" cy="288925"/>
            </a:xfrm>
            <a:prstGeom prst="rightArrow">
              <a:avLst>
                <a:gd name="adj1" fmla="val 35167"/>
                <a:gd name="adj2" fmla="val 121041"/>
              </a:avLst>
            </a:prstGeom>
            <a:gradFill rotWithShape="1">
              <a:gsLst>
                <a:gs pos="0">
                  <a:srgbClr val="B2B2B2">
                    <a:gamma/>
                    <a:shade val="89020"/>
                    <a:invGamma/>
                    <a:alpha val="0"/>
                  </a:srgbClr>
                </a:gs>
                <a:gs pos="100000">
                  <a:srgbClr val="B2B2B2"/>
                </a:gs>
              </a:gsLst>
              <a:lin ang="0" scaled="1"/>
            </a:gradFill>
            <a:ln w="0" algn="ctr">
              <a:noFill/>
              <a:miter lim="800000"/>
              <a:headEnd/>
              <a:tailEnd/>
            </a:ln>
            <a:effectLst/>
          </p:spPr>
          <p:txBody>
            <a:bodyPr wrap="none" anchor="ctr"/>
            <a:lstStyle/>
            <a:p>
              <a:endParaRPr lang="en-US"/>
            </a:p>
          </p:txBody>
        </p:sp>
        <p:sp>
          <p:nvSpPr>
            <p:cNvPr id="52" name="Oval 93"/>
            <p:cNvSpPr>
              <a:spLocks noChangeArrowheads="1"/>
            </p:cNvSpPr>
            <p:nvPr/>
          </p:nvSpPr>
          <p:spPr bwMode="gray">
            <a:xfrm>
              <a:off x="1371600" y="3068637"/>
              <a:ext cx="360362" cy="360363"/>
            </a:xfrm>
            <a:prstGeom prst="ellipse">
              <a:avLst/>
            </a:prstGeom>
            <a:gradFill rotWithShape="1">
              <a:gsLst>
                <a:gs pos="0">
                  <a:srgbClr val="82B820"/>
                </a:gs>
                <a:gs pos="100000">
                  <a:srgbClr val="82B820">
                    <a:gamma/>
                    <a:shade val="72549"/>
                    <a:invGamma/>
                  </a:srgbClr>
                </a:gs>
              </a:gsLst>
              <a:path path="shape">
                <a:fillToRect l="50000" t="50000" r="50000" b="50000"/>
              </a:path>
            </a:gradFill>
            <a:ln w="9525" algn="ctr">
              <a:noFill/>
              <a:round/>
              <a:headEnd/>
              <a:tailEnd/>
            </a:ln>
            <a:effectLst/>
          </p:spPr>
          <p:txBody>
            <a:bodyPr wrap="none" anchor="ctr"/>
            <a:lstStyle/>
            <a:p>
              <a:endParaRPr lang="en-US"/>
            </a:p>
          </p:txBody>
        </p:sp>
        <p:sp>
          <p:nvSpPr>
            <p:cNvPr id="53" name="Text Box 78"/>
            <p:cNvSpPr txBox="1">
              <a:spLocks noChangeArrowheads="1"/>
            </p:cNvSpPr>
            <p:nvPr/>
          </p:nvSpPr>
          <p:spPr bwMode="auto">
            <a:xfrm>
              <a:off x="47625" y="3072983"/>
              <a:ext cx="1396536" cy="338554"/>
            </a:xfrm>
            <a:prstGeom prst="rect">
              <a:avLst/>
            </a:prstGeom>
            <a:noFill/>
            <a:ln w="9525" algn="ctr">
              <a:noFill/>
              <a:miter lim="800000"/>
              <a:headEnd/>
              <a:tailEnd/>
            </a:ln>
            <a:effectLst/>
          </p:spPr>
          <p:txBody>
            <a:bodyPr wrap="none">
              <a:spAutoFit/>
            </a:bodyPr>
            <a:lstStyle/>
            <a:p>
              <a:pPr algn="r"/>
              <a:r>
                <a:rPr lang="en-US" sz="1600" dirty="0" smtClean="0">
                  <a:solidFill>
                    <a:srgbClr val="000000"/>
                  </a:solidFill>
                </a:rPr>
                <a:t>Infrastructure</a:t>
              </a:r>
              <a:endParaRPr lang="en-US" sz="1600" dirty="0">
                <a:solidFill>
                  <a:srgbClr val="000000"/>
                </a:solidFill>
              </a:endParaRPr>
            </a:p>
          </p:txBody>
        </p:sp>
      </p:grpSp>
      <p:grpSp>
        <p:nvGrpSpPr>
          <p:cNvPr id="11" name="Group 76"/>
          <p:cNvGrpSpPr/>
          <p:nvPr/>
        </p:nvGrpSpPr>
        <p:grpSpPr>
          <a:xfrm>
            <a:off x="0" y="5486400"/>
            <a:ext cx="2578249" cy="528228"/>
            <a:chOff x="0" y="5720172"/>
            <a:chExt cx="2578249" cy="528228"/>
          </a:xfrm>
        </p:grpSpPr>
        <p:sp>
          <p:nvSpPr>
            <p:cNvPr id="54" name="AutoShape 67"/>
            <p:cNvSpPr>
              <a:spLocks noChangeArrowheads="1"/>
            </p:cNvSpPr>
            <p:nvPr/>
          </p:nvSpPr>
          <p:spPr bwMode="gray">
            <a:xfrm rot="19542721">
              <a:off x="1786086" y="5720172"/>
              <a:ext cx="792163" cy="288925"/>
            </a:xfrm>
            <a:prstGeom prst="rightArrow">
              <a:avLst>
                <a:gd name="adj1" fmla="val 35167"/>
                <a:gd name="adj2" fmla="val 111029"/>
              </a:avLst>
            </a:prstGeom>
            <a:gradFill rotWithShape="1">
              <a:gsLst>
                <a:gs pos="0">
                  <a:srgbClr val="B2B2B2">
                    <a:gamma/>
                    <a:shade val="89020"/>
                    <a:invGamma/>
                    <a:alpha val="0"/>
                  </a:srgbClr>
                </a:gs>
                <a:gs pos="100000">
                  <a:srgbClr val="B2B2B2"/>
                </a:gs>
              </a:gsLst>
              <a:lin ang="0" scaled="1"/>
            </a:gradFill>
            <a:ln w="0" algn="ctr">
              <a:noFill/>
              <a:miter lim="800000"/>
              <a:headEnd/>
              <a:tailEnd/>
            </a:ln>
            <a:effectLst/>
          </p:spPr>
          <p:txBody>
            <a:bodyPr wrap="none" anchor="ctr"/>
            <a:lstStyle/>
            <a:p>
              <a:endParaRPr lang="en-US"/>
            </a:p>
          </p:txBody>
        </p:sp>
        <p:sp>
          <p:nvSpPr>
            <p:cNvPr id="55" name="Oval 72"/>
            <p:cNvSpPr>
              <a:spLocks noChangeArrowheads="1"/>
            </p:cNvSpPr>
            <p:nvPr/>
          </p:nvSpPr>
          <p:spPr bwMode="gray">
            <a:xfrm>
              <a:off x="1600200" y="5888038"/>
              <a:ext cx="360363" cy="360362"/>
            </a:xfrm>
            <a:prstGeom prst="ellipse">
              <a:avLst/>
            </a:prstGeom>
            <a:gradFill rotWithShape="1">
              <a:gsLst>
                <a:gs pos="0">
                  <a:srgbClr val="4DC9B1"/>
                </a:gs>
                <a:gs pos="100000">
                  <a:srgbClr val="4DC9B1">
                    <a:gamma/>
                    <a:shade val="72549"/>
                    <a:invGamma/>
                  </a:srgbClr>
                </a:gs>
              </a:gsLst>
              <a:path path="shape">
                <a:fillToRect l="50000" t="50000" r="50000" b="50000"/>
              </a:path>
            </a:gradFill>
            <a:ln w="9525" algn="ctr">
              <a:noFill/>
              <a:round/>
              <a:headEnd/>
              <a:tailEnd/>
            </a:ln>
            <a:effectLst/>
          </p:spPr>
          <p:txBody>
            <a:bodyPr wrap="none" anchor="ctr"/>
            <a:lstStyle/>
            <a:p>
              <a:endParaRPr lang="en-US"/>
            </a:p>
          </p:txBody>
        </p:sp>
        <p:sp>
          <p:nvSpPr>
            <p:cNvPr id="56" name="Text Box 79"/>
            <p:cNvSpPr txBox="1">
              <a:spLocks noChangeArrowheads="1"/>
            </p:cNvSpPr>
            <p:nvPr/>
          </p:nvSpPr>
          <p:spPr bwMode="auto">
            <a:xfrm>
              <a:off x="0" y="5909846"/>
              <a:ext cx="1665841" cy="338554"/>
            </a:xfrm>
            <a:prstGeom prst="rect">
              <a:avLst/>
            </a:prstGeom>
            <a:noFill/>
            <a:ln w="9525" algn="ctr">
              <a:noFill/>
              <a:miter lim="800000"/>
              <a:headEnd/>
              <a:tailEnd/>
            </a:ln>
            <a:effectLst/>
          </p:spPr>
          <p:txBody>
            <a:bodyPr wrap="none">
              <a:spAutoFit/>
            </a:bodyPr>
            <a:lstStyle/>
            <a:p>
              <a:pPr algn="r"/>
              <a:r>
                <a:rPr lang="en-US" sz="1600" dirty="0" smtClean="0">
                  <a:solidFill>
                    <a:srgbClr val="000000"/>
                  </a:solidFill>
                </a:rPr>
                <a:t>Services Quality</a:t>
              </a:r>
              <a:endParaRPr lang="en-US" sz="1600" dirty="0">
                <a:solidFill>
                  <a:srgbClr val="000000"/>
                </a:solidFill>
              </a:endParaRPr>
            </a:p>
          </p:txBody>
        </p:sp>
      </p:grpSp>
      <p:grpSp>
        <p:nvGrpSpPr>
          <p:cNvPr id="12" name="Group 74"/>
          <p:cNvGrpSpPr/>
          <p:nvPr/>
        </p:nvGrpSpPr>
        <p:grpSpPr>
          <a:xfrm>
            <a:off x="5410200" y="1066800"/>
            <a:ext cx="3657600" cy="1905000"/>
            <a:chOff x="5486400" y="1066800"/>
            <a:chExt cx="3657600" cy="1905000"/>
          </a:xfrm>
        </p:grpSpPr>
        <p:sp>
          <p:nvSpPr>
            <p:cNvPr id="57" name="AutoShape 64"/>
            <p:cNvSpPr>
              <a:spLocks noChangeArrowheads="1"/>
            </p:cNvSpPr>
            <p:nvPr/>
          </p:nvSpPr>
          <p:spPr bwMode="gray">
            <a:xfrm rot="18592134">
              <a:off x="5455097" y="1521887"/>
              <a:ext cx="792163" cy="288925"/>
            </a:xfrm>
            <a:prstGeom prst="rightArrow">
              <a:avLst>
                <a:gd name="adj1" fmla="val 35167"/>
                <a:gd name="adj2" fmla="val 111029"/>
              </a:avLst>
            </a:prstGeom>
            <a:gradFill rotWithShape="1">
              <a:gsLst>
                <a:gs pos="0">
                  <a:srgbClr val="B2B2B2">
                    <a:gamma/>
                    <a:shade val="89020"/>
                    <a:invGamma/>
                    <a:alpha val="0"/>
                  </a:srgbClr>
                </a:gs>
                <a:gs pos="100000">
                  <a:srgbClr val="B2B2B2"/>
                </a:gs>
              </a:gsLst>
              <a:lin ang="0" scaled="1"/>
            </a:gradFill>
            <a:ln w="0" algn="ctr">
              <a:noFill/>
              <a:miter lim="800000"/>
              <a:headEnd/>
              <a:tailEnd/>
            </a:ln>
            <a:effectLst/>
          </p:spPr>
          <p:txBody>
            <a:bodyPr wrap="none" anchor="ctr"/>
            <a:lstStyle/>
            <a:p>
              <a:endParaRPr lang="en-US"/>
            </a:p>
          </p:txBody>
        </p:sp>
        <p:sp>
          <p:nvSpPr>
            <p:cNvPr id="58" name="Oval 87"/>
            <p:cNvSpPr>
              <a:spLocks noChangeArrowheads="1"/>
            </p:cNvSpPr>
            <p:nvPr/>
          </p:nvSpPr>
          <p:spPr bwMode="gray">
            <a:xfrm>
              <a:off x="6068640" y="1066800"/>
              <a:ext cx="360362" cy="360363"/>
            </a:xfrm>
            <a:prstGeom prst="ellipse">
              <a:avLst/>
            </a:prstGeom>
            <a:gradFill rotWithShape="1">
              <a:gsLst>
                <a:gs pos="0">
                  <a:srgbClr val="FF9900"/>
                </a:gs>
                <a:gs pos="100000">
                  <a:srgbClr val="FF9900">
                    <a:gamma/>
                    <a:shade val="72549"/>
                    <a:invGamma/>
                  </a:srgbClr>
                </a:gs>
              </a:gsLst>
              <a:path path="shape">
                <a:fillToRect l="50000" t="50000" r="50000" b="50000"/>
              </a:path>
            </a:gradFill>
            <a:ln w="9525" algn="ctr">
              <a:noFill/>
              <a:round/>
              <a:headEnd/>
              <a:tailEnd/>
            </a:ln>
            <a:effectLst/>
          </p:spPr>
          <p:txBody>
            <a:bodyPr wrap="none" anchor="ctr"/>
            <a:lstStyle/>
            <a:p>
              <a:endParaRPr lang="en-US"/>
            </a:p>
          </p:txBody>
        </p:sp>
        <p:sp>
          <p:nvSpPr>
            <p:cNvPr id="61" name="Text Box 76"/>
            <p:cNvSpPr txBox="1">
              <a:spLocks noChangeArrowheads="1"/>
            </p:cNvSpPr>
            <p:nvPr/>
          </p:nvSpPr>
          <p:spPr bwMode="auto">
            <a:xfrm>
              <a:off x="6541332" y="1066800"/>
              <a:ext cx="1154868" cy="338554"/>
            </a:xfrm>
            <a:prstGeom prst="rect">
              <a:avLst/>
            </a:prstGeom>
            <a:noFill/>
            <a:ln w="9525" algn="ctr">
              <a:noFill/>
              <a:miter lim="800000"/>
              <a:headEnd/>
              <a:tailEnd/>
            </a:ln>
            <a:effectLst/>
          </p:spPr>
          <p:txBody>
            <a:bodyPr wrap="none">
              <a:spAutoFit/>
            </a:bodyPr>
            <a:lstStyle/>
            <a:p>
              <a:pPr algn="l"/>
              <a:r>
                <a:rPr lang="en-US" sz="1600" dirty="0" smtClean="0">
                  <a:solidFill>
                    <a:srgbClr val="000000"/>
                  </a:solidFill>
                </a:rPr>
                <a:t>Timeliness</a:t>
              </a:r>
              <a:endParaRPr lang="en-US" sz="1600" dirty="0">
                <a:solidFill>
                  <a:srgbClr val="000000"/>
                </a:solidFill>
              </a:endParaRPr>
            </a:p>
          </p:txBody>
        </p:sp>
        <p:sp>
          <p:nvSpPr>
            <p:cNvPr id="65" name="AutoShape 68"/>
            <p:cNvSpPr>
              <a:spLocks noChangeArrowheads="1"/>
            </p:cNvSpPr>
            <p:nvPr/>
          </p:nvSpPr>
          <p:spPr bwMode="gray">
            <a:xfrm>
              <a:off x="5486400" y="1879600"/>
              <a:ext cx="792162" cy="288925"/>
            </a:xfrm>
            <a:prstGeom prst="rightArrow">
              <a:avLst>
                <a:gd name="adj1" fmla="val 35167"/>
                <a:gd name="adj2" fmla="val 111028"/>
              </a:avLst>
            </a:prstGeom>
            <a:gradFill rotWithShape="1">
              <a:gsLst>
                <a:gs pos="0">
                  <a:srgbClr val="B2B2B2">
                    <a:gamma/>
                    <a:shade val="89020"/>
                    <a:invGamma/>
                    <a:alpha val="0"/>
                  </a:srgbClr>
                </a:gs>
                <a:gs pos="100000">
                  <a:srgbClr val="B2B2B2"/>
                </a:gs>
              </a:gsLst>
              <a:lin ang="0" scaled="1"/>
            </a:gradFill>
            <a:ln w="0" algn="ctr">
              <a:noFill/>
              <a:miter lim="800000"/>
              <a:headEnd/>
              <a:tailEnd/>
            </a:ln>
            <a:effectLst/>
          </p:spPr>
          <p:txBody>
            <a:bodyPr wrap="none" anchor="ctr"/>
            <a:lstStyle/>
            <a:p>
              <a:endParaRPr lang="en-US"/>
            </a:p>
          </p:txBody>
        </p:sp>
        <p:sp>
          <p:nvSpPr>
            <p:cNvPr id="66" name="Oval 84"/>
            <p:cNvSpPr>
              <a:spLocks noChangeArrowheads="1"/>
            </p:cNvSpPr>
            <p:nvPr/>
          </p:nvSpPr>
          <p:spPr bwMode="gray">
            <a:xfrm>
              <a:off x="6378575" y="1849437"/>
              <a:ext cx="360362" cy="360363"/>
            </a:xfrm>
            <a:prstGeom prst="ellipse">
              <a:avLst/>
            </a:prstGeom>
            <a:gradFill rotWithShape="1">
              <a:gsLst>
                <a:gs pos="0">
                  <a:srgbClr val="6699FF"/>
                </a:gs>
                <a:gs pos="100000">
                  <a:srgbClr val="6699FF">
                    <a:gamma/>
                    <a:shade val="72549"/>
                    <a:invGamma/>
                  </a:srgbClr>
                </a:gs>
              </a:gsLst>
              <a:path path="shape">
                <a:fillToRect l="50000" t="50000" r="50000" b="50000"/>
              </a:path>
            </a:gradFill>
            <a:ln w="9525" algn="ctr">
              <a:noFill/>
              <a:round/>
              <a:headEnd/>
              <a:tailEnd/>
            </a:ln>
            <a:effectLst/>
          </p:spPr>
          <p:txBody>
            <a:bodyPr wrap="none" anchor="ctr"/>
            <a:lstStyle/>
            <a:p>
              <a:endParaRPr lang="en-US"/>
            </a:p>
          </p:txBody>
        </p:sp>
        <p:sp>
          <p:nvSpPr>
            <p:cNvPr id="67" name="Text Box 74"/>
            <p:cNvSpPr txBox="1">
              <a:spLocks noChangeArrowheads="1"/>
            </p:cNvSpPr>
            <p:nvPr/>
          </p:nvSpPr>
          <p:spPr bwMode="auto">
            <a:xfrm>
              <a:off x="6838561" y="1905000"/>
              <a:ext cx="2305439" cy="338554"/>
            </a:xfrm>
            <a:prstGeom prst="rect">
              <a:avLst/>
            </a:prstGeom>
            <a:noFill/>
            <a:ln w="9525" algn="ctr">
              <a:noFill/>
              <a:miter lim="800000"/>
              <a:headEnd/>
              <a:tailEnd/>
            </a:ln>
            <a:effectLst/>
          </p:spPr>
          <p:txBody>
            <a:bodyPr wrap="none">
              <a:spAutoFit/>
            </a:bodyPr>
            <a:lstStyle/>
            <a:p>
              <a:pPr algn="l"/>
              <a:r>
                <a:rPr lang="en-US" sz="1600" dirty="0" smtClean="0">
                  <a:solidFill>
                    <a:srgbClr val="000000"/>
                  </a:solidFill>
                </a:rPr>
                <a:t>International shipments</a:t>
              </a:r>
              <a:endParaRPr lang="en-US" sz="1600" dirty="0">
                <a:solidFill>
                  <a:srgbClr val="000000"/>
                </a:solidFill>
              </a:endParaRPr>
            </a:p>
          </p:txBody>
        </p:sp>
        <p:sp>
          <p:nvSpPr>
            <p:cNvPr id="68" name="AutoShape 65"/>
            <p:cNvSpPr>
              <a:spLocks noChangeArrowheads="1"/>
            </p:cNvSpPr>
            <p:nvPr/>
          </p:nvSpPr>
          <p:spPr bwMode="gray">
            <a:xfrm rot="2362722">
              <a:off x="5488131" y="2269458"/>
              <a:ext cx="792162" cy="288925"/>
            </a:xfrm>
            <a:prstGeom prst="rightArrow">
              <a:avLst>
                <a:gd name="adj1" fmla="val 35167"/>
                <a:gd name="adj2" fmla="val 111028"/>
              </a:avLst>
            </a:prstGeom>
            <a:gradFill rotWithShape="1">
              <a:gsLst>
                <a:gs pos="0">
                  <a:srgbClr val="B2B2B2">
                    <a:gamma/>
                    <a:shade val="89020"/>
                    <a:invGamma/>
                    <a:alpha val="0"/>
                  </a:srgbClr>
                </a:gs>
                <a:gs pos="100000">
                  <a:srgbClr val="B2B2B2"/>
                </a:gs>
              </a:gsLst>
              <a:lin ang="0" scaled="1"/>
            </a:gradFill>
            <a:ln w="0" algn="ctr">
              <a:noFill/>
              <a:miter lim="800000"/>
              <a:headEnd/>
              <a:tailEnd/>
            </a:ln>
            <a:effectLst/>
          </p:spPr>
          <p:txBody>
            <a:bodyPr wrap="none" anchor="ctr"/>
            <a:lstStyle/>
            <a:p>
              <a:endParaRPr lang="en-US"/>
            </a:p>
          </p:txBody>
        </p:sp>
        <p:sp>
          <p:nvSpPr>
            <p:cNvPr id="69" name="Oval 81"/>
            <p:cNvSpPr>
              <a:spLocks noChangeArrowheads="1"/>
            </p:cNvSpPr>
            <p:nvPr/>
          </p:nvSpPr>
          <p:spPr bwMode="gray">
            <a:xfrm>
              <a:off x="6160341" y="2611437"/>
              <a:ext cx="360362" cy="360363"/>
            </a:xfrm>
            <a:prstGeom prst="ellipse">
              <a:avLst/>
            </a:prstGeom>
            <a:gradFill rotWithShape="1">
              <a:gsLst>
                <a:gs pos="0">
                  <a:srgbClr val="CB90EC"/>
                </a:gs>
                <a:gs pos="100000">
                  <a:srgbClr val="CB90EC">
                    <a:gamma/>
                    <a:shade val="72549"/>
                    <a:invGamma/>
                  </a:srgbClr>
                </a:gs>
              </a:gsLst>
              <a:path path="shape">
                <a:fillToRect l="50000" t="50000" r="50000" b="50000"/>
              </a:path>
            </a:gradFill>
            <a:ln w="9525" algn="ctr">
              <a:noFill/>
              <a:round/>
              <a:headEnd/>
              <a:tailEnd/>
            </a:ln>
            <a:effectLst/>
          </p:spPr>
          <p:txBody>
            <a:bodyPr wrap="none" anchor="ctr"/>
            <a:lstStyle/>
            <a:p>
              <a:endParaRPr lang="en-US"/>
            </a:p>
          </p:txBody>
        </p:sp>
        <p:sp>
          <p:nvSpPr>
            <p:cNvPr id="70" name="Text Box 77"/>
            <p:cNvSpPr txBox="1">
              <a:spLocks noChangeArrowheads="1"/>
            </p:cNvSpPr>
            <p:nvPr/>
          </p:nvSpPr>
          <p:spPr bwMode="auto">
            <a:xfrm>
              <a:off x="6595907" y="2590800"/>
              <a:ext cx="2090893" cy="338554"/>
            </a:xfrm>
            <a:prstGeom prst="rect">
              <a:avLst/>
            </a:prstGeom>
            <a:noFill/>
            <a:ln w="9525" algn="ctr">
              <a:noFill/>
              <a:miter lim="800000"/>
              <a:headEnd/>
              <a:tailEnd/>
            </a:ln>
            <a:effectLst/>
          </p:spPr>
          <p:txBody>
            <a:bodyPr wrap="none">
              <a:spAutoFit/>
            </a:bodyPr>
            <a:lstStyle/>
            <a:p>
              <a:pPr algn="l"/>
              <a:r>
                <a:rPr lang="en-US" sz="1600" dirty="0" smtClean="0">
                  <a:solidFill>
                    <a:srgbClr val="000000"/>
                  </a:solidFill>
                </a:rPr>
                <a:t>Tracking and Tracing</a:t>
              </a:r>
              <a:endParaRPr lang="en-US" sz="1600" dirty="0">
                <a:solidFill>
                  <a:srgbClr val="000000"/>
                </a:solidFill>
              </a:endParaRPr>
            </a:p>
          </p:txBody>
        </p:sp>
      </p:grpSp>
    </p:spTree>
    <p:extLst>
      <p:ext uri="{BB962C8B-B14F-4D97-AF65-F5344CB8AC3E}">
        <p14:creationId xmlns:p14="http://schemas.microsoft.com/office/powerpoint/2010/main" xmlns="" val="369440328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64524"/>
                                        </p:tgtEl>
                                        <p:attrNameLst>
                                          <p:attrName>style.visibility</p:attrName>
                                        </p:attrNameLst>
                                      </p:cBhvr>
                                      <p:to>
                                        <p:strVal val="visible"/>
                                      </p:to>
                                    </p:set>
                                    <p:animEffect transition="in" filter="diamond(in)">
                                      <p:cBhvr>
                                        <p:cTn id="12" dur="2000"/>
                                        <p:tgtEl>
                                          <p:spTgt spid="6452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64525"/>
                                        </p:tgtEl>
                                        <p:attrNameLst>
                                          <p:attrName>style.visibility</p:attrName>
                                        </p:attrNameLst>
                                      </p:cBhvr>
                                      <p:to>
                                        <p:strVal val="visible"/>
                                      </p:to>
                                    </p:set>
                                    <p:animEffect transition="in" filter="box(in)">
                                      <p:cBhvr>
                                        <p:cTn id="22" dur="500"/>
                                        <p:tgtEl>
                                          <p:spTgt spid="64525"/>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64526"/>
                                        </p:tgtEl>
                                        <p:attrNameLst>
                                          <p:attrName>style.visibility</p:attrName>
                                        </p:attrNameLst>
                                      </p:cBhvr>
                                      <p:to>
                                        <p:strVal val="visible"/>
                                      </p:to>
                                    </p:set>
                                    <p:animEffect transition="in" filter="box(in)">
                                      <p:cBhvr>
                                        <p:cTn id="27" dur="500"/>
                                        <p:tgtEl>
                                          <p:spTgt spid="64526"/>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64519"/>
                                        </p:tgtEl>
                                        <p:attrNameLst>
                                          <p:attrName>style.visibility</p:attrName>
                                        </p:attrNameLst>
                                      </p:cBhvr>
                                      <p:to>
                                        <p:strVal val="visible"/>
                                      </p:to>
                                    </p:set>
                                    <p:animEffect transition="in" filter="blinds(horizontal)">
                                      <p:cBhvr>
                                        <p:cTn id="32" dur="500"/>
                                        <p:tgtEl>
                                          <p:spTgt spid="64519"/>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64542"/>
                                        </p:tgtEl>
                                        <p:attrNameLst>
                                          <p:attrName>style.visibility</p:attrName>
                                        </p:attrNameLst>
                                      </p:cBhvr>
                                      <p:to>
                                        <p:strVal val="visible"/>
                                      </p:to>
                                    </p:set>
                                    <p:animEffect transition="in" filter="blinds(horizontal)">
                                      <p:cBhvr>
                                        <p:cTn id="37" dur="500"/>
                                        <p:tgtEl>
                                          <p:spTgt spid="64542"/>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64527"/>
                                        </p:tgtEl>
                                        <p:attrNameLst>
                                          <p:attrName>style.visibility</p:attrName>
                                        </p:attrNameLst>
                                      </p:cBhvr>
                                      <p:to>
                                        <p:strVal val="visible"/>
                                      </p:to>
                                    </p:set>
                                    <p:animEffect transition="in" filter="blinds(horizontal)">
                                      <p:cBhvr>
                                        <p:cTn id="42" dur="500"/>
                                        <p:tgtEl>
                                          <p:spTgt spid="64527"/>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64541"/>
                                        </p:tgtEl>
                                        <p:attrNameLst>
                                          <p:attrName>style.visibility</p:attrName>
                                        </p:attrNameLst>
                                      </p:cBhvr>
                                      <p:to>
                                        <p:strVal val="visible"/>
                                      </p:to>
                                    </p:set>
                                    <p:animEffect transition="in" filter="blinds(horizontal)">
                                      <p:cBhvr>
                                        <p:cTn id="47" dur="500"/>
                                        <p:tgtEl>
                                          <p:spTgt spid="64541"/>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nodeType="click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blinds(horizontal)">
                                      <p:cBhvr>
                                        <p:cTn id="52" dur="500"/>
                                        <p:tgtEl>
                                          <p:spTgt spid="7"/>
                                        </p:tgtEl>
                                      </p:cBhvr>
                                    </p:animEffect>
                                  </p:childTnLst>
                                </p:cTn>
                              </p:par>
                            </p:childTnLst>
                          </p:cTn>
                        </p:par>
                      </p:childTnLst>
                    </p:cTn>
                  </p:par>
                  <p:par>
                    <p:cTn id="53" fill="hold">
                      <p:stCondLst>
                        <p:cond delay="indefinite"/>
                      </p:stCondLst>
                      <p:childTnLst>
                        <p:par>
                          <p:cTn id="54" fill="hold">
                            <p:stCondLst>
                              <p:cond delay="0"/>
                            </p:stCondLst>
                            <p:childTnLst>
                              <p:par>
                                <p:cTn id="55" presetID="8" presetClass="entr" presetSubtype="16" fill="hold" grpId="0" nodeType="clickEffect">
                                  <p:stCondLst>
                                    <p:cond delay="0"/>
                                  </p:stCondLst>
                                  <p:childTnLst>
                                    <p:set>
                                      <p:cBhvr>
                                        <p:cTn id="56" dur="1" fill="hold">
                                          <p:stCondLst>
                                            <p:cond delay="0"/>
                                          </p:stCondLst>
                                        </p:cTn>
                                        <p:tgtEl>
                                          <p:spTgt spid="64543"/>
                                        </p:tgtEl>
                                        <p:attrNameLst>
                                          <p:attrName>style.visibility</p:attrName>
                                        </p:attrNameLst>
                                      </p:cBhvr>
                                      <p:to>
                                        <p:strVal val="visible"/>
                                      </p:to>
                                    </p:set>
                                    <p:animEffect transition="in" filter="diamond(in)">
                                      <p:cBhvr>
                                        <p:cTn id="57" dur="2000"/>
                                        <p:tgtEl>
                                          <p:spTgt spid="64543"/>
                                        </p:tgtEl>
                                      </p:cBhvr>
                                    </p:animEffect>
                                  </p:childTnLst>
                                </p:cTn>
                              </p:par>
                            </p:childTnLst>
                          </p:cTn>
                        </p:par>
                      </p:childTnLst>
                    </p:cTn>
                  </p:par>
                  <p:par>
                    <p:cTn id="58" fill="hold">
                      <p:stCondLst>
                        <p:cond delay="indefinite"/>
                      </p:stCondLst>
                      <p:childTnLst>
                        <p:par>
                          <p:cTn id="59" fill="hold">
                            <p:stCondLst>
                              <p:cond delay="0"/>
                            </p:stCondLst>
                            <p:childTnLst>
                              <p:par>
                                <p:cTn id="60" presetID="4" presetClass="entr" presetSubtype="16" fill="hold" grpId="0" nodeType="clickEffect">
                                  <p:stCondLst>
                                    <p:cond delay="0"/>
                                  </p:stCondLst>
                                  <p:childTnLst>
                                    <p:set>
                                      <p:cBhvr>
                                        <p:cTn id="61" dur="1" fill="hold">
                                          <p:stCondLst>
                                            <p:cond delay="0"/>
                                          </p:stCondLst>
                                        </p:cTn>
                                        <p:tgtEl>
                                          <p:spTgt spid="76"/>
                                        </p:tgtEl>
                                        <p:attrNameLst>
                                          <p:attrName>style.visibility</p:attrName>
                                        </p:attrNameLst>
                                      </p:cBhvr>
                                      <p:to>
                                        <p:strVal val="visible"/>
                                      </p:to>
                                    </p:set>
                                    <p:animEffect transition="in" filter="box(in)">
                                      <p:cBhvr>
                                        <p:cTn id="62" dur="500"/>
                                        <p:tgtEl>
                                          <p:spTgt spid="76"/>
                                        </p:tgtEl>
                                      </p:cBhvr>
                                    </p:animEffect>
                                  </p:childTnLst>
                                </p:cTn>
                              </p:par>
                            </p:childTnLst>
                          </p:cTn>
                        </p:par>
                      </p:childTnLst>
                    </p:cTn>
                  </p:par>
                  <p:par>
                    <p:cTn id="63" fill="hold">
                      <p:stCondLst>
                        <p:cond delay="indefinite"/>
                      </p:stCondLst>
                      <p:childTnLst>
                        <p:par>
                          <p:cTn id="64" fill="hold">
                            <p:stCondLst>
                              <p:cond delay="0"/>
                            </p:stCondLst>
                            <p:childTnLst>
                              <p:par>
                                <p:cTn id="65" presetID="4" presetClass="entr" presetSubtype="16" fill="hold" grpId="0" nodeType="clickEffect">
                                  <p:stCondLst>
                                    <p:cond delay="0"/>
                                  </p:stCondLst>
                                  <p:childTnLst>
                                    <p:set>
                                      <p:cBhvr>
                                        <p:cTn id="66" dur="1" fill="hold">
                                          <p:stCondLst>
                                            <p:cond delay="0"/>
                                          </p:stCondLst>
                                        </p:cTn>
                                        <p:tgtEl>
                                          <p:spTgt spid="48"/>
                                        </p:tgtEl>
                                        <p:attrNameLst>
                                          <p:attrName>style.visibility</p:attrName>
                                        </p:attrNameLst>
                                      </p:cBhvr>
                                      <p:to>
                                        <p:strVal val="visible"/>
                                      </p:to>
                                    </p:set>
                                    <p:animEffect transition="in" filter="box(in)">
                                      <p:cBhvr>
                                        <p:cTn id="67" dur="500"/>
                                        <p:tgtEl>
                                          <p:spTgt spid="48"/>
                                        </p:tgtEl>
                                      </p:cBhvr>
                                    </p:animEffect>
                                  </p:childTnLst>
                                </p:cTn>
                              </p:par>
                            </p:childTnLst>
                          </p:cTn>
                        </p:par>
                      </p:childTnLst>
                    </p:cTn>
                  </p:par>
                  <p:par>
                    <p:cTn id="68" fill="hold">
                      <p:stCondLst>
                        <p:cond delay="indefinite"/>
                      </p:stCondLst>
                      <p:childTnLst>
                        <p:par>
                          <p:cTn id="69" fill="hold">
                            <p:stCondLst>
                              <p:cond delay="0"/>
                            </p:stCondLst>
                            <p:childTnLst>
                              <p:par>
                                <p:cTn id="70" presetID="3" presetClass="entr" presetSubtype="10" fill="hold" nodeType="clickEffect">
                                  <p:stCondLst>
                                    <p:cond delay="0"/>
                                  </p:stCondLst>
                                  <p:childTnLst>
                                    <p:set>
                                      <p:cBhvr>
                                        <p:cTn id="71" dur="1" fill="hold">
                                          <p:stCondLst>
                                            <p:cond delay="0"/>
                                          </p:stCondLst>
                                        </p:cTn>
                                        <p:tgtEl>
                                          <p:spTgt spid="6"/>
                                        </p:tgtEl>
                                        <p:attrNameLst>
                                          <p:attrName>style.visibility</p:attrName>
                                        </p:attrNameLst>
                                      </p:cBhvr>
                                      <p:to>
                                        <p:strVal val="visible"/>
                                      </p:to>
                                    </p:set>
                                    <p:animEffect transition="in" filter="blinds(horizontal)">
                                      <p:cBhvr>
                                        <p:cTn id="72" dur="500"/>
                                        <p:tgtEl>
                                          <p:spTgt spid="6"/>
                                        </p:tgtEl>
                                      </p:cBhvr>
                                    </p:animEffect>
                                  </p:childTnLst>
                                </p:cTn>
                              </p:par>
                            </p:childTnLst>
                          </p:cTn>
                        </p:par>
                      </p:childTnLst>
                    </p:cTn>
                  </p:par>
                  <p:par>
                    <p:cTn id="73" fill="hold">
                      <p:stCondLst>
                        <p:cond delay="indefinite"/>
                      </p:stCondLst>
                      <p:childTnLst>
                        <p:par>
                          <p:cTn id="74" fill="hold">
                            <p:stCondLst>
                              <p:cond delay="0"/>
                            </p:stCondLst>
                            <p:childTnLst>
                              <p:par>
                                <p:cTn id="75" presetID="3" presetClass="entr" presetSubtype="10" fill="hold" nodeType="clickEffect">
                                  <p:stCondLst>
                                    <p:cond delay="0"/>
                                  </p:stCondLst>
                                  <p:childTnLst>
                                    <p:set>
                                      <p:cBhvr>
                                        <p:cTn id="76" dur="1" fill="hold">
                                          <p:stCondLst>
                                            <p:cond delay="0"/>
                                          </p:stCondLst>
                                        </p:cTn>
                                        <p:tgtEl>
                                          <p:spTgt spid="49"/>
                                        </p:tgtEl>
                                        <p:attrNameLst>
                                          <p:attrName>style.visibility</p:attrName>
                                        </p:attrNameLst>
                                      </p:cBhvr>
                                      <p:to>
                                        <p:strVal val="visible"/>
                                      </p:to>
                                    </p:set>
                                    <p:animEffect transition="in" filter="blinds(horizontal)">
                                      <p:cBhvr>
                                        <p:cTn id="77" dur="500"/>
                                        <p:tgtEl>
                                          <p:spTgt spid="49"/>
                                        </p:tgtEl>
                                      </p:cBhvr>
                                    </p:animEffect>
                                  </p:childTnLst>
                                </p:cTn>
                              </p:par>
                            </p:childTnLst>
                          </p:cTn>
                        </p:par>
                      </p:childTnLst>
                    </p:cTn>
                  </p:par>
                  <p:par>
                    <p:cTn id="78" fill="hold">
                      <p:stCondLst>
                        <p:cond delay="indefinite"/>
                      </p:stCondLst>
                      <p:childTnLst>
                        <p:par>
                          <p:cTn id="79" fill="hold">
                            <p:stCondLst>
                              <p:cond delay="0"/>
                            </p:stCondLst>
                            <p:childTnLst>
                              <p:par>
                                <p:cTn id="80" presetID="3" presetClass="entr" presetSubtype="10" fill="hold" grpId="0" nodeType="clickEffect">
                                  <p:stCondLst>
                                    <p:cond delay="0"/>
                                  </p:stCondLst>
                                  <p:childTnLst>
                                    <p:set>
                                      <p:cBhvr>
                                        <p:cTn id="81" dur="1" fill="hold">
                                          <p:stCondLst>
                                            <p:cond delay="0"/>
                                          </p:stCondLst>
                                        </p:cTn>
                                        <p:tgtEl>
                                          <p:spTgt spid="59"/>
                                        </p:tgtEl>
                                        <p:attrNameLst>
                                          <p:attrName>style.visibility</p:attrName>
                                        </p:attrNameLst>
                                      </p:cBhvr>
                                      <p:to>
                                        <p:strVal val="visible"/>
                                      </p:to>
                                    </p:set>
                                    <p:animEffect transition="in" filter="blinds(horizontal)">
                                      <p:cBhvr>
                                        <p:cTn id="82" dur="500"/>
                                        <p:tgtEl>
                                          <p:spTgt spid="59"/>
                                        </p:tgtEl>
                                      </p:cBhvr>
                                    </p:animEffect>
                                  </p:childTnLst>
                                </p:cTn>
                              </p:par>
                            </p:childTnLst>
                          </p:cTn>
                        </p:par>
                      </p:childTnLst>
                    </p:cTn>
                  </p:par>
                  <p:par>
                    <p:cTn id="83" fill="hold">
                      <p:stCondLst>
                        <p:cond delay="indefinite"/>
                      </p:stCondLst>
                      <p:childTnLst>
                        <p:par>
                          <p:cTn id="84" fill="hold">
                            <p:stCondLst>
                              <p:cond delay="0"/>
                            </p:stCondLst>
                            <p:childTnLst>
                              <p:par>
                                <p:cTn id="85" presetID="3" presetClass="entr" presetSubtype="10" fill="hold" nodeType="clickEffect">
                                  <p:stCondLst>
                                    <p:cond delay="0"/>
                                  </p:stCondLst>
                                  <p:childTnLst>
                                    <p:set>
                                      <p:cBhvr>
                                        <p:cTn id="86" dur="1" fill="hold">
                                          <p:stCondLst>
                                            <p:cond delay="0"/>
                                          </p:stCondLst>
                                        </p:cTn>
                                        <p:tgtEl>
                                          <p:spTgt spid="44"/>
                                        </p:tgtEl>
                                        <p:attrNameLst>
                                          <p:attrName>style.visibility</p:attrName>
                                        </p:attrNameLst>
                                      </p:cBhvr>
                                      <p:to>
                                        <p:strVal val="visible"/>
                                      </p:to>
                                    </p:set>
                                    <p:animEffect transition="in" filter="blinds(horizontal)">
                                      <p:cBhvr>
                                        <p:cTn id="87" dur="500"/>
                                        <p:tgtEl>
                                          <p:spTgt spid="44"/>
                                        </p:tgtEl>
                                      </p:cBhvr>
                                    </p:animEffect>
                                  </p:childTnLst>
                                </p:cTn>
                              </p:par>
                            </p:childTnLst>
                          </p:cTn>
                        </p:par>
                      </p:childTnLst>
                    </p:cTn>
                  </p:par>
                  <p:par>
                    <p:cTn id="88" fill="hold">
                      <p:stCondLst>
                        <p:cond delay="indefinite"/>
                      </p:stCondLst>
                      <p:childTnLst>
                        <p:par>
                          <p:cTn id="89" fill="hold">
                            <p:stCondLst>
                              <p:cond delay="0"/>
                            </p:stCondLst>
                            <p:childTnLst>
                              <p:par>
                                <p:cTn id="90" presetID="4" presetClass="entr" presetSubtype="16" fill="hold" grpId="0" nodeType="clickEffect">
                                  <p:stCondLst>
                                    <p:cond delay="0"/>
                                  </p:stCondLst>
                                  <p:childTnLst>
                                    <p:set>
                                      <p:cBhvr>
                                        <p:cTn id="91" dur="1" fill="hold">
                                          <p:stCondLst>
                                            <p:cond delay="0"/>
                                          </p:stCondLst>
                                        </p:cTn>
                                        <p:tgtEl>
                                          <p:spTgt spid="47"/>
                                        </p:tgtEl>
                                        <p:attrNameLst>
                                          <p:attrName>style.visibility</p:attrName>
                                        </p:attrNameLst>
                                      </p:cBhvr>
                                      <p:to>
                                        <p:strVal val="visible"/>
                                      </p:to>
                                    </p:set>
                                    <p:animEffect transition="in" filter="box(in)">
                                      <p:cBhvr>
                                        <p:cTn id="92" dur="500"/>
                                        <p:tgtEl>
                                          <p:spTgt spid="47"/>
                                        </p:tgtEl>
                                      </p:cBhvr>
                                    </p:animEffect>
                                  </p:childTnLst>
                                </p:cTn>
                              </p:par>
                            </p:childTnLst>
                          </p:cTn>
                        </p:par>
                      </p:childTnLst>
                    </p:cTn>
                  </p:par>
                  <p:par>
                    <p:cTn id="93" fill="hold">
                      <p:stCondLst>
                        <p:cond delay="indefinite"/>
                      </p:stCondLst>
                      <p:childTnLst>
                        <p:par>
                          <p:cTn id="94" fill="hold">
                            <p:stCondLst>
                              <p:cond delay="0"/>
                            </p:stCondLst>
                            <p:childTnLst>
                              <p:par>
                                <p:cTn id="95" presetID="4" presetClass="entr" presetSubtype="16" fill="hold" grpId="0" nodeType="clickEffect">
                                  <p:stCondLst>
                                    <p:cond delay="0"/>
                                  </p:stCondLst>
                                  <p:childTnLst>
                                    <p:set>
                                      <p:cBhvr>
                                        <p:cTn id="96" dur="1" fill="hold">
                                          <p:stCondLst>
                                            <p:cond delay="0"/>
                                          </p:stCondLst>
                                        </p:cTn>
                                        <p:tgtEl>
                                          <p:spTgt spid="62"/>
                                        </p:tgtEl>
                                        <p:attrNameLst>
                                          <p:attrName>style.visibility</p:attrName>
                                        </p:attrNameLst>
                                      </p:cBhvr>
                                      <p:to>
                                        <p:strVal val="visible"/>
                                      </p:to>
                                    </p:set>
                                    <p:animEffect transition="in" filter="box(in)">
                                      <p:cBhvr>
                                        <p:cTn id="97" dur="500"/>
                                        <p:tgtEl>
                                          <p:spTgt spid="62"/>
                                        </p:tgtEl>
                                      </p:cBhvr>
                                    </p:animEffect>
                                  </p:childTnLst>
                                </p:cTn>
                              </p:par>
                            </p:childTnLst>
                          </p:cTn>
                        </p:par>
                      </p:childTnLst>
                    </p:cTn>
                  </p:par>
                  <p:par>
                    <p:cTn id="98" fill="hold">
                      <p:stCondLst>
                        <p:cond delay="indefinite"/>
                      </p:stCondLst>
                      <p:childTnLst>
                        <p:par>
                          <p:cTn id="99" fill="hold">
                            <p:stCondLst>
                              <p:cond delay="0"/>
                            </p:stCondLst>
                            <p:childTnLst>
                              <p:par>
                                <p:cTn id="100" presetID="3" presetClass="entr" presetSubtype="10" fill="hold" nodeType="clickEffect">
                                  <p:stCondLst>
                                    <p:cond delay="0"/>
                                  </p:stCondLst>
                                  <p:childTnLst>
                                    <p:set>
                                      <p:cBhvr>
                                        <p:cTn id="101" dur="1" fill="hold">
                                          <p:stCondLst>
                                            <p:cond delay="0"/>
                                          </p:stCondLst>
                                        </p:cTn>
                                        <p:tgtEl>
                                          <p:spTgt spid="8"/>
                                        </p:tgtEl>
                                        <p:attrNameLst>
                                          <p:attrName>style.visibility</p:attrName>
                                        </p:attrNameLst>
                                      </p:cBhvr>
                                      <p:to>
                                        <p:strVal val="visible"/>
                                      </p:to>
                                    </p:set>
                                    <p:animEffect transition="in" filter="blinds(horizontal)">
                                      <p:cBhvr>
                                        <p:cTn id="102" dur="500"/>
                                        <p:tgtEl>
                                          <p:spTgt spid="8"/>
                                        </p:tgtEl>
                                      </p:cBhvr>
                                    </p:animEffect>
                                  </p:childTnLst>
                                </p:cTn>
                              </p:par>
                            </p:childTnLst>
                          </p:cTn>
                        </p:par>
                      </p:childTnLst>
                    </p:cTn>
                  </p:par>
                  <p:par>
                    <p:cTn id="103" fill="hold">
                      <p:stCondLst>
                        <p:cond delay="indefinite"/>
                      </p:stCondLst>
                      <p:childTnLst>
                        <p:par>
                          <p:cTn id="104" fill="hold">
                            <p:stCondLst>
                              <p:cond delay="0"/>
                            </p:stCondLst>
                            <p:childTnLst>
                              <p:par>
                                <p:cTn id="105" presetID="3" presetClass="entr" presetSubtype="10" fill="hold" nodeType="clickEffect">
                                  <p:stCondLst>
                                    <p:cond delay="0"/>
                                  </p:stCondLst>
                                  <p:childTnLst>
                                    <p:set>
                                      <p:cBhvr>
                                        <p:cTn id="106" dur="1" fill="hold">
                                          <p:stCondLst>
                                            <p:cond delay="0"/>
                                          </p:stCondLst>
                                        </p:cTn>
                                        <p:tgtEl>
                                          <p:spTgt spid="64"/>
                                        </p:tgtEl>
                                        <p:attrNameLst>
                                          <p:attrName>style.visibility</p:attrName>
                                        </p:attrNameLst>
                                      </p:cBhvr>
                                      <p:to>
                                        <p:strVal val="visible"/>
                                      </p:to>
                                    </p:set>
                                    <p:animEffect transition="in" filter="blinds(horizontal)">
                                      <p:cBhvr>
                                        <p:cTn id="107" dur="500"/>
                                        <p:tgtEl>
                                          <p:spTgt spid="64"/>
                                        </p:tgtEl>
                                      </p:cBhvr>
                                    </p:animEffect>
                                  </p:childTnLst>
                                </p:cTn>
                              </p:par>
                            </p:childTnLst>
                          </p:cTn>
                        </p:par>
                      </p:childTnLst>
                    </p:cTn>
                  </p:par>
                  <p:par>
                    <p:cTn id="108" fill="hold">
                      <p:stCondLst>
                        <p:cond delay="indefinite"/>
                      </p:stCondLst>
                      <p:childTnLst>
                        <p:par>
                          <p:cTn id="109" fill="hold">
                            <p:stCondLst>
                              <p:cond delay="0"/>
                            </p:stCondLst>
                            <p:childTnLst>
                              <p:par>
                                <p:cTn id="110" presetID="3" presetClass="entr" presetSubtype="10" fill="hold" grpId="0" nodeType="clickEffect">
                                  <p:stCondLst>
                                    <p:cond delay="0"/>
                                  </p:stCondLst>
                                  <p:childTnLst>
                                    <p:set>
                                      <p:cBhvr>
                                        <p:cTn id="111" dur="1" fill="hold">
                                          <p:stCondLst>
                                            <p:cond delay="0"/>
                                          </p:stCondLst>
                                        </p:cTn>
                                        <p:tgtEl>
                                          <p:spTgt spid="64544"/>
                                        </p:tgtEl>
                                        <p:attrNameLst>
                                          <p:attrName>style.visibility</p:attrName>
                                        </p:attrNameLst>
                                      </p:cBhvr>
                                      <p:to>
                                        <p:strVal val="visible"/>
                                      </p:to>
                                    </p:set>
                                    <p:animEffect transition="in" filter="blinds(horizontal)">
                                      <p:cBhvr>
                                        <p:cTn id="112" dur="500"/>
                                        <p:tgtEl>
                                          <p:spTgt spid="64544"/>
                                        </p:tgtEl>
                                      </p:cBhvr>
                                    </p:animEffect>
                                  </p:childTnLst>
                                </p:cTn>
                              </p:par>
                            </p:childTnLst>
                          </p:cTn>
                        </p:par>
                      </p:childTnLst>
                    </p:cTn>
                  </p:par>
                  <p:par>
                    <p:cTn id="113" fill="hold">
                      <p:stCondLst>
                        <p:cond delay="indefinite"/>
                      </p:stCondLst>
                      <p:childTnLst>
                        <p:par>
                          <p:cTn id="114" fill="hold">
                            <p:stCondLst>
                              <p:cond delay="0"/>
                            </p:stCondLst>
                            <p:childTnLst>
                              <p:par>
                                <p:cTn id="115" presetID="5" presetClass="entr" presetSubtype="10" fill="hold" grpId="0" nodeType="clickEffect">
                                  <p:stCondLst>
                                    <p:cond delay="0"/>
                                  </p:stCondLst>
                                  <p:childTnLst>
                                    <p:set>
                                      <p:cBhvr>
                                        <p:cTn id="116" dur="1" fill="hold">
                                          <p:stCondLst>
                                            <p:cond delay="0"/>
                                          </p:stCondLst>
                                        </p:cTn>
                                        <p:tgtEl>
                                          <p:spTgt spid="60"/>
                                        </p:tgtEl>
                                        <p:attrNameLst>
                                          <p:attrName>style.visibility</p:attrName>
                                        </p:attrNameLst>
                                      </p:cBhvr>
                                      <p:to>
                                        <p:strVal val="visible"/>
                                      </p:to>
                                    </p:set>
                                    <p:animEffect transition="in" filter="checkerboard(across)">
                                      <p:cBhvr>
                                        <p:cTn id="117" dur="500"/>
                                        <p:tgtEl>
                                          <p:spTgt spid="60"/>
                                        </p:tgtEl>
                                      </p:cBhvr>
                                    </p:animEffect>
                                  </p:childTnLst>
                                </p:cTn>
                              </p:par>
                            </p:childTnLst>
                          </p:cTn>
                        </p:par>
                      </p:childTnLst>
                    </p:cTn>
                  </p:par>
                  <p:par>
                    <p:cTn id="118" fill="hold">
                      <p:stCondLst>
                        <p:cond delay="indefinite"/>
                      </p:stCondLst>
                      <p:childTnLst>
                        <p:par>
                          <p:cTn id="119" fill="hold">
                            <p:stCondLst>
                              <p:cond delay="0"/>
                            </p:stCondLst>
                            <p:childTnLst>
                              <p:par>
                                <p:cTn id="120" presetID="4" presetClass="entr" presetSubtype="16" fill="hold" grpId="0" nodeType="clickEffect">
                                  <p:stCondLst>
                                    <p:cond delay="0"/>
                                  </p:stCondLst>
                                  <p:childTnLst>
                                    <p:set>
                                      <p:cBhvr>
                                        <p:cTn id="121" dur="1" fill="hold">
                                          <p:stCondLst>
                                            <p:cond delay="0"/>
                                          </p:stCondLst>
                                        </p:cTn>
                                        <p:tgtEl>
                                          <p:spTgt spid="64537"/>
                                        </p:tgtEl>
                                        <p:attrNameLst>
                                          <p:attrName>style.visibility</p:attrName>
                                        </p:attrNameLst>
                                      </p:cBhvr>
                                      <p:to>
                                        <p:strVal val="visible"/>
                                      </p:to>
                                    </p:set>
                                    <p:animEffect transition="in" filter="box(in)">
                                      <p:cBhvr>
                                        <p:cTn id="122" dur="500"/>
                                        <p:tgtEl>
                                          <p:spTgt spid="64537"/>
                                        </p:tgtEl>
                                      </p:cBhvr>
                                    </p:animEffect>
                                  </p:childTnLst>
                                </p:cTn>
                              </p:par>
                            </p:childTnLst>
                          </p:cTn>
                        </p:par>
                      </p:childTnLst>
                    </p:cTn>
                  </p:par>
                  <p:par>
                    <p:cTn id="123" fill="hold">
                      <p:stCondLst>
                        <p:cond delay="indefinite"/>
                      </p:stCondLst>
                      <p:childTnLst>
                        <p:par>
                          <p:cTn id="124" fill="hold">
                            <p:stCondLst>
                              <p:cond delay="0"/>
                            </p:stCondLst>
                            <p:childTnLst>
                              <p:par>
                                <p:cTn id="125" presetID="4" presetClass="entr" presetSubtype="16" fill="hold" grpId="0" nodeType="clickEffect">
                                  <p:stCondLst>
                                    <p:cond delay="0"/>
                                  </p:stCondLst>
                                  <p:childTnLst>
                                    <p:set>
                                      <p:cBhvr>
                                        <p:cTn id="126" dur="1" fill="hold">
                                          <p:stCondLst>
                                            <p:cond delay="0"/>
                                          </p:stCondLst>
                                        </p:cTn>
                                        <p:tgtEl>
                                          <p:spTgt spid="64528"/>
                                        </p:tgtEl>
                                        <p:attrNameLst>
                                          <p:attrName>style.visibility</p:attrName>
                                        </p:attrNameLst>
                                      </p:cBhvr>
                                      <p:to>
                                        <p:strVal val="visible"/>
                                      </p:to>
                                    </p:set>
                                    <p:animEffect transition="in" filter="box(in)">
                                      <p:cBhvr>
                                        <p:cTn id="127" dur="500"/>
                                        <p:tgtEl>
                                          <p:spTgt spid="64528"/>
                                        </p:tgtEl>
                                      </p:cBhvr>
                                    </p:animEffect>
                                  </p:childTnLst>
                                </p:cTn>
                              </p:par>
                            </p:childTnLst>
                          </p:cTn>
                        </p:par>
                      </p:childTnLst>
                    </p:cTn>
                  </p:par>
                  <p:par>
                    <p:cTn id="128" fill="hold">
                      <p:stCondLst>
                        <p:cond delay="indefinite"/>
                      </p:stCondLst>
                      <p:childTnLst>
                        <p:par>
                          <p:cTn id="129" fill="hold">
                            <p:stCondLst>
                              <p:cond delay="0"/>
                            </p:stCondLst>
                            <p:childTnLst>
                              <p:par>
                                <p:cTn id="130" presetID="3" presetClass="entr" presetSubtype="10" fill="hold" nodeType="clickEffect">
                                  <p:stCondLst>
                                    <p:cond delay="0"/>
                                  </p:stCondLst>
                                  <p:childTnLst>
                                    <p:set>
                                      <p:cBhvr>
                                        <p:cTn id="131" dur="1" fill="hold">
                                          <p:stCondLst>
                                            <p:cond delay="0"/>
                                          </p:stCondLst>
                                        </p:cTn>
                                        <p:tgtEl>
                                          <p:spTgt spid="4"/>
                                        </p:tgtEl>
                                        <p:attrNameLst>
                                          <p:attrName>style.visibility</p:attrName>
                                        </p:attrNameLst>
                                      </p:cBhvr>
                                      <p:to>
                                        <p:strVal val="visible"/>
                                      </p:to>
                                    </p:set>
                                    <p:animEffect transition="in" filter="blinds(horizontal)">
                                      <p:cBhvr>
                                        <p:cTn id="132" dur="500"/>
                                        <p:tgtEl>
                                          <p:spTgt spid="4"/>
                                        </p:tgtEl>
                                      </p:cBhvr>
                                    </p:animEffect>
                                  </p:childTnLst>
                                </p:cTn>
                              </p:par>
                            </p:childTnLst>
                          </p:cTn>
                        </p:par>
                      </p:childTnLst>
                    </p:cTn>
                  </p:par>
                  <p:par>
                    <p:cTn id="133" fill="hold">
                      <p:stCondLst>
                        <p:cond delay="indefinite"/>
                      </p:stCondLst>
                      <p:childTnLst>
                        <p:par>
                          <p:cTn id="134" fill="hold">
                            <p:stCondLst>
                              <p:cond delay="0"/>
                            </p:stCondLst>
                            <p:childTnLst>
                              <p:par>
                                <p:cTn id="135" presetID="3" presetClass="entr" presetSubtype="10" fill="hold" nodeType="clickEffect">
                                  <p:stCondLst>
                                    <p:cond delay="0"/>
                                  </p:stCondLst>
                                  <p:childTnLst>
                                    <p:set>
                                      <p:cBhvr>
                                        <p:cTn id="136" dur="1" fill="hold">
                                          <p:stCondLst>
                                            <p:cond delay="0"/>
                                          </p:stCondLst>
                                        </p:cTn>
                                        <p:tgtEl>
                                          <p:spTgt spid="3"/>
                                        </p:tgtEl>
                                        <p:attrNameLst>
                                          <p:attrName>style.visibility</p:attrName>
                                        </p:attrNameLst>
                                      </p:cBhvr>
                                      <p:to>
                                        <p:strVal val="visible"/>
                                      </p:to>
                                    </p:set>
                                    <p:animEffect transition="in" filter="blinds(horizontal)">
                                      <p:cBhvr>
                                        <p:cTn id="137" dur="500"/>
                                        <p:tgtEl>
                                          <p:spTgt spid="3"/>
                                        </p:tgtEl>
                                      </p:cBhvr>
                                    </p:animEffect>
                                  </p:childTnLst>
                                </p:cTn>
                              </p:par>
                            </p:childTnLst>
                          </p:cTn>
                        </p:par>
                      </p:childTnLst>
                    </p:cTn>
                  </p:par>
                  <p:par>
                    <p:cTn id="138" fill="hold">
                      <p:stCondLst>
                        <p:cond delay="indefinite"/>
                      </p:stCondLst>
                      <p:childTnLst>
                        <p:par>
                          <p:cTn id="139" fill="hold">
                            <p:stCondLst>
                              <p:cond delay="0"/>
                            </p:stCondLst>
                            <p:childTnLst>
                              <p:par>
                                <p:cTn id="140" presetID="4" presetClass="entr" presetSubtype="16" fill="hold" grpId="0" nodeType="clickEffect">
                                  <p:stCondLst>
                                    <p:cond delay="0"/>
                                  </p:stCondLst>
                                  <p:childTnLst>
                                    <p:set>
                                      <p:cBhvr>
                                        <p:cTn id="141" dur="1" fill="hold">
                                          <p:stCondLst>
                                            <p:cond delay="0"/>
                                          </p:stCondLst>
                                        </p:cTn>
                                        <p:tgtEl>
                                          <p:spTgt spid="64538"/>
                                        </p:tgtEl>
                                        <p:attrNameLst>
                                          <p:attrName>style.visibility</p:attrName>
                                        </p:attrNameLst>
                                      </p:cBhvr>
                                      <p:to>
                                        <p:strVal val="visible"/>
                                      </p:to>
                                    </p:set>
                                    <p:animEffect transition="in" filter="box(in)">
                                      <p:cBhvr>
                                        <p:cTn id="142" dur="500"/>
                                        <p:tgtEl>
                                          <p:spTgt spid="64538"/>
                                        </p:tgtEl>
                                      </p:cBhvr>
                                    </p:animEffect>
                                  </p:childTnLst>
                                </p:cTn>
                              </p:par>
                            </p:childTnLst>
                          </p:cTn>
                        </p:par>
                      </p:childTnLst>
                    </p:cTn>
                  </p:par>
                  <p:par>
                    <p:cTn id="143" fill="hold">
                      <p:stCondLst>
                        <p:cond delay="indefinite"/>
                      </p:stCondLst>
                      <p:childTnLst>
                        <p:par>
                          <p:cTn id="144" fill="hold">
                            <p:stCondLst>
                              <p:cond delay="0"/>
                            </p:stCondLst>
                            <p:childTnLst>
                              <p:par>
                                <p:cTn id="145" presetID="3" presetClass="entr" presetSubtype="10" fill="hold" nodeType="clickEffect">
                                  <p:stCondLst>
                                    <p:cond delay="0"/>
                                  </p:stCondLst>
                                  <p:childTnLst>
                                    <p:set>
                                      <p:cBhvr>
                                        <p:cTn id="146" dur="1" fill="hold">
                                          <p:stCondLst>
                                            <p:cond delay="0"/>
                                          </p:stCondLst>
                                        </p:cTn>
                                        <p:tgtEl>
                                          <p:spTgt spid="9"/>
                                        </p:tgtEl>
                                        <p:attrNameLst>
                                          <p:attrName>style.visibility</p:attrName>
                                        </p:attrNameLst>
                                      </p:cBhvr>
                                      <p:to>
                                        <p:strVal val="visible"/>
                                      </p:to>
                                    </p:set>
                                    <p:animEffect transition="in" filter="blinds(horizontal)">
                                      <p:cBhvr>
                                        <p:cTn id="147" dur="500"/>
                                        <p:tgtEl>
                                          <p:spTgt spid="9"/>
                                        </p:tgtEl>
                                      </p:cBhvr>
                                    </p:animEffect>
                                  </p:childTnLst>
                                </p:cTn>
                              </p:par>
                            </p:childTnLst>
                          </p:cTn>
                        </p:par>
                      </p:childTnLst>
                    </p:cTn>
                  </p:par>
                  <p:par>
                    <p:cTn id="148" fill="hold">
                      <p:stCondLst>
                        <p:cond delay="indefinite"/>
                      </p:stCondLst>
                      <p:childTnLst>
                        <p:par>
                          <p:cTn id="149" fill="hold">
                            <p:stCondLst>
                              <p:cond delay="0"/>
                            </p:stCondLst>
                            <p:childTnLst>
                              <p:par>
                                <p:cTn id="150" presetID="3" presetClass="entr" presetSubtype="10" fill="hold" nodeType="clickEffect">
                                  <p:stCondLst>
                                    <p:cond delay="0"/>
                                  </p:stCondLst>
                                  <p:childTnLst>
                                    <p:set>
                                      <p:cBhvr>
                                        <p:cTn id="151" dur="1" fill="hold">
                                          <p:stCondLst>
                                            <p:cond delay="0"/>
                                          </p:stCondLst>
                                        </p:cTn>
                                        <p:tgtEl>
                                          <p:spTgt spid="10"/>
                                        </p:tgtEl>
                                        <p:attrNameLst>
                                          <p:attrName>style.visibility</p:attrName>
                                        </p:attrNameLst>
                                      </p:cBhvr>
                                      <p:to>
                                        <p:strVal val="visible"/>
                                      </p:to>
                                    </p:set>
                                    <p:animEffect transition="in" filter="blinds(horizontal)">
                                      <p:cBhvr>
                                        <p:cTn id="152" dur="500"/>
                                        <p:tgtEl>
                                          <p:spTgt spid="10"/>
                                        </p:tgtEl>
                                      </p:cBhvr>
                                    </p:animEffect>
                                  </p:childTnLst>
                                </p:cTn>
                              </p:par>
                            </p:childTnLst>
                          </p:cTn>
                        </p:par>
                      </p:childTnLst>
                    </p:cTn>
                  </p:par>
                  <p:par>
                    <p:cTn id="153" fill="hold">
                      <p:stCondLst>
                        <p:cond delay="indefinite"/>
                      </p:stCondLst>
                      <p:childTnLst>
                        <p:par>
                          <p:cTn id="154" fill="hold">
                            <p:stCondLst>
                              <p:cond delay="0"/>
                            </p:stCondLst>
                            <p:childTnLst>
                              <p:par>
                                <p:cTn id="155" presetID="3" presetClass="entr" presetSubtype="10" fill="hold" nodeType="clickEffect">
                                  <p:stCondLst>
                                    <p:cond delay="0"/>
                                  </p:stCondLst>
                                  <p:childTnLst>
                                    <p:set>
                                      <p:cBhvr>
                                        <p:cTn id="156" dur="1" fill="hold">
                                          <p:stCondLst>
                                            <p:cond delay="0"/>
                                          </p:stCondLst>
                                        </p:cTn>
                                        <p:tgtEl>
                                          <p:spTgt spid="11"/>
                                        </p:tgtEl>
                                        <p:attrNameLst>
                                          <p:attrName>style.visibility</p:attrName>
                                        </p:attrNameLst>
                                      </p:cBhvr>
                                      <p:to>
                                        <p:strVal val="visible"/>
                                      </p:to>
                                    </p:set>
                                    <p:animEffect transition="in" filter="blinds(horizontal)">
                                      <p:cBhvr>
                                        <p:cTn id="157" dur="500"/>
                                        <p:tgtEl>
                                          <p:spTgt spid="11"/>
                                        </p:tgtEl>
                                      </p:cBhvr>
                                    </p:animEffect>
                                  </p:childTnLst>
                                </p:cTn>
                              </p:par>
                            </p:childTnLst>
                          </p:cTn>
                        </p:par>
                      </p:childTnLst>
                    </p:cTn>
                  </p:par>
                  <p:par>
                    <p:cTn id="158" fill="hold">
                      <p:stCondLst>
                        <p:cond delay="indefinite"/>
                      </p:stCondLst>
                      <p:childTnLst>
                        <p:par>
                          <p:cTn id="159" fill="hold">
                            <p:stCondLst>
                              <p:cond delay="0"/>
                            </p:stCondLst>
                            <p:childTnLst>
                              <p:par>
                                <p:cTn id="160" presetID="3" presetClass="entr" presetSubtype="10" fill="hold" nodeType="clickEffect">
                                  <p:stCondLst>
                                    <p:cond delay="0"/>
                                  </p:stCondLst>
                                  <p:childTnLst>
                                    <p:set>
                                      <p:cBhvr>
                                        <p:cTn id="161" dur="1" fill="hold">
                                          <p:stCondLst>
                                            <p:cond delay="0"/>
                                          </p:stCondLst>
                                        </p:cTn>
                                        <p:tgtEl>
                                          <p:spTgt spid="12"/>
                                        </p:tgtEl>
                                        <p:attrNameLst>
                                          <p:attrName>style.visibility</p:attrName>
                                        </p:attrNameLst>
                                      </p:cBhvr>
                                      <p:to>
                                        <p:strVal val="visible"/>
                                      </p:to>
                                    </p:set>
                                    <p:animEffect transition="in" filter="blinds(horizontal)">
                                      <p:cBhvr>
                                        <p:cTn id="16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24" grpId="0" animBg="1"/>
      <p:bldP spid="64525" grpId="0" animBg="1"/>
      <p:bldP spid="64526" grpId="0" animBg="1"/>
      <p:bldP spid="64528" grpId="0" animBg="1"/>
      <p:bldP spid="64537" grpId="0" animBg="1"/>
      <p:bldP spid="64538" grpId="0" animBg="1"/>
      <p:bldP spid="64541" grpId="0"/>
      <p:bldP spid="64542" grpId="0"/>
      <p:bldP spid="64543" grpId="0"/>
      <p:bldP spid="64544" grpId="0"/>
      <p:bldP spid="47" grpId="0" animBg="1"/>
      <p:bldP spid="48" grpId="0" animBg="1"/>
      <p:bldP spid="59" grpId="0"/>
      <p:bldP spid="60" grpId="0"/>
      <p:bldP spid="62" grpId="0" animBg="1"/>
      <p:bldP spid="7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2"/>
          <p:cNvGrpSpPr/>
          <p:nvPr/>
        </p:nvGrpSpPr>
        <p:grpSpPr>
          <a:xfrm>
            <a:off x="590161" y="1066800"/>
            <a:ext cx="8325239" cy="5791211"/>
            <a:chOff x="609600" y="1066800"/>
            <a:chExt cx="8325239" cy="5791211"/>
          </a:xfrm>
        </p:grpSpPr>
        <p:sp>
          <p:nvSpPr>
            <p:cNvPr id="4" name="AutoShape 64"/>
            <p:cNvSpPr>
              <a:spLocks noChangeArrowheads="1"/>
            </p:cNvSpPr>
            <p:nvPr/>
          </p:nvSpPr>
          <p:spPr bwMode="gray">
            <a:xfrm rot="18592134">
              <a:off x="5101457" y="2040999"/>
              <a:ext cx="792163" cy="288925"/>
            </a:xfrm>
            <a:prstGeom prst="rightArrow">
              <a:avLst>
                <a:gd name="adj1" fmla="val 35167"/>
                <a:gd name="adj2" fmla="val 111029"/>
              </a:avLst>
            </a:prstGeom>
            <a:gradFill rotWithShape="1">
              <a:gsLst>
                <a:gs pos="0">
                  <a:srgbClr val="B2B2B2">
                    <a:gamma/>
                    <a:shade val="89020"/>
                    <a:invGamma/>
                    <a:alpha val="0"/>
                  </a:srgbClr>
                </a:gs>
                <a:gs pos="100000">
                  <a:srgbClr val="B2B2B2"/>
                </a:gs>
              </a:gsLst>
              <a:lin ang="0" scaled="1"/>
            </a:gradFill>
            <a:ln w="0" algn="ctr">
              <a:noFill/>
              <a:miter lim="800000"/>
              <a:headEnd/>
              <a:tailEnd/>
            </a:ln>
            <a:effectLst/>
          </p:spPr>
          <p:txBody>
            <a:bodyPr wrap="none" anchor="ctr"/>
            <a:lstStyle/>
            <a:p>
              <a:endParaRPr lang="en-US"/>
            </a:p>
          </p:txBody>
        </p:sp>
        <p:sp>
          <p:nvSpPr>
            <p:cNvPr id="5" name="AutoShape 65"/>
            <p:cNvSpPr>
              <a:spLocks noChangeArrowheads="1"/>
            </p:cNvSpPr>
            <p:nvPr/>
          </p:nvSpPr>
          <p:spPr bwMode="gray">
            <a:xfrm rot="2362722">
              <a:off x="5118990" y="3606133"/>
              <a:ext cx="792162" cy="288925"/>
            </a:xfrm>
            <a:prstGeom prst="rightArrow">
              <a:avLst>
                <a:gd name="adj1" fmla="val 35167"/>
                <a:gd name="adj2" fmla="val 111028"/>
              </a:avLst>
            </a:prstGeom>
            <a:gradFill rotWithShape="1">
              <a:gsLst>
                <a:gs pos="0">
                  <a:srgbClr val="B2B2B2">
                    <a:gamma/>
                    <a:shade val="89020"/>
                    <a:invGamma/>
                    <a:alpha val="0"/>
                  </a:srgbClr>
                </a:gs>
                <a:gs pos="100000">
                  <a:srgbClr val="B2B2B2"/>
                </a:gs>
              </a:gsLst>
              <a:lin ang="0" scaled="1"/>
            </a:gradFill>
            <a:ln w="0" algn="ctr">
              <a:noFill/>
              <a:miter lim="800000"/>
              <a:headEnd/>
              <a:tailEnd/>
            </a:ln>
            <a:effectLst/>
          </p:spPr>
          <p:txBody>
            <a:bodyPr wrap="none" anchor="ctr"/>
            <a:lstStyle/>
            <a:p>
              <a:endParaRPr lang="en-US"/>
            </a:p>
          </p:txBody>
        </p:sp>
        <p:sp>
          <p:nvSpPr>
            <p:cNvPr id="6" name="AutoShape 66"/>
            <p:cNvSpPr>
              <a:spLocks noChangeArrowheads="1"/>
            </p:cNvSpPr>
            <p:nvPr/>
          </p:nvSpPr>
          <p:spPr bwMode="gray">
            <a:xfrm rot="2302807">
              <a:off x="2899704" y="1939661"/>
              <a:ext cx="792163" cy="288925"/>
            </a:xfrm>
            <a:prstGeom prst="rightArrow">
              <a:avLst>
                <a:gd name="adj1" fmla="val 35167"/>
                <a:gd name="adj2" fmla="val 111029"/>
              </a:avLst>
            </a:prstGeom>
            <a:gradFill rotWithShape="1">
              <a:gsLst>
                <a:gs pos="0">
                  <a:srgbClr val="B2B2B2">
                    <a:gamma/>
                    <a:shade val="89020"/>
                    <a:invGamma/>
                    <a:alpha val="0"/>
                  </a:srgbClr>
                </a:gs>
                <a:gs pos="100000">
                  <a:srgbClr val="B2B2B2"/>
                </a:gs>
              </a:gsLst>
              <a:lin ang="0" scaled="1"/>
            </a:gradFill>
            <a:ln w="0" algn="ctr">
              <a:noFill/>
              <a:miter lim="800000"/>
              <a:headEnd/>
              <a:tailEnd/>
            </a:ln>
            <a:effectLst/>
          </p:spPr>
          <p:txBody>
            <a:bodyPr wrap="none" anchor="ctr"/>
            <a:lstStyle/>
            <a:p>
              <a:endParaRPr lang="en-US"/>
            </a:p>
          </p:txBody>
        </p:sp>
        <p:sp>
          <p:nvSpPr>
            <p:cNvPr id="7" name="AutoShape 67"/>
            <p:cNvSpPr>
              <a:spLocks noChangeArrowheads="1"/>
            </p:cNvSpPr>
            <p:nvPr/>
          </p:nvSpPr>
          <p:spPr bwMode="gray">
            <a:xfrm rot="19542721">
              <a:off x="3005286" y="3780246"/>
              <a:ext cx="792163" cy="288925"/>
            </a:xfrm>
            <a:prstGeom prst="rightArrow">
              <a:avLst>
                <a:gd name="adj1" fmla="val 35167"/>
                <a:gd name="adj2" fmla="val 111029"/>
              </a:avLst>
            </a:prstGeom>
            <a:gradFill rotWithShape="1">
              <a:gsLst>
                <a:gs pos="0">
                  <a:srgbClr val="B2B2B2">
                    <a:gamma/>
                    <a:shade val="89020"/>
                    <a:invGamma/>
                    <a:alpha val="0"/>
                  </a:srgbClr>
                </a:gs>
                <a:gs pos="100000">
                  <a:srgbClr val="B2B2B2"/>
                </a:gs>
              </a:gsLst>
              <a:lin ang="0" scaled="1"/>
            </a:gradFill>
            <a:ln w="0" algn="ctr">
              <a:noFill/>
              <a:miter lim="800000"/>
              <a:headEnd/>
              <a:tailEnd/>
            </a:ln>
            <a:effectLst/>
          </p:spPr>
          <p:txBody>
            <a:bodyPr wrap="none" anchor="ctr"/>
            <a:lstStyle/>
            <a:p>
              <a:endParaRPr lang="en-US"/>
            </a:p>
          </p:txBody>
        </p:sp>
        <p:sp>
          <p:nvSpPr>
            <p:cNvPr id="8" name="AutoShape 68"/>
            <p:cNvSpPr>
              <a:spLocks noChangeArrowheads="1"/>
            </p:cNvSpPr>
            <p:nvPr/>
          </p:nvSpPr>
          <p:spPr bwMode="gray">
            <a:xfrm>
              <a:off x="5307013" y="2835275"/>
              <a:ext cx="792162" cy="288925"/>
            </a:xfrm>
            <a:prstGeom prst="rightArrow">
              <a:avLst>
                <a:gd name="adj1" fmla="val 35167"/>
                <a:gd name="adj2" fmla="val 111028"/>
              </a:avLst>
            </a:prstGeom>
            <a:gradFill rotWithShape="1">
              <a:gsLst>
                <a:gs pos="0">
                  <a:srgbClr val="B2B2B2">
                    <a:gamma/>
                    <a:shade val="89020"/>
                    <a:invGamma/>
                    <a:alpha val="0"/>
                  </a:srgbClr>
                </a:gs>
                <a:gs pos="100000">
                  <a:srgbClr val="B2B2B2"/>
                </a:gs>
              </a:gsLst>
              <a:lin ang="0" scaled="1"/>
            </a:gradFill>
            <a:ln w="0" algn="ctr">
              <a:noFill/>
              <a:miter lim="800000"/>
              <a:headEnd/>
              <a:tailEnd/>
            </a:ln>
            <a:effectLst/>
          </p:spPr>
          <p:txBody>
            <a:bodyPr wrap="none" anchor="ctr"/>
            <a:lstStyle/>
            <a:p>
              <a:endParaRPr lang="en-US"/>
            </a:p>
          </p:txBody>
        </p:sp>
        <p:sp>
          <p:nvSpPr>
            <p:cNvPr id="9" name="AutoShape 69"/>
            <p:cNvSpPr>
              <a:spLocks noChangeArrowheads="1"/>
            </p:cNvSpPr>
            <p:nvPr/>
          </p:nvSpPr>
          <p:spPr bwMode="gray">
            <a:xfrm rot="10800000" flipH="1">
              <a:off x="2590801" y="2835274"/>
              <a:ext cx="863600" cy="288925"/>
            </a:xfrm>
            <a:prstGeom prst="rightArrow">
              <a:avLst>
                <a:gd name="adj1" fmla="val 35167"/>
                <a:gd name="adj2" fmla="val 121041"/>
              </a:avLst>
            </a:prstGeom>
            <a:gradFill rotWithShape="1">
              <a:gsLst>
                <a:gs pos="0">
                  <a:srgbClr val="B2B2B2">
                    <a:gamma/>
                    <a:shade val="89020"/>
                    <a:invGamma/>
                    <a:alpha val="0"/>
                  </a:srgbClr>
                </a:gs>
                <a:gs pos="100000">
                  <a:srgbClr val="B2B2B2"/>
                </a:gs>
              </a:gsLst>
              <a:lin ang="0" scaled="1"/>
            </a:gradFill>
            <a:ln w="0" algn="ctr">
              <a:noFill/>
              <a:miter lim="800000"/>
              <a:headEnd/>
              <a:tailEnd/>
            </a:ln>
            <a:effectLst/>
          </p:spPr>
          <p:txBody>
            <a:bodyPr wrap="none" anchor="ctr"/>
            <a:lstStyle/>
            <a:p>
              <a:endParaRPr lang="en-US"/>
            </a:p>
          </p:txBody>
        </p:sp>
        <p:sp>
          <p:nvSpPr>
            <p:cNvPr id="10" name="Oval 70"/>
            <p:cNvSpPr>
              <a:spLocks noChangeArrowheads="1"/>
            </p:cNvSpPr>
            <p:nvPr/>
          </p:nvSpPr>
          <p:spPr bwMode="gray">
            <a:xfrm>
              <a:off x="2643188" y="1066800"/>
              <a:ext cx="3743325" cy="3744912"/>
            </a:xfrm>
            <a:prstGeom prst="ellipse">
              <a:avLst/>
            </a:prstGeom>
            <a:noFill/>
            <a:ln w="38100" algn="ctr">
              <a:solidFill>
                <a:srgbClr val="C0C0C0"/>
              </a:solidFill>
              <a:round/>
              <a:headEnd/>
              <a:tailEnd/>
            </a:ln>
            <a:effectLst/>
          </p:spPr>
          <p:txBody>
            <a:bodyPr anchor="ctr">
              <a:spAutoFit/>
            </a:bodyPr>
            <a:lstStyle/>
            <a:p>
              <a:endParaRPr lang="en-US"/>
            </a:p>
          </p:txBody>
        </p:sp>
        <p:sp>
          <p:nvSpPr>
            <p:cNvPr id="11" name="Oval 72"/>
            <p:cNvSpPr>
              <a:spLocks noChangeArrowheads="1"/>
            </p:cNvSpPr>
            <p:nvPr/>
          </p:nvSpPr>
          <p:spPr bwMode="gray">
            <a:xfrm>
              <a:off x="2819400" y="3948112"/>
              <a:ext cx="360363" cy="360362"/>
            </a:xfrm>
            <a:prstGeom prst="ellipse">
              <a:avLst/>
            </a:prstGeom>
            <a:gradFill rotWithShape="1">
              <a:gsLst>
                <a:gs pos="0">
                  <a:srgbClr val="4DC9B1"/>
                </a:gs>
                <a:gs pos="100000">
                  <a:srgbClr val="4DC9B1">
                    <a:gamma/>
                    <a:shade val="72549"/>
                    <a:invGamma/>
                  </a:srgbClr>
                </a:gs>
              </a:gsLst>
              <a:path path="shape">
                <a:fillToRect l="50000" t="50000" r="50000" b="50000"/>
              </a:path>
            </a:gradFill>
            <a:ln w="9525" algn="ctr">
              <a:noFill/>
              <a:round/>
              <a:headEnd/>
              <a:tailEnd/>
            </a:ln>
            <a:effectLst/>
          </p:spPr>
          <p:txBody>
            <a:bodyPr wrap="none" anchor="ctr"/>
            <a:lstStyle/>
            <a:p>
              <a:endParaRPr lang="en-US"/>
            </a:p>
          </p:txBody>
        </p:sp>
        <p:sp>
          <p:nvSpPr>
            <p:cNvPr id="12" name="Text Box 74"/>
            <p:cNvSpPr txBox="1">
              <a:spLocks noChangeArrowheads="1"/>
            </p:cNvSpPr>
            <p:nvPr/>
          </p:nvSpPr>
          <p:spPr bwMode="auto">
            <a:xfrm>
              <a:off x="6629400" y="2819400"/>
              <a:ext cx="2305439" cy="338554"/>
            </a:xfrm>
            <a:prstGeom prst="rect">
              <a:avLst/>
            </a:prstGeom>
            <a:noFill/>
            <a:ln w="9525" algn="ctr">
              <a:noFill/>
              <a:miter lim="800000"/>
              <a:headEnd/>
              <a:tailEnd/>
            </a:ln>
            <a:effectLst/>
          </p:spPr>
          <p:txBody>
            <a:bodyPr wrap="none">
              <a:spAutoFit/>
            </a:bodyPr>
            <a:lstStyle/>
            <a:p>
              <a:pPr algn="l"/>
              <a:r>
                <a:rPr lang="en-US" sz="1600" dirty="0" smtClean="0">
                  <a:solidFill>
                    <a:srgbClr val="000000"/>
                  </a:solidFill>
                </a:rPr>
                <a:t>International shipments</a:t>
              </a:r>
              <a:endParaRPr lang="en-US" sz="1600" dirty="0">
                <a:solidFill>
                  <a:srgbClr val="000000"/>
                </a:solidFill>
              </a:endParaRPr>
            </a:p>
          </p:txBody>
        </p:sp>
        <p:sp>
          <p:nvSpPr>
            <p:cNvPr id="13" name="Text Box 75"/>
            <p:cNvSpPr txBox="1">
              <a:spLocks noChangeArrowheads="1"/>
            </p:cNvSpPr>
            <p:nvPr/>
          </p:nvSpPr>
          <p:spPr bwMode="auto">
            <a:xfrm>
              <a:off x="1676400" y="1433512"/>
              <a:ext cx="994182" cy="338554"/>
            </a:xfrm>
            <a:prstGeom prst="rect">
              <a:avLst/>
            </a:prstGeom>
            <a:noFill/>
            <a:ln w="9525" algn="ctr">
              <a:noFill/>
              <a:miter lim="800000"/>
              <a:headEnd/>
              <a:tailEnd/>
            </a:ln>
            <a:effectLst/>
          </p:spPr>
          <p:txBody>
            <a:bodyPr wrap="none">
              <a:spAutoFit/>
            </a:bodyPr>
            <a:lstStyle/>
            <a:p>
              <a:pPr algn="r"/>
              <a:r>
                <a:rPr lang="en-US" sz="1600" dirty="0" smtClean="0">
                  <a:solidFill>
                    <a:srgbClr val="000000"/>
                  </a:solidFill>
                </a:rPr>
                <a:t>Customs</a:t>
              </a:r>
              <a:endParaRPr lang="en-US" sz="1600" dirty="0">
                <a:solidFill>
                  <a:srgbClr val="000000"/>
                </a:solidFill>
              </a:endParaRPr>
            </a:p>
          </p:txBody>
        </p:sp>
        <p:sp>
          <p:nvSpPr>
            <p:cNvPr id="14" name="Text Box 76"/>
            <p:cNvSpPr txBox="1">
              <a:spLocks noChangeArrowheads="1"/>
            </p:cNvSpPr>
            <p:nvPr/>
          </p:nvSpPr>
          <p:spPr bwMode="auto">
            <a:xfrm>
              <a:off x="6248400" y="1524000"/>
              <a:ext cx="1154868" cy="338554"/>
            </a:xfrm>
            <a:prstGeom prst="rect">
              <a:avLst/>
            </a:prstGeom>
            <a:noFill/>
            <a:ln w="9525" algn="ctr">
              <a:noFill/>
              <a:miter lim="800000"/>
              <a:headEnd/>
              <a:tailEnd/>
            </a:ln>
            <a:effectLst/>
          </p:spPr>
          <p:txBody>
            <a:bodyPr wrap="none">
              <a:spAutoFit/>
            </a:bodyPr>
            <a:lstStyle/>
            <a:p>
              <a:pPr algn="l"/>
              <a:r>
                <a:rPr lang="en-US" sz="1600" dirty="0" smtClean="0">
                  <a:solidFill>
                    <a:srgbClr val="000000"/>
                  </a:solidFill>
                </a:rPr>
                <a:t>Timeliness</a:t>
              </a:r>
              <a:endParaRPr lang="en-US" sz="1600" dirty="0">
                <a:solidFill>
                  <a:srgbClr val="000000"/>
                </a:solidFill>
              </a:endParaRPr>
            </a:p>
          </p:txBody>
        </p:sp>
        <p:sp>
          <p:nvSpPr>
            <p:cNvPr id="15" name="Text Box 77"/>
            <p:cNvSpPr txBox="1">
              <a:spLocks noChangeArrowheads="1"/>
            </p:cNvSpPr>
            <p:nvPr/>
          </p:nvSpPr>
          <p:spPr bwMode="auto">
            <a:xfrm>
              <a:off x="6248400" y="4024312"/>
              <a:ext cx="2090893" cy="338554"/>
            </a:xfrm>
            <a:prstGeom prst="rect">
              <a:avLst/>
            </a:prstGeom>
            <a:noFill/>
            <a:ln w="9525" algn="ctr">
              <a:noFill/>
              <a:miter lim="800000"/>
              <a:headEnd/>
              <a:tailEnd/>
            </a:ln>
            <a:effectLst/>
          </p:spPr>
          <p:txBody>
            <a:bodyPr wrap="none">
              <a:spAutoFit/>
            </a:bodyPr>
            <a:lstStyle/>
            <a:p>
              <a:pPr algn="l"/>
              <a:r>
                <a:rPr lang="en-US" sz="1600" dirty="0" smtClean="0">
                  <a:solidFill>
                    <a:srgbClr val="000000"/>
                  </a:solidFill>
                </a:rPr>
                <a:t>Tracking and Tracing</a:t>
              </a:r>
              <a:endParaRPr lang="en-US" sz="1600" dirty="0">
                <a:solidFill>
                  <a:srgbClr val="000000"/>
                </a:solidFill>
              </a:endParaRPr>
            </a:p>
          </p:txBody>
        </p:sp>
        <p:sp>
          <p:nvSpPr>
            <p:cNvPr id="16" name="Text Box 78"/>
            <p:cNvSpPr txBox="1">
              <a:spLocks noChangeArrowheads="1"/>
            </p:cNvSpPr>
            <p:nvPr/>
          </p:nvSpPr>
          <p:spPr bwMode="auto">
            <a:xfrm>
              <a:off x="1038689" y="2805112"/>
              <a:ext cx="1396536" cy="338554"/>
            </a:xfrm>
            <a:prstGeom prst="rect">
              <a:avLst/>
            </a:prstGeom>
            <a:noFill/>
            <a:ln w="9525" algn="ctr">
              <a:noFill/>
              <a:miter lim="800000"/>
              <a:headEnd/>
              <a:tailEnd/>
            </a:ln>
            <a:effectLst/>
          </p:spPr>
          <p:txBody>
            <a:bodyPr wrap="none">
              <a:spAutoFit/>
            </a:bodyPr>
            <a:lstStyle/>
            <a:p>
              <a:pPr algn="r"/>
              <a:r>
                <a:rPr lang="en-US" sz="1600" dirty="0" smtClean="0">
                  <a:solidFill>
                    <a:srgbClr val="000000"/>
                  </a:solidFill>
                </a:rPr>
                <a:t>Infrastructure</a:t>
              </a:r>
              <a:endParaRPr lang="en-US" sz="1600" dirty="0">
                <a:solidFill>
                  <a:srgbClr val="000000"/>
                </a:solidFill>
              </a:endParaRPr>
            </a:p>
          </p:txBody>
        </p:sp>
        <p:sp>
          <p:nvSpPr>
            <p:cNvPr id="17" name="Text Box 79"/>
            <p:cNvSpPr txBox="1">
              <a:spLocks noChangeArrowheads="1"/>
            </p:cNvSpPr>
            <p:nvPr/>
          </p:nvSpPr>
          <p:spPr bwMode="auto">
            <a:xfrm>
              <a:off x="1066800" y="4100512"/>
              <a:ext cx="1665841" cy="338554"/>
            </a:xfrm>
            <a:prstGeom prst="rect">
              <a:avLst/>
            </a:prstGeom>
            <a:noFill/>
            <a:ln w="9525" algn="ctr">
              <a:noFill/>
              <a:miter lim="800000"/>
              <a:headEnd/>
              <a:tailEnd/>
            </a:ln>
            <a:effectLst/>
          </p:spPr>
          <p:txBody>
            <a:bodyPr wrap="none">
              <a:spAutoFit/>
            </a:bodyPr>
            <a:lstStyle/>
            <a:p>
              <a:pPr algn="r"/>
              <a:r>
                <a:rPr lang="en-US" sz="1600" dirty="0" smtClean="0">
                  <a:solidFill>
                    <a:srgbClr val="000000"/>
                  </a:solidFill>
                </a:rPr>
                <a:t>Services Quality</a:t>
              </a:r>
              <a:endParaRPr lang="en-US" sz="1600" dirty="0">
                <a:solidFill>
                  <a:srgbClr val="000000"/>
                </a:solidFill>
              </a:endParaRPr>
            </a:p>
          </p:txBody>
        </p:sp>
        <p:sp>
          <p:nvSpPr>
            <p:cNvPr id="18" name="Oval 81"/>
            <p:cNvSpPr>
              <a:spLocks noChangeArrowheads="1"/>
            </p:cNvSpPr>
            <p:nvPr/>
          </p:nvSpPr>
          <p:spPr bwMode="gray">
            <a:xfrm>
              <a:off x="5791200" y="3948112"/>
              <a:ext cx="360362" cy="360363"/>
            </a:xfrm>
            <a:prstGeom prst="ellipse">
              <a:avLst/>
            </a:prstGeom>
            <a:gradFill rotWithShape="1">
              <a:gsLst>
                <a:gs pos="0">
                  <a:srgbClr val="CB90EC"/>
                </a:gs>
                <a:gs pos="100000">
                  <a:srgbClr val="CB90EC">
                    <a:gamma/>
                    <a:shade val="72549"/>
                    <a:invGamma/>
                  </a:srgbClr>
                </a:gs>
              </a:gsLst>
              <a:path path="shape">
                <a:fillToRect l="50000" t="50000" r="50000" b="50000"/>
              </a:path>
            </a:gradFill>
            <a:ln w="9525" algn="ctr">
              <a:noFill/>
              <a:round/>
              <a:headEnd/>
              <a:tailEnd/>
            </a:ln>
            <a:effectLst/>
          </p:spPr>
          <p:txBody>
            <a:bodyPr wrap="none" anchor="ctr"/>
            <a:lstStyle/>
            <a:p>
              <a:endParaRPr lang="en-US"/>
            </a:p>
          </p:txBody>
        </p:sp>
        <p:sp>
          <p:nvSpPr>
            <p:cNvPr id="19" name="Oval 84"/>
            <p:cNvSpPr>
              <a:spLocks noChangeArrowheads="1"/>
            </p:cNvSpPr>
            <p:nvPr/>
          </p:nvSpPr>
          <p:spPr bwMode="gray">
            <a:xfrm>
              <a:off x="6199188" y="2805112"/>
              <a:ext cx="360362" cy="360363"/>
            </a:xfrm>
            <a:prstGeom prst="ellipse">
              <a:avLst/>
            </a:prstGeom>
            <a:gradFill rotWithShape="1">
              <a:gsLst>
                <a:gs pos="0">
                  <a:srgbClr val="6699FF"/>
                </a:gs>
                <a:gs pos="100000">
                  <a:srgbClr val="6699FF">
                    <a:gamma/>
                    <a:shade val="72549"/>
                    <a:invGamma/>
                  </a:srgbClr>
                </a:gs>
              </a:gsLst>
              <a:path path="shape">
                <a:fillToRect l="50000" t="50000" r="50000" b="50000"/>
              </a:path>
            </a:gradFill>
            <a:ln w="9525" algn="ctr">
              <a:noFill/>
              <a:round/>
              <a:headEnd/>
              <a:tailEnd/>
            </a:ln>
            <a:effectLst/>
          </p:spPr>
          <p:txBody>
            <a:bodyPr wrap="none" anchor="ctr"/>
            <a:lstStyle/>
            <a:p>
              <a:endParaRPr lang="en-US"/>
            </a:p>
          </p:txBody>
        </p:sp>
        <p:sp>
          <p:nvSpPr>
            <p:cNvPr id="20" name="Oval 87"/>
            <p:cNvSpPr>
              <a:spLocks noChangeArrowheads="1"/>
            </p:cNvSpPr>
            <p:nvPr/>
          </p:nvSpPr>
          <p:spPr bwMode="gray">
            <a:xfrm>
              <a:off x="5715000" y="1585912"/>
              <a:ext cx="360362" cy="360363"/>
            </a:xfrm>
            <a:prstGeom prst="ellipse">
              <a:avLst/>
            </a:prstGeom>
            <a:gradFill rotWithShape="1">
              <a:gsLst>
                <a:gs pos="0">
                  <a:srgbClr val="FF9900"/>
                </a:gs>
                <a:gs pos="100000">
                  <a:srgbClr val="FF9900">
                    <a:gamma/>
                    <a:shade val="72549"/>
                    <a:invGamma/>
                  </a:srgbClr>
                </a:gs>
              </a:gsLst>
              <a:path path="shape">
                <a:fillToRect l="50000" t="50000" r="50000" b="50000"/>
              </a:path>
            </a:gradFill>
            <a:ln w="9525" algn="ctr">
              <a:noFill/>
              <a:round/>
              <a:headEnd/>
              <a:tailEnd/>
            </a:ln>
            <a:effectLst/>
          </p:spPr>
          <p:txBody>
            <a:bodyPr wrap="none" anchor="ctr"/>
            <a:lstStyle/>
            <a:p>
              <a:endParaRPr lang="en-US"/>
            </a:p>
          </p:txBody>
        </p:sp>
        <p:sp>
          <p:nvSpPr>
            <p:cNvPr id="21" name="Oval 90"/>
            <p:cNvSpPr>
              <a:spLocks noChangeArrowheads="1"/>
            </p:cNvSpPr>
            <p:nvPr/>
          </p:nvSpPr>
          <p:spPr bwMode="gray">
            <a:xfrm>
              <a:off x="2819400" y="1662112"/>
              <a:ext cx="360362" cy="360363"/>
            </a:xfrm>
            <a:prstGeom prst="ellipse">
              <a:avLst/>
            </a:prstGeom>
            <a:gradFill rotWithShape="1">
              <a:gsLst>
                <a:gs pos="0">
                  <a:srgbClr val="EDD947"/>
                </a:gs>
                <a:gs pos="100000">
                  <a:srgbClr val="EDD947">
                    <a:gamma/>
                    <a:shade val="72549"/>
                    <a:invGamma/>
                  </a:srgbClr>
                </a:gs>
              </a:gsLst>
              <a:path path="shape">
                <a:fillToRect l="50000" t="50000" r="50000" b="50000"/>
              </a:path>
            </a:gradFill>
            <a:ln w="9525" algn="ctr">
              <a:noFill/>
              <a:round/>
              <a:headEnd/>
              <a:tailEnd/>
            </a:ln>
            <a:effectLst/>
          </p:spPr>
          <p:txBody>
            <a:bodyPr wrap="none" anchor="ctr"/>
            <a:lstStyle/>
            <a:p>
              <a:endParaRPr lang="en-US">
                <a:solidFill>
                  <a:srgbClr val="000000"/>
                </a:solidFill>
              </a:endParaRPr>
            </a:p>
          </p:txBody>
        </p:sp>
        <p:sp>
          <p:nvSpPr>
            <p:cNvPr id="22" name="Oval 93"/>
            <p:cNvSpPr>
              <a:spLocks noChangeArrowheads="1"/>
            </p:cNvSpPr>
            <p:nvPr/>
          </p:nvSpPr>
          <p:spPr bwMode="gray">
            <a:xfrm>
              <a:off x="2465388" y="2805112"/>
              <a:ext cx="360362" cy="360363"/>
            </a:xfrm>
            <a:prstGeom prst="ellipse">
              <a:avLst/>
            </a:prstGeom>
            <a:gradFill rotWithShape="1">
              <a:gsLst>
                <a:gs pos="0">
                  <a:srgbClr val="82B820"/>
                </a:gs>
                <a:gs pos="100000">
                  <a:srgbClr val="82B820">
                    <a:gamma/>
                    <a:shade val="72549"/>
                    <a:invGamma/>
                  </a:srgbClr>
                </a:gs>
              </a:gsLst>
              <a:path path="shape">
                <a:fillToRect l="50000" t="50000" r="50000" b="50000"/>
              </a:path>
            </a:gradFill>
            <a:ln w="9525" algn="ctr">
              <a:noFill/>
              <a:round/>
              <a:headEnd/>
              <a:tailEnd/>
            </a:ln>
            <a:effectLst/>
          </p:spPr>
          <p:txBody>
            <a:bodyPr wrap="none" anchor="ctr"/>
            <a:lstStyle/>
            <a:p>
              <a:endParaRPr lang="en-US"/>
            </a:p>
          </p:txBody>
        </p:sp>
        <p:grpSp>
          <p:nvGrpSpPr>
            <p:cNvPr id="3" name="Group 95"/>
            <p:cNvGrpSpPr>
              <a:grpSpLocks/>
            </p:cNvGrpSpPr>
            <p:nvPr/>
          </p:nvGrpSpPr>
          <p:grpSpPr bwMode="auto">
            <a:xfrm>
              <a:off x="3429000" y="1879600"/>
              <a:ext cx="2160588" cy="2160587"/>
              <a:chOff x="2238" y="1769"/>
              <a:chExt cx="1361" cy="1361"/>
            </a:xfrm>
          </p:grpSpPr>
          <p:sp>
            <p:nvSpPr>
              <p:cNvPr id="33" name="Oval 96"/>
              <p:cNvSpPr>
                <a:spLocks noChangeArrowheads="1"/>
              </p:cNvSpPr>
              <p:nvPr/>
            </p:nvSpPr>
            <p:spPr bwMode="gray">
              <a:xfrm>
                <a:off x="2238" y="1769"/>
                <a:ext cx="1361" cy="1361"/>
              </a:xfrm>
              <a:prstGeom prst="ellipse">
                <a:avLst/>
              </a:prstGeom>
              <a:gradFill rotWithShape="1">
                <a:gsLst>
                  <a:gs pos="0">
                    <a:srgbClr val="0099CC">
                      <a:gamma/>
                      <a:tint val="42353"/>
                      <a:invGamma/>
                    </a:srgbClr>
                  </a:gs>
                  <a:gs pos="50000">
                    <a:srgbClr val="0099CC"/>
                  </a:gs>
                  <a:gs pos="100000">
                    <a:srgbClr val="0099CC">
                      <a:gamma/>
                      <a:tint val="42353"/>
                      <a:invGamma/>
                    </a:srgbClr>
                  </a:gs>
                </a:gsLst>
                <a:lin ang="2700000" scaled="1"/>
              </a:gradFill>
              <a:ln w="38100" algn="ctr">
                <a:noFill/>
                <a:round/>
                <a:headEnd/>
                <a:tailEnd/>
              </a:ln>
              <a:effectLst/>
            </p:spPr>
            <p:txBody>
              <a:bodyPr wrap="none" anchor="ctr">
                <a:spAutoFit/>
              </a:bodyPr>
              <a:lstStyle/>
              <a:p>
                <a:endParaRPr lang="en-US"/>
              </a:p>
            </p:txBody>
          </p:sp>
          <p:sp>
            <p:nvSpPr>
              <p:cNvPr id="34" name="Oval 97"/>
              <p:cNvSpPr>
                <a:spLocks noChangeArrowheads="1"/>
              </p:cNvSpPr>
              <p:nvPr/>
            </p:nvSpPr>
            <p:spPr bwMode="gray">
              <a:xfrm>
                <a:off x="2327" y="1858"/>
                <a:ext cx="1183" cy="1183"/>
              </a:xfrm>
              <a:prstGeom prst="ellipse">
                <a:avLst/>
              </a:prstGeom>
              <a:gradFill rotWithShape="1">
                <a:gsLst>
                  <a:gs pos="0">
                    <a:srgbClr val="0099CC">
                      <a:gamma/>
                      <a:shade val="54118"/>
                      <a:invGamma/>
                    </a:srgbClr>
                  </a:gs>
                  <a:gs pos="50000">
                    <a:srgbClr val="0099CC"/>
                  </a:gs>
                  <a:gs pos="100000">
                    <a:srgbClr val="0099CC">
                      <a:gamma/>
                      <a:shade val="54118"/>
                      <a:invGamma/>
                    </a:srgbClr>
                  </a:gs>
                </a:gsLst>
                <a:lin ang="18900000" scaled="1"/>
              </a:gradFill>
              <a:ln w="38100" algn="ctr">
                <a:noFill/>
                <a:round/>
                <a:headEnd/>
                <a:tailEnd/>
              </a:ln>
              <a:effectLst/>
            </p:spPr>
            <p:txBody>
              <a:bodyPr anchor="ctr">
                <a:spAutoFit/>
              </a:bodyPr>
              <a:lstStyle/>
              <a:p>
                <a:endParaRPr lang="en-US"/>
              </a:p>
            </p:txBody>
          </p:sp>
          <p:sp>
            <p:nvSpPr>
              <p:cNvPr id="35" name="Oval 98"/>
              <p:cNvSpPr>
                <a:spLocks noChangeArrowheads="1"/>
              </p:cNvSpPr>
              <p:nvPr/>
            </p:nvSpPr>
            <p:spPr bwMode="gray">
              <a:xfrm>
                <a:off x="2328" y="1860"/>
                <a:ext cx="1183" cy="1183"/>
              </a:xfrm>
              <a:prstGeom prst="ellipse">
                <a:avLst/>
              </a:prstGeom>
              <a:gradFill rotWithShape="1">
                <a:gsLst>
                  <a:gs pos="0">
                    <a:srgbClr val="0099CC">
                      <a:gamma/>
                      <a:shade val="63529"/>
                      <a:invGamma/>
                    </a:srgbClr>
                  </a:gs>
                  <a:gs pos="100000">
                    <a:srgbClr val="0099CC">
                      <a:alpha val="0"/>
                    </a:srgbClr>
                  </a:gs>
                </a:gsLst>
                <a:lin ang="2700000" scaled="1"/>
              </a:gradFill>
              <a:ln w="38100" algn="ctr">
                <a:noFill/>
                <a:round/>
                <a:headEnd/>
                <a:tailEnd/>
              </a:ln>
              <a:effectLst/>
            </p:spPr>
            <p:txBody>
              <a:bodyPr anchor="ctr">
                <a:spAutoFit/>
              </a:bodyPr>
              <a:lstStyle/>
              <a:p>
                <a:endParaRPr lang="en-US"/>
              </a:p>
            </p:txBody>
          </p:sp>
          <p:sp>
            <p:nvSpPr>
              <p:cNvPr id="36" name="Oval 99"/>
              <p:cNvSpPr>
                <a:spLocks noChangeArrowheads="1"/>
              </p:cNvSpPr>
              <p:nvPr/>
            </p:nvSpPr>
            <p:spPr bwMode="gray">
              <a:xfrm>
                <a:off x="2391" y="1917"/>
                <a:ext cx="1065" cy="1065"/>
              </a:xfrm>
              <a:prstGeom prst="ellipse">
                <a:avLst/>
              </a:prstGeom>
              <a:solidFill>
                <a:srgbClr val="333333"/>
              </a:solidFill>
              <a:ln w="38100" algn="ctr">
                <a:noFill/>
                <a:round/>
                <a:headEnd/>
                <a:tailEnd/>
              </a:ln>
              <a:effectLst/>
            </p:spPr>
            <p:txBody>
              <a:bodyPr anchor="ctr">
                <a:spAutoFit/>
              </a:bodyPr>
              <a:lstStyle/>
              <a:p>
                <a:endParaRPr lang="en-US"/>
              </a:p>
            </p:txBody>
          </p:sp>
          <p:grpSp>
            <p:nvGrpSpPr>
              <p:cNvPr id="23" name="Group 100"/>
              <p:cNvGrpSpPr>
                <a:grpSpLocks/>
              </p:cNvGrpSpPr>
              <p:nvPr/>
            </p:nvGrpSpPr>
            <p:grpSpPr bwMode="auto">
              <a:xfrm>
                <a:off x="2410" y="1929"/>
                <a:ext cx="1031" cy="1031"/>
                <a:chOff x="4166" y="1706"/>
                <a:chExt cx="1252" cy="1252"/>
              </a:xfrm>
            </p:grpSpPr>
            <p:sp>
              <p:nvSpPr>
                <p:cNvPr id="39" name="Oval 101"/>
                <p:cNvSpPr>
                  <a:spLocks noChangeArrowheads="1"/>
                </p:cNvSpPr>
                <p:nvPr/>
              </p:nvSpPr>
              <p:spPr bwMode="auto">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anchor="ctr"/>
                <a:lstStyle/>
                <a:p>
                  <a:endParaRPr lang="en-US"/>
                </a:p>
              </p:txBody>
            </p:sp>
            <p:sp>
              <p:nvSpPr>
                <p:cNvPr id="40" name="Oval 102"/>
                <p:cNvSpPr>
                  <a:spLocks noChangeArrowheads="1"/>
                </p:cNvSpPr>
                <p:nvPr/>
              </p:nvSpPr>
              <p:spPr bwMode="auto">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anchor="ctr"/>
                <a:lstStyle/>
                <a:p>
                  <a:endParaRPr lang="en-US"/>
                </a:p>
              </p:txBody>
            </p:sp>
            <p:sp>
              <p:nvSpPr>
                <p:cNvPr id="41" name="Oval 103"/>
                <p:cNvSpPr>
                  <a:spLocks noChangeArrowheads="1"/>
                </p:cNvSpPr>
                <p:nvPr/>
              </p:nvSpPr>
              <p:spPr bwMode="auto">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anchor="ctr"/>
                <a:lstStyle/>
                <a:p>
                  <a:endParaRPr lang="en-US"/>
                </a:p>
              </p:txBody>
            </p:sp>
            <p:sp>
              <p:nvSpPr>
                <p:cNvPr id="42" name="Oval 104"/>
                <p:cNvSpPr>
                  <a:spLocks noChangeArrowheads="1"/>
                </p:cNvSpPr>
                <p:nvPr/>
              </p:nvSpPr>
              <p:spPr bwMode="auto">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anchor="ctr"/>
                <a:lstStyle/>
                <a:p>
                  <a:endParaRPr lang="en-US"/>
                </a:p>
              </p:txBody>
            </p:sp>
          </p:grpSp>
          <p:sp>
            <p:nvSpPr>
              <p:cNvPr id="38" name="Text Box 105"/>
              <p:cNvSpPr txBox="1">
                <a:spLocks noChangeArrowheads="1"/>
              </p:cNvSpPr>
              <p:nvPr/>
            </p:nvSpPr>
            <p:spPr bwMode="auto">
              <a:xfrm>
                <a:off x="2286" y="2175"/>
                <a:ext cx="1271" cy="640"/>
              </a:xfrm>
              <a:prstGeom prst="rect">
                <a:avLst/>
              </a:prstGeom>
              <a:noFill/>
              <a:ln w="9525" algn="ctr">
                <a:noFill/>
                <a:miter lim="800000"/>
                <a:headEnd/>
                <a:tailEnd/>
              </a:ln>
              <a:effectLst/>
            </p:spPr>
            <p:txBody>
              <a:bodyPr wrap="square">
                <a:spAutoFit/>
              </a:bodyPr>
              <a:lstStyle/>
              <a:p>
                <a:pPr algn="ctr"/>
                <a:r>
                  <a:rPr lang="en-US" sz="2000" dirty="0" smtClean="0">
                    <a:solidFill>
                      <a:srgbClr val="000000"/>
                    </a:solidFill>
                  </a:rPr>
                  <a:t>Supply Chain Service Delivery</a:t>
                </a:r>
                <a:endParaRPr lang="en-US" sz="2000" dirty="0">
                  <a:solidFill>
                    <a:srgbClr val="000000"/>
                  </a:solidFill>
                </a:endParaRPr>
              </a:p>
            </p:txBody>
          </p:sp>
        </p:grpSp>
        <p:grpSp>
          <p:nvGrpSpPr>
            <p:cNvPr id="24" name="Group 24"/>
            <p:cNvGrpSpPr>
              <a:grpSpLocks/>
            </p:cNvGrpSpPr>
            <p:nvPr/>
          </p:nvGrpSpPr>
          <p:grpSpPr bwMode="auto">
            <a:xfrm>
              <a:off x="5638799" y="5562600"/>
              <a:ext cx="3048003" cy="1142999"/>
              <a:chOff x="1920" y="981"/>
              <a:chExt cx="1920" cy="446"/>
            </a:xfrm>
          </p:grpSpPr>
          <p:sp>
            <p:nvSpPr>
              <p:cNvPr id="31" name="AutoShape 18"/>
              <p:cNvSpPr>
                <a:spLocks noChangeArrowheads="1"/>
              </p:cNvSpPr>
              <p:nvPr/>
            </p:nvSpPr>
            <p:spPr bwMode="gray">
              <a:xfrm>
                <a:off x="1920" y="990"/>
                <a:ext cx="1920" cy="437"/>
              </a:xfrm>
              <a:prstGeom prst="can">
                <a:avLst>
                  <a:gd name="adj" fmla="val 32032"/>
                </a:avLst>
              </a:prstGeom>
              <a:gradFill rotWithShape="1">
                <a:gsLst>
                  <a:gs pos="0">
                    <a:srgbClr val="00CCFF">
                      <a:gamma/>
                      <a:shade val="46275"/>
                      <a:invGamma/>
                    </a:srgbClr>
                  </a:gs>
                  <a:gs pos="50000">
                    <a:srgbClr val="00CCFF"/>
                  </a:gs>
                  <a:gs pos="100000">
                    <a:srgbClr val="00CCFF">
                      <a:gamma/>
                      <a:shade val="46275"/>
                      <a:invGamma/>
                    </a:srgbClr>
                  </a:gs>
                </a:gsLst>
                <a:lin ang="0" scaled="1"/>
              </a:gradFill>
              <a:ln w="9525">
                <a:noFill/>
                <a:round/>
                <a:headEnd/>
                <a:tailEnd/>
              </a:ln>
              <a:effectLst/>
            </p:spPr>
            <p:txBody>
              <a:bodyPr wrap="none" anchor="ctr"/>
              <a:lstStyle/>
              <a:p>
                <a:endParaRPr lang="en-US"/>
              </a:p>
            </p:txBody>
          </p:sp>
          <p:sp>
            <p:nvSpPr>
              <p:cNvPr id="32" name="Text Box 20"/>
              <p:cNvSpPr txBox="1">
                <a:spLocks noChangeArrowheads="1"/>
              </p:cNvSpPr>
              <p:nvPr/>
            </p:nvSpPr>
            <p:spPr bwMode="gray">
              <a:xfrm>
                <a:off x="1925" y="981"/>
                <a:ext cx="1903" cy="276"/>
              </a:xfrm>
              <a:prstGeom prst="rect">
                <a:avLst/>
              </a:prstGeom>
              <a:noFill/>
              <a:ln w="9525">
                <a:noFill/>
                <a:miter lim="800000"/>
                <a:headEnd/>
                <a:tailEnd/>
              </a:ln>
              <a:effectLst>
                <a:outerShdw dist="45791" dir="2021404" algn="ctr" rotWithShape="0">
                  <a:schemeClr val="bg2">
                    <a:alpha val="50000"/>
                  </a:schemeClr>
                </a:outerShdw>
              </a:effectLst>
            </p:spPr>
            <p:txBody>
              <a:bodyPr wrap="none">
                <a:spAutoFit/>
              </a:bodyPr>
              <a:lstStyle/>
              <a:p>
                <a:pPr algn="ctr"/>
                <a:r>
                  <a:rPr lang="en-US" sz="2000" b="1" dirty="0" smtClean="0"/>
                  <a:t>Service Delivery</a:t>
                </a:r>
              </a:p>
              <a:p>
                <a:pPr algn="ctr"/>
                <a:r>
                  <a:rPr lang="en-US" sz="2000" b="1" dirty="0" smtClean="0"/>
                  <a:t>performance </a:t>
                </a:r>
                <a:r>
                  <a:rPr lang="en-US" sz="2000" b="1" dirty="0" smtClean="0">
                    <a:solidFill>
                      <a:srgbClr val="FCC804"/>
                    </a:solidFill>
                  </a:rPr>
                  <a:t>outcomes</a:t>
                </a:r>
                <a:endParaRPr lang="en-US" sz="2000" b="1" dirty="0">
                  <a:solidFill>
                    <a:srgbClr val="FCC804"/>
                  </a:solidFill>
                </a:endParaRPr>
              </a:p>
            </p:txBody>
          </p:sp>
        </p:grpSp>
        <p:grpSp>
          <p:nvGrpSpPr>
            <p:cNvPr id="25" name="Group 25"/>
            <p:cNvGrpSpPr>
              <a:grpSpLocks/>
            </p:cNvGrpSpPr>
            <p:nvPr/>
          </p:nvGrpSpPr>
          <p:grpSpPr bwMode="auto">
            <a:xfrm>
              <a:off x="609600" y="5715266"/>
              <a:ext cx="3048001" cy="1142745"/>
              <a:chOff x="1920" y="3456"/>
              <a:chExt cx="1920" cy="468"/>
            </a:xfrm>
          </p:grpSpPr>
          <p:sp>
            <p:nvSpPr>
              <p:cNvPr id="29" name="AutoShape 21"/>
              <p:cNvSpPr>
                <a:spLocks noChangeArrowheads="1"/>
              </p:cNvSpPr>
              <p:nvPr/>
            </p:nvSpPr>
            <p:spPr bwMode="gray">
              <a:xfrm>
                <a:off x="1920" y="3492"/>
                <a:ext cx="1920" cy="432"/>
              </a:xfrm>
              <a:prstGeom prst="can">
                <a:avLst>
                  <a:gd name="adj" fmla="val 32032"/>
                </a:avLst>
              </a:prstGeom>
              <a:gradFill rotWithShape="1">
                <a:gsLst>
                  <a:gs pos="0">
                    <a:srgbClr val="44BD41">
                      <a:gamma/>
                      <a:shade val="46275"/>
                      <a:invGamma/>
                    </a:srgbClr>
                  </a:gs>
                  <a:gs pos="50000">
                    <a:srgbClr val="44BD41"/>
                  </a:gs>
                  <a:gs pos="100000">
                    <a:srgbClr val="44BD41">
                      <a:gamma/>
                      <a:shade val="46275"/>
                      <a:invGamma/>
                    </a:srgbClr>
                  </a:gs>
                </a:gsLst>
                <a:lin ang="0" scaled="1"/>
              </a:gradFill>
              <a:ln w="9525">
                <a:noFill/>
                <a:round/>
                <a:headEnd/>
                <a:tailEnd/>
              </a:ln>
              <a:effectLst/>
            </p:spPr>
            <p:txBody>
              <a:bodyPr wrap="none" anchor="ctr"/>
              <a:lstStyle/>
              <a:p>
                <a:endParaRPr lang="en-US"/>
              </a:p>
            </p:txBody>
          </p:sp>
          <p:sp>
            <p:nvSpPr>
              <p:cNvPr id="30" name="Text Box 22"/>
              <p:cNvSpPr txBox="1">
                <a:spLocks noChangeArrowheads="1"/>
              </p:cNvSpPr>
              <p:nvPr/>
            </p:nvSpPr>
            <p:spPr bwMode="gray">
              <a:xfrm>
                <a:off x="2128" y="3456"/>
                <a:ext cx="1498" cy="416"/>
              </a:xfrm>
              <a:prstGeom prst="rect">
                <a:avLst/>
              </a:prstGeom>
              <a:noFill/>
              <a:ln w="9525">
                <a:noFill/>
                <a:miter lim="800000"/>
                <a:headEnd/>
                <a:tailEnd/>
              </a:ln>
              <a:effectLst>
                <a:outerShdw dist="45791" dir="2021404" algn="ctr" rotWithShape="0">
                  <a:schemeClr val="bg2">
                    <a:alpha val="50000"/>
                  </a:schemeClr>
                </a:outerShdw>
              </a:effectLst>
            </p:spPr>
            <p:txBody>
              <a:bodyPr wrap="square">
                <a:spAutoFit/>
              </a:bodyPr>
              <a:lstStyle/>
              <a:p>
                <a:pPr algn="ctr"/>
                <a:r>
                  <a:rPr lang="en-US" sz="2000" b="1" dirty="0" smtClean="0"/>
                  <a:t>Areas for </a:t>
                </a:r>
              </a:p>
              <a:p>
                <a:pPr algn="ctr"/>
                <a:r>
                  <a:rPr lang="en-US" sz="2000" b="1" dirty="0" smtClean="0"/>
                  <a:t>policy regulations (</a:t>
                </a:r>
                <a:r>
                  <a:rPr lang="en-US" sz="2000" b="1" dirty="0" smtClean="0">
                    <a:solidFill>
                      <a:srgbClr val="FCC804"/>
                    </a:solidFill>
                  </a:rPr>
                  <a:t>inputs</a:t>
                </a:r>
                <a:r>
                  <a:rPr lang="en-US" sz="2000" b="1" dirty="0" smtClean="0"/>
                  <a:t>)</a:t>
                </a:r>
                <a:endParaRPr lang="en-US" sz="2000" b="1" dirty="0"/>
              </a:p>
            </p:txBody>
          </p:sp>
        </p:grpSp>
        <p:sp>
          <p:nvSpPr>
            <p:cNvPr id="26" name="AutoShape 26"/>
            <p:cNvSpPr>
              <a:spLocks noChangeArrowheads="1"/>
            </p:cNvSpPr>
            <p:nvPr/>
          </p:nvSpPr>
          <p:spPr bwMode="gray">
            <a:xfrm rot="10800000">
              <a:off x="1066800" y="4648200"/>
              <a:ext cx="2036763" cy="906463"/>
            </a:xfrm>
            <a:prstGeom prst="downArrow">
              <a:avLst>
                <a:gd name="adj1" fmla="val 56417"/>
                <a:gd name="adj2" fmla="val 48338"/>
              </a:avLst>
            </a:prstGeom>
            <a:gradFill rotWithShape="0">
              <a:gsLst>
                <a:gs pos="0">
                  <a:srgbClr val="969696"/>
                </a:gs>
                <a:gs pos="100000">
                  <a:srgbClr val="006666">
                    <a:alpha val="10001"/>
                  </a:srgbClr>
                </a:gs>
              </a:gsLst>
              <a:lin ang="5400000" scaled="1"/>
            </a:gradFill>
            <a:ln w="9525">
              <a:noFill/>
              <a:miter lim="800000"/>
              <a:headEnd/>
              <a:tailEnd/>
            </a:ln>
            <a:effectLst/>
          </p:spPr>
          <p:txBody>
            <a:bodyPr wrap="none" anchor="ctr"/>
            <a:lstStyle/>
            <a:p>
              <a:endParaRPr lang="en-US"/>
            </a:p>
          </p:txBody>
        </p:sp>
        <p:sp>
          <p:nvSpPr>
            <p:cNvPr id="27" name="AutoShape 26"/>
            <p:cNvSpPr>
              <a:spLocks noChangeArrowheads="1"/>
            </p:cNvSpPr>
            <p:nvPr/>
          </p:nvSpPr>
          <p:spPr bwMode="gray">
            <a:xfrm rot="10800000">
              <a:off x="6172199" y="4648200"/>
              <a:ext cx="2036763" cy="982662"/>
            </a:xfrm>
            <a:prstGeom prst="downArrow">
              <a:avLst>
                <a:gd name="adj1" fmla="val 56417"/>
                <a:gd name="adj2" fmla="val 48338"/>
              </a:avLst>
            </a:prstGeom>
            <a:gradFill rotWithShape="0">
              <a:gsLst>
                <a:gs pos="0">
                  <a:srgbClr val="969696"/>
                </a:gs>
                <a:gs pos="100000">
                  <a:srgbClr val="006666">
                    <a:alpha val="10001"/>
                  </a:srgbClr>
                </a:gs>
              </a:gsLst>
              <a:lin ang="5400000" scaled="1"/>
            </a:gradFill>
            <a:ln w="9525">
              <a:noFill/>
              <a:miter lim="800000"/>
              <a:headEnd/>
              <a:tailEnd/>
            </a:ln>
            <a:effectLst/>
          </p:spPr>
          <p:txBody>
            <a:bodyPr wrap="none" anchor="ctr"/>
            <a:lstStyle/>
            <a:p>
              <a:endParaRPr lang="en-US"/>
            </a:p>
          </p:txBody>
        </p:sp>
        <p:sp>
          <p:nvSpPr>
            <p:cNvPr id="28" name="Text Box 20"/>
            <p:cNvSpPr txBox="1">
              <a:spLocks noChangeArrowheads="1"/>
            </p:cNvSpPr>
            <p:nvPr/>
          </p:nvSpPr>
          <p:spPr bwMode="gray">
            <a:xfrm>
              <a:off x="5715000" y="6248400"/>
              <a:ext cx="3021014" cy="338554"/>
            </a:xfrm>
            <a:prstGeom prst="rect">
              <a:avLst/>
            </a:prstGeom>
            <a:noFill/>
            <a:ln w="9525">
              <a:noFill/>
              <a:miter lim="800000"/>
              <a:headEnd/>
              <a:tailEnd/>
            </a:ln>
            <a:effectLst>
              <a:outerShdw dist="45791" dir="2021404" algn="ctr" rotWithShape="0">
                <a:schemeClr val="bg2">
                  <a:alpha val="50000"/>
                </a:schemeClr>
              </a:outerShdw>
            </a:effectLst>
          </p:spPr>
          <p:txBody>
            <a:bodyPr wrap="square">
              <a:spAutoFit/>
            </a:bodyPr>
            <a:lstStyle/>
            <a:p>
              <a:pPr algn="ctr"/>
              <a:r>
                <a:rPr lang="en-US" sz="1600" b="1" dirty="0" smtClean="0">
                  <a:solidFill>
                    <a:srgbClr val="002060"/>
                  </a:solidFill>
                </a:rPr>
                <a:t>Time, cost, reliability</a:t>
              </a:r>
              <a:endParaRPr lang="en-US" sz="1600" b="1" dirty="0">
                <a:solidFill>
                  <a:srgbClr val="002060"/>
                </a:solidFill>
              </a:endParaRPr>
            </a:p>
          </p:txBody>
        </p:sp>
      </p:grpSp>
      <p:sp>
        <p:nvSpPr>
          <p:cNvPr id="43" name="Rectangle 39"/>
          <p:cNvSpPr>
            <a:spLocks noChangeArrowheads="1"/>
          </p:cNvSpPr>
          <p:nvPr/>
        </p:nvSpPr>
        <p:spPr bwMode="gray">
          <a:xfrm>
            <a:off x="457200" y="0"/>
            <a:ext cx="8229600" cy="914400"/>
          </a:xfrm>
          <a:prstGeom prst="rect">
            <a:avLst/>
          </a:prstGeom>
          <a:noFill/>
          <a:ln w="9525" algn="ctr">
            <a:noFill/>
            <a:miter lim="800000"/>
            <a:headEnd/>
            <a:tailEnd/>
          </a:ln>
          <a:effectLst/>
        </p:spPr>
        <p:txBody>
          <a:bodyPr anchor="ctr"/>
          <a:lstStyle/>
          <a:p>
            <a:pPr algn="ctr"/>
            <a:r>
              <a:rPr lang="en-US" sz="3600" b="1" dirty="0" smtClean="0">
                <a:solidFill>
                  <a:schemeClr val="tx2"/>
                </a:solidFill>
              </a:rPr>
              <a:t>The LPI: Time, Cost, Reliability</a:t>
            </a:r>
            <a:endParaRPr lang="en-US" sz="3600" b="1" dirty="0">
              <a:solidFill>
                <a:schemeClr val="tx2"/>
              </a:solidFill>
            </a:endParaRPr>
          </a:p>
        </p:txBody>
      </p:sp>
    </p:spTree>
    <p:extLst>
      <p:ext uri="{BB962C8B-B14F-4D97-AF65-F5344CB8AC3E}">
        <p14:creationId xmlns:p14="http://schemas.microsoft.com/office/powerpoint/2010/main" xmlns="" val="2612956841"/>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685800" y="228600"/>
            <a:ext cx="7786687" cy="838200"/>
          </a:xfrm>
        </p:spPr>
        <p:txBody>
          <a:bodyPr>
            <a:normAutofit/>
          </a:bodyPr>
          <a:lstStyle/>
          <a:p>
            <a:pPr algn="ctr"/>
            <a:r>
              <a:rPr lang="en-US" sz="3600" b="1" dirty="0" smtClean="0"/>
              <a:t>A changing trade facilitation agenda</a:t>
            </a:r>
            <a:endParaRPr lang="en-US" sz="3600" b="1" dirty="0" smtClean="0"/>
          </a:p>
        </p:txBody>
      </p:sp>
      <p:grpSp>
        <p:nvGrpSpPr>
          <p:cNvPr id="2" name="Group 3"/>
          <p:cNvGrpSpPr>
            <a:grpSpLocks/>
          </p:cNvGrpSpPr>
          <p:nvPr/>
        </p:nvGrpSpPr>
        <p:grpSpPr bwMode="auto">
          <a:xfrm>
            <a:off x="2214563" y="1214438"/>
            <a:ext cx="4495800" cy="4514850"/>
            <a:chOff x="1824" y="633"/>
            <a:chExt cx="2834" cy="2849"/>
          </a:xfrm>
        </p:grpSpPr>
        <p:sp>
          <p:nvSpPr>
            <p:cNvPr id="175108" name="Puzzle3"/>
            <p:cNvSpPr>
              <a:spLocks noEditPoints="1" noChangeArrowheads="1"/>
            </p:cNvSpPr>
            <p:nvPr/>
          </p:nvSpPr>
          <p:spPr bwMode="gray">
            <a:xfrm>
              <a:off x="3204" y="633"/>
              <a:ext cx="1114" cy="1514"/>
            </a:xfrm>
            <a:custGeom>
              <a:avLst/>
              <a:gdLst>
                <a:gd name="T0" fmla="*/ 10391 w 21600"/>
                <a:gd name="T1" fmla="*/ 15806 h 21600"/>
                <a:gd name="T2" fmla="*/ 20551 w 21600"/>
                <a:gd name="T3" fmla="*/ 21088 h 21600"/>
                <a:gd name="T4" fmla="*/ 13180 w 21600"/>
                <a:gd name="T5" fmla="*/ 13801 h 21600"/>
                <a:gd name="T6" fmla="*/ 20551 w 21600"/>
                <a:gd name="T7" fmla="*/ 7025 h 21600"/>
                <a:gd name="T8" fmla="*/ 10500 w 21600"/>
                <a:gd name="T9" fmla="*/ 52 h 21600"/>
                <a:gd name="T10" fmla="*/ 692 w 21600"/>
                <a:gd name="T11" fmla="*/ 6802 h 21600"/>
                <a:gd name="T12" fmla="*/ 8064 w 21600"/>
                <a:gd name="T13" fmla="*/ 13526 h 21600"/>
                <a:gd name="T14" fmla="*/ 692 w 21600"/>
                <a:gd name="T15" fmla="*/ 21088 h 21600"/>
                <a:gd name="T16" fmla="*/ 2273 w 21600"/>
                <a:gd name="T17" fmla="*/ 7719 h 21600"/>
                <a:gd name="T18" fmla="*/ 19149 w 21600"/>
                <a:gd name="T19" fmla="*/ 202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gradFill rotWithShape="1">
              <a:gsLst>
                <a:gs pos="0">
                  <a:srgbClr val="0099CC">
                    <a:gamma/>
                    <a:tint val="63529"/>
                    <a:invGamma/>
                  </a:srgbClr>
                </a:gs>
                <a:gs pos="100000">
                  <a:srgbClr val="0099CC"/>
                </a:gs>
              </a:gsLst>
              <a:lin ang="5400000" scaled="1"/>
            </a:gradFill>
            <a:ln w="57150">
              <a:solidFill>
                <a:srgbClr val="FFFFFF"/>
              </a:solidFill>
              <a:miter lim="800000"/>
              <a:headEnd/>
              <a:tailEnd/>
            </a:ln>
            <a:effectLst>
              <a:outerShdw dist="135003" dir="2471156" algn="ctr" rotWithShape="0">
                <a:srgbClr val="808080">
                  <a:alpha val="50000"/>
                </a:srgbClr>
              </a:outerShdw>
            </a:effectLst>
          </p:spPr>
          <p:txBody>
            <a:bodyPr/>
            <a:lstStyle/>
            <a:p>
              <a:pPr>
                <a:defRPr/>
              </a:pPr>
              <a:endParaRPr lang="en-US" sz="2000" dirty="0"/>
            </a:p>
          </p:txBody>
        </p:sp>
        <p:sp>
          <p:nvSpPr>
            <p:cNvPr id="175109" name="Puzzle2"/>
            <p:cNvSpPr>
              <a:spLocks noEditPoints="1" noChangeArrowheads="1"/>
            </p:cNvSpPr>
            <p:nvPr/>
          </p:nvSpPr>
          <p:spPr bwMode="gray">
            <a:xfrm>
              <a:off x="2880" y="1736"/>
              <a:ext cx="1778" cy="1379"/>
            </a:xfrm>
            <a:custGeom>
              <a:avLst/>
              <a:gdLst>
                <a:gd name="T0" fmla="*/ 11 w 21600"/>
                <a:gd name="T1" fmla="*/ 13386 h 21600"/>
                <a:gd name="T2" fmla="*/ 4202 w 21600"/>
                <a:gd name="T3" fmla="*/ 21161 h 21600"/>
                <a:gd name="T4" fmla="*/ 10400 w 21600"/>
                <a:gd name="T5" fmla="*/ 13909 h 21600"/>
                <a:gd name="T6" fmla="*/ 16821 w 21600"/>
                <a:gd name="T7" fmla="*/ 21190 h 21600"/>
                <a:gd name="T8" fmla="*/ 21600 w 21600"/>
                <a:gd name="T9" fmla="*/ 15083 h 21600"/>
                <a:gd name="T10" fmla="*/ 16889 w 21600"/>
                <a:gd name="T11" fmla="*/ 5739 h 21600"/>
                <a:gd name="T12" fmla="*/ 10800 w 21600"/>
                <a:gd name="T13" fmla="*/ 28 h 21600"/>
                <a:gd name="T14" fmla="*/ 4202 w 21600"/>
                <a:gd name="T15" fmla="*/ 5894 h 21600"/>
                <a:gd name="T16" fmla="*/ 5388 w 21600"/>
                <a:gd name="T17" fmla="*/ 6742 h 21600"/>
                <a:gd name="T18" fmla="*/ 16177 w 21600"/>
                <a:gd name="T19" fmla="*/ 20441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gradFill rotWithShape="1">
              <a:gsLst>
                <a:gs pos="0">
                  <a:srgbClr val="717EF5">
                    <a:gamma/>
                    <a:tint val="45490"/>
                    <a:invGamma/>
                  </a:srgbClr>
                </a:gs>
                <a:gs pos="100000">
                  <a:srgbClr val="717EF5"/>
                </a:gs>
              </a:gsLst>
              <a:lin ang="5400000" scaled="1"/>
            </a:gradFill>
            <a:ln w="57150">
              <a:solidFill>
                <a:srgbClr val="FFFFFF"/>
              </a:solidFill>
              <a:miter lim="800000"/>
              <a:headEnd/>
              <a:tailEnd/>
            </a:ln>
            <a:effectLst>
              <a:outerShdw dist="135003" dir="2471156" algn="ctr" rotWithShape="0">
                <a:srgbClr val="808080">
                  <a:alpha val="50000"/>
                </a:srgbClr>
              </a:outerShdw>
            </a:effectLst>
          </p:spPr>
          <p:txBody>
            <a:bodyPr/>
            <a:lstStyle/>
            <a:p>
              <a:pPr>
                <a:defRPr/>
              </a:pPr>
              <a:endParaRPr lang="en-US" sz="2000" dirty="0"/>
            </a:p>
          </p:txBody>
        </p:sp>
        <p:sp>
          <p:nvSpPr>
            <p:cNvPr id="175110" name="Puzzle4"/>
            <p:cNvSpPr>
              <a:spLocks noEditPoints="1" noChangeArrowheads="1"/>
            </p:cNvSpPr>
            <p:nvPr/>
          </p:nvSpPr>
          <p:spPr bwMode="gray">
            <a:xfrm>
              <a:off x="2192" y="1719"/>
              <a:ext cx="1072" cy="1763"/>
            </a:xfrm>
            <a:custGeom>
              <a:avLst/>
              <a:gdLst>
                <a:gd name="T0" fmla="*/ 8307 w 21600"/>
                <a:gd name="T1" fmla="*/ 11593 h 21600"/>
                <a:gd name="T2" fmla="*/ 453 w 21600"/>
                <a:gd name="T3" fmla="*/ 16938 h 21600"/>
                <a:gd name="T4" fmla="*/ 11500 w 21600"/>
                <a:gd name="T5" fmla="*/ 21600 h 21600"/>
                <a:gd name="T6" fmla="*/ 20920 w 21600"/>
                <a:gd name="T7" fmla="*/ 16751 h 21600"/>
                <a:gd name="T8" fmla="*/ 13972 w 21600"/>
                <a:gd name="T9" fmla="*/ 10888 h 21600"/>
                <a:gd name="T10" fmla="*/ 21033 w 21600"/>
                <a:gd name="T11" fmla="*/ 4716 h 21600"/>
                <a:gd name="T12" fmla="*/ 11102 w 21600"/>
                <a:gd name="T13" fmla="*/ 11 h 21600"/>
                <a:gd name="T14" fmla="*/ 453 w 21600"/>
                <a:gd name="T15" fmla="*/ 4716 h 21600"/>
                <a:gd name="T16" fmla="*/ 2076 w 21600"/>
                <a:gd name="T17" fmla="*/ 5664 h 21600"/>
                <a:gd name="T18" fmla="*/ 20203 w 21600"/>
                <a:gd name="T19" fmla="*/ 15980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gradFill rotWithShape="1">
              <a:gsLst>
                <a:gs pos="0">
                  <a:srgbClr val="FF9900"/>
                </a:gs>
                <a:gs pos="100000">
                  <a:srgbClr val="FF9900">
                    <a:gamma/>
                    <a:tint val="51373"/>
                    <a:invGamma/>
                  </a:srgbClr>
                </a:gs>
              </a:gsLst>
              <a:lin ang="18900000" scaled="1"/>
            </a:gradFill>
            <a:ln w="57150">
              <a:solidFill>
                <a:srgbClr val="FFFFFF"/>
              </a:solidFill>
              <a:miter lim="800000"/>
              <a:headEnd/>
              <a:tailEnd/>
            </a:ln>
            <a:effectLst>
              <a:outerShdw dist="135003" dir="2471156" algn="ctr" rotWithShape="0">
                <a:srgbClr val="808080">
                  <a:alpha val="50000"/>
                </a:srgbClr>
              </a:outerShdw>
            </a:effectLst>
          </p:spPr>
          <p:txBody>
            <a:bodyPr/>
            <a:lstStyle/>
            <a:p>
              <a:pPr>
                <a:defRPr/>
              </a:pPr>
              <a:endParaRPr lang="en-US" sz="2000" dirty="0"/>
            </a:p>
          </p:txBody>
        </p:sp>
        <p:sp>
          <p:nvSpPr>
            <p:cNvPr id="175111" name="Puzzle1"/>
            <p:cNvSpPr>
              <a:spLocks noEditPoints="1" noChangeArrowheads="1"/>
            </p:cNvSpPr>
            <p:nvPr/>
          </p:nvSpPr>
          <p:spPr bwMode="gray">
            <a:xfrm>
              <a:off x="1824" y="1091"/>
              <a:ext cx="1800" cy="1051"/>
            </a:xfrm>
            <a:custGeom>
              <a:avLst/>
              <a:gdLst>
                <a:gd name="T0" fmla="*/ 16740 w 21600"/>
                <a:gd name="T1" fmla="*/ 21078 h 21600"/>
                <a:gd name="T2" fmla="*/ 16976 w 21600"/>
                <a:gd name="T3" fmla="*/ 521 h 21600"/>
                <a:gd name="T4" fmla="*/ 4725 w 21600"/>
                <a:gd name="T5" fmla="*/ 856 h 21600"/>
                <a:gd name="T6" fmla="*/ 5040 w 21600"/>
                <a:gd name="T7" fmla="*/ 21004 h 21600"/>
                <a:gd name="T8" fmla="*/ 10811 w 21600"/>
                <a:gd name="T9" fmla="*/ 12885 h 21600"/>
                <a:gd name="T10" fmla="*/ 10845 w 21600"/>
                <a:gd name="T11" fmla="*/ 8714 h 21600"/>
                <a:gd name="T12" fmla="*/ 21600 w 21600"/>
                <a:gd name="T13" fmla="*/ 10000 h 21600"/>
                <a:gd name="T14" fmla="*/ 56 w 21600"/>
                <a:gd name="T15" fmla="*/ 10000 h 21600"/>
                <a:gd name="T16" fmla="*/ 6086 w 21600"/>
                <a:gd name="T17" fmla="*/ 2569 h 21600"/>
                <a:gd name="T18" fmla="*/ 16132 w 21600"/>
                <a:gd name="T19" fmla="*/ 19552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gradFill rotWithShape="1">
              <a:gsLst>
                <a:gs pos="0">
                  <a:srgbClr val="FFFF66"/>
                </a:gs>
                <a:gs pos="100000">
                  <a:srgbClr val="FFFF66">
                    <a:gamma/>
                    <a:shade val="46275"/>
                    <a:invGamma/>
                  </a:srgbClr>
                </a:gs>
              </a:gsLst>
              <a:lin ang="2700000" scaled="1"/>
            </a:gradFill>
            <a:ln w="57150">
              <a:solidFill>
                <a:srgbClr val="FFFFFF"/>
              </a:solidFill>
              <a:miter lim="800000"/>
              <a:headEnd/>
              <a:tailEnd/>
            </a:ln>
            <a:effectLst>
              <a:outerShdw dist="135003" dir="2471156" algn="ctr" rotWithShape="0">
                <a:srgbClr val="808080">
                  <a:alpha val="50000"/>
                </a:srgbClr>
              </a:outerShdw>
            </a:effectLst>
          </p:spPr>
          <p:txBody>
            <a:bodyPr/>
            <a:lstStyle/>
            <a:p>
              <a:pPr>
                <a:defRPr/>
              </a:pPr>
              <a:endParaRPr lang="en-US" sz="2000" dirty="0"/>
            </a:p>
          </p:txBody>
        </p:sp>
      </p:grpSp>
      <p:sp>
        <p:nvSpPr>
          <p:cNvPr id="23556" name="Text Box 9"/>
          <p:cNvSpPr txBox="1">
            <a:spLocks noChangeArrowheads="1"/>
          </p:cNvSpPr>
          <p:nvPr/>
        </p:nvSpPr>
        <p:spPr bwMode="auto">
          <a:xfrm>
            <a:off x="242888" y="1701800"/>
            <a:ext cx="2119312" cy="1754326"/>
          </a:xfrm>
          <a:prstGeom prst="rect">
            <a:avLst/>
          </a:prstGeom>
          <a:noFill/>
          <a:ln w="9525">
            <a:noFill/>
            <a:miter lim="800000"/>
            <a:headEnd/>
            <a:tailEnd/>
          </a:ln>
        </p:spPr>
        <p:txBody>
          <a:bodyPr>
            <a:spAutoFit/>
          </a:bodyPr>
          <a:lstStyle/>
          <a:p>
            <a:r>
              <a:rPr lang="en-US" sz="1800" dirty="0">
                <a:solidFill>
                  <a:srgbClr val="C00000"/>
                </a:solidFill>
              </a:rPr>
              <a:t>Cross-cutting </a:t>
            </a:r>
            <a:r>
              <a:rPr lang="en-US" sz="1800" dirty="0" smtClean="0">
                <a:solidFill>
                  <a:srgbClr val="C00000"/>
                </a:solidFill>
              </a:rPr>
              <a:t>issues </a:t>
            </a:r>
            <a:endParaRPr lang="en-US" sz="1800" dirty="0">
              <a:solidFill>
                <a:srgbClr val="C00000"/>
              </a:solidFill>
            </a:endParaRPr>
          </a:p>
          <a:p>
            <a:pPr marL="401638" lvl="1" indent="-168275">
              <a:buFont typeface="Arial" charset="0"/>
              <a:buChar char="•"/>
            </a:pPr>
            <a:r>
              <a:rPr lang="en-US" sz="1800" dirty="0" smtClean="0"/>
              <a:t>Making </a:t>
            </a:r>
            <a:r>
              <a:rPr lang="en-US" sz="1800" dirty="0"/>
              <a:t>transit work </a:t>
            </a:r>
          </a:p>
          <a:p>
            <a:pPr marL="401638" lvl="1" indent="-168275">
              <a:buFont typeface="Arial" charset="0"/>
              <a:buChar char="•"/>
            </a:pPr>
            <a:r>
              <a:rPr lang="en-US" sz="1800" dirty="0"/>
              <a:t>Collaborative border management</a:t>
            </a:r>
          </a:p>
        </p:txBody>
      </p:sp>
      <p:sp>
        <p:nvSpPr>
          <p:cNvPr id="23557" name="Text Box 10"/>
          <p:cNvSpPr txBox="1">
            <a:spLocks noChangeArrowheads="1"/>
          </p:cNvSpPr>
          <p:nvPr/>
        </p:nvSpPr>
        <p:spPr bwMode="auto">
          <a:xfrm>
            <a:off x="6500813" y="2027238"/>
            <a:ext cx="2643187" cy="1477328"/>
          </a:xfrm>
          <a:prstGeom prst="rect">
            <a:avLst/>
          </a:prstGeom>
          <a:noFill/>
          <a:ln w="9525">
            <a:noFill/>
            <a:miter lim="800000"/>
            <a:headEnd/>
            <a:tailEnd/>
          </a:ln>
        </p:spPr>
        <p:txBody>
          <a:bodyPr>
            <a:spAutoFit/>
          </a:bodyPr>
          <a:lstStyle/>
          <a:p>
            <a:r>
              <a:rPr lang="en-US" sz="1800" dirty="0">
                <a:solidFill>
                  <a:srgbClr val="C00000"/>
                </a:solidFill>
              </a:rPr>
              <a:t>Quality and efficiency of  service providers</a:t>
            </a:r>
          </a:p>
          <a:p>
            <a:pPr marL="233363" lvl="1">
              <a:buFont typeface="Arial" charset="0"/>
              <a:buChar char="•"/>
            </a:pPr>
            <a:r>
              <a:rPr lang="en-US" sz="1800" dirty="0" smtClean="0"/>
              <a:t> Freight forwarders</a:t>
            </a:r>
          </a:p>
          <a:p>
            <a:pPr marL="233363" lvl="1">
              <a:buFont typeface="Arial" charset="0"/>
              <a:buChar char="•"/>
            </a:pPr>
            <a:r>
              <a:rPr lang="en-US" sz="1800" dirty="0" smtClean="0"/>
              <a:t> Customs brokers</a:t>
            </a:r>
          </a:p>
          <a:p>
            <a:pPr marL="233363" lvl="1">
              <a:buFont typeface="Arial" charset="0"/>
              <a:buChar char="•"/>
            </a:pPr>
            <a:r>
              <a:rPr lang="en-US" sz="1800" dirty="0" smtClean="0"/>
              <a:t> Truckers</a:t>
            </a:r>
          </a:p>
        </p:txBody>
      </p:sp>
      <p:sp>
        <p:nvSpPr>
          <p:cNvPr id="23558" name="Text Box 11"/>
          <p:cNvSpPr txBox="1">
            <a:spLocks noChangeArrowheads="1"/>
          </p:cNvSpPr>
          <p:nvPr/>
        </p:nvSpPr>
        <p:spPr bwMode="auto">
          <a:xfrm>
            <a:off x="381000" y="3886200"/>
            <a:ext cx="2514600" cy="1477963"/>
          </a:xfrm>
          <a:prstGeom prst="rect">
            <a:avLst/>
          </a:prstGeom>
          <a:noFill/>
          <a:ln w="9525">
            <a:noFill/>
            <a:miter lim="800000"/>
            <a:headEnd/>
            <a:tailEnd/>
          </a:ln>
        </p:spPr>
        <p:txBody>
          <a:bodyPr>
            <a:spAutoFit/>
          </a:bodyPr>
          <a:lstStyle/>
          <a:p>
            <a:r>
              <a:rPr lang="en-US" sz="1800" dirty="0">
                <a:solidFill>
                  <a:srgbClr val="C00000"/>
                </a:solidFill>
              </a:rPr>
              <a:t>Trade </a:t>
            </a:r>
            <a:r>
              <a:rPr lang="en-US" sz="1800" dirty="0" smtClean="0">
                <a:solidFill>
                  <a:srgbClr val="C00000"/>
                </a:solidFill>
              </a:rPr>
              <a:t>related </a:t>
            </a:r>
            <a:r>
              <a:rPr lang="en-US" sz="1800" dirty="0">
                <a:solidFill>
                  <a:srgbClr val="C00000"/>
                </a:solidFill>
              </a:rPr>
              <a:t>infrastructure</a:t>
            </a:r>
          </a:p>
          <a:p>
            <a:pPr marL="233363" lvl="1">
              <a:buFont typeface="Arial" charset="0"/>
              <a:buChar char="•"/>
            </a:pPr>
            <a:r>
              <a:rPr lang="en-US" sz="1800" dirty="0"/>
              <a:t> Roads</a:t>
            </a:r>
          </a:p>
          <a:p>
            <a:pPr marL="233363" lvl="1">
              <a:buFont typeface="Arial" charset="0"/>
              <a:buChar char="•"/>
            </a:pPr>
            <a:r>
              <a:rPr lang="en-US" sz="1800" dirty="0"/>
              <a:t> Ports</a:t>
            </a:r>
          </a:p>
          <a:p>
            <a:pPr marL="233363" lvl="1">
              <a:buFont typeface="Arial" charset="0"/>
              <a:buChar char="•"/>
            </a:pPr>
            <a:r>
              <a:rPr lang="en-US" sz="1800" dirty="0"/>
              <a:t> Railways</a:t>
            </a:r>
          </a:p>
        </p:txBody>
      </p:sp>
      <p:sp>
        <p:nvSpPr>
          <p:cNvPr id="23561" name="Rectangle 14"/>
          <p:cNvSpPr>
            <a:spLocks noChangeArrowheads="1"/>
          </p:cNvSpPr>
          <p:nvPr/>
        </p:nvSpPr>
        <p:spPr bwMode="auto">
          <a:xfrm>
            <a:off x="6858000" y="3886200"/>
            <a:ext cx="2286000" cy="1477963"/>
          </a:xfrm>
          <a:prstGeom prst="rect">
            <a:avLst/>
          </a:prstGeom>
          <a:noFill/>
          <a:ln w="9525">
            <a:noFill/>
            <a:miter lim="800000"/>
            <a:headEnd/>
            <a:tailEnd/>
          </a:ln>
        </p:spPr>
        <p:txBody>
          <a:bodyPr>
            <a:spAutoFit/>
          </a:bodyPr>
          <a:lstStyle/>
          <a:p>
            <a:r>
              <a:rPr lang="en-US" sz="1800">
                <a:solidFill>
                  <a:srgbClr val="C00000"/>
                </a:solidFill>
              </a:rPr>
              <a:t>Customs reform and  modernization</a:t>
            </a:r>
          </a:p>
          <a:p>
            <a:pPr marL="233363" lvl="1">
              <a:buFont typeface="Arial" charset="0"/>
              <a:buChar char="•"/>
            </a:pPr>
            <a:r>
              <a:rPr lang="en-US" sz="1800"/>
              <a:t> Fiscal focus</a:t>
            </a:r>
          </a:p>
          <a:p>
            <a:pPr marL="233363" lvl="1">
              <a:buFont typeface="Arial" charset="0"/>
              <a:buChar char="•"/>
            </a:pPr>
            <a:r>
              <a:rPr lang="en-US" sz="1800"/>
              <a:t> IT orientation </a:t>
            </a:r>
          </a:p>
          <a:p>
            <a:endParaRPr lang="en-US" sz="1800">
              <a:solidFill>
                <a:srgbClr val="FFFFFF"/>
              </a:solidFill>
            </a:endParaRPr>
          </a:p>
        </p:txBody>
      </p:sp>
      <p:cxnSp>
        <p:nvCxnSpPr>
          <p:cNvPr id="23562" name="Straight Connector 15"/>
          <p:cNvCxnSpPr>
            <a:cxnSpLocks noChangeShapeType="1"/>
          </p:cNvCxnSpPr>
          <p:nvPr/>
        </p:nvCxnSpPr>
        <p:spPr bwMode="auto">
          <a:xfrm>
            <a:off x="714375" y="3733800"/>
            <a:ext cx="7858125" cy="1587"/>
          </a:xfrm>
          <a:prstGeom prst="line">
            <a:avLst/>
          </a:prstGeom>
          <a:noFill/>
          <a:ln w="31750" algn="ctr">
            <a:solidFill>
              <a:srgbClr val="FFC000"/>
            </a:solidFill>
            <a:prstDash val="sysDash"/>
            <a:round/>
            <a:headEnd/>
            <a:tailEnd/>
          </a:ln>
        </p:spPr>
      </p:cxnSp>
    </p:spTree>
    <p:extLst>
      <p:ext uri="{BB962C8B-B14F-4D97-AF65-F5344CB8AC3E}">
        <p14:creationId xmlns:p14="http://schemas.microsoft.com/office/powerpoint/2010/main" xmlns="" val="3890602857"/>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1066800"/>
          </a:xfrm>
        </p:spPr>
        <p:txBody>
          <a:bodyPr/>
          <a:lstStyle/>
          <a:p>
            <a:r>
              <a:rPr lang="en-US" b="1" dirty="0" smtClean="0"/>
              <a:t>Priority </a:t>
            </a:r>
            <a:r>
              <a:rPr lang="en-US" b="1" dirty="0" smtClean="0"/>
              <a:t>areas </a:t>
            </a:r>
            <a:r>
              <a:rPr lang="en-US" b="1" dirty="0" smtClean="0"/>
              <a:t>for </a:t>
            </a:r>
            <a:r>
              <a:rPr lang="en-US" b="1" dirty="0" smtClean="0"/>
              <a:t>policy </a:t>
            </a:r>
            <a:r>
              <a:rPr lang="en-US" b="1" dirty="0" smtClean="0"/>
              <a:t>i</a:t>
            </a:r>
            <a:r>
              <a:rPr lang="en-US" b="1" dirty="0" smtClean="0"/>
              <a:t>nterventions</a:t>
            </a:r>
            <a:endParaRPr lang="en-US" b="1" dirty="0"/>
          </a:p>
        </p:txBody>
      </p:sp>
      <p:sp>
        <p:nvSpPr>
          <p:cNvPr id="3" name="Content Placeholder 2"/>
          <p:cNvSpPr>
            <a:spLocks noGrp="1"/>
          </p:cNvSpPr>
          <p:nvPr>
            <p:ph idx="1"/>
          </p:nvPr>
        </p:nvSpPr>
        <p:spPr/>
        <p:txBody>
          <a:bodyPr/>
          <a:lstStyle/>
          <a:p>
            <a:r>
              <a:rPr lang="en-US" dirty="0" smtClean="0"/>
              <a:t>Regional integration and development of trade corridors, border crossings, and transit regimes</a:t>
            </a:r>
          </a:p>
          <a:p>
            <a:r>
              <a:rPr lang="en-US" dirty="0" smtClean="0"/>
              <a:t>Customs reform and trade facilitation</a:t>
            </a:r>
          </a:p>
          <a:p>
            <a:r>
              <a:rPr lang="en-US" dirty="0" smtClean="0"/>
              <a:t>Border management beyond customs</a:t>
            </a:r>
          </a:p>
          <a:p>
            <a:r>
              <a:rPr lang="en-US" dirty="0" smtClean="0"/>
              <a:t>Port reform</a:t>
            </a:r>
          </a:p>
          <a:p>
            <a:r>
              <a:rPr lang="en-US" dirty="0" smtClean="0"/>
              <a:t>Regulations and development of logistics services (trucking, TPLs, freight forwarders, warehousing)</a:t>
            </a:r>
          </a:p>
          <a:p>
            <a:r>
              <a:rPr lang="en-US" dirty="0" smtClean="0"/>
              <a:t>Development of performance metrics</a:t>
            </a:r>
          </a:p>
          <a:p>
            <a:r>
              <a:rPr lang="en-US" dirty="0" smtClean="0"/>
              <a:t>Building public-private coalitions for reforms</a:t>
            </a:r>
            <a:endParaRPr lang="en-US" dirty="0"/>
          </a:p>
        </p:txBody>
      </p:sp>
    </p:spTree>
    <p:extLst>
      <p:ext uri="{BB962C8B-B14F-4D97-AF65-F5344CB8AC3E}">
        <p14:creationId xmlns:p14="http://schemas.microsoft.com/office/powerpoint/2010/main" xmlns="" val="601378792"/>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1" name="Rectangle 3"/>
          <p:cNvSpPr>
            <a:spLocks noGrp="1" noChangeArrowheads="1"/>
          </p:cNvSpPr>
          <p:nvPr>
            <p:ph type="body" idx="1"/>
          </p:nvPr>
        </p:nvSpPr>
        <p:spPr>
          <a:xfrm>
            <a:off x="533400" y="914400"/>
            <a:ext cx="8229600" cy="4325112"/>
          </a:xfrm>
          <a:solidFill>
            <a:schemeClr val="tx2"/>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3">
            <a:schemeClr val="lt1"/>
          </a:lnRef>
          <a:fillRef idx="1">
            <a:schemeClr val="accent1"/>
          </a:fillRef>
          <a:effectRef idx="1">
            <a:schemeClr val="accent1"/>
          </a:effectRef>
          <a:fontRef idx="minor">
            <a:schemeClr val="lt1"/>
          </a:fontRef>
        </p:style>
        <p:txBody>
          <a:bodyPr>
            <a:normAutofit/>
          </a:bodyPr>
          <a:lstStyle/>
          <a:p>
            <a:pPr marL="681228" indent="-571500" eaLnBrk="1" hangingPunct="1">
              <a:lnSpc>
                <a:spcPct val="90000"/>
              </a:lnSpc>
              <a:buFont typeface="Wingdings" pitchFamily="2" charset="2"/>
              <a:buChar char="q"/>
            </a:pPr>
            <a:endParaRPr lang="en-US" dirty="0" smtClean="0">
              <a:solidFill>
                <a:schemeClr val="bg1"/>
              </a:solidFill>
            </a:endParaRPr>
          </a:p>
          <a:p>
            <a:pPr marL="681228" indent="-571500" algn="ctr" eaLnBrk="1" hangingPunct="1">
              <a:lnSpc>
                <a:spcPct val="90000"/>
              </a:lnSpc>
              <a:buFont typeface="Wingdings" pitchFamily="2" charset="2"/>
              <a:buChar char="q"/>
            </a:pPr>
            <a:endParaRPr lang="en-US" sz="4000" dirty="0" smtClean="0">
              <a:solidFill>
                <a:schemeClr val="bg1"/>
              </a:solidFill>
            </a:endParaRPr>
          </a:p>
          <a:p>
            <a:pPr marL="681228" indent="-571500" algn="ctr" eaLnBrk="1" hangingPunct="1">
              <a:lnSpc>
                <a:spcPct val="90000"/>
              </a:lnSpc>
              <a:buNone/>
            </a:pPr>
            <a:endParaRPr lang="en-US" sz="4000" dirty="0" smtClean="0">
              <a:solidFill>
                <a:schemeClr val="bg1"/>
              </a:solidFill>
            </a:endParaRPr>
          </a:p>
          <a:p>
            <a:pPr marL="681228" indent="-571500" algn="ctr" eaLnBrk="1" hangingPunct="1">
              <a:lnSpc>
                <a:spcPct val="90000"/>
              </a:lnSpc>
              <a:buFont typeface="Wingdings" pitchFamily="2" charset="2"/>
              <a:buChar char="q"/>
            </a:pPr>
            <a:r>
              <a:rPr lang="en-US" sz="3200" dirty="0" smtClean="0">
                <a:solidFill>
                  <a:schemeClr val="bg1"/>
                </a:solidFill>
              </a:rPr>
              <a:t>Trade Facilitation in MENA</a:t>
            </a:r>
          </a:p>
          <a:p>
            <a:pPr eaLnBrk="1" hangingPunct="1">
              <a:lnSpc>
                <a:spcPct val="90000"/>
              </a:lnSpc>
              <a:buFont typeface="Wingdings" pitchFamily="2" charset="2"/>
              <a:buNone/>
            </a:pPr>
            <a:endParaRPr lang="en-US" dirty="0" smtClean="0">
              <a:solidFill>
                <a:schemeClr val="bg1"/>
              </a:solidFill>
            </a:endParaRPr>
          </a:p>
        </p:txBody>
      </p:sp>
    </p:spTree>
    <p:extLst>
      <p:ext uri="{BB962C8B-B14F-4D97-AF65-F5344CB8AC3E}">
        <p14:creationId xmlns:p14="http://schemas.microsoft.com/office/powerpoint/2010/main" xmlns="" val="1881886467"/>
      </p:ext>
    </p:extLst>
  </p:cSld>
  <p:clrMapOvr>
    <a:masterClrMapping/>
  </p:clrMapOvr>
  <p:transition spd="med"/>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066800"/>
          </a:xfrm>
        </p:spPr>
        <p:txBody>
          <a:bodyPr>
            <a:normAutofit fontScale="90000"/>
          </a:bodyPr>
          <a:lstStyle/>
          <a:p>
            <a:r>
              <a:rPr lang="en-US" b="1" dirty="0" smtClean="0"/>
              <a:t>MENA: High </a:t>
            </a:r>
            <a:r>
              <a:rPr lang="en-US" b="1" dirty="0" smtClean="0"/>
              <a:t>trade </a:t>
            </a:r>
            <a:r>
              <a:rPr lang="en-US" b="1" dirty="0" smtClean="0"/>
              <a:t>c</a:t>
            </a:r>
            <a:r>
              <a:rPr lang="en-US" b="1" dirty="0" smtClean="0"/>
              <a:t>osts </a:t>
            </a:r>
            <a:r>
              <a:rPr lang="en-US" b="1" dirty="0" smtClean="0"/>
              <a:t>and </a:t>
            </a:r>
            <a:r>
              <a:rPr lang="en-US" b="1" dirty="0" smtClean="0"/>
              <a:t>low </a:t>
            </a:r>
            <a:r>
              <a:rPr lang="en-US" b="1" dirty="0" smtClean="0"/>
              <a:t>l</a:t>
            </a:r>
            <a:r>
              <a:rPr lang="en-US" b="1" dirty="0" smtClean="0"/>
              <a:t>ogistics </a:t>
            </a:r>
            <a:r>
              <a:rPr lang="en-US" b="1" dirty="0" smtClean="0"/>
              <a:t>p</a:t>
            </a:r>
            <a:r>
              <a:rPr lang="en-US" b="1" dirty="0" smtClean="0"/>
              <a:t>erformance</a:t>
            </a:r>
            <a:endParaRPr lang="en-US" b="1" dirty="0"/>
          </a:p>
        </p:txBody>
      </p:sp>
      <p:sp>
        <p:nvSpPr>
          <p:cNvPr id="3" name="Content Placeholder 2"/>
          <p:cNvSpPr>
            <a:spLocks noGrp="1"/>
          </p:cNvSpPr>
          <p:nvPr>
            <p:ph idx="1"/>
          </p:nvPr>
        </p:nvSpPr>
        <p:spPr/>
        <p:txBody>
          <a:bodyPr/>
          <a:lstStyle/>
          <a:p>
            <a:r>
              <a:rPr lang="en-US" dirty="0" smtClean="0"/>
              <a:t>Major East-West shipping thru  Mediterranean</a:t>
            </a:r>
          </a:p>
          <a:p>
            <a:r>
              <a:rPr lang="en-US" dirty="0" smtClean="0"/>
              <a:t>Ports active in transshipments, including Egypt</a:t>
            </a:r>
          </a:p>
          <a:p>
            <a:endParaRPr lang="en-US" dirty="0"/>
          </a:p>
          <a:p>
            <a:r>
              <a:rPr lang="en-US" dirty="0" smtClean="0"/>
              <a:t>But…</a:t>
            </a:r>
          </a:p>
          <a:p>
            <a:r>
              <a:rPr lang="en-US" dirty="0" smtClean="0"/>
              <a:t>Small volumes of trade regionally compared to trade between MENA and EU</a:t>
            </a:r>
          </a:p>
          <a:p>
            <a:r>
              <a:rPr lang="en-US" dirty="0" smtClean="0"/>
              <a:t>Not justified by small size of economies</a:t>
            </a:r>
          </a:p>
          <a:p>
            <a:r>
              <a:rPr lang="en-US" dirty="0" smtClean="0"/>
              <a:t>Supply-side constraints and high bilateral trade costs</a:t>
            </a:r>
          </a:p>
          <a:p>
            <a:endParaRPr lang="en-US" dirty="0"/>
          </a:p>
        </p:txBody>
      </p:sp>
    </p:spTree>
    <p:extLst>
      <p:ext uri="{BB962C8B-B14F-4D97-AF65-F5344CB8AC3E}">
        <p14:creationId xmlns:p14="http://schemas.microsoft.com/office/powerpoint/2010/main" xmlns="" val="3484274478"/>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Bilateral </a:t>
            </a:r>
            <a:r>
              <a:rPr lang="en-US" b="1" dirty="0" smtClean="0"/>
              <a:t>trade </a:t>
            </a:r>
            <a:r>
              <a:rPr lang="en-US" b="1" dirty="0" smtClean="0"/>
              <a:t>c</a:t>
            </a:r>
            <a:r>
              <a:rPr lang="en-US" b="1" dirty="0" smtClean="0"/>
              <a:t>osts</a:t>
            </a:r>
            <a:endParaRPr lang="en-US" b="1" dirty="0"/>
          </a:p>
        </p:txBody>
      </p:sp>
      <p:sp>
        <p:nvSpPr>
          <p:cNvPr id="3" name="Content Placeholder 2"/>
          <p:cNvSpPr>
            <a:spLocks noGrp="1"/>
          </p:cNvSpPr>
          <p:nvPr>
            <p:ph idx="1"/>
          </p:nvPr>
        </p:nvSpPr>
        <p:spPr/>
        <p:txBody>
          <a:bodyPr>
            <a:normAutofit/>
          </a:bodyPr>
          <a:lstStyle/>
          <a:p>
            <a:r>
              <a:rPr lang="en-US" dirty="0" smtClean="0"/>
              <a:t>Trade </a:t>
            </a:r>
            <a:r>
              <a:rPr lang="en-US" dirty="0" smtClean="0"/>
              <a:t>costs= price equivalent of the reduction of international trade as compared with the potential implied by domestic production and consumption in the origin and destination markets.</a:t>
            </a:r>
          </a:p>
          <a:p>
            <a:r>
              <a:rPr lang="en-US" dirty="0" smtClean="0"/>
              <a:t>Trade costs captures the effect of:</a:t>
            </a:r>
          </a:p>
          <a:p>
            <a:pPr lvl="1"/>
            <a:r>
              <a:rPr lang="en-US" dirty="0" smtClean="0">
                <a:solidFill>
                  <a:schemeClr val="tx1"/>
                </a:solidFill>
              </a:rPr>
              <a:t>Distance</a:t>
            </a:r>
          </a:p>
          <a:p>
            <a:pPr lvl="1"/>
            <a:r>
              <a:rPr lang="en-US" dirty="0" smtClean="0">
                <a:solidFill>
                  <a:schemeClr val="tx1"/>
                </a:solidFill>
              </a:rPr>
              <a:t>Connectivity, logistics, facilitation </a:t>
            </a:r>
          </a:p>
          <a:p>
            <a:pPr lvl="1"/>
            <a:r>
              <a:rPr lang="en-US" dirty="0" smtClean="0">
                <a:solidFill>
                  <a:schemeClr val="tx1"/>
                </a:solidFill>
              </a:rPr>
              <a:t>Trade policies </a:t>
            </a:r>
          </a:p>
          <a:p>
            <a:pPr lvl="1"/>
            <a:r>
              <a:rPr lang="en-US" dirty="0" smtClean="0">
                <a:solidFill>
                  <a:schemeClr val="tx1"/>
                </a:solidFill>
              </a:rPr>
              <a:t>NTMs</a:t>
            </a:r>
          </a:p>
          <a:p>
            <a:endParaRPr lang="en-US" dirty="0"/>
          </a:p>
        </p:txBody>
      </p:sp>
    </p:spTree>
    <p:extLst>
      <p:ext uri="{BB962C8B-B14F-4D97-AF65-F5344CB8AC3E}">
        <p14:creationId xmlns:p14="http://schemas.microsoft.com/office/powerpoint/2010/main" xmlns="" val="892517265"/>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066800"/>
          </a:xfrm>
        </p:spPr>
        <p:txBody>
          <a:bodyPr>
            <a:normAutofit fontScale="90000"/>
          </a:bodyPr>
          <a:lstStyle/>
          <a:p>
            <a:pPr algn="ctr"/>
            <a:r>
              <a:rPr lang="en-US" b="1" dirty="0" smtClean="0"/>
              <a:t>Bilateral </a:t>
            </a:r>
            <a:r>
              <a:rPr lang="en-US" b="1" dirty="0" smtClean="0"/>
              <a:t>trade </a:t>
            </a:r>
            <a:r>
              <a:rPr lang="en-US" b="1" dirty="0" smtClean="0"/>
              <a:t>c</a:t>
            </a:r>
            <a:r>
              <a:rPr lang="en-US" b="1" dirty="0" smtClean="0"/>
              <a:t>osts </a:t>
            </a:r>
            <a:r>
              <a:rPr lang="en-US" b="1" dirty="0" smtClean="0"/>
              <a:t>h</a:t>
            </a:r>
            <a:r>
              <a:rPr lang="en-US" b="1" dirty="0" smtClean="0"/>
              <a:t>igh within </a:t>
            </a:r>
            <a:r>
              <a:rPr lang="en-US" b="1" dirty="0" smtClean="0"/>
              <a:t>MENA</a:t>
            </a:r>
            <a:endParaRPr lang="en-US" b="1" dirty="0"/>
          </a:p>
        </p:txBody>
      </p:sp>
      <p:sp>
        <p:nvSpPr>
          <p:cNvPr id="3" name="Content Placeholder 2"/>
          <p:cNvSpPr>
            <a:spLocks noGrp="1"/>
          </p:cNvSpPr>
          <p:nvPr>
            <p:ph idx="1"/>
          </p:nvPr>
        </p:nvSpPr>
        <p:spPr>
          <a:xfrm>
            <a:off x="609600" y="1752600"/>
            <a:ext cx="8229600" cy="4325112"/>
          </a:xfrm>
        </p:spPr>
        <p:txBody>
          <a:bodyPr/>
          <a:lstStyle/>
          <a:p>
            <a:r>
              <a:rPr lang="en-US" dirty="0" smtClean="0"/>
              <a:t>Cost of trade between neighbors is typically twice as high among MENA countries compared with those of Western Europe</a:t>
            </a:r>
          </a:p>
          <a:p>
            <a:r>
              <a:rPr lang="en-US" dirty="0" smtClean="0"/>
              <a:t>Maghreb countries have lower trade costs with Europe than between themselves</a:t>
            </a:r>
          </a:p>
          <a:p>
            <a:r>
              <a:rPr lang="en-US" dirty="0" smtClean="0"/>
              <a:t>Trade costs are higher for agricultural products, due to higher transportation costs (per unit value), time sensitivity for perishables, border controls, and NTMs</a:t>
            </a:r>
            <a:endParaRPr lang="en-US" dirty="0"/>
          </a:p>
        </p:txBody>
      </p:sp>
    </p:spTree>
    <p:extLst>
      <p:ext uri="{BB962C8B-B14F-4D97-AF65-F5344CB8AC3E}">
        <p14:creationId xmlns:p14="http://schemas.microsoft.com/office/powerpoint/2010/main" xmlns="" val="2538401807"/>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8229600" cy="1066800"/>
          </a:xfrm>
        </p:spPr>
        <p:txBody>
          <a:bodyPr>
            <a:normAutofit/>
          </a:bodyPr>
          <a:lstStyle/>
          <a:p>
            <a:r>
              <a:rPr lang="en-US" sz="3200" b="1" dirty="0" smtClean="0"/>
              <a:t>Higher trade costs within MENA than between MENA and EU</a:t>
            </a:r>
            <a:endParaRPr lang="en-US" sz="3200"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888481417"/>
              </p:ext>
            </p:extLst>
          </p:nvPr>
        </p:nvGraphicFramePr>
        <p:xfrm>
          <a:off x="990600" y="1524000"/>
          <a:ext cx="7086600" cy="4053142"/>
        </p:xfrm>
        <a:graphic>
          <a:graphicData uri="http://schemas.openxmlformats.org/drawingml/2006/table">
            <a:tbl>
              <a:tblPr>
                <a:tableStyleId>{5C22544A-7EE6-4342-B048-85BDC9FD1C3A}</a:tableStyleId>
              </a:tblPr>
              <a:tblGrid>
                <a:gridCol w="1181100"/>
                <a:gridCol w="1181100"/>
                <a:gridCol w="1181100"/>
                <a:gridCol w="1181100"/>
                <a:gridCol w="1181100"/>
                <a:gridCol w="1181100"/>
              </a:tblGrid>
              <a:tr h="1140597">
                <a:tc>
                  <a:txBody>
                    <a:bodyPr/>
                    <a:lstStyle/>
                    <a:p>
                      <a:pPr algn="l" fontAlgn="b"/>
                      <a:r>
                        <a:rPr lang="en-US" sz="2800" b="1" u="none" strike="noStrike" dirty="0">
                          <a:effectLst/>
                        </a:rPr>
                        <a:t> </a:t>
                      </a:r>
                      <a:endParaRPr lang="en-US" sz="2800" b="1" i="0" u="none" strike="noStrike" dirty="0">
                        <a:solidFill>
                          <a:srgbClr val="000000"/>
                        </a:solidFill>
                        <a:effectLst/>
                        <a:latin typeface="Times New Roman"/>
                      </a:endParaRPr>
                    </a:p>
                  </a:txBody>
                  <a:tcPr marL="2837" marR="2837" marT="2837" marB="0" anchor="b"/>
                </a:tc>
                <a:tc>
                  <a:txBody>
                    <a:bodyPr/>
                    <a:lstStyle/>
                    <a:p>
                      <a:pPr algn="ctr" fontAlgn="ctr"/>
                      <a:r>
                        <a:rPr lang="en-US" sz="2400" b="1" u="none" strike="noStrike" dirty="0">
                          <a:effectLst/>
                        </a:rPr>
                        <a:t>Maghreb</a:t>
                      </a:r>
                      <a:endParaRPr lang="en-US" sz="2400" b="1" i="0" u="none" strike="noStrike" dirty="0">
                        <a:solidFill>
                          <a:srgbClr val="000000"/>
                        </a:solidFill>
                        <a:effectLst/>
                        <a:latin typeface="Arial"/>
                      </a:endParaRPr>
                    </a:p>
                  </a:txBody>
                  <a:tcPr marL="2837" marR="2837" marT="2837" marB="0" anchor="ctr"/>
                </a:tc>
                <a:tc>
                  <a:txBody>
                    <a:bodyPr/>
                    <a:lstStyle/>
                    <a:p>
                      <a:pPr algn="ctr" fontAlgn="ctr"/>
                      <a:r>
                        <a:rPr lang="en-US" sz="2400" b="1" u="none" strike="noStrike" dirty="0">
                          <a:effectLst/>
                        </a:rPr>
                        <a:t>Egypt</a:t>
                      </a:r>
                      <a:endParaRPr lang="en-US" sz="2400" b="1" i="0" u="none" strike="noStrike" dirty="0">
                        <a:solidFill>
                          <a:srgbClr val="000000"/>
                        </a:solidFill>
                        <a:effectLst/>
                        <a:latin typeface="Arial"/>
                      </a:endParaRPr>
                    </a:p>
                  </a:txBody>
                  <a:tcPr marL="2837" marR="2837" marT="2837" marB="0" anchor="ctr"/>
                </a:tc>
                <a:tc>
                  <a:txBody>
                    <a:bodyPr/>
                    <a:lstStyle/>
                    <a:p>
                      <a:pPr algn="ctr" fontAlgn="ctr"/>
                      <a:r>
                        <a:rPr lang="en-US" sz="2400" b="1" u="none" strike="noStrike" dirty="0" err="1" smtClean="0">
                          <a:effectLst/>
                        </a:rPr>
                        <a:t>Mashreq</a:t>
                      </a:r>
                      <a:endParaRPr lang="en-US" sz="2400" b="1" i="0" u="none" strike="noStrike" dirty="0">
                        <a:solidFill>
                          <a:srgbClr val="000000"/>
                        </a:solidFill>
                        <a:effectLst/>
                        <a:latin typeface="Arial"/>
                      </a:endParaRPr>
                    </a:p>
                  </a:txBody>
                  <a:tcPr marL="2837" marR="2837" marT="2837" marB="0" anchor="ctr"/>
                </a:tc>
                <a:tc>
                  <a:txBody>
                    <a:bodyPr/>
                    <a:lstStyle/>
                    <a:p>
                      <a:pPr algn="ctr" fontAlgn="ctr"/>
                      <a:r>
                        <a:rPr lang="en-US" sz="2400" b="1" u="none" strike="noStrike" dirty="0" smtClean="0">
                          <a:effectLst/>
                        </a:rPr>
                        <a:t>France, Italy, Spain</a:t>
                      </a:r>
                      <a:endParaRPr lang="en-US" sz="2400" b="1" i="0" u="none" strike="noStrike" dirty="0">
                        <a:solidFill>
                          <a:srgbClr val="0000FF"/>
                        </a:solidFill>
                        <a:effectLst/>
                        <a:latin typeface="Calibri"/>
                      </a:endParaRPr>
                    </a:p>
                  </a:txBody>
                  <a:tcPr marL="2837" marR="2837" marT="2837" marB="0" anchor="ctr"/>
                </a:tc>
                <a:tc>
                  <a:txBody>
                    <a:bodyPr/>
                    <a:lstStyle/>
                    <a:p>
                      <a:pPr algn="ctr" fontAlgn="ctr"/>
                      <a:r>
                        <a:rPr lang="en-US" sz="2400" b="1" u="none" strike="noStrike" dirty="0">
                          <a:effectLst/>
                        </a:rPr>
                        <a:t>GCC</a:t>
                      </a:r>
                      <a:endParaRPr lang="en-US" sz="2400" b="1" i="0" u="none" strike="noStrike" dirty="0">
                        <a:solidFill>
                          <a:srgbClr val="000000"/>
                        </a:solidFill>
                        <a:effectLst/>
                        <a:latin typeface="Arial"/>
                      </a:endParaRPr>
                    </a:p>
                  </a:txBody>
                  <a:tcPr marL="2837" marR="2837" marT="2837" marB="0" anchor="ctr"/>
                </a:tc>
              </a:tr>
              <a:tr h="445215">
                <a:tc>
                  <a:txBody>
                    <a:bodyPr/>
                    <a:lstStyle/>
                    <a:p>
                      <a:pPr algn="l" fontAlgn="ctr"/>
                      <a:r>
                        <a:rPr lang="en-US" sz="2400" b="1" u="none" strike="noStrike" dirty="0">
                          <a:effectLst/>
                        </a:rPr>
                        <a:t>Maghreb</a:t>
                      </a:r>
                      <a:endParaRPr lang="en-US" sz="2400" b="1" i="0" u="none" strike="noStrike" dirty="0">
                        <a:solidFill>
                          <a:srgbClr val="000000"/>
                        </a:solidFill>
                        <a:effectLst/>
                        <a:latin typeface="Arial"/>
                      </a:endParaRPr>
                    </a:p>
                  </a:txBody>
                  <a:tcPr marL="2837" marR="2837" marT="2837" marB="0" anchor="ctr"/>
                </a:tc>
                <a:tc>
                  <a:txBody>
                    <a:bodyPr/>
                    <a:lstStyle/>
                    <a:p>
                      <a:pPr algn="r" fontAlgn="ctr"/>
                      <a:r>
                        <a:rPr lang="en-US" sz="2400" u="none" strike="noStrike">
                          <a:effectLst/>
                        </a:rPr>
                        <a:t>95%</a:t>
                      </a:r>
                      <a:endParaRPr lang="en-US" sz="2400" b="0" i="0" u="none" strike="noStrike">
                        <a:solidFill>
                          <a:srgbClr val="000000"/>
                        </a:solidFill>
                        <a:effectLst/>
                        <a:latin typeface="Arial"/>
                      </a:endParaRPr>
                    </a:p>
                  </a:txBody>
                  <a:tcPr marL="2837" marR="2837" marT="2837" marB="0" anchor="ctr"/>
                </a:tc>
                <a:tc>
                  <a:txBody>
                    <a:bodyPr/>
                    <a:lstStyle/>
                    <a:p>
                      <a:pPr algn="r" fontAlgn="ctr"/>
                      <a:r>
                        <a:rPr lang="en-US" sz="2400" u="none" strike="noStrike">
                          <a:effectLst/>
                        </a:rPr>
                        <a:t>126%</a:t>
                      </a:r>
                      <a:endParaRPr lang="en-US" sz="2400" b="0" i="0" u="none" strike="noStrike">
                        <a:solidFill>
                          <a:srgbClr val="000000"/>
                        </a:solidFill>
                        <a:effectLst/>
                        <a:latin typeface="Arial"/>
                      </a:endParaRPr>
                    </a:p>
                  </a:txBody>
                  <a:tcPr marL="2837" marR="2837" marT="2837" marB="0" anchor="ctr"/>
                </a:tc>
                <a:tc>
                  <a:txBody>
                    <a:bodyPr/>
                    <a:lstStyle/>
                    <a:p>
                      <a:pPr algn="r" fontAlgn="ctr"/>
                      <a:r>
                        <a:rPr lang="en-US" sz="2400" u="none" strike="noStrike">
                          <a:effectLst/>
                        </a:rPr>
                        <a:t>152%</a:t>
                      </a:r>
                      <a:endParaRPr lang="en-US" sz="2400" b="0" i="0" u="none" strike="noStrike">
                        <a:solidFill>
                          <a:srgbClr val="000000"/>
                        </a:solidFill>
                        <a:effectLst/>
                        <a:latin typeface="Arial"/>
                      </a:endParaRPr>
                    </a:p>
                  </a:txBody>
                  <a:tcPr marL="2837" marR="2837" marT="2837" marB="0" anchor="ctr"/>
                </a:tc>
                <a:tc>
                  <a:txBody>
                    <a:bodyPr/>
                    <a:lstStyle/>
                    <a:p>
                      <a:pPr algn="r" fontAlgn="ctr"/>
                      <a:r>
                        <a:rPr lang="en-US" sz="2400" u="none" strike="noStrike">
                          <a:effectLst/>
                        </a:rPr>
                        <a:t>75%</a:t>
                      </a:r>
                      <a:endParaRPr lang="en-US" sz="2400" b="0" i="0" u="none" strike="noStrike">
                        <a:solidFill>
                          <a:srgbClr val="000000"/>
                        </a:solidFill>
                        <a:effectLst/>
                        <a:latin typeface="Arial"/>
                      </a:endParaRPr>
                    </a:p>
                  </a:txBody>
                  <a:tcPr marL="2837" marR="2837" marT="2837" marB="0" anchor="ctr"/>
                </a:tc>
                <a:tc>
                  <a:txBody>
                    <a:bodyPr/>
                    <a:lstStyle/>
                    <a:p>
                      <a:pPr algn="r" fontAlgn="ctr"/>
                      <a:r>
                        <a:rPr lang="en-US" sz="2400" u="none" strike="noStrike">
                          <a:effectLst/>
                        </a:rPr>
                        <a:t>167%</a:t>
                      </a:r>
                      <a:endParaRPr lang="en-US" sz="2400" b="0" i="0" u="none" strike="noStrike">
                        <a:solidFill>
                          <a:srgbClr val="000000"/>
                        </a:solidFill>
                        <a:effectLst/>
                        <a:latin typeface="Arial"/>
                      </a:endParaRPr>
                    </a:p>
                  </a:txBody>
                  <a:tcPr marL="2837" marR="2837" marT="2837" marB="0" anchor="ctr"/>
                </a:tc>
              </a:tr>
              <a:tr h="476783">
                <a:tc>
                  <a:txBody>
                    <a:bodyPr/>
                    <a:lstStyle/>
                    <a:p>
                      <a:pPr algn="l" fontAlgn="ctr"/>
                      <a:r>
                        <a:rPr lang="en-US" sz="2400" b="1" u="none" strike="noStrike" dirty="0">
                          <a:effectLst/>
                        </a:rPr>
                        <a:t>Egypt</a:t>
                      </a:r>
                      <a:endParaRPr lang="en-US" sz="2400" b="1" i="0" u="none" strike="noStrike" dirty="0">
                        <a:solidFill>
                          <a:srgbClr val="000000"/>
                        </a:solidFill>
                        <a:effectLst/>
                        <a:latin typeface="Arial"/>
                      </a:endParaRPr>
                    </a:p>
                  </a:txBody>
                  <a:tcPr marL="2837" marR="2837" marT="2837" marB="0" anchor="ctr"/>
                </a:tc>
                <a:tc>
                  <a:txBody>
                    <a:bodyPr/>
                    <a:lstStyle/>
                    <a:p>
                      <a:pPr algn="r" fontAlgn="ctr"/>
                      <a:r>
                        <a:rPr lang="en-US" sz="2400" u="none" strike="noStrike">
                          <a:effectLst/>
                        </a:rPr>
                        <a:t>126%</a:t>
                      </a:r>
                      <a:endParaRPr lang="en-US" sz="2400" b="0" i="0" u="none" strike="noStrike">
                        <a:solidFill>
                          <a:srgbClr val="000000"/>
                        </a:solidFill>
                        <a:effectLst/>
                        <a:latin typeface="Arial"/>
                      </a:endParaRPr>
                    </a:p>
                  </a:txBody>
                  <a:tcPr marL="2837" marR="2837" marT="2837" marB="0" anchor="ctr"/>
                </a:tc>
                <a:tc>
                  <a:txBody>
                    <a:bodyPr/>
                    <a:lstStyle/>
                    <a:p>
                      <a:pPr algn="l" fontAlgn="b"/>
                      <a:r>
                        <a:rPr lang="en-US" sz="2800" u="none" strike="noStrike">
                          <a:effectLst/>
                        </a:rPr>
                        <a:t> </a:t>
                      </a:r>
                      <a:endParaRPr lang="en-US" sz="2800" b="0" i="0" u="none" strike="noStrike">
                        <a:solidFill>
                          <a:srgbClr val="000000"/>
                        </a:solidFill>
                        <a:effectLst/>
                        <a:latin typeface="Times New Roman"/>
                      </a:endParaRPr>
                    </a:p>
                  </a:txBody>
                  <a:tcPr marL="2837" marR="2837" marT="2837" marB="0" anchor="b"/>
                </a:tc>
                <a:tc>
                  <a:txBody>
                    <a:bodyPr/>
                    <a:lstStyle/>
                    <a:p>
                      <a:pPr algn="r" fontAlgn="ctr"/>
                      <a:r>
                        <a:rPr lang="en-US" sz="2400" u="none" strike="noStrike">
                          <a:effectLst/>
                        </a:rPr>
                        <a:t>112%</a:t>
                      </a:r>
                      <a:endParaRPr lang="en-US" sz="2400" b="0" i="0" u="none" strike="noStrike">
                        <a:solidFill>
                          <a:srgbClr val="000000"/>
                        </a:solidFill>
                        <a:effectLst/>
                        <a:latin typeface="Arial"/>
                      </a:endParaRPr>
                    </a:p>
                  </a:txBody>
                  <a:tcPr marL="2837" marR="2837" marT="2837" marB="0" anchor="ctr"/>
                </a:tc>
                <a:tc>
                  <a:txBody>
                    <a:bodyPr/>
                    <a:lstStyle/>
                    <a:p>
                      <a:pPr algn="r" fontAlgn="ctr"/>
                      <a:r>
                        <a:rPr lang="en-US" sz="2400" u="none" strike="noStrike">
                          <a:effectLst/>
                        </a:rPr>
                        <a:t>119%</a:t>
                      </a:r>
                      <a:endParaRPr lang="en-US" sz="2400" b="0" i="0" u="none" strike="noStrike">
                        <a:solidFill>
                          <a:srgbClr val="000000"/>
                        </a:solidFill>
                        <a:effectLst/>
                        <a:latin typeface="Arial"/>
                      </a:endParaRPr>
                    </a:p>
                  </a:txBody>
                  <a:tcPr marL="2837" marR="2837" marT="2837" marB="0" anchor="ctr"/>
                </a:tc>
                <a:tc>
                  <a:txBody>
                    <a:bodyPr/>
                    <a:lstStyle/>
                    <a:p>
                      <a:pPr algn="r" fontAlgn="ctr"/>
                      <a:r>
                        <a:rPr lang="en-US" sz="2400" u="none" strike="noStrike">
                          <a:effectLst/>
                        </a:rPr>
                        <a:t>111%</a:t>
                      </a:r>
                      <a:endParaRPr lang="en-US" sz="2400" b="0" i="0" u="none" strike="noStrike">
                        <a:solidFill>
                          <a:srgbClr val="000000"/>
                        </a:solidFill>
                        <a:effectLst/>
                        <a:latin typeface="Arial"/>
                      </a:endParaRPr>
                    </a:p>
                  </a:txBody>
                  <a:tcPr marL="2837" marR="2837" marT="2837" marB="0" anchor="ctr"/>
                </a:tc>
              </a:tr>
              <a:tr h="445215">
                <a:tc>
                  <a:txBody>
                    <a:bodyPr/>
                    <a:lstStyle/>
                    <a:p>
                      <a:pPr algn="l" fontAlgn="ctr"/>
                      <a:r>
                        <a:rPr lang="en-US" sz="2400" b="1" u="none" strike="noStrike" dirty="0" err="1" smtClean="0">
                          <a:effectLst/>
                        </a:rPr>
                        <a:t>Mashreq</a:t>
                      </a:r>
                      <a:endParaRPr lang="en-US" sz="2400" b="1" i="0" u="none" strike="noStrike" dirty="0">
                        <a:solidFill>
                          <a:srgbClr val="000000"/>
                        </a:solidFill>
                        <a:effectLst/>
                        <a:latin typeface="Arial"/>
                      </a:endParaRPr>
                    </a:p>
                  </a:txBody>
                  <a:tcPr marL="2837" marR="2837" marT="2837" marB="0" anchor="ctr"/>
                </a:tc>
                <a:tc>
                  <a:txBody>
                    <a:bodyPr/>
                    <a:lstStyle/>
                    <a:p>
                      <a:pPr algn="r" fontAlgn="ctr"/>
                      <a:r>
                        <a:rPr lang="en-US" sz="2400" u="none" strike="noStrike">
                          <a:effectLst/>
                        </a:rPr>
                        <a:t>152%</a:t>
                      </a:r>
                      <a:endParaRPr lang="en-US" sz="2400" b="0" i="0" u="none" strike="noStrike">
                        <a:solidFill>
                          <a:srgbClr val="000000"/>
                        </a:solidFill>
                        <a:effectLst/>
                        <a:latin typeface="Arial"/>
                      </a:endParaRPr>
                    </a:p>
                  </a:txBody>
                  <a:tcPr marL="2837" marR="2837" marT="2837" marB="0" anchor="ctr"/>
                </a:tc>
                <a:tc>
                  <a:txBody>
                    <a:bodyPr/>
                    <a:lstStyle/>
                    <a:p>
                      <a:pPr algn="r" fontAlgn="ctr"/>
                      <a:r>
                        <a:rPr lang="en-US" sz="2400" u="none" strike="noStrike">
                          <a:effectLst/>
                        </a:rPr>
                        <a:t>112%</a:t>
                      </a:r>
                      <a:endParaRPr lang="en-US" sz="2400" b="0" i="0" u="none" strike="noStrike">
                        <a:solidFill>
                          <a:srgbClr val="000000"/>
                        </a:solidFill>
                        <a:effectLst/>
                        <a:latin typeface="Arial"/>
                      </a:endParaRPr>
                    </a:p>
                  </a:txBody>
                  <a:tcPr marL="2837" marR="2837" marT="2837" marB="0" anchor="ctr"/>
                </a:tc>
                <a:tc>
                  <a:txBody>
                    <a:bodyPr/>
                    <a:lstStyle/>
                    <a:p>
                      <a:pPr algn="r" fontAlgn="ctr"/>
                      <a:r>
                        <a:rPr lang="en-US" sz="2400" u="none" strike="noStrike">
                          <a:effectLst/>
                        </a:rPr>
                        <a:t>77%</a:t>
                      </a:r>
                      <a:endParaRPr lang="en-US" sz="2400" b="0" i="0" u="none" strike="noStrike">
                        <a:solidFill>
                          <a:srgbClr val="000000"/>
                        </a:solidFill>
                        <a:effectLst/>
                        <a:latin typeface="Arial"/>
                      </a:endParaRPr>
                    </a:p>
                  </a:txBody>
                  <a:tcPr marL="2837" marR="2837" marT="2837" marB="0" anchor="ctr"/>
                </a:tc>
                <a:tc>
                  <a:txBody>
                    <a:bodyPr/>
                    <a:lstStyle/>
                    <a:p>
                      <a:pPr algn="r" fontAlgn="ctr"/>
                      <a:r>
                        <a:rPr lang="en-US" sz="2400" u="none" strike="noStrike">
                          <a:effectLst/>
                        </a:rPr>
                        <a:t>149%</a:t>
                      </a:r>
                      <a:endParaRPr lang="en-US" sz="2400" b="0" i="0" u="none" strike="noStrike">
                        <a:solidFill>
                          <a:srgbClr val="000000"/>
                        </a:solidFill>
                        <a:effectLst/>
                        <a:latin typeface="Arial"/>
                      </a:endParaRPr>
                    </a:p>
                  </a:txBody>
                  <a:tcPr marL="2837" marR="2837" marT="2837" marB="0" anchor="ctr"/>
                </a:tc>
                <a:tc>
                  <a:txBody>
                    <a:bodyPr/>
                    <a:lstStyle/>
                    <a:p>
                      <a:pPr algn="r" fontAlgn="ctr"/>
                      <a:r>
                        <a:rPr lang="en-US" sz="2400" u="none" strike="noStrike">
                          <a:effectLst/>
                        </a:rPr>
                        <a:t>96%</a:t>
                      </a:r>
                      <a:endParaRPr lang="en-US" sz="2400" b="0" i="0" u="none" strike="noStrike">
                        <a:solidFill>
                          <a:srgbClr val="000000"/>
                        </a:solidFill>
                        <a:effectLst/>
                        <a:latin typeface="Arial"/>
                      </a:endParaRPr>
                    </a:p>
                  </a:txBody>
                  <a:tcPr marL="2837" marR="2837" marT="2837" marB="0" anchor="ctr"/>
                </a:tc>
              </a:tr>
              <a:tr h="704574">
                <a:tc>
                  <a:txBody>
                    <a:bodyPr/>
                    <a:lstStyle/>
                    <a:p>
                      <a:pPr algn="l" fontAlgn="ctr"/>
                      <a:r>
                        <a:rPr lang="en-US" sz="2400" b="1" u="none" strike="noStrike" dirty="0" smtClean="0">
                          <a:effectLst/>
                        </a:rPr>
                        <a:t>France, Italy, Spain</a:t>
                      </a:r>
                      <a:endParaRPr lang="en-US" sz="2400" b="1" i="0" u="none" strike="noStrike" dirty="0">
                        <a:solidFill>
                          <a:srgbClr val="0000FF"/>
                        </a:solidFill>
                        <a:effectLst/>
                        <a:latin typeface="+mn-lt"/>
                      </a:endParaRPr>
                    </a:p>
                  </a:txBody>
                  <a:tcPr marL="2837" marR="2837" marT="2837" marB="0" anchor="ctr"/>
                </a:tc>
                <a:tc>
                  <a:txBody>
                    <a:bodyPr/>
                    <a:lstStyle/>
                    <a:p>
                      <a:pPr algn="r" fontAlgn="ctr"/>
                      <a:r>
                        <a:rPr lang="en-US" sz="2400" u="none" strike="noStrike">
                          <a:effectLst/>
                        </a:rPr>
                        <a:t>75%</a:t>
                      </a:r>
                      <a:endParaRPr lang="en-US" sz="2400" b="0" i="0" u="none" strike="noStrike">
                        <a:solidFill>
                          <a:srgbClr val="000000"/>
                        </a:solidFill>
                        <a:effectLst/>
                        <a:latin typeface="Arial"/>
                      </a:endParaRPr>
                    </a:p>
                  </a:txBody>
                  <a:tcPr marL="2837" marR="2837" marT="2837" marB="0" anchor="ctr"/>
                </a:tc>
                <a:tc>
                  <a:txBody>
                    <a:bodyPr/>
                    <a:lstStyle/>
                    <a:p>
                      <a:pPr algn="r" fontAlgn="ctr"/>
                      <a:r>
                        <a:rPr lang="en-US" sz="2400" u="none" strike="noStrike">
                          <a:effectLst/>
                        </a:rPr>
                        <a:t>119%</a:t>
                      </a:r>
                      <a:endParaRPr lang="en-US" sz="2400" b="0" i="0" u="none" strike="noStrike">
                        <a:solidFill>
                          <a:srgbClr val="000000"/>
                        </a:solidFill>
                        <a:effectLst/>
                        <a:latin typeface="Arial"/>
                      </a:endParaRPr>
                    </a:p>
                  </a:txBody>
                  <a:tcPr marL="2837" marR="2837" marT="2837" marB="0" anchor="ctr"/>
                </a:tc>
                <a:tc>
                  <a:txBody>
                    <a:bodyPr/>
                    <a:lstStyle/>
                    <a:p>
                      <a:pPr algn="r" fontAlgn="ctr"/>
                      <a:r>
                        <a:rPr lang="en-US" sz="2400" u="none" strike="noStrike">
                          <a:effectLst/>
                        </a:rPr>
                        <a:t>149%</a:t>
                      </a:r>
                      <a:endParaRPr lang="en-US" sz="2400" b="0" i="0" u="none" strike="noStrike">
                        <a:solidFill>
                          <a:srgbClr val="000000"/>
                        </a:solidFill>
                        <a:effectLst/>
                        <a:latin typeface="Arial"/>
                      </a:endParaRPr>
                    </a:p>
                  </a:txBody>
                  <a:tcPr marL="2837" marR="2837" marT="2837" marB="0" anchor="ctr"/>
                </a:tc>
                <a:tc>
                  <a:txBody>
                    <a:bodyPr/>
                    <a:lstStyle/>
                    <a:p>
                      <a:pPr algn="r" fontAlgn="ctr"/>
                      <a:r>
                        <a:rPr lang="en-US" sz="2400" u="none" strike="noStrike">
                          <a:effectLst/>
                        </a:rPr>
                        <a:t>50%</a:t>
                      </a:r>
                      <a:endParaRPr lang="en-US" sz="2400" b="0" i="0" u="none" strike="noStrike">
                        <a:solidFill>
                          <a:srgbClr val="000000"/>
                        </a:solidFill>
                        <a:effectLst/>
                        <a:latin typeface="Arial"/>
                      </a:endParaRPr>
                    </a:p>
                  </a:txBody>
                  <a:tcPr marL="2837" marR="2837" marT="2837" marB="0" anchor="ctr"/>
                </a:tc>
                <a:tc>
                  <a:txBody>
                    <a:bodyPr/>
                    <a:lstStyle/>
                    <a:p>
                      <a:pPr algn="r" fontAlgn="ctr"/>
                      <a:r>
                        <a:rPr lang="en-US" sz="2400" u="none" strike="noStrike">
                          <a:effectLst/>
                        </a:rPr>
                        <a:t>132%</a:t>
                      </a:r>
                      <a:endParaRPr lang="en-US" sz="2400" b="0" i="0" u="none" strike="noStrike">
                        <a:solidFill>
                          <a:srgbClr val="000000"/>
                        </a:solidFill>
                        <a:effectLst/>
                        <a:latin typeface="Arial"/>
                      </a:endParaRPr>
                    </a:p>
                  </a:txBody>
                  <a:tcPr marL="2837" marR="2837" marT="2837" marB="0" anchor="ctr"/>
                </a:tc>
              </a:tr>
              <a:tr h="445215">
                <a:tc>
                  <a:txBody>
                    <a:bodyPr/>
                    <a:lstStyle/>
                    <a:p>
                      <a:pPr algn="l" fontAlgn="ctr"/>
                      <a:r>
                        <a:rPr lang="en-US" sz="2400" b="1" u="none" strike="noStrike" dirty="0">
                          <a:effectLst/>
                        </a:rPr>
                        <a:t>GCC</a:t>
                      </a:r>
                      <a:endParaRPr lang="en-US" sz="2400" b="1" i="0" u="none" strike="noStrike" dirty="0">
                        <a:solidFill>
                          <a:srgbClr val="000000"/>
                        </a:solidFill>
                        <a:effectLst/>
                        <a:latin typeface="Arial"/>
                      </a:endParaRPr>
                    </a:p>
                  </a:txBody>
                  <a:tcPr marL="2837" marR="2837" marT="2837" marB="0" anchor="ctr"/>
                </a:tc>
                <a:tc>
                  <a:txBody>
                    <a:bodyPr/>
                    <a:lstStyle/>
                    <a:p>
                      <a:pPr algn="r" fontAlgn="ctr"/>
                      <a:r>
                        <a:rPr lang="en-US" sz="2400" u="none" strike="noStrike">
                          <a:effectLst/>
                        </a:rPr>
                        <a:t>167%</a:t>
                      </a:r>
                      <a:endParaRPr lang="en-US" sz="2400" b="0" i="0" u="none" strike="noStrike">
                        <a:solidFill>
                          <a:srgbClr val="000000"/>
                        </a:solidFill>
                        <a:effectLst/>
                        <a:latin typeface="Arial"/>
                      </a:endParaRPr>
                    </a:p>
                  </a:txBody>
                  <a:tcPr marL="2837" marR="2837" marT="2837" marB="0" anchor="ctr"/>
                </a:tc>
                <a:tc>
                  <a:txBody>
                    <a:bodyPr/>
                    <a:lstStyle/>
                    <a:p>
                      <a:pPr algn="r" fontAlgn="ctr"/>
                      <a:r>
                        <a:rPr lang="en-US" sz="2400" u="none" strike="noStrike" dirty="0">
                          <a:effectLst/>
                        </a:rPr>
                        <a:t>111%</a:t>
                      </a:r>
                      <a:endParaRPr lang="en-US" sz="2400" b="0" i="0" u="none" strike="noStrike" dirty="0">
                        <a:solidFill>
                          <a:srgbClr val="000000"/>
                        </a:solidFill>
                        <a:effectLst/>
                        <a:latin typeface="Arial"/>
                      </a:endParaRPr>
                    </a:p>
                  </a:txBody>
                  <a:tcPr marL="2837" marR="2837" marT="2837" marB="0" anchor="ctr"/>
                </a:tc>
                <a:tc>
                  <a:txBody>
                    <a:bodyPr/>
                    <a:lstStyle/>
                    <a:p>
                      <a:pPr algn="r" fontAlgn="ctr"/>
                      <a:r>
                        <a:rPr lang="en-US" sz="2400" u="none" strike="noStrike">
                          <a:effectLst/>
                        </a:rPr>
                        <a:t>96%</a:t>
                      </a:r>
                      <a:endParaRPr lang="en-US" sz="2400" b="0" i="0" u="none" strike="noStrike">
                        <a:solidFill>
                          <a:srgbClr val="000000"/>
                        </a:solidFill>
                        <a:effectLst/>
                        <a:latin typeface="Arial"/>
                      </a:endParaRPr>
                    </a:p>
                  </a:txBody>
                  <a:tcPr marL="2837" marR="2837" marT="2837" marB="0" anchor="ctr"/>
                </a:tc>
                <a:tc>
                  <a:txBody>
                    <a:bodyPr/>
                    <a:lstStyle/>
                    <a:p>
                      <a:pPr algn="r" fontAlgn="ctr"/>
                      <a:r>
                        <a:rPr lang="en-US" sz="2400" u="none" strike="noStrike">
                          <a:effectLst/>
                        </a:rPr>
                        <a:t>132%</a:t>
                      </a:r>
                      <a:endParaRPr lang="en-US" sz="2400" b="0" i="0" u="none" strike="noStrike">
                        <a:solidFill>
                          <a:srgbClr val="000000"/>
                        </a:solidFill>
                        <a:effectLst/>
                        <a:latin typeface="Arial"/>
                      </a:endParaRPr>
                    </a:p>
                  </a:txBody>
                  <a:tcPr marL="2837" marR="2837" marT="2837" marB="0" anchor="ctr"/>
                </a:tc>
                <a:tc>
                  <a:txBody>
                    <a:bodyPr/>
                    <a:lstStyle/>
                    <a:p>
                      <a:pPr algn="r" fontAlgn="ctr"/>
                      <a:r>
                        <a:rPr lang="en-US" sz="2400" u="none" strike="noStrike" dirty="0">
                          <a:effectLst/>
                        </a:rPr>
                        <a:t>69%</a:t>
                      </a:r>
                      <a:endParaRPr lang="en-US" sz="2400" b="0" i="0" u="none" strike="noStrike" dirty="0">
                        <a:solidFill>
                          <a:srgbClr val="000000"/>
                        </a:solidFill>
                        <a:effectLst/>
                        <a:latin typeface="Arial"/>
                      </a:endParaRPr>
                    </a:p>
                  </a:txBody>
                  <a:tcPr marL="2837" marR="2837" marT="2837" marB="0" anchor="ctr"/>
                </a:tc>
              </a:tr>
            </a:tbl>
          </a:graphicData>
        </a:graphic>
      </p:graphicFrame>
      <p:sp>
        <p:nvSpPr>
          <p:cNvPr id="5" name="TextBox 4"/>
          <p:cNvSpPr txBox="1"/>
          <p:nvPr/>
        </p:nvSpPr>
        <p:spPr>
          <a:xfrm>
            <a:off x="304800" y="5715000"/>
            <a:ext cx="8686800" cy="923330"/>
          </a:xfrm>
          <a:prstGeom prst="rect">
            <a:avLst/>
          </a:prstGeom>
          <a:noFill/>
        </p:spPr>
        <p:txBody>
          <a:bodyPr wrap="square" rtlCol="0">
            <a:spAutoFit/>
          </a:bodyPr>
          <a:lstStyle/>
          <a:p>
            <a:pPr marL="285750" indent="-285750">
              <a:buFont typeface="Symbol"/>
              <a:buChar char="Þ"/>
            </a:pPr>
            <a:r>
              <a:rPr lang="en-US" dirty="0" smtClean="0"/>
              <a:t>Except </a:t>
            </a:r>
            <a:r>
              <a:rPr lang="en-US" dirty="0" smtClean="0"/>
              <a:t>GCC </a:t>
            </a:r>
            <a:r>
              <a:rPr lang="en-US" dirty="0" smtClean="0"/>
              <a:t>higher costs within MNA countries including </a:t>
            </a:r>
            <a:r>
              <a:rPr lang="en-US" dirty="0" smtClean="0"/>
              <a:t>neighbors compared to with </a:t>
            </a:r>
            <a:r>
              <a:rPr lang="en-US" dirty="0" smtClean="0"/>
              <a:t>EU</a:t>
            </a:r>
          </a:p>
          <a:p>
            <a:pPr marL="285750" indent="-285750">
              <a:buFont typeface="Symbol"/>
              <a:buChar char="Þ"/>
            </a:pPr>
            <a:r>
              <a:rPr lang="en-US" dirty="0" smtClean="0"/>
              <a:t>Relatively high costs given distance</a:t>
            </a:r>
          </a:p>
          <a:p>
            <a:r>
              <a:rPr lang="en-US" dirty="0" smtClean="0"/>
              <a:t>Source World Bank 2012</a:t>
            </a:r>
            <a:endParaRPr lang="en-US" dirty="0"/>
          </a:p>
        </p:txBody>
      </p:sp>
    </p:spTree>
    <p:extLst>
      <p:ext uri="{BB962C8B-B14F-4D97-AF65-F5344CB8AC3E}">
        <p14:creationId xmlns:p14="http://schemas.microsoft.com/office/powerpoint/2010/main" xmlns="" val="3716558839"/>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838200"/>
            <a:ext cx="8229600" cy="1066800"/>
          </a:xfrm>
        </p:spPr>
        <p:txBody>
          <a:bodyPr>
            <a:noAutofit/>
          </a:bodyPr>
          <a:lstStyle/>
          <a:p>
            <a:r>
              <a:rPr lang="en-US" sz="2800" b="1" dirty="0" smtClean="0"/>
              <a:t>Higher trade costs within Maghre</a:t>
            </a:r>
            <a:r>
              <a:rPr lang="en-US" sz="2800" b="1" dirty="0" smtClean="0"/>
              <a:t>b than between Maghreb and EU, for manufactured products and more so for agricultural products</a:t>
            </a:r>
            <a:endParaRPr lang="en-US" sz="2800" b="1" dirty="0"/>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85800" y="2209800"/>
            <a:ext cx="7620434" cy="42671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45214848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1" name="Rectangle 3"/>
          <p:cNvSpPr>
            <a:spLocks noGrp="1" noChangeArrowheads="1"/>
          </p:cNvSpPr>
          <p:nvPr>
            <p:ph type="body" idx="1"/>
          </p:nvPr>
        </p:nvSpPr>
        <p:spPr>
          <a:xfrm>
            <a:off x="533400" y="914400"/>
            <a:ext cx="8229600" cy="4325112"/>
          </a:xfrm>
          <a:solidFill>
            <a:schemeClr val="tx2"/>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3">
            <a:schemeClr val="lt1"/>
          </a:lnRef>
          <a:fillRef idx="1">
            <a:schemeClr val="accent1"/>
          </a:fillRef>
          <a:effectRef idx="1">
            <a:schemeClr val="accent1"/>
          </a:effectRef>
          <a:fontRef idx="minor">
            <a:schemeClr val="lt1"/>
          </a:fontRef>
        </p:style>
        <p:txBody>
          <a:bodyPr>
            <a:normAutofit/>
          </a:bodyPr>
          <a:lstStyle/>
          <a:p>
            <a:pPr marL="681228" indent="-571500" eaLnBrk="1" hangingPunct="1">
              <a:lnSpc>
                <a:spcPct val="90000"/>
              </a:lnSpc>
              <a:buFont typeface="Wingdings" pitchFamily="2" charset="2"/>
              <a:buChar char="q"/>
            </a:pPr>
            <a:endParaRPr lang="en-US" dirty="0" smtClean="0">
              <a:solidFill>
                <a:schemeClr val="bg1"/>
              </a:solidFill>
            </a:endParaRPr>
          </a:p>
          <a:p>
            <a:pPr marL="681228" indent="-571500" algn="ctr" eaLnBrk="1" hangingPunct="1">
              <a:lnSpc>
                <a:spcPct val="90000"/>
              </a:lnSpc>
              <a:buFont typeface="Wingdings" pitchFamily="2" charset="2"/>
              <a:buChar char="q"/>
            </a:pPr>
            <a:endParaRPr lang="en-US" sz="4000" dirty="0" smtClean="0">
              <a:solidFill>
                <a:schemeClr val="bg1"/>
              </a:solidFill>
            </a:endParaRPr>
          </a:p>
          <a:p>
            <a:pPr marL="681228" indent="-571500" algn="ctr" eaLnBrk="1" hangingPunct="1">
              <a:lnSpc>
                <a:spcPct val="90000"/>
              </a:lnSpc>
              <a:buNone/>
            </a:pPr>
            <a:endParaRPr lang="en-US" sz="4000" dirty="0" smtClean="0">
              <a:solidFill>
                <a:schemeClr val="bg1"/>
              </a:solidFill>
            </a:endParaRPr>
          </a:p>
          <a:p>
            <a:pPr marL="681228" indent="-571500" algn="ctr" eaLnBrk="1" hangingPunct="1">
              <a:lnSpc>
                <a:spcPct val="90000"/>
              </a:lnSpc>
              <a:buFont typeface="Wingdings" pitchFamily="2" charset="2"/>
              <a:buChar char="q"/>
            </a:pPr>
            <a:r>
              <a:rPr lang="en-US" sz="3200" dirty="0" smtClean="0">
                <a:solidFill>
                  <a:schemeClr val="bg1"/>
                </a:solidFill>
              </a:rPr>
              <a:t>New </a:t>
            </a:r>
            <a:r>
              <a:rPr lang="en-US" sz="3200" dirty="0" smtClean="0">
                <a:solidFill>
                  <a:schemeClr val="bg1"/>
                </a:solidFill>
              </a:rPr>
              <a:t>Logistics to Support New Global </a:t>
            </a:r>
            <a:r>
              <a:rPr lang="en-US" sz="3200" dirty="0" smtClean="0">
                <a:solidFill>
                  <a:schemeClr val="bg1"/>
                </a:solidFill>
              </a:rPr>
              <a:t>Trends: Where Does MENA Fit? </a:t>
            </a:r>
          </a:p>
          <a:p>
            <a:pPr eaLnBrk="1" hangingPunct="1">
              <a:lnSpc>
                <a:spcPct val="90000"/>
              </a:lnSpc>
              <a:buFont typeface="Wingdings" pitchFamily="2" charset="2"/>
              <a:buNone/>
            </a:pPr>
            <a:endParaRPr lang="en-US" dirty="0" smtClean="0">
              <a:solidFill>
                <a:schemeClr val="bg1"/>
              </a:solidFill>
            </a:endParaRPr>
          </a:p>
        </p:txBody>
      </p:sp>
    </p:spTree>
  </p:cSld>
  <p:clrMapOvr>
    <a:masterClrMapping/>
  </p:clrMapOvr>
  <p:transition spd="med"/>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066800"/>
          </a:xfrm>
        </p:spPr>
        <p:txBody>
          <a:bodyPr/>
          <a:lstStyle/>
          <a:p>
            <a:r>
              <a:rPr lang="en-US" b="1" dirty="0" smtClean="0"/>
              <a:t>LPI </a:t>
            </a:r>
            <a:r>
              <a:rPr lang="en-US" b="1" dirty="0" smtClean="0"/>
              <a:t>ranking among MENA countries</a:t>
            </a:r>
            <a:endParaRPr lang="en-US"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466769887"/>
              </p:ext>
            </p:extLst>
          </p:nvPr>
        </p:nvGraphicFramePr>
        <p:xfrm>
          <a:off x="457200" y="2249488"/>
          <a:ext cx="8229600" cy="432435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2441413371"/>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1524000"/>
            <a:ext cx="5791200" cy="685800"/>
          </a:xfrm>
        </p:spPr>
        <p:txBody>
          <a:bodyPr>
            <a:normAutofit/>
          </a:bodyPr>
          <a:lstStyle/>
          <a:p>
            <a:r>
              <a:rPr lang="en-US" sz="2000" dirty="0" smtClean="0"/>
              <a:t>Logistics Performance Index </a:t>
            </a:r>
            <a:r>
              <a:rPr lang="en-US" sz="2000" dirty="0" smtClean="0"/>
              <a:t>2012 (LPI score 1-5)</a:t>
            </a:r>
            <a:endParaRPr lang="en-US" sz="2000" dirty="0"/>
          </a:p>
        </p:txBody>
      </p:sp>
      <p:pic>
        <p:nvPicPr>
          <p:cNvPr id="5" name="Content Placeholder 7"/>
          <p:cNvPicPr>
            <a:picLocks noGrp="1"/>
          </p:cNvPicPr>
          <p:nvPr>
            <p:ph sz="half" idx="2"/>
          </p:nvPr>
        </p:nvPicPr>
        <p:blipFill>
          <a:blip r:embed="rId3" cstate="print"/>
          <a:srcRect/>
          <a:stretch>
            <a:fillRect/>
          </a:stretch>
        </p:blipFill>
        <p:spPr bwMode="auto">
          <a:xfrm>
            <a:off x="609600" y="2209800"/>
            <a:ext cx="8382000" cy="4495800"/>
          </a:xfrm>
          <a:prstGeom prst="rect">
            <a:avLst/>
          </a:prstGeom>
          <a:noFill/>
          <a:ln w="9525">
            <a:noFill/>
            <a:miter lim="800000"/>
            <a:headEnd/>
            <a:tailEnd/>
          </a:ln>
        </p:spPr>
      </p:pic>
      <p:sp>
        <p:nvSpPr>
          <p:cNvPr id="6" name="Title 1"/>
          <p:cNvSpPr txBox="1">
            <a:spLocks/>
          </p:cNvSpPr>
          <p:nvPr/>
        </p:nvSpPr>
        <p:spPr>
          <a:xfrm>
            <a:off x="609600" y="457200"/>
            <a:ext cx="8229600" cy="1066800"/>
          </a:xfrm>
          <a:prstGeom prst="rect">
            <a:avLst/>
          </a:prstGeom>
        </p:spPr>
        <p:txBody>
          <a:bodyPr vert="horz" anchor="ctr">
            <a:normAutofit fontScale="85000"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smtClean="0">
                <a:ln>
                  <a:noFill/>
                </a:ln>
                <a:solidFill>
                  <a:schemeClr val="tx2"/>
                </a:solidFill>
                <a:effectLst/>
                <a:uLnTx/>
                <a:uFillTx/>
                <a:latin typeface="+mj-lt"/>
                <a:ea typeface="+mj-ea"/>
                <a:cs typeface="+mj-cs"/>
              </a:rPr>
              <a:t>MENA has </a:t>
            </a:r>
            <a:r>
              <a:rPr kumimoji="0" lang="en-US" sz="3200" b="1" i="0" u="none" strike="noStrike" kern="1200" cap="none" spc="0" normalizeH="0" baseline="0" noProof="0" dirty="0" smtClean="0">
                <a:ln>
                  <a:noFill/>
                </a:ln>
                <a:solidFill>
                  <a:schemeClr val="tx2"/>
                </a:solidFill>
                <a:effectLst/>
                <a:uLnTx/>
                <a:uFillTx/>
                <a:latin typeface="+mj-lt"/>
                <a:ea typeface="+mj-ea"/>
                <a:cs typeface="+mj-cs"/>
              </a:rPr>
              <a:t>relatively </a:t>
            </a:r>
            <a:r>
              <a:rPr lang="en-US" sz="3200" b="1" dirty="0" smtClean="0">
                <a:solidFill>
                  <a:schemeClr val="tx2"/>
                </a:solidFill>
                <a:latin typeface="+mj-lt"/>
                <a:ea typeface="+mj-ea"/>
                <a:cs typeface="+mj-cs"/>
              </a:rPr>
              <a:t>p</a:t>
            </a:r>
            <a:r>
              <a:rPr kumimoji="0" lang="en-US" sz="3200" b="1" i="0" u="none" strike="noStrike" kern="1200" cap="none" spc="0" normalizeH="0" baseline="0" noProof="0" dirty="0" err="1" smtClean="0">
                <a:ln>
                  <a:noFill/>
                </a:ln>
                <a:solidFill>
                  <a:schemeClr val="tx2"/>
                </a:solidFill>
                <a:effectLst/>
                <a:uLnTx/>
                <a:uFillTx/>
                <a:latin typeface="+mj-lt"/>
                <a:ea typeface="+mj-ea"/>
                <a:cs typeface="+mj-cs"/>
              </a:rPr>
              <a:t>oor</a:t>
            </a:r>
            <a:r>
              <a:rPr kumimoji="0" lang="en-US" sz="3200" b="1" i="0" u="none" strike="noStrike" kern="1200" cap="none" spc="0" normalizeH="0" baseline="0" noProof="0" dirty="0" smtClean="0">
                <a:ln>
                  <a:noFill/>
                </a:ln>
                <a:solidFill>
                  <a:schemeClr val="tx2"/>
                </a:solidFill>
                <a:effectLst/>
                <a:uLnTx/>
                <a:uFillTx/>
                <a:latin typeface="+mj-lt"/>
                <a:ea typeface="+mj-ea"/>
                <a:cs typeface="+mj-cs"/>
              </a:rPr>
              <a:t> </a:t>
            </a:r>
            <a:r>
              <a:rPr lang="en-US" sz="3200" b="1" dirty="0" smtClean="0">
                <a:solidFill>
                  <a:schemeClr val="tx2"/>
                </a:solidFill>
                <a:latin typeface="+mj-lt"/>
                <a:ea typeface="+mj-ea"/>
                <a:cs typeface="+mj-cs"/>
              </a:rPr>
              <a:t>t</a:t>
            </a:r>
            <a:r>
              <a:rPr kumimoji="0" lang="en-US" sz="3200" b="1" i="0" u="none" strike="noStrike" kern="1200" cap="none" spc="0" normalizeH="0" baseline="0" noProof="0" dirty="0" err="1" smtClean="0">
                <a:ln>
                  <a:noFill/>
                </a:ln>
                <a:solidFill>
                  <a:schemeClr val="tx2"/>
                </a:solidFill>
                <a:effectLst/>
                <a:uLnTx/>
                <a:uFillTx/>
                <a:latin typeface="+mj-lt"/>
                <a:ea typeface="+mj-ea"/>
                <a:cs typeface="+mj-cs"/>
              </a:rPr>
              <a:t>rade</a:t>
            </a:r>
            <a:r>
              <a:rPr kumimoji="0" lang="en-US" sz="3200" b="1" i="0" u="none" strike="noStrike" kern="1200" cap="none" spc="0" normalizeH="0" baseline="0" noProof="0" dirty="0" smtClean="0">
                <a:ln>
                  <a:noFill/>
                </a:ln>
                <a:solidFill>
                  <a:schemeClr val="tx2"/>
                </a:solidFill>
                <a:effectLst/>
                <a:uLnTx/>
                <a:uFillTx/>
                <a:latin typeface="+mj-lt"/>
                <a:ea typeface="+mj-ea"/>
                <a:cs typeface="+mj-cs"/>
              </a:rPr>
              <a:t> </a:t>
            </a:r>
            <a:r>
              <a:rPr lang="en-US" sz="3200" b="1" dirty="0" smtClean="0">
                <a:solidFill>
                  <a:schemeClr val="tx2"/>
                </a:solidFill>
                <a:latin typeface="+mj-lt"/>
                <a:ea typeface="+mj-ea"/>
                <a:cs typeface="+mj-cs"/>
              </a:rPr>
              <a:t>l</a:t>
            </a:r>
            <a:r>
              <a:rPr kumimoji="0" lang="en-US" sz="3200" b="1" i="0" u="none" strike="noStrike" kern="1200" cap="none" spc="0" normalizeH="0" baseline="0" noProof="0" dirty="0" err="1" smtClean="0">
                <a:ln>
                  <a:noFill/>
                </a:ln>
                <a:solidFill>
                  <a:schemeClr val="tx2"/>
                </a:solidFill>
                <a:effectLst/>
                <a:uLnTx/>
                <a:uFillTx/>
                <a:latin typeface="+mj-lt"/>
                <a:ea typeface="+mj-ea"/>
                <a:cs typeface="+mj-cs"/>
              </a:rPr>
              <a:t>ogistics</a:t>
            </a:r>
            <a:r>
              <a:rPr kumimoji="0" lang="en-US" sz="3200" b="1" i="0" u="none" strike="noStrike" kern="1200" cap="none" spc="0" normalizeH="0" baseline="0" noProof="0" dirty="0" smtClean="0">
                <a:ln>
                  <a:noFill/>
                </a:ln>
                <a:solidFill>
                  <a:schemeClr val="tx2"/>
                </a:solidFill>
                <a:effectLst/>
                <a:uLnTx/>
                <a:uFillTx/>
                <a:latin typeface="+mj-lt"/>
                <a:ea typeface="+mj-ea"/>
                <a:cs typeface="+mj-cs"/>
              </a:rPr>
              <a:t> </a:t>
            </a:r>
            <a:r>
              <a:rPr lang="en-US" sz="3200" b="1" dirty="0" smtClean="0">
                <a:solidFill>
                  <a:schemeClr val="tx2"/>
                </a:solidFill>
                <a:latin typeface="+mj-lt"/>
                <a:ea typeface="+mj-ea"/>
                <a:cs typeface="+mj-cs"/>
              </a:rPr>
              <a:t>p</a:t>
            </a:r>
            <a:r>
              <a:rPr kumimoji="0" lang="en-US" sz="3200" b="1" i="0" u="none" strike="noStrike" kern="1200" cap="none" spc="0" normalizeH="0" baseline="0" noProof="0" dirty="0" err="1" smtClean="0">
                <a:ln>
                  <a:noFill/>
                </a:ln>
                <a:solidFill>
                  <a:schemeClr val="tx2"/>
                </a:solidFill>
                <a:effectLst/>
                <a:uLnTx/>
                <a:uFillTx/>
                <a:latin typeface="+mj-lt"/>
                <a:ea typeface="+mj-ea"/>
                <a:cs typeface="+mj-cs"/>
              </a:rPr>
              <a:t>erformance</a:t>
            </a:r>
            <a:r>
              <a:rPr kumimoji="0" lang="en-US" sz="3200" b="1" i="0" u="none" strike="noStrike" kern="1200" cap="none" spc="0" normalizeH="0" baseline="0" noProof="0" dirty="0" smtClean="0">
                <a:ln>
                  <a:noFill/>
                </a:ln>
                <a:solidFill>
                  <a:schemeClr val="tx2"/>
                </a:solidFill>
                <a:effectLst/>
                <a:uLnTx/>
                <a:uFillTx/>
                <a:latin typeface="+mj-lt"/>
                <a:ea typeface="+mj-ea"/>
                <a:cs typeface="+mj-cs"/>
              </a:rPr>
              <a:t> compared</a:t>
            </a:r>
            <a:r>
              <a:rPr kumimoji="0" lang="en-US" sz="3200" b="1" i="0" u="none" strike="noStrike" kern="1200" cap="none" spc="0" normalizeH="0" noProof="0" dirty="0" smtClean="0">
                <a:ln>
                  <a:noFill/>
                </a:ln>
                <a:solidFill>
                  <a:schemeClr val="tx2"/>
                </a:solidFill>
                <a:effectLst/>
                <a:uLnTx/>
                <a:uFillTx/>
                <a:latin typeface="+mj-lt"/>
                <a:ea typeface="+mj-ea"/>
                <a:cs typeface="+mj-cs"/>
              </a:rPr>
              <a:t> to countries of same income level</a:t>
            </a:r>
            <a:endParaRPr kumimoji="0" lang="en-US" sz="3200" b="1" i="0" u="none" strike="noStrike" kern="1200" cap="none" spc="0" normalizeH="0" baseline="0" noProof="0" dirty="0">
              <a:ln>
                <a:noFill/>
              </a:ln>
              <a:solidFill>
                <a:schemeClr val="tx2"/>
              </a:solidFill>
              <a:effectLst/>
              <a:uLnTx/>
              <a:uFillTx/>
              <a:latin typeface="+mj-lt"/>
              <a:ea typeface="+mj-ea"/>
              <a:cs typeface="+mj-cs"/>
            </a:endParaRPr>
          </a:p>
        </p:txBody>
      </p:sp>
    </p:spTree>
    <p:extLst>
      <p:ext uri="{BB962C8B-B14F-4D97-AF65-F5344CB8AC3E}">
        <p14:creationId xmlns:p14="http://schemas.microsoft.com/office/powerpoint/2010/main" xmlns="" val="2798688957"/>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a:xfrm>
            <a:off x="990600" y="457200"/>
            <a:ext cx="7315200" cy="708025"/>
          </a:xfrm>
        </p:spPr>
        <p:txBody>
          <a:bodyPr>
            <a:normAutofit fontScale="77500" lnSpcReduction="20000"/>
          </a:bodyPr>
          <a:lstStyle/>
          <a:p>
            <a:pPr marL="0" indent="0">
              <a:buNone/>
            </a:pPr>
            <a:r>
              <a:rPr lang="en-US" sz="3600" b="1" dirty="0" smtClean="0">
                <a:solidFill>
                  <a:schemeClr val="tx2"/>
                </a:solidFill>
              </a:rPr>
              <a:t>Consistent, partial, and unfriendly performers</a:t>
            </a:r>
            <a:endParaRPr lang="en-US" sz="3600" dirty="0">
              <a:solidFill>
                <a:schemeClr val="tx2"/>
              </a:solidFill>
            </a:endParaRPr>
          </a:p>
        </p:txBody>
      </p:sp>
      <p:graphicFrame>
        <p:nvGraphicFramePr>
          <p:cNvPr id="4" name="Chart 3"/>
          <p:cNvGraphicFramePr>
            <a:graphicFrameLocks noGrp="1"/>
          </p:cNvGraphicFramePr>
          <p:nvPr/>
        </p:nvGraphicFramePr>
        <p:xfrm>
          <a:off x="236482" y="1295400"/>
          <a:ext cx="8678917" cy="527849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xmlns="" val="294216608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069848"/>
          </a:xfrm>
        </p:spPr>
        <p:txBody>
          <a:bodyPr>
            <a:normAutofit/>
          </a:bodyPr>
          <a:lstStyle/>
          <a:p>
            <a:r>
              <a:rPr lang="en-US" sz="3600" b="1" dirty="0" smtClean="0"/>
              <a:t>MENA: LPI performance stalled since 2010</a:t>
            </a:r>
            <a:endParaRPr lang="en-US" sz="3600" dirty="0"/>
          </a:p>
        </p:txBody>
      </p:sp>
      <p:pic>
        <p:nvPicPr>
          <p:cNvPr id="3" name="Picture 2"/>
          <p:cNvPicPr/>
          <p:nvPr/>
        </p:nvPicPr>
        <p:blipFill>
          <a:blip r:embed="rId2" cstate="print"/>
          <a:srcRect/>
          <a:stretch>
            <a:fillRect/>
          </a:stretch>
        </p:blipFill>
        <p:spPr bwMode="auto">
          <a:xfrm>
            <a:off x="304800" y="1524000"/>
            <a:ext cx="8382001" cy="4800600"/>
          </a:xfrm>
          <a:prstGeom prst="rect">
            <a:avLst/>
          </a:prstGeom>
          <a:noFill/>
        </p:spPr>
      </p:pic>
    </p:spTree>
    <p:extLst>
      <p:ext uri="{BB962C8B-B14F-4D97-AF65-F5344CB8AC3E}">
        <p14:creationId xmlns:p14="http://schemas.microsoft.com/office/powerpoint/2010/main" xmlns="" val="1823614064"/>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08"/>
          <p:cNvSpPr>
            <a:spLocks noChangeArrowheads="1"/>
          </p:cNvSpPr>
          <p:nvPr/>
        </p:nvSpPr>
        <p:spPr bwMode="gray">
          <a:xfrm>
            <a:off x="990600" y="533400"/>
            <a:ext cx="7848600" cy="411163"/>
          </a:xfrm>
          <a:prstGeom prst="rect">
            <a:avLst/>
          </a:prstGeom>
          <a:noFill/>
          <a:ln w="9525" algn="ctr">
            <a:noFill/>
            <a:miter lim="800000"/>
            <a:headEnd/>
            <a:tailEnd/>
          </a:ln>
        </p:spPr>
        <p:txBody>
          <a:bodyPr anchor="ctr"/>
          <a:lstStyle/>
          <a:p>
            <a:pPr algn="ctr"/>
            <a:r>
              <a:rPr lang="en-US" sz="2800" b="1" dirty="0" smtClean="0">
                <a:solidFill>
                  <a:schemeClr val="tx2"/>
                </a:solidFill>
              </a:rPr>
              <a:t>How far from the top performer?</a:t>
            </a:r>
            <a:endParaRPr lang="en-US" sz="2800" b="1" dirty="0">
              <a:solidFill>
                <a:schemeClr val="tx2"/>
              </a:solidFill>
            </a:endParaRPr>
          </a:p>
        </p:txBody>
      </p:sp>
      <p:graphicFrame>
        <p:nvGraphicFramePr>
          <p:cNvPr id="10" name="Chart 9"/>
          <p:cNvGraphicFramePr/>
          <p:nvPr/>
        </p:nvGraphicFramePr>
        <p:xfrm>
          <a:off x="762000" y="1219200"/>
          <a:ext cx="7696200" cy="44196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xmlns="" val="147907532"/>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a:xfrm>
            <a:off x="1295400" y="206375"/>
            <a:ext cx="7848600" cy="708025"/>
          </a:xfrm>
        </p:spPr>
        <p:txBody>
          <a:bodyPr>
            <a:normAutofit fontScale="92500" lnSpcReduction="10000"/>
          </a:bodyPr>
          <a:lstStyle/>
          <a:p>
            <a:pPr marL="0" indent="0">
              <a:buNone/>
            </a:pPr>
            <a:r>
              <a:rPr lang="en-US" sz="2400" b="1" dirty="0">
                <a:solidFill>
                  <a:schemeClr val="tx2"/>
                </a:solidFill>
              </a:rPr>
              <a:t>Key areas lagging behind on logistics </a:t>
            </a:r>
            <a:r>
              <a:rPr lang="en-US" sz="2400" b="1" dirty="0" smtClean="0">
                <a:solidFill>
                  <a:schemeClr val="tx2"/>
                </a:solidFill>
              </a:rPr>
              <a:t>performance: Logistics competence, infrastructure, customs</a:t>
            </a:r>
            <a:endParaRPr lang="en-US" sz="2400" dirty="0">
              <a:solidFill>
                <a:schemeClr val="tx2"/>
              </a:solidFill>
            </a:endParaRPr>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844550"/>
            <a:ext cx="8857369" cy="54800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96936124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066800"/>
          </a:xfrm>
        </p:spPr>
        <p:txBody>
          <a:bodyPr>
            <a:normAutofit/>
          </a:bodyPr>
          <a:lstStyle/>
          <a:p>
            <a:r>
              <a:rPr lang="en-US" sz="3600" b="1" dirty="0" smtClean="0"/>
              <a:t>MNA better in connectivity than LPI</a:t>
            </a:r>
            <a:endParaRPr lang="en-US" sz="3600"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915842855"/>
              </p:ext>
            </p:extLst>
          </p:nvPr>
        </p:nvGraphicFramePr>
        <p:xfrm>
          <a:off x="457200" y="1295400"/>
          <a:ext cx="4876800" cy="5201841"/>
        </p:xfrm>
        <a:graphic>
          <a:graphicData uri="http://schemas.openxmlformats.org/drawingml/2006/table">
            <a:tbl>
              <a:tblPr>
                <a:tableStyleId>{5C22544A-7EE6-4342-B048-85BDC9FD1C3A}</a:tableStyleId>
              </a:tblPr>
              <a:tblGrid>
                <a:gridCol w="975360"/>
                <a:gridCol w="975360"/>
                <a:gridCol w="975360"/>
                <a:gridCol w="975360"/>
                <a:gridCol w="975360"/>
              </a:tblGrid>
              <a:tr h="558613">
                <a:tc rowSpan="2">
                  <a:txBody>
                    <a:bodyPr/>
                    <a:lstStyle/>
                    <a:p>
                      <a:pPr algn="ctr" fontAlgn="ctr"/>
                      <a:r>
                        <a:rPr lang="en-US" sz="2000" u="none" strike="noStrike" dirty="0">
                          <a:effectLst/>
                        </a:rPr>
                        <a:t> </a:t>
                      </a:r>
                      <a:endParaRPr lang="en-US" sz="2000" b="0" i="0" u="none" strike="noStrike" dirty="0">
                        <a:solidFill>
                          <a:srgbClr val="1F497D"/>
                        </a:solidFill>
                        <a:effectLst/>
                        <a:latin typeface="Times New Roman"/>
                      </a:endParaRPr>
                    </a:p>
                  </a:txBody>
                  <a:tcPr marL="1557" marR="1557" marT="1557" marB="0" anchor="ctr"/>
                </a:tc>
                <a:tc>
                  <a:txBody>
                    <a:bodyPr/>
                    <a:lstStyle/>
                    <a:p>
                      <a:pPr algn="ctr" fontAlgn="ctr"/>
                      <a:r>
                        <a:rPr lang="en-US" sz="2000" u="none" strike="noStrike">
                          <a:effectLst/>
                        </a:rPr>
                        <a:t>LSCI 2010</a:t>
                      </a:r>
                      <a:endParaRPr lang="en-US" sz="2000" b="0" i="0" u="none" strike="noStrike">
                        <a:solidFill>
                          <a:srgbClr val="000000"/>
                        </a:solidFill>
                        <a:effectLst/>
                        <a:latin typeface="Times New Roman"/>
                      </a:endParaRPr>
                    </a:p>
                  </a:txBody>
                  <a:tcPr marL="1557" marR="1557" marT="1557" marB="0" anchor="ctr"/>
                </a:tc>
                <a:tc>
                  <a:txBody>
                    <a:bodyPr/>
                    <a:lstStyle/>
                    <a:p>
                      <a:pPr algn="ctr" fontAlgn="ctr"/>
                      <a:r>
                        <a:rPr lang="en-US" sz="2000" u="none" strike="noStrike">
                          <a:effectLst/>
                        </a:rPr>
                        <a:t>LSCI Rank 2010</a:t>
                      </a:r>
                      <a:endParaRPr lang="en-US" sz="2000" b="0" i="0" u="none" strike="noStrike">
                        <a:solidFill>
                          <a:srgbClr val="000000"/>
                        </a:solidFill>
                        <a:effectLst/>
                        <a:latin typeface="Times New Roman"/>
                      </a:endParaRPr>
                    </a:p>
                  </a:txBody>
                  <a:tcPr marL="1557" marR="1557" marT="1557" marB="0" anchor="ctr"/>
                </a:tc>
                <a:tc>
                  <a:txBody>
                    <a:bodyPr/>
                    <a:lstStyle/>
                    <a:p>
                      <a:pPr algn="ctr" fontAlgn="ctr"/>
                      <a:r>
                        <a:rPr lang="en-US" sz="2000" u="none" strike="noStrike">
                          <a:effectLst/>
                        </a:rPr>
                        <a:t>LPI 2012</a:t>
                      </a:r>
                      <a:endParaRPr lang="en-US" sz="2000" b="0" i="0" u="none" strike="noStrike">
                        <a:solidFill>
                          <a:srgbClr val="000000"/>
                        </a:solidFill>
                        <a:effectLst/>
                        <a:latin typeface="Times New Roman"/>
                      </a:endParaRPr>
                    </a:p>
                  </a:txBody>
                  <a:tcPr marL="1557" marR="1557" marT="1557" marB="0" anchor="ctr"/>
                </a:tc>
                <a:tc>
                  <a:txBody>
                    <a:bodyPr/>
                    <a:lstStyle/>
                    <a:p>
                      <a:pPr algn="ctr" fontAlgn="ctr"/>
                      <a:r>
                        <a:rPr lang="en-US" sz="2000" u="none" strike="noStrike">
                          <a:effectLst/>
                        </a:rPr>
                        <a:t>LPI Rank 2012</a:t>
                      </a:r>
                      <a:endParaRPr lang="en-US" sz="2000" b="0" i="0" u="none" strike="noStrike">
                        <a:solidFill>
                          <a:srgbClr val="000000"/>
                        </a:solidFill>
                        <a:effectLst/>
                        <a:latin typeface="Times New Roman"/>
                      </a:endParaRPr>
                    </a:p>
                  </a:txBody>
                  <a:tcPr marL="1557" marR="1557" marT="1557" marB="0" anchor="ctr"/>
                </a:tc>
              </a:tr>
              <a:tr h="375526">
                <a:tc vMerge="1">
                  <a:txBody>
                    <a:bodyPr/>
                    <a:lstStyle/>
                    <a:p>
                      <a:endParaRPr lang="en-US"/>
                    </a:p>
                  </a:txBody>
                  <a:tcPr/>
                </a:tc>
                <a:tc>
                  <a:txBody>
                    <a:bodyPr/>
                    <a:lstStyle/>
                    <a:p>
                      <a:pPr algn="ctr" fontAlgn="ctr"/>
                      <a:r>
                        <a:rPr lang="en-US" sz="2000" u="none" strike="noStrike">
                          <a:effectLst/>
                        </a:rPr>
                        <a:t>(0-100)</a:t>
                      </a:r>
                      <a:endParaRPr lang="en-US" sz="2000" b="0" i="0" u="none" strike="noStrike">
                        <a:solidFill>
                          <a:srgbClr val="000000"/>
                        </a:solidFill>
                        <a:effectLst/>
                        <a:latin typeface="Times New Roman"/>
                      </a:endParaRPr>
                    </a:p>
                  </a:txBody>
                  <a:tcPr marL="1557" marR="1557" marT="1557" marB="0" anchor="ctr"/>
                </a:tc>
                <a:tc>
                  <a:txBody>
                    <a:bodyPr/>
                    <a:lstStyle/>
                    <a:p>
                      <a:pPr algn="ctr" fontAlgn="ctr"/>
                      <a:r>
                        <a:rPr lang="en-US" sz="2000" u="none" strike="noStrike">
                          <a:effectLst/>
                        </a:rPr>
                        <a:t>(out of 183)</a:t>
                      </a:r>
                      <a:endParaRPr lang="en-US" sz="2000" b="0" i="0" u="none" strike="noStrike">
                        <a:solidFill>
                          <a:srgbClr val="000000"/>
                        </a:solidFill>
                        <a:effectLst/>
                        <a:latin typeface="Times New Roman"/>
                      </a:endParaRPr>
                    </a:p>
                  </a:txBody>
                  <a:tcPr marL="1557" marR="1557" marT="1557" marB="0" anchor="ctr"/>
                </a:tc>
                <a:tc>
                  <a:txBody>
                    <a:bodyPr/>
                    <a:lstStyle/>
                    <a:p>
                      <a:pPr algn="ctr" fontAlgn="ctr"/>
                      <a:r>
                        <a:rPr lang="en-US" sz="2000" u="none" strike="noStrike">
                          <a:effectLst/>
                        </a:rPr>
                        <a:t>(1-5)</a:t>
                      </a:r>
                      <a:endParaRPr lang="en-US" sz="2000" b="0" i="0" u="none" strike="noStrike">
                        <a:solidFill>
                          <a:srgbClr val="000000"/>
                        </a:solidFill>
                        <a:effectLst/>
                        <a:latin typeface="Times New Roman"/>
                      </a:endParaRPr>
                    </a:p>
                  </a:txBody>
                  <a:tcPr marL="1557" marR="1557" marT="1557" marB="0" anchor="ctr"/>
                </a:tc>
                <a:tc>
                  <a:txBody>
                    <a:bodyPr/>
                    <a:lstStyle/>
                    <a:p>
                      <a:pPr algn="ctr" fontAlgn="ctr"/>
                      <a:r>
                        <a:rPr lang="en-US" sz="2000" u="none" strike="noStrike">
                          <a:effectLst/>
                        </a:rPr>
                        <a:t>out of 155</a:t>
                      </a:r>
                      <a:endParaRPr lang="en-US" sz="2000" b="0" i="0" u="none" strike="noStrike">
                        <a:solidFill>
                          <a:srgbClr val="000000"/>
                        </a:solidFill>
                        <a:effectLst/>
                        <a:latin typeface="Times New Roman"/>
                      </a:endParaRPr>
                    </a:p>
                  </a:txBody>
                  <a:tcPr marL="1557" marR="1557" marT="1557" marB="0" anchor="ctr"/>
                </a:tc>
              </a:tr>
              <a:tr h="196410">
                <a:tc>
                  <a:txBody>
                    <a:bodyPr/>
                    <a:lstStyle/>
                    <a:p>
                      <a:pPr algn="l" fontAlgn="ctr"/>
                      <a:r>
                        <a:rPr lang="en-US" sz="2000" u="none" strike="noStrike">
                          <a:effectLst/>
                        </a:rPr>
                        <a:t>France</a:t>
                      </a:r>
                      <a:endParaRPr lang="en-US" sz="2000" b="0" i="0" u="none" strike="noStrike">
                        <a:solidFill>
                          <a:srgbClr val="000000"/>
                        </a:solidFill>
                        <a:effectLst/>
                        <a:latin typeface="Times New Roman"/>
                      </a:endParaRPr>
                    </a:p>
                  </a:txBody>
                  <a:tcPr marL="1557" marR="1557" marT="1557" marB="0" anchor="ctr"/>
                </a:tc>
                <a:tc>
                  <a:txBody>
                    <a:bodyPr/>
                    <a:lstStyle/>
                    <a:p>
                      <a:pPr algn="ctr" fontAlgn="ctr"/>
                      <a:r>
                        <a:rPr lang="en-US" sz="2000" u="none" strike="noStrike">
                          <a:effectLst/>
                        </a:rPr>
                        <a:t>75</a:t>
                      </a:r>
                      <a:endParaRPr lang="en-US" sz="2000" b="0" i="0" u="none" strike="noStrike">
                        <a:solidFill>
                          <a:srgbClr val="000000"/>
                        </a:solidFill>
                        <a:effectLst/>
                        <a:latin typeface="Times New Roman"/>
                      </a:endParaRPr>
                    </a:p>
                  </a:txBody>
                  <a:tcPr marL="1557" marR="1557" marT="1557" marB="0" anchor="ctr"/>
                </a:tc>
                <a:tc>
                  <a:txBody>
                    <a:bodyPr/>
                    <a:lstStyle/>
                    <a:p>
                      <a:pPr algn="ctr" fontAlgn="ctr"/>
                      <a:r>
                        <a:rPr lang="en-US" sz="2000" b="1" u="none" strike="noStrike" dirty="0">
                          <a:effectLst/>
                        </a:rPr>
                        <a:t>11</a:t>
                      </a:r>
                      <a:endParaRPr lang="en-US" sz="2000" b="1" i="0" u="none" strike="noStrike" dirty="0">
                        <a:solidFill>
                          <a:srgbClr val="000000"/>
                        </a:solidFill>
                        <a:effectLst/>
                        <a:latin typeface="Times New Roman"/>
                      </a:endParaRPr>
                    </a:p>
                  </a:txBody>
                  <a:tcPr marL="1557" marR="1557" marT="1557" marB="0" anchor="ctr"/>
                </a:tc>
                <a:tc>
                  <a:txBody>
                    <a:bodyPr/>
                    <a:lstStyle/>
                    <a:p>
                      <a:pPr algn="ctr" fontAlgn="ctr"/>
                      <a:r>
                        <a:rPr lang="en-US" sz="2000" u="none" strike="noStrike">
                          <a:effectLst/>
                        </a:rPr>
                        <a:t>3.9</a:t>
                      </a:r>
                      <a:endParaRPr lang="en-US" sz="2000" b="0" i="0" u="none" strike="noStrike">
                        <a:solidFill>
                          <a:srgbClr val="000000"/>
                        </a:solidFill>
                        <a:effectLst/>
                        <a:latin typeface="Times New Roman"/>
                      </a:endParaRPr>
                    </a:p>
                  </a:txBody>
                  <a:tcPr marL="1557" marR="1557" marT="1557" marB="0" anchor="ctr"/>
                </a:tc>
                <a:tc>
                  <a:txBody>
                    <a:bodyPr/>
                    <a:lstStyle/>
                    <a:p>
                      <a:pPr algn="ctr" fontAlgn="ctr"/>
                      <a:r>
                        <a:rPr lang="en-US" sz="2000" b="1" u="none" strike="noStrike" dirty="0">
                          <a:effectLst/>
                        </a:rPr>
                        <a:t>12</a:t>
                      </a:r>
                      <a:endParaRPr lang="en-US" sz="2000" b="1" i="0" u="none" strike="noStrike" dirty="0">
                        <a:solidFill>
                          <a:srgbClr val="000000"/>
                        </a:solidFill>
                        <a:effectLst/>
                        <a:latin typeface="Times New Roman"/>
                      </a:endParaRPr>
                    </a:p>
                  </a:txBody>
                  <a:tcPr marL="1557" marR="1557" marT="1557" marB="0" anchor="ctr"/>
                </a:tc>
              </a:tr>
              <a:tr h="205768">
                <a:tc>
                  <a:txBody>
                    <a:bodyPr/>
                    <a:lstStyle/>
                    <a:p>
                      <a:pPr algn="l" fontAlgn="ctr"/>
                      <a:r>
                        <a:rPr lang="en-US" sz="2000" u="none" strike="noStrike">
                          <a:effectLst/>
                        </a:rPr>
                        <a:t>Spain</a:t>
                      </a:r>
                      <a:endParaRPr lang="en-US" sz="2000" b="0" i="0" u="none" strike="noStrike">
                        <a:solidFill>
                          <a:srgbClr val="000000"/>
                        </a:solidFill>
                        <a:effectLst/>
                        <a:latin typeface="Times New Roman"/>
                      </a:endParaRPr>
                    </a:p>
                  </a:txBody>
                  <a:tcPr marL="1557" marR="1557" marT="1557" marB="0" anchor="ctr"/>
                </a:tc>
                <a:tc>
                  <a:txBody>
                    <a:bodyPr/>
                    <a:lstStyle/>
                    <a:p>
                      <a:pPr algn="ctr" fontAlgn="ctr"/>
                      <a:r>
                        <a:rPr lang="en-US" sz="2000" u="none" strike="noStrike">
                          <a:effectLst/>
                        </a:rPr>
                        <a:t>74</a:t>
                      </a:r>
                      <a:endParaRPr lang="en-US" sz="2000" b="0" i="0" u="none" strike="noStrike">
                        <a:solidFill>
                          <a:srgbClr val="000000"/>
                        </a:solidFill>
                        <a:effectLst/>
                        <a:latin typeface="Times New Roman"/>
                      </a:endParaRPr>
                    </a:p>
                  </a:txBody>
                  <a:tcPr marL="1557" marR="1557" marT="1557" marB="0" anchor="ctr"/>
                </a:tc>
                <a:tc>
                  <a:txBody>
                    <a:bodyPr/>
                    <a:lstStyle/>
                    <a:p>
                      <a:pPr algn="ctr" fontAlgn="ctr"/>
                      <a:r>
                        <a:rPr lang="en-US" sz="2000" b="1" u="none" strike="noStrike" dirty="0">
                          <a:effectLst/>
                        </a:rPr>
                        <a:t>12</a:t>
                      </a:r>
                      <a:endParaRPr lang="en-US" sz="2000" b="1" i="0" u="none" strike="noStrike" dirty="0">
                        <a:solidFill>
                          <a:srgbClr val="000000"/>
                        </a:solidFill>
                        <a:effectLst/>
                        <a:latin typeface="Times New Roman"/>
                      </a:endParaRPr>
                    </a:p>
                  </a:txBody>
                  <a:tcPr marL="1557" marR="1557" marT="1557" marB="0" anchor="ctr"/>
                </a:tc>
                <a:tc>
                  <a:txBody>
                    <a:bodyPr/>
                    <a:lstStyle/>
                    <a:p>
                      <a:pPr algn="ctr" fontAlgn="ctr"/>
                      <a:r>
                        <a:rPr lang="en-US" sz="2000" u="none" strike="noStrike">
                          <a:effectLst/>
                        </a:rPr>
                        <a:t>3.7</a:t>
                      </a:r>
                      <a:endParaRPr lang="en-US" sz="2000" b="0" i="0" u="none" strike="noStrike">
                        <a:solidFill>
                          <a:srgbClr val="000000"/>
                        </a:solidFill>
                        <a:effectLst/>
                        <a:latin typeface="Times New Roman"/>
                      </a:endParaRPr>
                    </a:p>
                  </a:txBody>
                  <a:tcPr marL="1557" marR="1557" marT="1557" marB="0" anchor="ctr"/>
                </a:tc>
                <a:tc>
                  <a:txBody>
                    <a:bodyPr/>
                    <a:lstStyle/>
                    <a:p>
                      <a:pPr algn="ctr" fontAlgn="ctr"/>
                      <a:r>
                        <a:rPr lang="en-US" sz="2000" b="1" u="none" strike="noStrike" dirty="0">
                          <a:effectLst/>
                        </a:rPr>
                        <a:t>20</a:t>
                      </a:r>
                      <a:endParaRPr lang="en-US" sz="2000" b="1" i="0" u="none" strike="noStrike" dirty="0">
                        <a:solidFill>
                          <a:srgbClr val="000000"/>
                        </a:solidFill>
                        <a:effectLst/>
                        <a:latin typeface="Times New Roman"/>
                      </a:endParaRPr>
                    </a:p>
                  </a:txBody>
                  <a:tcPr marL="1557" marR="1557" marT="1557" marB="0" anchor="ctr"/>
                </a:tc>
              </a:tr>
              <a:tr h="196410">
                <a:tc>
                  <a:txBody>
                    <a:bodyPr/>
                    <a:lstStyle/>
                    <a:p>
                      <a:pPr algn="l" fontAlgn="ctr"/>
                      <a:r>
                        <a:rPr lang="en-US" sz="2000" u="none" strike="noStrike">
                          <a:effectLst/>
                        </a:rPr>
                        <a:t>Italy</a:t>
                      </a:r>
                      <a:endParaRPr lang="en-US" sz="2000" b="0" i="0" u="none" strike="noStrike">
                        <a:solidFill>
                          <a:srgbClr val="000000"/>
                        </a:solidFill>
                        <a:effectLst/>
                        <a:latin typeface="Times New Roman"/>
                      </a:endParaRPr>
                    </a:p>
                  </a:txBody>
                  <a:tcPr marL="1557" marR="1557" marT="1557" marB="0" anchor="ctr"/>
                </a:tc>
                <a:tc>
                  <a:txBody>
                    <a:bodyPr/>
                    <a:lstStyle/>
                    <a:p>
                      <a:pPr algn="ctr" fontAlgn="ctr"/>
                      <a:r>
                        <a:rPr lang="en-US" sz="2000" u="none" strike="noStrike">
                          <a:effectLst/>
                        </a:rPr>
                        <a:t>60</a:t>
                      </a:r>
                      <a:endParaRPr lang="en-US" sz="2000" b="0" i="0" u="none" strike="noStrike">
                        <a:solidFill>
                          <a:srgbClr val="000000"/>
                        </a:solidFill>
                        <a:effectLst/>
                        <a:latin typeface="Times New Roman"/>
                      </a:endParaRPr>
                    </a:p>
                  </a:txBody>
                  <a:tcPr marL="1557" marR="1557" marT="1557" marB="0" anchor="ctr"/>
                </a:tc>
                <a:tc>
                  <a:txBody>
                    <a:bodyPr/>
                    <a:lstStyle/>
                    <a:p>
                      <a:pPr algn="ctr" fontAlgn="ctr"/>
                      <a:r>
                        <a:rPr lang="en-US" sz="2000" b="1" u="none" strike="noStrike" dirty="0">
                          <a:effectLst/>
                        </a:rPr>
                        <a:t>16</a:t>
                      </a:r>
                      <a:endParaRPr lang="en-US" sz="2000" b="1" i="0" u="none" strike="noStrike" dirty="0">
                        <a:solidFill>
                          <a:srgbClr val="000000"/>
                        </a:solidFill>
                        <a:effectLst/>
                        <a:latin typeface="Times New Roman"/>
                      </a:endParaRPr>
                    </a:p>
                  </a:txBody>
                  <a:tcPr marL="1557" marR="1557" marT="1557" marB="0" anchor="ctr"/>
                </a:tc>
                <a:tc>
                  <a:txBody>
                    <a:bodyPr/>
                    <a:lstStyle/>
                    <a:p>
                      <a:pPr algn="ctr" fontAlgn="ctr"/>
                      <a:r>
                        <a:rPr lang="en-US" sz="2000" u="none" strike="noStrike">
                          <a:effectLst/>
                        </a:rPr>
                        <a:t>3.7</a:t>
                      </a:r>
                      <a:endParaRPr lang="en-US" sz="2000" b="0" i="0" u="none" strike="noStrike">
                        <a:solidFill>
                          <a:srgbClr val="000000"/>
                        </a:solidFill>
                        <a:effectLst/>
                        <a:latin typeface="Times New Roman"/>
                      </a:endParaRPr>
                    </a:p>
                  </a:txBody>
                  <a:tcPr marL="1557" marR="1557" marT="1557" marB="0" anchor="ctr"/>
                </a:tc>
                <a:tc>
                  <a:txBody>
                    <a:bodyPr/>
                    <a:lstStyle/>
                    <a:p>
                      <a:pPr algn="ctr" fontAlgn="ctr"/>
                      <a:r>
                        <a:rPr lang="en-US" sz="2000" b="1" u="none" strike="noStrike" dirty="0">
                          <a:effectLst/>
                        </a:rPr>
                        <a:t>24</a:t>
                      </a:r>
                      <a:endParaRPr lang="en-US" sz="2000" b="1" i="0" u="none" strike="noStrike" dirty="0">
                        <a:solidFill>
                          <a:srgbClr val="000000"/>
                        </a:solidFill>
                        <a:effectLst/>
                        <a:latin typeface="Times New Roman"/>
                      </a:endParaRPr>
                    </a:p>
                  </a:txBody>
                  <a:tcPr marL="1557" marR="1557" marT="1557" marB="0" anchor="ctr"/>
                </a:tc>
              </a:tr>
              <a:tr h="196410">
                <a:tc>
                  <a:txBody>
                    <a:bodyPr/>
                    <a:lstStyle/>
                    <a:p>
                      <a:pPr algn="l" fontAlgn="ctr"/>
                      <a:r>
                        <a:rPr lang="en-US" sz="2000" u="none" strike="noStrike">
                          <a:effectLst/>
                        </a:rPr>
                        <a:t>Turkey</a:t>
                      </a:r>
                      <a:endParaRPr lang="en-US" sz="2000" b="0" i="0" u="none" strike="noStrike">
                        <a:solidFill>
                          <a:srgbClr val="000000"/>
                        </a:solidFill>
                        <a:effectLst/>
                        <a:latin typeface="Times New Roman"/>
                      </a:endParaRPr>
                    </a:p>
                  </a:txBody>
                  <a:tcPr marL="1557" marR="1557" marT="1557" marB="0" anchor="ctr"/>
                </a:tc>
                <a:tc>
                  <a:txBody>
                    <a:bodyPr/>
                    <a:lstStyle/>
                    <a:p>
                      <a:pPr algn="ctr" fontAlgn="ctr"/>
                      <a:r>
                        <a:rPr lang="en-US" sz="2000" u="none" strike="noStrike">
                          <a:effectLst/>
                        </a:rPr>
                        <a:t>36</a:t>
                      </a:r>
                      <a:endParaRPr lang="en-US" sz="2000" b="0" i="0" u="none" strike="noStrike">
                        <a:solidFill>
                          <a:srgbClr val="000000"/>
                        </a:solidFill>
                        <a:effectLst/>
                        <a:latin typeface="Times New Roman"/>
                      </a:endParaRPr>
                    </a:p>
                  </a:txBody>
                  <a:tcPr marL="1557" marR="1557" marT="1557" marB="0" anchor="ctr"/>
                </a:tc>
                <a:tc>
                  <a:txBody>
                    <a:bodyPr/>
                    <a:lstStyle/>
                    <a:p>
                      <a:pPr algn="ctr" fontAlgn="ctr"/>
                      <a:r>
                        <a:rPr lang="en-US" sz="2000" b="1" u="none" strike="noStrike" dirty="0">
                          <a:effectLst/>
                        </a:rPr>
                        <a:t>29</a:t>
                      </a:r>
                      <a:endParaRPr lang="en-US" sz="2000" b="1" i="0" u="none" strike="noStrike" dirty="0">
                        <a:solidFill>
                          <a:srgbClr val="000000"/>
                        </a:solidFill>
                        <a:effectLst/>
                        <a:latin typeface="Times New Roman"/>
                      </a:endParaRPr>
                    </a:p>
                  </a:txBody>
                  <a:tcPr marL="1557" marR="1557" marT="1557" marB="0" anchor="ctr"/>
                </a:tc>
                <a:tc>
                  <a:txBody>
                    <a:bodyPr/>
                    <a:lstStyle/>
                    <a:p>
                      <a:pPr algn="ctr" fontAlgn="ctr"/>
                      <a:r>
                        <a:rPr lang="en-US" sz="2000" u="none" strike="noStrike" dirty="0">
                          <a:effectLst/>
                        </a:rPr>
                        <a:t>3.5</a:t>
                      </a:r>
                      <a:endParaRPr lang="en-US" sz="2000" b="0" i="0" u="none" strike="noStrike" dirty="0">
                        <a:solidFill>
                          <a:srgbClr val="000000"/>
                        </a:solidFill>
                        <a:effectLst/>
                        <a:latin typeface="Times New Roman"/>
                      </a:endParaRPr>
                    </a:p>
                  </a:txBody>
                  <a:tcPr marL="1557" marR="1557" marT="1557" marB="0" anchor="ctr"/>
                </a:tc>
                <a:tc>
                  <a:txBody>
                    <a:bodyPr/>
                    <a:lstStyle/>
                    <a:p>
                      <a:pPr algn="ctr" fontAlgn="ctr"/>
                      <a:r>
                        <a:rPr lang="en-US" sz="2000" b="1" u="none" strike="noStrike" dirty="0">
                          <a:effectLst/>
                        </a:rPr>
                        <a:t>27</a:t>
                      </a:r>
                      <a:endParaRPr lang="en-US" sz="2000" b="1" i="0" u="none" strike="noStrike" dirty="0">
                        <a:solidFill>
                          <a:srgbClr val="000000"/>
                        </a:solidFill>
                        <a:effectLst/>
                        <a:latin typeface="Times New Roman"/>
                      </a:endParaRPr>
                    </a:p>
                  </a:txBody>
                  <a:tcPr marL="1557" marR="1557" marT="1557" marB="0" anchor="ctr"/>
                </a:tc>
              </a:tr>
              <a:tr h="205768">
                <a:tc>
                  <a:txBody>
                    <a:bodyPr/>
                    <a:lstStyle/>
                    <a:p>
                      <a:pPr algn="l" fontAlgn="ctr"/>
                      <a:r>
                        <a:rPr lang="en-US" sz="2000" u="none" strike="noStrike">
                          <a:effectLst/>
                        </a:rPr>
                        <a:t>Morocco</a:t>
                      </a:r>
                      <a:endParaRPr lang="en-US" sz="2000" b="0" i="0" u="none" strike="noStrike">
                        <a:solidFill>
                          <a:srgbClr val="000000"/>
                        </a:solidFill>
                        <a:effectLst/>
                        <a:latin typeface="Times New Roman"/>
                      </a:endParaRPr>
                    </a:p>
                  </a:txBody>
                  <a:tcPr marL="1557" marR="1557" marT="1557" marB="0" anchor="ctr"/>
                </a:tc>
                <a:tc>
                  <a:txBody>
                    <a:bodyPr/>
                    <a:lstStyle/>
                    <a:p>
                      <a:pPr algn="ctr" fontAlgn="ctr"/>
                      <a:r>
                        <a:rPr lang="en-US" sz="2000" u="none" strike="noStrike">
                          <a:effectLst/>
                        </a:rPr>
                        <a:t>49</a:t>
                      </a:r>
                      <a:endParaRPr lang="en-US" sz="2000" b="0" i="0" u="none" strike="noStrike">
                        <a:solidFill>
                          <a:srgbClr val="000000"/>
                        </a:solidFill>
                        <a:effectLst/>
                        <a:latin typeface="Times New Roman"/>
                      </a:endParaRPr>
                    </a:p>
                  </a:txBody>
                  <a:tcPr marL="1557" marR="1557" marT="1557" marB="0" anchor="ctr"/>
                </a:tc>
                <a:tc>
                  <a:txBody>
                    <a:bodyPr/>
                    <a:lstStyle/>
                    <a:p>
                      <a:pPr algn="ctr" fontAlgn="ctr"/>
                      <a:r>
                        <a:rPr lang="en-US" sz="2000" b="1" u="none" strike="noStrike" dirty="0">
                          <a:effectLst/>
                        </a:rPr>
                        <a:t>18</a:t>
                      </a:r>
                      <a:endParaRPr lang="en-US" sz="2000" b="1" i="0" u="none" strike="noStrike" dirty="0">
                        <a:solidFill>
                          <a:srgbClr val="000000"/>
                        </a:solidFill>
                        <a:effectLst/>
                        <a:latin typeface="Times New Roman"/>
                      </a:endParaRPr>
                    </a:p>
                  </a:txBody>
                  <a:tcPr marL="1557" marR="1557" marT="1557" marB="0" anchor="ctr"/>
                </a:tc>
                <a:tc>
                  <a:txBody>
                    <a:bodyPr/>
                    <a:lstStyle/>
                    <a:p>
                      <a:pPr algn="ctr" fontAlgn="ctr"/>
                      <a:r>
                        <a:rPr lang="en-US" sz="2000" u="none" strike="noStrike">
                          <a:effectLst/>
                        </a:rPr>
                        <a:t>3</a:t>
                      </a:r>
                      <a:endParaRPr lang="en-US" sz="2000" b="0" i="0" u="none" strike="noStrike">
                        <a:solidFill>
                          <a:srgbClr val="000000"/>
                        </a:solidFill>
                        <a:effectLst/>
                        <a:latin typeface="Times New Roman"/>
                      </a:endParaRPr>
                    </a:p>
                  </a:txBody>
                  <a:tcPr marL="1557" marR="1557" marT="1557" marB="0" anchor="ctr"/>
                </a:tc>
                <a:tc>
                  <a:txBody>
                    <a:bodyPr/>
                    <a:lstStyle/>
                    <a:p>
                      <a:pPr algn="ctr" fontAlgn="ctr"/>
                      <a:r>
                        <a:rPr lang="en-US" sz="2000" b="1" u="none" strike="noStrike" dirty="0">
                          <a:effectLst/>
                        </a:rPr>
                        <a:t>50</a:t>
                      </a:r>
                      <a:endParaRPr lang="en-US" sz="2000" b="1" i="0" u="none" strike="noStrike" dirty="0">
                        <a:solidFill>
                          <a:srgbClr val="000000"/>
                        </a:solidFill>
                        <a:effectLst/>
                        <a:latin typeface="Times New Roman"/>
                      </a:endParaRPr>
                    </a:p>
                  </a:txBody>
                  <a:tcPr marL="1557" marR="1557" marT="1557" marB="0" anchor="ctr"/>
                </a:tc>
              </a:tr>
              <a:tr h="196410">
                <a:tc>
                  <a:txBody>
                    <a:bodyPr/>
                    <a:lstStyle/>
                    <a:p>
                      <a:pPr algn="l" fontAlgn="ctr"/>
                      <a:r>
                        <a:rPr lang="en-US" sz="2000" u="none" strike="noStrike">
                          <a:effectLst/>
                        </a:rPr>
                        <a:t>Algeria</a:t>
                      </a:r>
                      <a:endParaRPr lang="en-US" sz="2000" b="0" i="0" u="none" strike="noStrike">
                        <a:solidFill>
                          <a:srgbClr val="000000"/>
                        </a:solidFill>
                        <a:effectLst/>
                        <a:latin typeface="Times New Roman"/>
                      </a:endParaRPr>
                    </a:p>
                  </a:txBody>
                  <a:tcPr marL="1557" marR="1557" marT="1557" marB="0" anchor="ctr"/>
                </a:tc>
                <a:tc>
                  <a:txBody>
                    <a:bodyPr/>
                    <a:lstStyle/>
                    <a:p>
                      <a:pPr algn="ctr" fontAlgn="ctr"/>
                      <a:r>
                        <a:rPr lang="en-US" sz="2000" u="none" strike="noStrike">
                          <a:effectLst/>
                        </a:rPr>
                        <a:t>31</a:t>
                      </a:r>
                      <a:endParaRPr lang="en-US" sz="2000" b="0" i="0" u="none" strike="noStrike">
                        <a:solidFill>
                          <a:srgbClr val="000000"/>
                        </a:solidFill>
                        <a:effectLst/>
                        <a:latin typeface="Times New Roman"/>
                      </a:endParaRPr>
                    </a:p>
                  </a:txBody>
                  <a:tcPr marL="1557" marR="1557" marT="1557" marB="0" anchor="ctr"/>
                </a:tc>
                <a:tc>
                  <a:txBody>
                    <a:bodyPr/>
                    <a:lstStyle/>
                    <a:p>
                      <a:pPr algn="ctr" fontAlgn="ctr"/>
                      <a:r>
                        <a:rPr lang="en-US" sz="2000" b="1" u="none" strike="noStrike" dirty="0">
                          <a:effectLst/>
                        </a:rPr>
                        <a:t>35</a:t>
                      </a:r>
                      <a:endParaRPr lang="en-US" sz="2000" b="1" i="0" u="none" strike="noStrike" dirty="0">
                        <a:solidFill>
                          <a:srgbClr val="000000"/>
                        </a:solidFill>
                        <a:effectLst/>
                        <a:latin typeface="Times New Roman"/>
                      </a:endParaRPr>
                    </a:p>
                  </a:txBody>
                  <a:tcPr marL="1557" marR="1557" marT="1557" marB="0" anchor="ctr"/>
                </a:tc>
                <a:tc>
                  <a:txBody>
                    <a:bodyPr/>
                    <a:lstStyle/>
                    <a:p>
                      <a:pPr algn="ctr" fontAlgn="ctr"/>
                      <a:r>
                        <a:rPr lang="en-US" sz="2000" u="none" strike="noStrike">
                          <a:effectLst/>
                        </a:rPr>
                        <a:t>2.4</a:t>
                      </a:r>
                      <a:endParaRPr lang="en-US" sz="2000" b="0" i="0" u="none" strike="noStrike">
                        <a:solidFill>
                          <a:srgbClr val="000000"/>
                        </a:solidFill>
                        <a:effectLst/>
                        <a:latin typeface="Times New Roman"/>
                      </a:endParaRPr>
                    </a:p>
                  </a:txBody>
                  <a:tcPr marL="1557" marR="1557" marT="1557" marB="0" anchor="ctr"/>
                </a:tc>
                <a:tc>
                  <a:txBody>
                    <a:bodyPr/>
                    <a:lstStyle/>
                    <a:p>
                      <a:pPr algn="ctr" fontAlgn="ctr"/>
                      <a:r>
                        <a:rPr lang="en-US" sz="2000" b="1" u="none" strike="noStrike" dirty="0">
                          <a:effectLst/>
                        </a:rPr>
                        <a:t>125</a:t>
                      </a:r>
                      <a:endParaRPr lang="en-US" sz="2000" b="1" i="0" u="none" strike="noStrike" dirty="0">
                        <a:solidFill>
                          <a:srgbClr val="000000"/>
                        </a:solidFill>
                        <a:effectLst/>
                        <a:latin typeface="Times New Roman"/>
                      </a:endParaRPr>
                    </a:p>
                  </a:txBody>
                  <a:tcPr marL="1557" marR="1557" marT="1557" marB="0" anchor="ctr"/>
                </a:tc>
              </a:tr>
              <a:tr h="192439">
                <a:tc>
                  <a:txBody>
                    <a:bodyPr/>
                    <a:lstStyle/>
                    <a:p>
                      <a:pPr algn="l" fontAlgn="ctr"/>
                      <a:r>
                        <a:rPr lang="en-US" sz="2000" u="none" strike="noStrike">
                          <a:effectLst/>
                        </a:rPr>
                        <a:t>Tunisia</a:t>
                      </a:r>
                      <a:endParaRPr lang="en-US" sz="2000" b="0" i="0" u="none" strike="noStrike">
                        <a:solidFill>
                          <a:srgbClr val="000000"/>
                        </a:solidFill>
                        <a:effectLst/>
                        <a:latin typeface="Times New Roman"/>
                      </a:endParaRPr>
                    </a:p>
                  </a:txBody>
                  <a:tcPr marL="1557" marR="1557" marT="1557" marB="0" anchor="ctr"/>
                </a:tc>
                <a:tc>
                  <a:txBody>
                    <a:bodyPr/>
                    <a:lstStyle/>
                    <a:p>
                      <a:pPr algn="ctr" fontAlgn="ctr"/>
                      <a:r>
                        <a:rPr lang="en-US" sz="2000" u="none" strike="noStrike">
                          <a:effectLst/>
                        </a:rPr>
                        <a:t>6</a:t>
                      </a:r>
                      <a:endParaRPr lang="en-US" sz="2000" b="0" i="0" u="none" strike="noStrike">
                        <a:solidFill>
                          <a:srgbClr val="000000"/>
                        </a:solidFill>
                        <a:effectLst/>
                        <a:latin typeface="Times New Roman"/>
                      </a:endParaRPr>
                    </a:p>
                  </a:txBody>
                  <a:tcPr marL="1557" marR="1557" marT="1557" marB="0" anchor="ctr"/>
                </a:tc>
                <a:tc>
                  <a:txBody>
                    <a:bodyPr/>
                    <a:lstStyle/>
                    <a:p>
                      <a:pPr algn="ctr" fontAlgn="ctr"/>
                      <a:r>
                        <a:rPr lang="en-US" sz="2000" b="1" u="none" strike="noStrike" dirty="0">
                          <a:effectLst/>
                        </a:rPr>
                        <a:t>105</a:t>
                      </a:r>
                      <a:endParaRPr lang="en-US" sz="2000" b="1" i="0" u="none" strike="noStrike" dirty="0">
                        <a:solidFill>
                          <a:srgbClr val="000000"/>
                        </a:solidFill>
                        <a:effectLst/>
                        <a:latin typeface="Times New Roman"/>
                      </a:endParaRPr>
                    </a:p>
                  </a:txBody>
                  <a:tcPr marL="1557" marR="1557" marT="1557" marB="0" anchor="ctr"/>
                </a:tc>
                <a:tc>
                  <a:txBody>
                    <a:bodyPr/>
                    <a:lstStyle/>
                    <a:p>
                      <a:pPr algn="ctr" fontAlgn="ctr"/>
                      <a:r>
                        <a:rPr lang="en-US" sz="2000" u="none" strike="noStrike">
                          <a:effectLst/>
                        </a:rPr>
                        <a:t>3.2</a:t>
                      </a:r>
                      <a:endParaRPr lang="en-US" sz="2000" b="0" i="0" u="none" strike="noStrike">
                        <a:solidFill>
                          <a:srgbClr val="000000"/>
                        </a:solidFill>
                        <a:effectLst/>
                        <a:latin typeface="Times New Roman"/>
                      </a:endParaRPr>
                    </a:p>
                  </a:txBody>
                  <a:tcPr marL="1557" marR="1557" marT="1557" marB="0" anchor="ctr"/>
                </a:tc>
                <a:tc>
                  <a:txBody>
                    <a:bodyPr/>
                    <a:lstStyle/>
                    <a:p>
                      <a:pPr algn="ctr" fontAlgn="ctr"/>
                      <a:r>
                        <a:rPr lang="en-US" sz="2000" b="1" u="none" strike="noStrike" dirty="0">
                          <a:effectLst/>
                        </a:rPr>
                        <a:t>41</a:t>
                      </a:r>
                      <a:endParaRPr lang="en-US" sz="2000" b="1" i="0" u="none" strike="noStrike" dirty="0">
                        <a:solidFill>
                          <a:srgbClr val="000000"/>
                        </a:solidFill>
                        <a:effectLst/>
                        <a:latin typeface="Times New Roman"/>
                      </a:endParaRPr>
                    </a:p>
                  </a:txBody>
                  <a:tcPr marL="1557" marR="1557" marT="1557" marB="0" anchor="ctr"/>
                </a:tc>
              </a:tr>
              <a:tr h="192439">
                <a:tc>
                  <a:txBody>
                    <a:bodyPr/>
                    <a:lstStyle/>
                    <a:p>
                      <a:pPr algn="l" fontAlgn="ctr"/>
                      <a:r>
                        <a:rPr lang="en-US" sz="2000" u="none" strike="noStrike">
                          <a:effectLst/>
                        </a:rPr>
                        <a:t>Egypt</a:t>
                      </a:r>
                      <a:endParaRPr lang="en-US" sz="2000" b="0" i="0" u="none" strike="noStrike">
                        <a:solidFill>
                          <a:srgbClr val="000000"/>
                        </a:solidFill>
                        <a:effectLst/>
                        <a:latin typeface="Times New Roman"/>
                      </a:endParaRPr>
                    </a:p>
                  </a:txBody>
                  <a:tcPr marL="1557" marR="1557" marT="1557" marB="0" anchor="ctr"/>
                </a:tc>
                <a:tc>
                  <a:txBody>
                    <a:bodyPr/>
                    <a:lstStyle/>
                    <a:p>
                      <a:pPr algn="ctr" fontAlgn="ctr"/>
                      <a:r>
                        <a:rPr lang="en-US" sz="2000" u="none" strike="noStrike">
                          <a:effectLst/>
                        </a:rPr>
                        <a:t>48</a:t>
                      </a:r>
                      <a:endParaRPr lang="en-US" sz="2000" b="0" i="0" u="none" strike="noStrike">
                        <a:solidFill>
                          <a:srgbClr val="000000"/>
                        </a:solidFill>
                        <a:effectLst/>
                        <a:latin typeface="Times New Roman"/>
                      </a:endParaRPr>
                    </a:p>
                  </a:txBody>
                  <a:tcPr marL="1557" marR="1557" marT="1557" marB="0" anchor="ctr"/>
                </a:tc>
                <a:tc>
                  <a:txBody>
                    <a:bodyPr/>
                    <a:lstStyle/>
                    <a:p>
                      <a:pPr algn="ctr" fontAlgn="ctr"/>
                      <a:r>
                        <a:rPr lang="en-US" sz="2000" b="1" u="none" strike="noStrike" dirty="0">
                          <a:effectLst/>
                        </a:rPr>
                        <a:t>20</a:t>
                      </a:r>
                      <a:endParaRPr lang="en-US" sz="2000" b="1" i="0" u="none" strike="noStrike" dirty="0">
                        <a:solidFill>
                          <a:srgbClr val="000000"/>
                        </a:solidFill>
                        <a:effectLst/>
                        <a:latin typeface="Times New Roman"/>
                      </a:endParaRPr>
                    </a:p>
                  </a:txBody>
                  <a:tcPr marL="1557" marR="1557" marT="1557" marB="0" anchor="ctr"/>
                </a:tc>
                <a:tc>
                  <a:txBody>
                    <a:bodyPr/>
                    <a:lstStyle/>
                    <a:p>
                      <a:pPr algn="ctr" fontAlgn="ctr"/>
                      <a:r>
                        <a:rPr lang="en-US" sz="2000" u="none" strike="noStrike">
                          <a:effectLst/>
                        </a:rPr>
                        <a:t>3</a:t>
                      </a:r>
                      <a:endParaRPr lang="en-US" sz="2000" b="0" i="0" u="none" strike="noStrike">
                        <a:solidFill>
                          <a:srgbClr val="000000"/>
                        </a:solidFill>
                        <a:effectLst/>
                        <a:latin typeface="Times New Roman"/>
                      </a:endParaRPr>
                    </a:p>
                  </a:txBody>
                  <a:tcPr marL="1557" marR="1557" marT="1557" marB="0" anchor="ctr"/>
                </a:tc>
                <a:tc>
                  <a:txBody>
                    <a:bodyPr/>
                    <a:lstStyle/>
                    <a:p>
                      <a:pPr algn="ctr" fontAlgn="ctr"/>
                      <a:r>
                        <a:rPr lang="en-US" sz="2000" b="1" u="none" strike="noStrike" dirty="0">
                          <a:effectLst/>
                        </a:rPr>
                        <a:t>57</a:t>
                      </a:r>
                      <a:endParaRPr lang="en-US" sz="2000" b="1" i="0" u="none" strike="noStrike" dirty="0">
                        <a:solidFill>
                          <a:srgbClr val="000000"/>
                        </a:solidFill>
                        <a:effectLst/>
                        <a:latin typeface="Times New Roman"/>
                      </a:endParaRPr>
                    </a:p>
                  </a:txBody>
                  <a:tcPr marL="1557" marR="1557" marT="1557" marB="0" anchor="ctr"/>
                </a:tc>
              </a:tr>
              <a:tr h="192439">
                <a:tc>
                  <a:txBody>
                    <a:bodyPr/>
                    <a:lstStyle/>
                    <a:p>
                      <a:pPr algn="l" fontAlgn="ctr"/>
                      <a:r>
                        <a:rPr lang="en-US" sz="2000" u="none" strike="noStrike">
                          <a:effectLst/>
                        </a:rPr>
                        <a:t>Lebanon</a:t>
                      </a:r>
                      <a:endParaRPr lang="en-US" sz="2000" b="0" i="0" u="none" strike="noStrike">
                        <a:solidFill>
                          <a:srgbClr val="000000"/>
                        </a:solidFill>
                        <a:effectLst/>
                        <a:latin typeface="Times New Roman"/>
                      </a:endParaRPr>
                    </a:p>
                  </a:txBody>
                  <a:tcPr marL="1557" marR="1557" marT="1557" marB="0" anchor="ctr"/>
                </a:tc>
                <a:tc>
                  <a:txBody>
                    <a:bodyPr/>
                    <a:lstStyle/>
                    <a:p>
                      <a:pPr algn="ctr" fontAlgn="ctr"/>
                      <a:r>
                        <a:rPr lang="en-US" sz="2000" u="none" strike="noStrike">
                          <a:effectLst/>
                        </a:rPr>
                        <a:t>30</a:t>
                      </a:r>
                      <a:endParaRPr lang="en-US" sz="2000" b="0" i="0" u="none" strike="noStrike">
                        <a:solidFill>
                          <a:srgbClr val="000000"/>
                        </a:solidFill>
                        <a:effectLst/>
                        <a:latin typeface="Times New Roman"/>
                      </a:endParaRPr>
                    </a:p>
                  </a:txBody>
                  <a:tcPr marL="1557" marR="1557" marT="1557" marB="0" anchor="ctr"/>
                </a:tc>
                <a:tc>
                  <a:txBody>
                    <a:bodyPr/>
                    <a:lstStyle/>
                    <a:p>
                      <a:pPr algn="ctr" fontAlgn="ctr"/>
                      <a:r>
                        <a:rPr lang="en-US" sz="2000" b="1" u="none" strike="noStrike" dirty="0">
                          <a:effectLst/>
                        </a:rPr>
                        <a:t>39</a:t>
                      </a:r>
                      <a:endParaRPr lang="en-US" sz="2000" b="1" i="0" u="none" strike="noStrike" dirty="0">
                        <a:solidFill>
                          <a:srgbClr val="000000"/>
                        </a:solidFill>
                        <a:effectLst/>
                        <a:latin typeface="Times New Roman"/>
                      </a:endParaRPr>
                    </a:p>
                  </a:txBody>
                  <a:tcPr marL="1557" marR="1557" marT="1557" marB="0" anchor="ctr"/>
                </a:tc>
                <a:tc>
                  <a:txBody>
                    <a:bodyPr/>
                    <a:lstStyle/>
                    <a:p>
                      <a:pPr algn="ctr" fontAlgn="ctr"/>
                      <a:r>
                        <a:rPr lang="en-US" sz="2000" u="none" strike="noStrike">
                          <a:effectLst/>
                        </a:rPr>
                        <a:t>2.6</a:t>
                      </a:r>
                      <a:endParaRPr lang="en-US" sz="2000" b="0" i="0" u="none" strike="noStrike">
                        <a:solidFill>
                          <a:srgbClr val="000000"/>
                        </a:solidFill>
                        <a:effectLst/>
                        <a:latin typeface="Times New Roman"/>
                      </a:endParaRPr>
                    </a:p>
                  </a:txBody>
                  <a:tcPr marL="1557" marR="1557" marT="1557" marB="0" anchor="ctr"/>
                </a:tc>
                <a:tc>
                  <a:txBody>
                    <a:bodyPr/>
                    <a:lstStyle/>
                    <a:p>
                      <a:pPr algn="ctr" fontAlgn="ctr"/>
                      <a:r>
                        <a:rPr lang="en-US" sz="2000" b="1" u="none" strike="noStrike" dirty="0">
                          <a:effectLst/>
                        </a:rPr>
                        <a:t>96</a:t>
                      </a:r>
                      <a:endParaRPr lang="en-US" sz="2000" b="1" i="0" u="none" strike="noStrike" dirty="0">
                        <a:solidFill>
                          <a:srgbClr val="000000"/>
                        </a:solidFill>
                        <a:effectLst/>
                        <a:latin typeface="Times New Roman"/>
                      </a:endParaRPr>
                    </a:p>
                  </a:txBody>
                  <a:tcPr marL="1557" marR="1557" marT="1557" marB="0" anchor="ctr"/>
                </a:tc>
              </a:tr>
              <a:tr h="192439">
                <a:tc>
                  <a:txBody>
                    <a:bodyPr/>
                    <a:lstStyle/>
                    <a:p>
                      <a:pPr algn="l" fontAlgn="ctr"/>
                      <a:r>
                        <a:rPr lang="en-US" sz="2000" u="none" strike="noStrike">
                          <a:effectLst/>
                        </a:rPr>
                        <a:t>UAE</a:t>
                      </a:r>
                      <a:endParaRPr lang="en-US" sz="2000" b="0" i="0" u="none" strike="noStrike">
                        <a:solidFill>
                          <a:srgbClr val="000000"/>
                        </a:solidFill>
                        <a:effectLst/>
                        <a:latin typeface="Times New Roman"/>
                      </a:endParaRPr>
                    </a:p>
                  </a:txBody>
                  <a:tcPr marL="1557" marR="1557" marT="1557" marB="0" anchor="ctr"/>
                </a:tc>
                <a:tc>
                  <a:txBody>
                    <a:bodyPr/>
                    <a:lstStyle/>
                    <a:p>
                      <a:pPr algn="ctr" fontAlgn="ctr"/>
                      <a:r>
                        <a:rPr lang="en-US" sz="2000" u="none" strike="noStrike">
                          <a:effectLst/>
                        </a:rPr>
                        <a:t>63</a:t>
                      </a:r>
                      <a:endParaRPr lang="en-US" sz="2000" b="0" i="0" u="none" strike="noStrike">
                        <a:solidFill>
                          <a:srgbClr val="000000"/>
                        </a:solidFill>
                        <a:effectLst/>
                        <a:latin typeface="Times New Roman"/>
                      </a:endParaRPr>
                    </a:p>
                  </a:txBody>
                  <a:tcPr marL="1557" marR="1557" marT="1557" marB="0" anchor="ctr"/>
                </a:tc>
                <a:tc>
                  <a:txBody>
                    <a:bodyPr/>
                    <a:lstStyle/>
                    <a:p>
                      <a:pPr algn="ctr" fontAlgn="ctr"/>
                      <a:r>
                        <a:rPr lang="en-US" sz="2000" b="1" u="none" strike="noStrike" dirty="0">
                          <a:effectLst/>
                        </a:rPr>
                        <a:t>15</a:t>
                      </a:r>
                      <a:endParaRPr lang="en-US" sz="2000" b="1" i="0" u="none" strike="noStrike" dirty="0">
                        <a:solidFill>
                          <a:srgbClr val="000000"/>
                        </a:solidFill>
                        <a:effectLst/>
                        <a:latin typeface="Times New Roman"/>
                      </a:endParaRPr>
                    </a:p>
                  </a:txBody>
                  <a:tcPr marL="1557" marR="1557" marT="1557" marB="0" anchor="ctr"/>
                </a:tc>
                <a:tc>
                  <a:txBody>
                    <a:bodyPr/>
                    <a:lstStyle/>
                    <a:p>
                      <a:pPr algn="ctr" fontAlgn="ctr"/>
                      <a:r>
                        <a:rPr lang="en-US" sz="2000" u="none" strike="noStrike" dirty="0">
                          <a:effectLst/>
                        </a:rPr>
                        <a:t>3.8</a:t>
                      </a:r>
                      <a:endParaRPr lang="en-US" sz="2000" b="0" i="0" u="none" strike="noStrike" dirty="0">
                        <a:solidFill>
                          <a:srgbClr val="000000"/>
                        </a:solidFill>
                        <a:effectLst/>
                        <a:latin typeface="Times New Roman"/>
                      </a:endParaRPr>
                    </a:p>
                  </a:txBody>
                  <a:tcPr marL="1557" marR="1557" marT="1557" marB="0" anchor="ctr"/>
                </a:tc>
                <a:tc>
                  <a:txBody>
                    <a:bodyPr/>
                    <a:lstStyle/>
                    <a:p>
                      <a:pPr algn="ctr" fontAlgn="ctr"/>
                      <a:r>
                        <a:rPr lang="en-US" sz="2000" b="1" u="none" strike="noStrike" dirty="0">
                          <a:effectLst/>
                        </a:rPr>
                        <a:t>17</a:t>
                      </a:r>
                      <a:endParaRPr lang="en-US" sz="2000" b="1" i="0" u="none" strike="noStrike" dirty="0">
                        <a:solidFill>
                          <a:srgbClr val="000000"/>
                        </a:solidFill>
                        <a:effectLst/>
                        <a:latin typeface="Times New Roman"/>
                      </a:endParaRPr>
                    </a:p>
                  </a:txBody>
                  <a:tcPr marL="1557" marR="1557" marT="1557" marB="0" anchor="ctr"/>
                </a:tc>
              </a:tr>
              <a:tr h="375526">
                <a:tc>
                  <a:txBody>
                    <a:bodyPr/>
                    <a:lstStyle/>
                    <a:p>
                      <a:pPr algn="l" fontAlgn="ctr"/>
                      <a:r>
                        <a:rPr lang="en-US" sz="2000" u="none" strike="noStrike">
                          <a:effectLst/>
                        </a:rPr>
                        <a:t>Saudi Arabia</a:t>
                      </a:r>
                      <a:endParaRPr lang="en-US" sz="2000" b="0" i="0" u="none" strike="noStrike">
                        <a:solidFill>
                          <a:srgbClr val="000000"/>
                        </a:solidFill>
                        <a:effectLst/>
                        <a:latin typeface="Times New Roman"/>
                      </a:endParaRPr>
                    </a:p>
                  </a:txBody>
                  <a:tcPr marL="1557" marR="1557" marT="1557" marB="0" anchor="ctr"/>
                </a:tc>
                <a:tc>
                  <a:txBody>
                    <a:bodyPr/>
                    <a:lstStyle/>
                    <a:p>
                      <a:pPr algn="ctr" fontAlgn="ctr"/>
                      <a:r>
                        <a:rPr lang="en-US" sz="2000" u="none" strike="noStrike">
                          <a:effectLst/>
                        </a:rPr>
                        <a:t>50</a:t>
                      </a:r>
                      <a:endParaRPr lang="en-US" sz="2000" b="0" i="0" u="none" strike="noStrike">
                        <a:solidFill>
                          <a:srgbClr val="000000"/>
                        </a:solidFill>
                        <a:effectLst/>
                        <a:latin typeface="Times New Roman"/>
                      </a:endParaRPr>
                    </a:p>
                  </a:txBody>
                  <a:tcPr marL="1557" marR="1557" marT="1557" marB="0" anchor="ctr"/>
                </a:tc>
                <a:tc>
                  <a:txBody>
                    <a:bodyPr/>
                    <a:lstStyle/>
                    <a:p>
                      <a:pPr algn="ctr" fontAlgn="ctr"/>
                      <a:r>
                        <a:rPr lang="en-US" sz="2000" b="1" u="none" strike="noStrike" dirty="0">
                          <a:effectLst/>
                        </a:rPr>
                        <a:t>17</a:t>
                      </a:r>
                      <a:endParaRPr lang="en-US" sz="2000" b="1" i="0" u="none" strike="noStrike" dirty="0">
                        <a:solidFill>
                          <a:srgbClr val="000000"/>
                        </a:solidFill>
                        <a:effectLst/>
                        <a:latin typeface="Times New Roman"/>
                      </a:endParaRPr>
                    </a:p>
                  </a:txBody>
                  <a:tcPr marL="1557" marR="1557" marT="1557" marB="0" anchor="ctr"/>
                </a:tc>
                <a:tc>
                  <a:txBody>
                    <a:bodyPr/>
                    <a:lstStyle/>
                    <a:p>
                      <a:pPr algn="ctr" fontAlgn="ctr"/>
                      <a:r>
                        <a:rPr lang="en-US" sz="2000" u="none" strike="noStrike" dirty="0">
                          <a:effectLst/>
                        </a:rPr>
                        <a:t>3.2</a:t>
                      </a:r>
                      <a:endParaRPr lang="en-US" sz="2000" b="0" i="0" u="none" strike="noStrike" dirty="0">
                        <a:solidFill>
                          <a:srgbClr val="000000"/>
                        </a:solidFill>
                        <a:effectLst/>
                        <a:latin typeface="Times New Roman"/>
                      </a:endParaRPr>
                    </a:p>
                  </a:txBody>
                  <a:tcPr marL="1557" marR="1557" marT="1557" marB="0" anchor="ctr"/>
                </a:tc>
                <a:tc>
                  <a:txBody>
                    <a:bodyPr/>
                    <a:lstStyle/>
                    <a:p>
                      <a:pPr algn="ctr" fontAlgn="ctr"/>
                      <a:r>
                        <a:rPr lang="en-US" sz="2000" b="1" u="none" strike="noStrike" dirty="0">
                          <a:effectLst/>
                        </a:rPr>
                        <a:t>37</a:t>
                      </a:r>
                      <a:endParaRPr lang="en-US" sz="2000" b="1" i="0" u="none" strike="noStrike" dirty="0">
                        <a:solidFill>
                          <a:srgbClr val="000000"/>
                        </a:solidFill>
                        <a:effectLst/>
                        <a:latin typeface="Times New Roman"/>
                      </a:endParaRPr>
                    </a:p>
                  </a:txBody>
                  <a:tcPr marL="1557" marR="1557" marT="1557" marB="0" anchor="ctr"/>
                </a:tc>
              </a:tr>
            </a:tbl>
          </a:graphicData>
        </a:graphic>
      </p:graphicFrame>
      <p:sp>
        <p:nvSpPr>
          <p:cNvPr id="5" name="TextBox 4"/>
          <p:cNvSpPr txBox="1"/>
          <p:nvPr/>
        </p:nvSpPr>
        <p:spPr>
          <a:xfrm>
            <a:off x="5791200" y="1600200"/>
            <a:ext cx="2971800" cy="3139321"/>
          </a:xfrm>
          <a:prstGeom prst="rect">
            <a:avLst/>
          </a:prstGeom>
          <a:noFill/>
        </p:spPr>
        <p:txBody>
          <a:bodyPr wrap="square" rtlCol="0">
            <a:spAutoFit/>
          </a:bodyPr>
          <a:lstStyle/>
          <a:p>
            <a:r>
              <a:rPr lang="en-US" dirty="0" smtClean="0"/>
              <a:t>LSCI = liner shipping connectivity index (UNCTAD) based on volume and diversity of connections with container shipping</a:t>
            </a:r>
          </a:p>
          <a:p>
            <a:pPr marL="285750" indent="-285750">
              <a:buFont typeface="Symbol"/>
              <a:buChar char="Þ"/>
            </a:pPr>
            <a:r>
              <a:rPr lang="en-US" dirty="0" smtClean="0"/>
              <a:t>Several hub ports in the </a:t>
            </a:r>
            <a:r>
              <a:rPr lang="en-US" dirty="0" smtClean="0"/>
              <a:t>regions: Tangier, Port Said, Jeddah, </a:t>
            </a:r>
            <a:r>
              <a:rPr lang="en-US" dirty="0" err="1" smtClean="0"/>
              <a:t>Salala</a:t>
            </a:r>
            <a:r>
              <a:rPr lang="en-US" dirty="0" smtClean="0"/>
              <a:t> (Oman), Dubai</a:t>
            </a:r>
            <a:endParaRPr lang="en-US" dirty="0" smtClean="0"/>
          </a:p>
          <a:p>
            <a:pPr marL="285750" indent="-285750">
              <a:buFont typeface="Symbol"/>
              <a:buChar char="Þ"/>
            </a:pPr>
            <a:r>
              <a:rPr lang="en-US" dirty="0" smtClean="0"/>
              <a:t>MNA on the main maritime highway</a:t>
            </a:r>
            <a:endParaRPr lang="en-US" dirty="0"/>
          </a:p>
        </p:txBody>
      </p:sp>
    </p:spTree>
    <p:extLst>
      <p:ext uri="{BB962C8B-B14F-4D97-AF65-F5344CB8AC3E}">
        <p14:creationId xmlns:p14="http://schemas.microsoft.com/office/powerpoint/2010/main" xmlns="" val="3415236079"/>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200" y="609600"/>
            <a:ext cx="8229600" cy="1447800"/>
          </a:xfrm>
          <a:prstGeom prst="rect">
            <a:avLst/>
          </a:prstGeom>
        </p:spPr>
        <p:txBody>
          <a:bodyPr>
            <a:noAutofit/>
          </a:bodyPr>
          <a:lstStyle/>
          <a:p>
            <a:r>
              <a:rPr kumimoji="0" lang="en-US" sz="3200" b="1" i="0" u="none" strike="noStrike" kern="1200" cap="none" spc="0" normalizeH="0" baseline="0" noProof="0" dirty="0" smtClean="0">
                <a:ln>
                  <a:noFill/>
                </a:ln>
                <a:solidFill>
                  <a:schemeClr val="tx2"/>
                </a:solidFill>
                <a:effectLst/>
                <a:uLnTx/>
                <a:uFillTx/>
                <a:latin typeface="+mj-lt"/>
                <a:ea typeface="+mj-ea"/>
                <a:cs typeface="+mj-cs"/>
              </a:rPr>
              <a:t>MENA: MFN </a:t>
            </a:r>
            <a:r>
              <a:rPr kumimoji="0" lang="en-US" sz="3200" b="1" i="0" u="none" strike="noStrike" kern="1200" cap="none" spc="0" normalizeH="0" noProof="0" dirty="0" smtClean="0">
                <a:ln>
                  <a:noFill/>
                </a:ln>
                <a:solidFill>
                  <a:schemeClr val="tx2"/>
                </a:solidFill>
                <a:effectLst/>
                <a:uLnTx/>
                <a:uFillTx/>
                <a:latin typeface="+mj-lt"/>
                <a:ea typeface="+mj-ea"/>
                <a:cs typeface="+mj-cs"/>
              </a:rPr>
              <a:t>tariffs remain high but s</a:t>
            </a:r>
            <a:r>
              <a:rPr lang="en-US" sz="3200" b="1" dirty="0" err="1" smtClean="0">
                <a:solidFill>
                  <a:schemeClr val="tx2"/>
                </a:solidFill>
                <a:latin typeface="+mj-lt"/>
              </a:rPr>
              <a:t>ignificant</a:t>
            </a:r>
            <a:r>
              <a:rPr lang="en-US" sz="3200" b="1" dirty="0" smtClean="0">
                <a:solidFill>
                  <a:schemeClr val="tx2"/>
                </a:solidFill>
                <a:latin typeface="+mj-lt"/>
              </a:rPr>
              <a:t> progress in reducing them regionally</a:t>
            </a: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sz="2800" b="1" i="0" u="none" strike="noStrike" kern="1200" cap="none" spc="0" normalizeH="0" baseline="0" noProof="0" dirty="0">
              <a:ln>
                <a:noFill/>
              </a:ln>
              <a:solidFill>
                <a:schemeClr val="tx2"/>
              </a:solidFill>
              <a:effectLst/>
              <a:uLnTx/>
              <a:uFillTx/>
              <a:latin typeface="+mj-lt"/>
              <a:ea typeface="+mj-ea"/>
              <a:cs typeface="+mj-cs"/>
            </a:endParaRPr>
          </a:p>
        </p:txBody>
      </p:sp>
      <p:sp>
        <p:nvSpPr>
          <p:cNvPr id="4" name="TextBox 3"/>
          <p:cNvSpPr txBox="1"/>
          <p:nvPr/>
        </p:nvSpPr>
        <p:spPr>
          <a:xfrm>
            <a:off x="2209800" y="2057400"/>
            <a:ext cx="3962400" cy="338554"/>
          </a:xfrm>
          <a:prstGeom prst="rect">
            <a:avLst/>
          </a:prstGeom>
          <a:noFill/>
        </p:spPr>
        <p:txBody>
          <a:bodyPr wrap="square" rtlCol="0">
            <a:spAutoFit/>
          </a:bodyPr>
          <a:lstStyle/>
          <a:p>
            <a:pPr algn="r"/>
            <a:r>
              <a:rPr lang="en-US" sz="1600" dirty="0" smtClean="0">
                <a:solidFill>
                  <a:schemeClr val="tx2"/>
                </a:solidFill>
              </a:rPr>
              <a:t>(Tariff only) Trade Restrictiveness Index</a:t>
            </a:r>
            <a:endParaRPr lang="en-US" sz="1600" dirty="0">
              <a:solidFill>
                <a:schemeClr val="tx2"/>
              </a:solidFill>
            </a:endParaRPr>
          </a:p>
        </p:txBody>
      </p:sp>
      <p:grpSp>
        <p:nvGrpSpPr>
          <p:cNvPr id="2052" name="Group 4"/>
          <p:cNvGrpSpPr>
            <a:grpSpLocks noChangeAspect="1"/>
          </p:cNvGrpSpPr>
          <p:nvPr/>
        </p:nvGrpSpPr>
        <p:grpSpPr bwMode="auto">
          <a:xfrm>
            <a:off x="381000" y="2438400"/>
            <a:ext cx="8305800" cy="4267200"/>
            <a:chOff x="240" y="1536"/>
            <a:chExt cx="5232" cy="2688"/>
          </a:xfrm>
        </p:grpSpPr>
        <p:sp>
          <p:nvSpPr>
            <p:cNvPr id="2051" name="AutoShape 3"/>
            <p:cNvSpPr>
              <a:spLocks noChangeAspect="1" noChangeArrowheads="1" noTextEdit="1"/>
            </p:cNvSpPr>
            <p:nvPr/>
          </p:nvSpPr>
          <p:spPr bwMode="auto">
            <a:xfrm>
              <a:off x="240" y="1536"/>
              <a:ext cx="5232" cy="2688"/>
            </a:xfrm>
            <a:prstGeom prst="rect">
              <a:avLst/>
            </a:prstGeom>
            <a:noFill/>
            <a:ln w="12700" cap="flat" cmpd="sng" algn="ctr">
              <a:solidFill>
                <a:srgbClr val="000000"/>
              </a:solidFill>
              <a:prstDash val="solid"/>
              <a:miter lim="800000"/>
              <a:headEnd type="none" w="med" len="med"/>
              <a:tailEnd type="none" w="med" len="med"/>
            </a:ln>
          </p:spPr>
          <p:txBody>
            <a:bodyPr vert="horz" wrap="square" lIns="91440" tIns="45720" rIns="91440" bIns="45720" numCol="1" anchor="t" anchorCtr="0" compatLnSpc="1">
              <a:prstTxWarp prst="textNoShape">
                <a:avLst/>
              </a:prstTxWarp>
            </a:bodyPr>
            <a:lstStyle/>
            <a:p>
              <a:endParaRPr lang="en-US"/>
            </a:p>
          </p:txBody>
        </p:sp>
        <p:sp>
          <p:nvSpPr>
            <p:cNvPr id="2053" name="Rectangle 5"/>
            <p:cNvSpPr>
              <a:spLocks noChangeArrowheads="1"/>
            </p:cNvSpPr>
            <p:nvPr/>
          </p:nvSpPr>
          <p:spPr bwMode="auto">
            <a:xfrm>
              <a:off x="244" y="1540"/>
              <a:ext cx="5216" cy="2672"/>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54" name="Rectangle 6"/>
            <p:cNvSpPr>
              <a:spLocks noChangeArrowheads="1"/>
            </p:cNvSpPr>
            <p:nvPr/>
          </p:nvSpPr>
          <p:spPr bwMode="auto">
            <a:xfrm>
              <a:off x="846" y="2040"/>
              <a:ext cx="4614" cy="1532"/>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55" name="Freeform 7"/>
            <p:cNvSpPr>
              <a:spLocks noEditPoints="1"/>
            </p:cNvSpPr>
            <p:nvPr/>
          </p:nvSpPr>
          <p:spPr bwMode="auto">
            <a:xfrm>
              <a:off x="974" y="3032"/>
              <a:ext cx="4012" cy="540"/>
            </a:xfrm>
            <a:custGeom>
              <a:avLst/>
              <a:gdLst/>
              <a:ahLst/>
              <a:cxnLst>
                <a:cxn ang="0">
                  <a:pos x="0" y="250"/>
                </a:cxn>
                <a:cxn ang="0">
                  <a:pos x="169" y="250"/>
                </a:cxn>
                <a:cxn ang="0">
                  <a:pos x="169" y="540"/>
                </a:cxn>
                <a:cxn ang="0">
                  <a:pos x="0" y="540"/>
                </a:cxn>
                <a:cxn ang="0">
                  <a:pos x="0" y="250"/>
                </a:cxn>
                <a:cxn ang="0">
                  <a:pos x="771" y="321"/>
                </a:cxn>
                <a:cxn ang="0">
                  <a:pos x="939" y="321"/>
                </a:cxn>
                <a:cxn ang="0">
                  <a:pos x="939" y="540"/>
                </a:cxn>
                <a:cxn ang="0">
                  <a:pos x="771" y="540"/>
                </a:cxn>
                <a:cxn ang="0">
                  <a:pos x="771" y="321"/>
                </a:cxn>
                <a:cxn ang="0">
                  <a:pos x="1541" y="258"/>
                </a:cxn>
                <a:cxn ang="0">
                  <a:pos x="1709" y="258"/>
                </a:cxn>
                <a:cxn ang="0">
                  <a:pos x="1709" y="540"/>
                </a:cxn>
                <a:cxn ang="0">
                  <a:pos x="1541" y="540"/>
                </a:cxn>
                <a:cxn ang="0">
                  <a:pos x="1541" y="258"/>
                </a:cxn>
                <a:cxn ang="0">
                  <a:pos x="2303" y="39"/>
                </a:cxn>
                <a:cxn ang="0">
                  <a:pos x="2480" y="39"/>
                </a:cxn>
                <a:cxn ang="0">
                  <a:pos x="2480" y="540"/>
                </a:cxn>
                <a:cxn ang="0">
                  <a:pos x="2303" y="540"/>
                </a:cxn>
                <a:cxn ang="0">
                  <a:pos x="2303" y="39"/>
                </a:cxn>
                <a:cxn ang="0">
                  <a:pos x="3074" y="0"/>
                </a:cxn>
                <a:cxn ang="0">
                  <a:pos x="3250" y="0"/>
                </a:cxn>
                <a:cxn ang="0">
                  <a:pos x="3250" y="540"/>
                </a:cxn>
                <a:cxn ang="0">
                  <a:pos x="3074" y="540"/>
                </a:cxn>
                <a:cxn ang="0">
                  <a:pos x="3074" y="0"/>
                </a:cxn>
                <a:cxn ang="0">
                  <a:pos x="3844" y="188"/>
                </a:cxn>
                <a:cxn ang="0">
                  <a:pos x="4012" y="188"/>
                </a:cxn>
                <a:cxn ang="0">
                  <a:pos x="4012" y="540"/>
                </a:cxn>
                <a:cxn ang="0">
                  <a:pos x="3844" y="540"/>
                </a:cxn>
                <a:cxn ang="0">
                  <a:pos x="3844" y="188"/>
                </a:cxn>
              </a:cxnLst>
              <a:rect l="0" t="0" r="r" b="b"/>
              <a:pathLst>
                <a:path w="4012" h="540">
                  <a:moveTo>
                    <a:pt x="0" y="250"/>
                  </a:moveTo>
                  <a:lnTo>
                    <a:pt x="169" y="250"/>
                  </a:lnTo>
                  <a:lnTo>
                    <a:pt x="169" y="540"/>
                  </a:lnTo>
                  <a:lnTo>
                    <a:pt x="0" y="540"/>
                  </a:lnTo>
                  <a:lnTo>
                    <a:pt x="0" y="250"/>
                  </a:lnTo>
                  <a:close/>
                  <a:moveTo>
                    <a:pt x="771" y="321"/>
                  </a:moveTo>
                  <a:lnTo>
                    <a:pt x="939" y="321"/>
                  </a:lnTo>
                  <a:lnTo>
                    <a:pt x="939" y="540"/>
                  </a:lnTo>
                  <a:lnTo>
                    <a:pt x="771" y="540"/>
                  </a:lnTo>
                  <a:lnTo>
                    <a:pt x="771" y="321"/>
                  </a:lnTo>
                  <a:close/>
                  <a:moveTo>
                    <a:pt x="1541" y="258"/>
                  </a:moveTo>
                  <a:lnTo>
                    <a:pt x="1709" y="258"/>
                  </a:lnTo>
                  <a:lnTo>
                    <a:pt x="1709" y="540"/>
                  </a:lnTo>
                  <a:lnTo>
                    <a:pt x="1541" y="540"/>
                  </a:lnTo>
                  <a:lnTo>
                    <a:pt x="1541" y="258"/>
                  </a:lnTo>
                  <a:close/>
                  <a:moveTo>
                    <a:pt x="2303" y="39"/>
                  </a:moveTo>
                  <a:lnTo>
                    <a:pt x="2480" y="39"/>
                  </a:lnTo>
                  <a:lnTo>
                    <a:pt x="2480" y="540"/>
                  </a:lnTo>
                  <a:lnTo>
                    <a:pt x="2303" y="540"/>
                  </a:lnTo>
                  <a:lnTo>
                    <a:pt x="2303" y="39"/>
                  </a:lnTo>
                  <a:close/>
                  <a:moveTo>
                    <a:pt x="3074" y="0"/>
                  </a:moveTo>
                  <a:lnTo>
                    <a:pt x="3250" y="0"/>
                  </a:lnTo>
                  <a:lnTo>
                    <a:pt x="3250" y="540"/>
                  </a:lnTo>
                  <a:lnTo>
                    <a:pt x="3074" y="540"/>
                  </a:lnTo>
                  <a:lnTo>
                    <a:pt x="3074" y="0"/>
                  </a:lnTo>
                  <a:close/>
                  <a:moveTo>
                    <a:pt x="3844" y="188"/>
                  </a:moveTo>
                  <a:lnTo>
                    <a:pt x="4012" y="188"/>
                  </a:lnTo>
                  <a:lnTo>
                    <a:pt x="4012" y="540"/>
                  </a:lnTo>
                  <a:lnTo>
                    <a:pt x="3844" y="540"/>
                  </a:lnTo>
                  <a:lnTo>
                    <a:pt x="3844" y="188"/>
                  </a:lnTo>
                  <a:close/>
                </a:path>
              </a:pathLst>
            </a:custGeom>
            <a:solidFill>
              <a:srgbClr val="4F81BD"/>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6" name="Freeform 8"/>
            <p:cNvSpPr>
              <a:spLocks noEditPoints="1"/>
            </p:cNvSpPr>
            <p:nvPr/>
          </p:nvSpPr>
          <p:spPr bwMode="auto">
            <a:xfrm>
              <a:off x="1143" y="2353"/>
              <a:ext cx="4020" cy="1219"/>
            </a:xfrm>
            <a:custGeom>
              <a:avLst/>
              <a:gdLst/>
              <a:ahLst/>
              <a:cxnLst>
                <a:cxn ang="0">
                  <a:pos x="0" y="726"/>
                </a:cxn>
                <a:cxn ang="0">
                  <a:pos x="176" y="726"/>
                </a:cxn>
                <a:cxn ang="0">
                  <a:pos x="176" y="1219"/>
                </a:cxn>
                <a:cxn ang="0">
                  <a:pos x="0" y="1219"/>
                </a:cxn>
                <a:cxn ang="0">
                  <a:pos x="0" y="726"/>
                </a:cxn>
                <a:cxn ang="0">
                  <a:pos x="770" y="812"/>
                </a:cxn>
                <a:cxn ang="0">
                  <a:pos x="939" y="812"/>
                </a:cxn>
                <a:cxn ang="0">
                  <a:pos x="939" y="1219"/>
                </a:cxn>
                <a:cxn ang="0">
                  <a:pos x="770" y="1219"/>
                </a:cxn>
                <a:cxn ang="0">
                  <a:pos x="770" y="812"/>
                </a:cxn>
                <a:cxn ang="0">
                  <a:pos x="1540" y="922"/>
                </a:cxn>
                <a:cxn ang="0">
                  <a:pos x="1709" y="922"/>
                </a:cxn>
                <a:cxn ang="0">
                  <a:pos x="1709" y="1219"/>
                </a:cxn>
                <a:cxn ang="0">
                  <a:pos x="1540" y="1219"/>
                </a:cxn>
                <a:cxn ang="0">
                  <a:pos x="1540" y="922"/>
                </a:cxn>
                <a:cxn ang="0">
                  <a:pos x="2311" y="375"/>
                </a:cxn>
                <a:cxn ang="0">
                  <a:pos x="2479" y="375"/>
                </a:cxn>
                <a:cxn ang="0">
                  <a:pos x="2479" y="1219"/>
                </a:cxn>
                <a:cxn ang="0">
                  <a:pos x="2311" y="1219"/>
                </a:cxn>
                <a:cxn ang="0">
                  <a:pos x="2311" y="375"/>
                </a:cxn>
                <a:cxn ang="0">
                  <a:pos x="3081" y="0"/>
                </a:cxn>
                <a:cxn ang="0">
                  <a:pos x="3250" y="0"/>
                </a:cxn>
                <a:cxn ang="0">
                  <a:pos x="3250" y="1219"/>
                </a:cxn>
                <a:cxn ang="0">
                  <a:pos x="3081" y="1219"/>
                </a:cxn>
                <a:cxn ang="0">
                  <a:pos x="3081" y="0"/>
                </a:cxn>
                <a:cxn ang="0">
                  <a:pos x="3843" y="648"/>
                </a:cxn>
                <a:cxn ang="0">
                  <a:pos x="4020" y="648"/>
                </a:cxn>
                <a:cxn ang="0">
                  <a:pos x="4020" y="1219"/>
                </a:cxn>
                <a:cxn ang="0">
                  <a:pos x="3843" y="1219"/>
                </a:cxn>
                <a:cxn ang="0">
                  <a:pos x="3843" y="648"/>
                </a:cxn>
              </a:cxnLst>
              <a:rect l="0" t="0" r="r" b="b"/>
              <a:pathLst>
                <a:path w="4020" h="1219">
                  <a:moveTo>
                    <a:pt x="0" y="726"/>
                  </a:moveTo>
                  <a:lnTo>
                    <a:pt x="176" y="726"/>
                  </a:lnTo>
                  <a:lnTo>
                    <a:pt x="176" y="1219"/>
                  </a:lnTo>
                  <a:lnTo>
                    <a:pt x="0" y="1219"/>
                  </a:lnTo>
                  <a:lnTo>
                    <a:pt x="0" y="726"/>
                  </a:lnTo>
                  <a:close/>
                  <a:moveTo>
                    <a:pt x="770" y="812"/>
                  </a:moveTo>
                  <a:lnTo>
                    <a:pt x="939" y="812"/>
                  </a:lnTo>
                  <a:lnTo>
                    <a:pt x="939" y="1219"/>
                  </a:lnTo>
                  <a:lnTo>
                    <a:pt x="770" y="1219"/>
                  </a:lnTo>
                  <a:lnTo>
                    <a:pt x="770" y="812"/>
                  </a:lnTo>
                  <a:close/>
                  <a:moveTo>
                    <a:pt x="1540" y="922"/>
                  </a:moveTo>
                  <a:lnTo>
                    <a:pt x="1709" y="922"/>
                  </a:lnTo>
                  <a:lnTo>
                    <a:pt x="1709" y="1219"/>
                  </a:lnTo>
                  <a:lnTo>
                    <a:pt x="1540" y="1219"/>
                  </a:lnTo>
                  <a:lnTo>
                    <a:pt x="1540" y="922"/>
                  </a:lnTo>
                  <a:close/>
                  <a:moveTo>
                    <a:pt x="2311" y="375"/>
                  </a:moveTo>
                  <a:lnTo>
                    <a:pt x="2479" y="375"/>
                  </a:lnTo>
                  <a:lnTo>
                    <a:pt x="2479" y="1219"/>
                  </a:lnTo>
                  <a:lnTo>
                    <a:pt x="2311" y="1219"/>
                  </a:lnTo>
                  <a:lnTo>
                    <a:pt x="2311" y="375"/>
                  </a:lnTo>
                  <a:close/>
                  <a:moveTo>
                    <a:pt x="3081" y="0"/>
                  </a:moveTo>
                  <a:lnTo>
                    <a:pt x="3250" y="0"/>
                  </a:lnTo>
                  <a:lnTo>
                    <a:pt x="3250" y="1219"/>
                  </a:lnTo>
                  <a:lnTo>
                    <a:pt x="3081" y="1219"/>
                  </a:lnTo>
                  <a:lnTo>
                    <a:pt x="3081" y="0"/>
                  </a:lnTo>
                  <a:close/>
                  <a:moveTo>
                    <a:pt x="3843" y="648"/>
                  </a:moveTo>
                  <a:lnTo>
                    <a:pt x="4020" y="648"/>
                  </a:lnTo>
                  <a:lnTo>
                    <a:pt x="4020" y="1219"/>
                  </a:lnTo>
                  <a:lnTo>
                    <a:pt x="3843" y="1219"/>
                  </a:lnTo>
                  <a:lnTo>
                    <a:pt x="3843" y="648"/>
                  </a:lnTo>
                  <a:close/>
                </a:path>
              </a:pathLst>
            </a:custGeom>
            <a:solidFill>
              <a:srgbClr val="C0504D"/>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7" name="Freeform 9"/>
            <p:cNvSpPr>
              <a:spLocks noEditPoints="1"/>
            </p:cNvSpPr>
            <p:nvPr/>
          </p:nvSpPr>
          <p:spPr bwMode="auto">
            <a:xfrm>
              <a:off x="1319" y="3064"/>
              <a:ext cx="4013" cy="508"/>
            </a:xfrm>
            <a:custGeom>
              <a:avLst/>
              <a:gdLst/>
              <a:ahLst/>
              <a:cxnLst>
                <a:cxn ang="0">
                  <a:pos x="0" y="234"/>
                </a:cxn>
                <a:cxn ang="0">
                  <a:pos x="169" y="234"/>
                </a:cxn>
                <a:cxn ang="0">
                  <a:pos x="169" y="508"/>
                </a:cxn>
                <a:cxn ang="0">
                  <a:pos x="0" y="508"/>
                </a:cxn>
                <a:cxn ang="0">
                  <a:pos x="0" y="234"/>
                </a:cxn>
                <a:cxn ang="0">
                  <a:pos x="763" y="312"/>
                </a:cxn>
                <a:cxn ang="0">
                  <a:pos x="939" y="312"/>
                </a:cxn>
                <a:cxn ang="0">
                  <a:pos x="939" y="508"/>
                </a:cxn>
                <a:cxn ang="0">
                  <a:pos x="763" y="508"/>
                </a:cxn>
                <a:cxn ang="0">
                  <a:pos x="763" y="312"/>
                </a:cxn>
                <a:cxn ang="0">
                  <a:pos x="1533" y="234"/>
                </a:cxn>
                <a:cxn ang="0">
                  <a:pos x="1709" y="234"/>
                </a:cxn>
                <a:cxn ang="0">
                  <a:pos x="1709" y="508"/>
                </a:cxn>
                <a:cxn ang="0">
                  <a:pos x="1533" y="508"/>
                </a:cxn>
                <a:cxn ang="0">
                  <a:pos x="1533" y="234"/>
                </a:cxn>
                <a:cxn ang="0">
                  <a:pos x="2303" y="54"/>
                </a:cxn>
                <a:cxn ang="0">
                  <a:pos x="2472" y="54"/>
                </a:cxn>
                <a:cxn ang="0">
                  <a:pos x="2472" y="508"/>
                </a:cxn>
                <a:cxn ang="0">
                  <a:pos x="2303" y="508"/>
                </a:cxn>
                <a:cxn ang="0">
                  <a:pos x="2303" y="54"/>
                </a:cxn>
                <a:cxn ang="0">
                  <a:pos x="3074" y="0"/>
                </a:cxn>
                <a:cxn ang="0">
                  <a:pos x="3242" y="0"/>
                </a:cxn>
                <a:cxn ang="0">
                  <a:pos x="3242" y="508"/>
                </a:cxn>
                <a:cxn ang="0">
                  <a:pos x="3074" y="508"/>
                </a:cxn>
                <a:cxn ang="0">
                  <a:pos x="3074" y="0"/>
                </a:cxn>
                <a:cxn ang="0">
                  <a:pos x="3844" y="179"/>
                </a:cxn>
                <a:cxn ang="0">
                  <a:pos x="4013" y="179"/>
                </a:cxn>
                <a:cxn ang="0">
                  <a:pos x="4013" y="508"/>
                </a:cxn>
                <a:cxn ang="0">
                  <a:pos x="3844" y="508"/>
                </a:cxn>
                <a:cxn ang="0">
                  <a:pos x="3844" y="179"/>
                </a:cxn>
              </a:cxnLst>
              <a:rect l="0" t="0" r="r" b="b"/>
              <a:pathLst>
                <a:path w="4013" h="508">
                  <a:moveTo>
                    <a:pt x="0" y="234"/>
                  </a:moveTo>
                  <a:lnTo>
                    <a:pt x="169" y="234"/>
                  </a:lnTo>
                  <a:lnTo>
                    <a:pt x="169" y="508"/>
                  </a:lnTo>
                  <a:lnTo>
                    <a:pt x="0" y="508"/>
                  </a:lnTo>
                  <a:lnTo>
                    <a:pt x="0" y="234"/>
                  </a:lnTo>
                  <a:close/>
                  <a:moveTo>
                    <a:pt x="763" y="312"/>
                  </a:moveTo>
                  <a:lnTo>
                    <a:pt x="939" y="312"/>
                  </a:lnTo>
                  <a:lnTo>
                    <a:pt x="939" y="508"/>
                  </a:lnTo>
                  <a:lnTo>
                    <a:pt x="763" y="508"/>
                  </a:lnTo>
                  <a:lnTo>
                    <a:pt x="763" y="312"/>
                  </a:lnTo>
                  <a:close/>
                  <a:moveTo>
                    <a:pt x="1533" y="234"/>
                  </a:moveTo>
                  <a:lnTo>
                    <a:pt x="1709" y="234"/>
                  </a:lnTo>
                  <a:lnTo>
                    <a:pt x="1709" y="508"/>
                  </a:lnTo>
                  <a:lnTo>
                    <a:pt x="1533" y="508"/>
                  </a:lnTo>
                  <a:lnTo>
                    <a:pt x="1533" y="234"/>
                  </a:lnTo>
                  <a:close/>
                  <a:moveTo>
                    <a:pt x="2303" y="54"/>
                  </a:moveTo>
                  <a:lnTo>
                    <a:pt x="2472" y="54"/>
                  </a:lnTo>
                  <a:lnTo>
                    <a:pt x="2472" y="508"/>
                  </a:lnTo>
                  <a:lnTo>
                    <a:pt x="2303" y="508"/>
                  </a:lnTo>
                  <a:lnTo>
                    <a:pt x="2303" y="54"/>
                  </a:lnTo>
                  <a:close/>
                  <a:moveTo>
                    <a:pt x="3074" y="0"/>
                  </a:moveTo>
                  <a:lnTo>
                    <a:pt x="3242" y="0"/>
                  </a:lnTo>
                  <a:lnTo>
                    <a:pt x="3242" y="508"/>
                  </a:lnTo>
                  <a:lnTo>
                    <a:pt x="3074" y="508"/>
                  </a:lnTo>
                  <a:lnTo>
                    <a:pt x="3074" y="0"/>
                  </a:lnTo>
                  <a:close/>
                  <a:moveTo>
                    <a:pt x="3844" y="179"/>
                  </a:moveTo>
                  <a:lnTo>
                    <a:pt x="4013" y="179"/>
                  </a:lnTo>
                  <a:lnTo>
                    <a:pt x="4013" y="508"/>
                  </a:lnTo>
                  <a:lnTo>
                    <a:pt x="3844" y="508"/>
                  </a:lnTo>
                  <a:lnTo>
                    <a:pt x="3844" y="179"/>
                  </a:lnTo>
                  <a:close/>
                </a:path>
              </a:pathLst>
            </a:custGeom>
            <a:solidFill>
              <a:srgbClr val="9BBB5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8" name="Rectangle 10"/>
            <p:cNvSpPr>
              <a:spLocks noChangeArrowheads="1"/>
            </p:cNvSpPr>
            <p:nvPr/>
          </p:nvSpPr>
          <p:spPr bwMode="auto">
            <a:xfrm>
              <a:off x="846" y="2036"/>
              <a:ext cx="8" cy="1539"/>
            </a:xfrm>
            <a:prstGeom prst="rect">
              <a:avLst/>
            </a:prstGeom>
            <a:solidFill>
              <a:srgbClr val="868686"/>
            </a:solidFill>
            <a:ln w="12700" cap="flat">
              <a:solidFill>
                <a:srgbClr val="868686"/>
              </a:solidFill>
              <a:prstDash val="solid"/>
              <a:bevel/>
              <a:headEnd/>
              <a:tailEnd/>
            </a:ln>
          </p:spPr>
          <p:txBody>
            <a:bodyPr vert="horz" wrap="square" lIns="91440" tIns="45720" rIns="91440" bIns="45720" numCol="1" anchor="t" anchorCtr="0" compatLnSpc="1">
              <a:prstTxWarp prst="textNoShape">
                <a:avLst/>
              </a:prstTxWarp>
            </a:bodyPr>
            <a:lstStyle/>
            <a:p>
              <a:endParaRPr lang="en-US"/>
            </a:p>
          </p:txBody>
        </p:sp>
        <p:sp>
          <p:nvSpPr>
            <p:cNvPr id="2059" name="Freeform 11"/>
            <p:cNvSpPr>
              <a:spLocks noEditPoints="1"/>
            </p:cNvSpPr>
            <p:nvPr/>
          </p:nvSpPr>
          <p:spPr bwMode="auto">
            <a:xfrm>
              <a:off x="850" y="2032"/>
              <a:ext cx="32" cy="1547"/>
            </a:xfrm>
            <a:custGeom>
              <a:avLst/>
              <a:gdLst/>
              <a:ahLst/>
              <a:cxnLst>
                <a:cxn ang="0">
                  <a:pos x="0" y="1540"/>
                </a:cxn>
                <a:cxn ang="0">
                  <a:pos x="32" y="1540"/>
                </a:cxn>
                <a:cxn ang="0">
                  <a:pos x="32" y="1547"/>
                </a:cxn>
                <a:cxn ang="0">
                  <a:pos x="0" y="1547"/>
                </a:cxn>
                <a:cxn ang="0">
                  <a:pos x="0" y="1540"/>
                </a:cxn>
                <a:cxn ang="0">
                  <a:pos x="0" y="1235"/>
                </a:cxn>
                <a:cxn ang="0">
                  <a:pos x="32" y="1235"/>
                </a:cxn>
                <a:cxn ang="0">
                  <a:pos x="32" y="1243"/>
                </a:cxn>
                <a:cxn ang="0">
                  <a:pos x="0" y="1243"/>
                </a:cxn>
                <a:cxn ang="0">
                  <a:pos x="0" y="1235"/>
                </a:cxn>
                <a:cxn ang="0">
                  <a:pos x="0" y="922"/>
                </a:cxn>
                <a:cxn ang="0">
                  <a:pos x="32" y="922"/>
                </a:cxn>
                <a:cxn ang="0">
                  <a:pos x="32" y="930"/>
                </a:cxn>
                <a:cxn ang="0">
                  <a:pos x="0" y="930"/>
                </a:cxn>
                <a:cxn ang="0">
                  <a:pos x="0" y="922"/>
                </a:cxn>
                <a:cxn ang="0">
                  <a:pos x="0" y="618"/>
                </a:cxn>
                <a:cxn ang="0">
                  <a:pos x="32" y="618"/>
                </a:cxn>
                <a:cxn ang="0">
                  <a:pos x="32" y="625"/>
                </a:cxn>
                <a:cxn ang="0">
                  <a:pos x="0" y="625"/>
                </a:cxn>
                <a:cxn ang="0">
                  <a:pos x="0" y="618"/>
                </a:cxn>
                <a:cxn ang="0">
                  <a:pos x="0" y="305"/>
                </a:cxn>
                <a:cxn ang="0">
                  <a:pos x="32" y="305"/>
                </a:cxn>
                <a:cxn ang="0">
                  <a:pos x="32" y="313"/>
                </a:cxn>
                <a:cxn ang="0">
                  <a:pos x="0" y="313"/>
                </a:cxn>
                <a:cxn ang="0">
                  <a:pos x="0" y="305"/>
                </a:cxn>
                <a:cxn ang="0">
                  <a:pos x="0" y="0"/>
                </a:cxn>
                <a:cxn ang="0">
                  <a:pos x="32" y="0"/>
                </a:cxn>
                <a:cxn ang="0">
                  <a:pos x="32" y="8"/>
                </a:cxn>
                <a:cxn ang="0">
                  <a:pos x="0" y="8"/>
                </a:cxn>
                <a:cxn ang="0">
                  <a:pos x="0" y="0"/>
                </a:cxn>
              </a:cxnLst>
              <a:rect l="0" t="0" r="r" b="b"/>
              <a:pathLst>
                <a:path w="32" h="1547">
                  <a:moveTo>
                    <a:pt x="0" y="1540"/>
                  </a:moveTo>
                  <a:lnTo>
                    <a:pt x="32" y="1540"/>
                  </a:lnTo>
                  <a:lnTo>
                    <a:pt x="32" y="1547"/>
                  </a:lnTo>
                  <a:lnTo>
                    <a:pt x="0" y="1547"/>
                  </a:lnTo>
                  <a:lnTo>
                    <a:pt x="0" y="1540"/>
                  </a:lnTo>
                  <a:close/>
                  <a:moveTo>
                    <a:pt x="0" y="1235"/>
                  </a:moveTo>
                  <a:lnTo>
                    <a:pt x="32" y="1235"/>
                  </a:lnTo>
                  <a:lnTo>
                    <a:pt x="32" y="1243"/>
                  </a:lnTo>
                  <a:lnTo>
                    <a:pt x="0" y="1243"/>
                  </a:lnTo>
                  <a:lnTo>
                    <a:pt x="0" y="1235"/>
                  </a:lnTo>
                  <a:close/>
                  <a:moveTo>
                    <a:pt x="0" y="922"/>
                  </a:moveTo>
                  <a:lnTo>
                    <a:pt x="32" y="922"/>
                  </a:lnTo>
                  <a:lnTo>
                    <a:pt x="32" y="930"/>
                  </a:lnTo>
                  <a:lnTo>
                    <a:pt x="0" y="930"/>
                  </a:lnTo>
                  <a:lnTo>
                    <a:pt x="0" y="922"/>
                  </a:lnTo>
                  <a:close/>
                  <a:moveTo>
                    <a:pt x="0" y="618"/>
                  </a:moveTo>
                  <a:lnTo>
                    <a:pt x="32" y="618"/>
                  </a:lnTo>
                  <a:lnTo>
                    <a:pt x="32" y="625"/>
                  </a:lnTo>
                  <a:lnTo>
                    <a:pt x="0" y="625"/>
                  </a:lnTo>
                  <a:lnTo>
                    <a:pt x="0" y="618"/>
                  </a:lnTo>
                  <a:close/>
                  <a:moveTo>
                    <a:pt x="0" y="305"/>
                  </a:moveTo>
                  <a:lnTo>
                    <a:pt x="32" y="305"/>
                  </a:lnTo>
                  <a:lnTo>
                    <a:pt x="32" y="313"/>
                  </a:lnTo>
                  <a:lnTo>
                    <a:pt x="0" y="313"/>
                  </a:lnTo>
                  <a:lnTo>
                    <a:pt x="0" y="305"/>
                  </a:lnTo>
                  <a:close/>
                  <a:moveTo>
                    <a:pt x="0" y="0"/>
                  </a:moveTo>
                  <a:lnTo>
                    <a:pt x="32" y="0"/>
                  </a:lnTo>
                  <a:lnTo>
                    <a:pt x="32" y="8"/>
                  </a:lnTo>
                  <a:lnTo>
                    <a:pt x="0" y="8"/>
                  </a:lnTo>
                  <a:lnTo>
                    <a:pt x="0" y="0"/>
                  </a:lnTo>
                  <a:close/>
                </a:path>
              </a:pathLst>
            </a:custGeom>
            <a:solidFill>
              <a:srgbClr val="868686"/>
            </a:solidFill>
            <a:ln w="12700" cap="flat">
              <a:solidFill>
                <a:srgbClr val="868686"/>
              </a:solidFill>
              <a:prstDash val="solid"/>
              <a:bevel/>
              <a:headEnd/>
              <a:tailEnd/>
            </a:ln>
          </p:spPr>
          <p:txBody>
            <a:bodyPr vert="horz" wrap="square" lIns="91440" tIns="45720" rIns="91440" bIns="45720" numCol="1" anchor="t" anchorCtr="0" compatLnSpc="1">
              <a:prstTxWarp prst="textNoShape">
                <a:avLst/>
              </a:prstTxWarp>
            </a:bodyPr>
            <a:lstStyle/>
            <a:p>
              <a:endParaRPr lang="en-US"/>
            </a:p>
          </p:txBody>
        </p:sp>
        <p:sp>
          <p:nvSpPr>
            <p:cNvPr id="2060" name="Rectangle 12"/>
            <p:cNvSpPr>
              <a:spLocks noChangeArrowheads="1"/>
            </p:cNvSpPr>
            <p:nvPr/>
          </p:nvSpPr>
          <p:spPr bwMode="auto">
            <a:xfrm>
              <a:off x="850" y="3572"/>
              <a:ext cx="4606" cy="7"/>
            </a:xfrm>
            <a:prstGeom prst="rect">
              <a:avLst/>
            </a:prstGeom>
            <a:solidFill>
              <a:srgbClr val="868686"/>
            </a:solidFill>
            <a:ln w="12700" cap="flat">
              <a:solidFill>
                <a:srgbClr val="868686"/>
              </a:solidFill>
              <a:prstDash val="solid"/>
              <a:bevel/>
              <a:headEnd/>
              <a:tailEnd/>
            </a:ln>
          </p:spPr>
          <p:txBody>
            <a:bodyPr vert="horz" wrap="square" lIns="91440" tIns="45720" rIns="91440" bIns="45720" numCol="1" anchor="t" anchorCtr="0" compatLnSpc="1">
              <a:prstTxWarp prst="textNoShape">
                <a:avLst/>
              </a:prstTxWarp>
            </a:bodyPr>
            <a:lstStyle/>
            <a:p>
              <a:endParaRPr lang="en-US"/>
            </a:p>
          </p:txBody>
        </p:sp>
        <p:sp>
          <p:nvSpPr>
            <p:cNvPr id="2061" name="Freeform 13"/>
            <p:cNvSpPr>
              <a:spLocks noEditPoints="1"/>
            </p:cNvSpPr>
            <p:nvPr/>
          </p:nvSpPr>
          <p:spPr bwMode="auto">
            <a:xfrm>
              <a:off x="846" y="3575"/>
              <a:ext cx="4614" cy="32"/>
            </a:xfrm>
            <a:custGeom>
              <a:avLst/>
              <a:gdLst/>
              <a:ahLst/>
              <a:cxnLst>
                <a:cxn ang="0">
                  <a:pos x="8" y="0"/>
                </a:cxn>
                <a:cxn ang="0">
                  <a:pos x="8" y="32"/>
                </a:cxn>
                <a:cxn ang="0">
                  <a:pos x="0" y="32"/>
                </a:cxn>
                <a:cxn ang="0">
                  <a:pos x="0" y="0"/>
                </a:cxn>
                <a:cxn ang="0">
                  <a:pos x="8" y="0"/>
                </a:cxn>
                <a:cxn ang="0">
                  <a:pos x="778" y="0"/>
                </a:cxn>
                <a:cxn ang="0">
                  <a:pos x="778" y="32"/>
                </a:cxn>
                <a:cxn ang="0">
                  <a:pos x="770" y="32"/>
                </a:cxn>
                <a:cxn ang="0">
                  <a:pos x="770" y="0"/>
                </a:cxn>
                <a:cxn ang="0">
                  <a:pos x="778" y="0"/>
                </a:cxn>
                <a:cxn ang="0">
                  <a:pos x="1541" y="0"/>
                </a:cxn>
                <a:cxn ang="0">
                  <a:pos x="1541" y="32"/>
                </a:cxn>
                <a:cxn ang="0">
                  <a:pos x="1533" y="32"/>
                </a:cxn>
                <a:cxn ang="0">
                  <a:pos x="1533" y="0"/>
                </a:cxn>
                <a:cxn ang="0">
                  <a:pos x="1541" y="0"/>
                </a:cxn>
                <a:cxn ang="0">
                  <a:pos x="2311" y="0"/>
                </a:cxn>
                <a:cxn ang="0">
                  <a:pos x="2311" y="32"/>
                </a:cxn>
                <a:cxn ang="0">
                  <a:pos x="2303" y="32"/>
                </a:cxn>
                <a:cxn ang="0">
                  <a:pos x="2303" y="0"/>
                </a:cxn>
                <a:cxn ang="0">
                  <a:pos x="2311" y="0"/>
                </a:cxn>
                <a:cxn ang="0">
                  <a:pos x="3081" y="0"/>
                </a:cxn>
                <a:cxn ang="0">
                  <a:pos x="3081" y="32"/>
                </a:cxn>
                <a:cxn ang="0">
                  <a:pos x="3073" y="32"/>
                </a:cxn>
                <a:cxn ang="0">
                  <a:pos x="3073" y="0"/>
                </a:cxn>
                <a:cxn ang="0">
                  <a:pos x="3081" y="0"/>
                </a:cxn>
                <a:cxn ang="0">
                  <a:pos x="3844" y="0"/>
                </a:cxn>
                <a:cxn ang="0">
                  <a:pos x="3844" y="32"/>
                </a:cxn>
                <a:cxn ang="0">
                  <a:pos x="3836" y="32"/>
                </a:cxn>
                <a:cxn ang="0">
                  <a:pos x="3836" y="0"/>
                </a:cxn>
                <a:cxn ang="0">
                  <a:pos x="3844" y="0"/>
                </a:cxn>
                <a:cxn ang="0">
                  <a:pos x="4614" y="0"/>
                </a:cxn>
                <a:cxn ang="0">
                  <a:pos x="4614" y="32"/>
                </a:cxn>
                <a:cxn ang="0">
                  <a:pos x="4606" y="32"/>
                </a:cxn>
                <a:cxn ang="0">
                  <a:pos x="4606" y="0"/>
                </a:cxn>
                <a:cxn ang="0">
                  <a:pos x="4614" y="0"/>
                </a:cxn>
              </a:cxnLst>
              <a:rect l="0" t="0" r="r" b="b"/>
              <a:pathLst>
                <a:path w="4614" h="32">
                  <a:moveTo>
                    <a:pt x="8" y="0"/>
                  </a:moveTo>
                  <a:lnTo>
                    <a:pt x="8" y="32"/>
                  </a:lnTo>
                  <a:lnTo>
                    <a:pt x="0" y="32"/>
                  </a:lnTo>
                  <a:lnTo>
                    <a:pt x="0" y="0"/>
                  </a:lnTo>
                  <a:lnTo>
                    <a:pt x="8" y="0"/>
                  </a:lnTo>
                  <a:close/>
                  <a:moveTo>
                    <a:pt x="778" y="0"/>
                  </a:moveTo>
                  <a:lnTo>
                    <a:pt x="778" y="32"/>
                  </a:lnTo>
                  <a:lnTo>
                    <a:pt x="770" y="32"/>
                  </a:lnTo>
                  <a:lnTo>
                    <a:pt x="770" y="0"/>
                  </a:lnTo>
                  <a:lnTo>
                    <a:pt x="778" y="0"/>
                  </a:lnTo>
                  <a:close/>
                  <a:moveTo>
                    <a:pt x="1541" y="0"/>
                  </a:moveTo>
                  <a:lnTo>
                    <a:pt x="1541" y="32"/>
                  </a:lnTo>
                  <a:lnTo>
                    <a:pt x="1533" y="32"/>
                  </a:lnTo>
                  <a:lnTo>
                    <a:pt x="1533" y="0"/>
                  </a:lnTo>
                  <a:lnTo>
                    <a:pt x="1541" y="0"/>
                  </a:lnTo>
                  <a:close/>
                  <a:moveTo>
                    <a:pt x="2311" y="0"/>
                  </a:moveTo>
                  <a:lnTo>
                    <a:pt x="2311" y="32"/>
                  </a:lnTo>
                  <a:lnTo>
                    <a:pt x="2303" y="32"/>
                  </a:lnTo>
                  <a:lnTo>
                    <a:pt x="2303" y="0"/>
                  </a:lnTo>
                  <a:lnTo>
                    <a:pt x="2311" y="0"/>
                  </a:lnTo>
                  <a:close/>
                  <a:moveTo>
                    <a:pt x="3081" y="0"/>
                  </a:moveTo>
                  <a:lnTo>
                    <a:pt x="3081" y="32"/>
                  </a:lnTo>
                  <a:lnTo>
                    <a:pt x="3073" y="32"/>
                  </a:lnTo>
                  <a:lnTo>
                    <a:pt x="3073" y="0"/>
                  </a:lnTo>
                  <a:lnTo>
                    <a:pt x="3081" y="0"/>
                  </a:lnTo>
                  <a:close/>
                  <a:moveTo>
                    <a:pt x="3844" y="0"/>
                  </a:moveTo>
                  <a:lnTo>
                    <a:pt x="3844" y="32"/>
                  </a:lnTo>
                  <a:lnTo>
                    <a:pt x="3836" y="32"/>
                  </a:lnTo>
                  <a:lnTo>
                    <a:pt x="3836" y="0"/>
                  </a:lnTo>
                  <a:lnTo>
                    <a:pt x="3844" y="0"/>
                  </a:lnTo>
                  <a:close/>
                  <a:moveTo>
                    <a:pt x="4614" y="0"/>
                  </a:moveTo>
                  <a:lnTo>
                    <a:pt x="4614" y="32"/>
                  </a:lnTo>
                  <a:lnTo>
                    <a:pt x="4606" y="32"/>
                  </a:lnTo>
                  <a:lnTo>
                    <a:pt x="4606" y="0"/>
                  </a:lnTo>
                  <a:lnTo>
                    <a:pt x="4614" y="0"/>
                  </a:lnTo>
                  <a:close/>
                </a:path>
              </a:pathLst>
            </a:custGeom>
            <a:solidFill>
              <a:srgbClr val="868686"/>
            </a:solidFill>
            <a:ln w="12700" cap="flat">
              <a:solidFill>
                <a:srgbClr val="868686"/>
              </a:solidFill>
              <a:prstDash val="solid"/>
              <a:bevel/>
              <a:headEnd/>
              <a:tailEnd/>
            </a:ln>
          </p:spPr>
          <p:txBody>
            <a:bodyPr vert="horz" wrap="square" lIns="91440" tIns="45720" rIns="91440" bIns="45720" numCol="1" anchor="t" anchorCtr="0" compatLnSpc="1">
              <a:prstTxWarp prst="textNoShape">
                <a:avLst/>
              </a:prstTxWarp>
            </a:bodyPr>
            <a:lstStyle/>
            <a:p>
              <a:endParaRPr lang="en-US"/>
            </a:p>
          </p:txBody>
        </p:sp>
        <p:sp>
          <p:nvSpPr>
            <p:cNvPr id="2062" name="Rectangle 14"/>
            <p:cNvSpPr>
              <a:spLocks noChangeArrowheads="1"/>
            </p:cNvSpPr>
            <p:nvPr/>
          </p:nvSpPr>
          <p:spPr bwMode="auto">
            <a:xfrm>
              <a:off x="693" y="3516"/>
              <a:ext cx="112" cy="15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rgbClr val="000000"/>
                  </a:solidFill>
                  <a:effectLst/>
                  <a:latin typeface="Calibri" pitchFamily="34" charset="0"/>
                  <a:cs typeface="Arial" pitchFamily="34" charset="0"/>
                </a:rPr>
                <a:t>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63" name="Rectangle 15"/>
            <p:cNvSpPr>
              <a:spLocks noChangeArrowheads="1"/>
            </p:cNvSpPr>
            <p:nvPr/>
          </p:nvSpPr>
          <p:spPr bwMode="auto">
            <a:xfrm>
              <a:off x="693" y="3209"/>
              <a:ext cx="112" cy="15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rgbClr val="000000"/>
                  </a:solidFill>
                  <a:effectLst/>
                  <a:latin typeface="Calibri" pitchFamily="34" charset="0"/>
                  <a:cs typeface="Arial" pitchFamily="34" charset="0"/>
                </a:rPr>
                <a:t>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64" name="Rectangle 16"/>
            <p:cNvSpPr>
              <a:spLocks noChangeArrowheads="1"/>
            </p:cNvSpPr>
            <p:nvPr/>
          </p:nvSpPr>
          <p:spPr bwMode="auto">
            <a:xfrm>
              <a:off x="641" y="2902"/>
              <a:ext cx="160" cy="15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rgbClr val="000000"/>
                  </a:solidFill>
                  <a:effectLst/>
                  <a:latin typeface="Calibri" pitchFamily="34" charset="0"/>
                  <a:cs typeface="Arial" pitchFamily="34" charset="0"/>
                </a:rPr>
                <a:t>10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65" name="Rectangle 17"/>
            <p:cNvSpPr>
              <a:spLocks noChangeArrowheads="1"/>
            </p:cNvSpPr>
            <p:nvPr/>
          </p:nvSpPr>
          <p:spPr bwMode="auto">
            <a:xfrm>
              <a:off x="641" y="2595"/>
              <a:ext cx="160" cy="15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rgbClr val="000000"/>
                  </a:solidFill>
                  <a:effectLst/>
                  <a:latin typeface="Calibri" pitchFamily="34" charset="0"/>
                  <a:cs typeface="Arial" pitchFamily="34" charset="0"/>
                </a:rPr>
                <a:t>15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66" name="Rectangle 18"/>
            <p:cNvSpPr>
              <a:spLocks noChangeArrowheads="1"/>
            </p:cNvSpPr>
            <p:nvPr/>
          </p:nvSpPr>
          <p:spPr bwMode="auto">
            <a:xfrm>
              <a:off x="641" y="2288"/>
              <a:ext cx="160" cy="15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rgbClr val="000000"/>
                  </a:solidFill>
                  <a:effectLst/>
                  <a:latin typeface="Calibri" pitchFamily="34" charset="0"/>
                  <a:cs typeface="Arial" pitchFamily="34" charset="0"/>
                </a:rPr>
                <a:t>20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67" name="Rectangle 19"/>
            <p:cNvSpPr>
              <a:spLocks noChangeArrowheads="1"/>
            </p:cNvSpPr>
            <p:nvPr/>
          </p:nvSpPr>
          <p:spPr bwMode="auto">
            <a:xfrm>
              <a:off x="641" y="1981"/>
              <a:ext cx="160" cy="15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rgbClr val="000000"/>
                  </a:solidFill>
                  <a:effectLst/>
                  <a:latin typeface="Calibri" pitchFamily="34" charset="0"/>
                  <a:cs typeface="Arial" pitchFamily="34" charset="0"/>
                </a:rPr>
                <a:t>25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68" name="Rectangle 20"/>
            <p:cNvSpPr>
              <a:spLocks noChangeArrowheads="1"/>
            </p:cNvSpPr>
            <p:nvPr/>
          </p:nvSpPr>
          <p:spPr bwMode="auto">
            <a:xfrm>
              <a:off x="995" y="3682"/>
              <a:ext cx="554" cy="15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rgbClr val="000000"/>
                  </a:solidFill>
                  <a:effectLst/>
                  <a:latin typeface="Calibri" pitchFamily="34" charset="0"/>
                  <a:cs typeface="Arial" pitchFamily="34" charset="0"/>
                </a:rPr>
                <a:t>East Asia &amp;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69" name="Rectangle 21"/>
            <p:cNvSpPr>
              <a:spLocks noChangeArrowheads="1"/>
            </p:cNvSpPr>
            <p:nvPr/>
          </p:nvSpPr>
          <p:spPr bwMode="auto">
            <a:xfrm>
              <a:off x="1091" y="3807"/>
              <a:ext cx="329" cy="15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rgbClr val="000000"/>
                  </a:solidFill>
                  <a:effectLst/>
                  <a:latin typeface="Calibri" pitchFamily="34" charset="0"/>
                  <a:cs typeface="Arial" pitchFamily="34" charset="0"/>
                </a:rPr>
                <a:t>Pacific</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70" name="Rectangle 22"/>
            <p:cNvSpPr>
              <a:spLocks noChangeArrowheads="1"/>
            </p:cNvSpPr>
            <p:nvPr/>
          </p:nvSpPr>
          <p:spPr bwMode="auto">
            <a:xfrm>
              <a:off x="1635" y="3682"/>
              <a:ext cx="811" cy="15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rgbClr val="000000"/>
                  </a:solidFill>
                  <a:effectLst/>
                  <a:latin typeface="Calibri" pitchFamily="34" charset="0"/>
                  <a:cs typeface="Arial" pitchFamily="34" charset="0"/>
                </a:rPr>
                <a:t>Europe &amp; Central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71" name="Rectangle 23"/>
            <p:cNvSpPr>
              <a:spLocks noChangeArrowheads="1"/>
            </p:cNvSpPr>
            <p:nvPr/>
          </p:nvSpPr>
          <p:spPr bwMode="auto">
            <a:xfrm>
              <a:off x="1916" y="3807"/>
              <a:ext cx="233" cy="15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rgbClr val="000000"/>
                  </a:solidFill>
                  <a:effectLst/>
                  <a:latin typeface="Calibri" pitchFamily="34" charset="0"/>
                  <a:cs typeface="Arial" pitchFamily="34" charset="0"/>
                </a:rPr>
                <a:t>Asia</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72" name="Rectangle 24"/>
            <p:cNvSpPr>
              <a:spLocks noChangeArrowheads="1"/>
            </p:cNvSpPr>
            <p:nvPr/>
          </p:nvSpPr>
          <p:spPr bwMode="auto">
            <a:xfrm>
              <a:off x="2428" y="3682"/>
              <a:ext cx="754" cy="15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rgbClr val="000000"/>
                  </a:solidFill>
                  <a:effectLst/>
                  <a:latin typeface="Calibri" pitchFamily="34" charset="0"/>
                  <a:cs typeface="Arial" pitchFamily="34" charset="0"/>
                </a:rPr>
                <a:t>Latin America &amp;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73" name="Rectangle 25"/>
            <p:cNvSpPr>
              <a:spLocks noChangeArrowheads="1"/>
            </p:cNvSpPr>
            <p:nvPr/>
          </p:nvSpPr>
          <p:spPr bwMode="auto">
            <a:xfrm>
              <a:off x="2549" y="3807"/>
              <a:ext cx="490" cy="15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rgbClr val="000000"/>
                  </a:solidFill>
                  <a:effectLst/>
                  <a:latin typeface="Calibri" pitchFamily="34" charset="0"/>
                  <a:cs typeface="Arial" pitchFamily="34" charset="0"/>
                </a:rPr>
                <a:t>Caribbean</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74" name="Rectangle 26"/>
            <p:cNvSpPr>
              <a:spLocks noChangeArrowheads="1"/>
            </p:cNvSpPr>
            <p:nvPr/>
          </p:nvSpPr>
          <p:spPr bwMode="auto">
            <a:xfrm>
              <a:off x="3237" y="3682"/>
              <a:ext cx="674" cy="15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rgbClr val="000000"/>
                  </a:solidFill>
                  <a:effectLst/>
                  <a:latin typeface="Calibri" pitchFamily="34" charset="0"/>
                  <a:cs typeface="Arial" pitchFamily="34" charset="0"/>
                </a:rPr>
                <a:t>Middle East &amp;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75" name="Rectangle 27"/>
            <p:cNvSpPr>
              <a:spLocks noChangeArrowheads="1"/>
            </p:cNvSpPr>
            <p:nvPr/>
          </p:nvSpPr>
          <p:spPr bwMode="auto">
            <a:xfrm>
              <a:off x="3277" y="3807"/>
              <a:ext cx="578" cy="15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rgbClr val="000000"/>
                  </a:solidFill>
                  <a:effectLst/>
                  <a:latin typeface="Calibri" pitchFamily="34" charset="0"/>
                  <a:cs typeface="Arial" pitchFamily="34" charset="0"/>
                </a:rPr>
                <a:t>North Africa</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76" name="Rectangle 28"/>
            <p:cNvSpPr>
              <a:spLocks noChangeArrowheads="1"/>
            </p:cNvSpPr>
            <p:nvPr/>
          </p:nvSpPr>
          <p:spPr bwMode="auto">
            <a:xfrm>
              <a:off x="4086" y="3682"/>
              <a:ext cx="505" cy="15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rgbClr val="000000"/>
                  </a:solidFill>
                  <a:effectLst/>
                  <a:latin typeface="Calibri" pitchFamily="34" charset="0"/>
                  <a:cs typeface="Arial" pitchFamily="34" charset="0"/>
                </a:rPr>
                <a:t>South Asia</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77" name="Rectangle 29"/>
            <p:cNvSpPr>
              <a:spLocks noChangeArrowheads="1"/>
            </p:cNvSpPr>
            <p:nvPr/>
          </p:nvSpPr>
          <p:spPr bwMode="auto">
            <a:xfrm>
              <a:off x="4807" y="3682"/>
              <a:ext cx="217" cy="15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rgbClr val="000000"/>
                  </a:solidFill>
                  <a:effectLst/>
                  <a:latin typeface="Calibri" pitchFamily="34" charset="0"/>
                  <a:cs typeface="Arial" pitchFamily="34" charset="0"/>
                </a:rPr>
                <a:t>Sub</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78" name="Rectangle 30"/>
            <p:cNvSpPr>
              <a:spLocks noChangeArrowheads="1"/>
            </p:cNvSpPr>
            <p:nvPr/>
          </p:nvSpPr>
          <p:spPr bwMode="auto">
            <a:xfrm>
              <a:off x="4968" y="3682"/>
              <a:ext cx="88" cy="15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rgbClr val="000000"/>
                  </a:solidFill>
                  <a:effectLst/>
                  <a:latin typeface="Calibri" pitchFamily="34" charset="0"/>
                  <a:cs typeface="Arial" pitchFamily="34" charset="0"/>
                </a:rPr>
                <a: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79" name="Rectangle 31"/>
            <p:cNvSpPr>
              <a:spLocks noChangeArrowheads="1"/>
            </p:cNvSpPr>
            <p:nvPr/>
          </p:nvSpPr>
          <p:spPr bwMode="auto">
            <a:xfrm>
              <a:off x="5000" y="3682"/>
              <a:ext cx="425" cy="15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rgbClr val="000000"/>
                  </a:solidFill>
                  <a:effectLst/>
                  <a:latin typeface="Calibri" pitchFamily="34" charset="0"/>
                  <a:cs typeface="Arial" pitchFamily="34" charset="0"/>
                </a:rPr>
                <a:t>Saharan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80" name="Rectangle 32"/>
            <p:cNvSpPr>
              <a:spLocks noChangeArrowheads="1"/>
            </p:cNvSpPr>
            <p:nvPr/>
          </p:nvSpPr>
          <p:spPr bwMode="auto">
            <a:xfrm>
              <a:off x="4952" y="3807"/>
              <a:ext cx="305" cy="15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rgbClr val="000000"/>
                  </a:solidFill>
                  <a:effectLst/>
                  <a:latin typeface="Calibri" pitchFamily="34" charset="0"/>
                  <a:cs typeface="Arial" pitchFamily="34" charset="0"/>
                </a:rPr>
                <a:t>Africa</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81" name="Rectangle 33"/>
            <p:cNvSpPr>
              <a:spLocks noChangeArrowheads="1"/>
            </p:cNvSpPr>
            <p:nvPr/>
          </p:nvSpPr>
          <p:spPr bwMode="auto">
            <a:xfrm>
              <a:off x="1809" y="4033"/>
              <a:ext cx="64" cy="54"/>
            </a:xfrm>
            <a:prstGeom prst="rect">
              <a:avLst/>
            </a:prstGeom>
            <a:solidFill>
              <a:srgbClr val="4F81BD"/>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82" name="Rectangle 34"/>
            <p:cNvSpPr>
              <a:spLocks noChangeArrowheads="1"/>
            </p:cNvSpPr>
            <p:nvPr/>
          </p:nvSpPr>
          <p:spPr bwMode="auto">
            <a:xfrm>
              <a:off x="1898" y="4002"/>
              <a:ext cx="522" cy="15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rgbClr val="000000"/>
                  </a:solidFill>
                  <a:effectLst/>
                  <a:latin typeface="Calibri" pitchFamily="34" charset="0"/>
                  <a:cs typeface="Arial" pitchFamily="34" charset="0"/>
                </a:rPr>
                <a:t>Total trade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83" name="Rectangle 35"/>
            <p:cNvSpPr>
              <a:spLocks noChangeArrowheads="1"/>
            </p:cNvSpPr>
            <p:nvPr/>
          </p:nvSpPr>
          <p:spPr bwMode="auto">
            <a:xfrm>
              <a:off x="2507" y="4033"/>
              <a:ext cx="56" cy="54"/>
            </a:xfrm>
            <a:prstGeom prst="rect">
              <a:avLst/>
            </a:prstGeom>
            <a:solidFill>
              <a:srgbClr val="C0504D"/>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84" name="Rectangle 36"/>
            <p:cNvSpPr>
              <a:spLocks noChangeArrowheads="1"/>
            </p:cNvSpPr>
            <p:nvPr/>
          </p:nvSpPr>
          <p:spPr bwMode="auto">
            <a:xfrm>
              <a:off x="2592" y="4002"/>
              <a:ext cx="473" cy="12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smtClean="0">
                  <a:ln>
                    <a:noFill/>
                  </a:ln>
                  <a:solidFill>
                    <a:srgbClr val="000000"/>
                  </a:solidFill>
                  <a:effectLst/>
                  <a:latin typeface="Calibri" pitchFamily="34" charset="0"/>
                  <a:cs typeface="Arial" pitchFamily="34" charset="0"/>
                </a:rPr>
                <a:t>Agriculture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85" name="Rectangle 37"/>
            <p:cNvSpPr>
              <a:spLocks noChangeArrowheads="1"/>
            </p:cNvSpPr>
            <p:nvPr/>
          </p:nvSpPr>
          <p:spPr bwMode="auto">
            <a:xfrm>
              <a:off x="3205" y="4033"/>
              <a:ext cx="64" cy="54"/>
            </a:xfrm>
            <a:prstGeom prst="rect">
              <a:avLst/>
            </a:prstGeom>
            <a:solidFill>
              <a:srgbClr val="9BBB5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86" name="Rectangle 38"/>
            <p:cNvSpPr>
              <a:spLocks noChangeArrowheads="1"/>
            </p:cNvSpPr>
            <p:nvPr/>
          </p:nvSpPr>
          <p:spPr bwMode="auto">
            <a:xfrm>
              <a:off x="3296" y="4002"/>
              <a:ext cx="682" cy="15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rgbClr val="000000"/>
                  </a:solidFill>
                  <a:effectLst/>
                  <a:latin typeface="Calibri" pitchFamily="34" charset="0"/>
                  <a:cs typeface="Arial" pitchFamily="34" charset="0"/>
                </a:rPr>
                <a:t>Manufacturing</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87" name="Freeform 39"/>
            <p:cNvSpPr>
              <a:spLocks noEditPoints="1"/>
            </p:cNvSpPr>
            <p:nvPr/>
          </p:nvSpPr>
          <p:spPr bwMode="auto">
            <a:xfrm>
              <a:off x="244" y="1540"/>
              <a:ext cx="5224" cy="2680"/>
            </a:xfrm>
            <a:custGeom>
              <a:avLst/>
              <a:gdLst/>
              <a:ahLst/>
              <a:cxnLst>
                <a:cxn ang="0">
                  <a:pos x="0" y="8"/>
                </a:cxn>
                <a:cxn ang="0">
                  <a:pos x="8" y="0"/>
                </a:cxn>
                <a:cxn ang="0">
                  <a:pos x="10408" y="0"/>
                </a:cxn>
                <a:cxn ang="0">
                  <a:pos x="10416" y="8"/>
                </a:cxn>
                <a:cxn ang="0">
                  <a:pos x="10416" y="5480"/>
                </a:cxn>
                <a:cxn ang="0">
                  <a:pos x="10408" y="5488"/>
                </a:cxn>
                <a:cxn ang="0">
                  <a:pos x="8" y="5488"/>
                </a:cxn>
                <a:cxn ang="0">
                  <a:pos x="0" y="5480"/>
                </a:cxn>
                <a:cxn ang="0">
                  <a:pos x="0" y="8"/>
                </a:cxn>
                <a:cxn ang="0">
                  <a:pos x="16" y="5480"/>
                </a:cxn>
                <a:cxn ang="0">
                  <a:pos x="8" y="5472"/>
                </a:cxn>
                <a:cxn ang="0">
                  <a:pos x="10408" y="5472"/>
                </a:cxn>
                <a:cxn ang="0">
                  <a:pos x="10400" y="5480"/>
                </a:cxn>
                <a:cxn ang="0">
                  <a:pos x="10400" y="8"/>
                </a:cxn>
                <a:cxn ang="0">
                  <a:pos x="10408" y="16"/>
                </a:cxn>
                <a:cxn ang="0">
                  <a:pos x="8" y="16"/>
                </a:cxn>
                <a:cxn ang="0">
                  <a:pos x="16" y="8"/>
                </a:cxn>
                <a:cxn ang="0">
                  <a:pos x="16" y="5480"/>
                </a:cxn>
              </a:cxnLst>
              <a:rect l="0" t="0" r="r" b="b"/>
              <a:pathLst>
                <a:path w="10416" h="5488">
                  <a:moveTo>
                    <a:pt x="0" y="8"/>
                  </a:moveTo>
                  <a:cubicBezTo>
                    <a:pt x="0" y="4"/>
                    <a:pt x="4" y="0"/>
                    <a:pt x="8" y="0"/>
                  </a:cubicBezTo>
                  <a:lnTo>
                    <a:pt x="10408" y="0"/>
                  </a:lnTo>
                  <a:cubicBezTo>
                    <a:pt x="10413" y="0"/>
                    <a:pt x="10416" y="4"/>
                    <a:pt x="10416" y="8"/>
                  </a:cubicBezTo>
                  <a:lnTo>
                    <a:pt x="10416" y="5480"/>
                  </a:lnTo>
                  <a:cubicBezTo>
                    <a:pt x="10416" y="5485"/>
                    <a:pt x="10413" y="5488"/>
                    <a:pt x="10408" y="5488"/>
                  </a:cubicBezTo>
                  <a:lnTo>
                    <a:pt x="8" y="5488"/>
                  </a:lnTo>
                  <a:cubicBezTo>
                    <a:pt x="4" y="5488"/>
                    <a:pt x="0" y="5485"/>
                    <a:pt x="0" y="5480"/>
                  </a:cubicBezTo>
                  <a:lnTo>
                    <a:pt x="0" y="8"/>
                  </a:lnTo>
                  <a:close/>
                  <a:moveTo>
                    <a:pt x="16" y="5480"/>
                  </a:moveTo>
                  <a:lnTo>
                    <a:pt x="8" y="5472"/>
                  </a:lnTo>
                  <a:lnTo>
                    <a:pt x="10408" y="5472"/>
                  </a:lnTo>
                  <a:lnTo>
                    <a:pt x="10400" y="5480"/>
                  </a:lnTo>
                  <a:lnTo>
                    <a:pt x="10400" y="8"/>
                  </a:lnTo>
                  <a:lnTo>
                    <a:pt x="10408" y="16"/>
                  </a:lnTo>
                  <a:lnTo>
                    <a:pt x="8" y="16"/>
                  </a:lnTo>
                  <a:lnTo>
                    <a:pt x="16" y="8"/>
                  </a:lnTo>
                  <a:lnTo>
                    <a:pt x="16" y="5480"/>
                  </a:lnTo>
                  <a:close/>
                </a:path>
              </a:pathLst>
            </a:custGeom>
            <a:solidFill>
              <a:srgbClr val="868686"/>
            </a:solidFill>
            <a:ln w="1588" cap="flat">
              <a:solidFill>
                <a:srgbClr val="86868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88" name="Rectangle 40"/>
            <p:cNvSpPr>
              <a:spLocks noChangeArrowheads="1"/>
            </p:cNvSpPr>
            <p:nvPr/>
          </p:nvSpPr>
          <p:spPr bwMode="auto">
            <a:xfrm>
              <a:off x="2644" y="1634"/>
              <a:ext cx="0" cy="17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89" name="Rectangle 41"/>
            <p:cNvSpPr>
              <a:spLocks noChangeArrowheads="1"/>
            </p:cNvSpPr>
            <p:nvPr/>
          </p:nvSpPr>
          <p:spPr bwMode="auto">
            <a:xfrm>
              <a:off x="653" y="1830"/>
              <a:ext cx="442" cy="17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rgbClr val="000000"/>
                  </a:solidFill>
                  <a:effectLst/>
                  <a:latin typeface="Calibri" pitchFamily="34" charset="0"/>
                  <a:cs typeface="Arial" pitchFamily="34" charset="0"/>
                </a:rPr>
                <a:t>Percent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Tree>
  </p:cSld>
  <p:clrMapOvr>
    <a:masterClrMapping/>
  </p:clrMapOvr>
  <p:transition spd="med"/>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200" y="762000"/>
            <a:ext cx="8229600" cy="609600"/>
          </a:xfrm>
          <a:prstGeom prst="rect">
            <a:avLst/>
          </a:prstGeom>
        </p:spPr>
        <p:txBody>
          <a:bodyP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smtClean="0">
                <a:ln>
                  <a:noFill/>
                </a:ln>
                <a:solidFill>
                  <a:schemeClr val="tx2"/>
                </a:solidFill>
                <a:effectLst/>
                <a:uLnTx/>
                <a:uFillTx/>
                <a:latin typeface="+mj-lt"/>
                <a:ea typeface="+mj-ea"/>
                <a:cs typeface="+mj-cs"/>
              </a:rPr>
              <a:t>NTMs are highest in MENA</a:t>
            </a:r>
            <a:endParaRPr kumimoji="0" lang="en-US" sz="3200" b="1" i="0" u="none" strike="noStrike" kern="1200" cap="none" spc="0" normalizeH="0" baseline="0" noProof="0" dirty="0">
              <a:ln>
                <a:noFill/>
              </a:ln>
              <a:solidFill>
                <a:schemeClr val="tx2"/>
              </a:solidFill>
              <a:effectLst/>
              <a:uLnTx/>
              <a:uFillTx/>
              <a:latin typeface="+mj-lt"/>
              <a:ea typeface="+mj-ea"/>
              <a:cs typeface="+mj-cs"/>
            </a:endParaRPr>
          </a:p>
        </p:txBody>
      </p:sp>
      <p:sp>
        <p:nvSpPr>
          <p:cNvPr id="4" name="TextBox 3"/>
          <p:cNvSpPr txBox="1"/>
          <p:nvPr/>
        </p:nvSpPr>
        <p:spPr>
          <a:xfrm>
            <a:off x="2209800" y="2057400"/>
            <a:ext cx="3962400" cy="584775"/>
          </a:xfrm>
          <a:prstGeom prst="rect">
            <a:avLst/>
          </a:prstGeom>
          <a:noFill/>
        </p:spPr>
        <p:txBody>
          <a:bodyPr wrap="square" rtlCol="0">
            <a:spAutoFit/>
          </a:bodyPr>
          <a:lstStyle/>
          <a:p>
            <a:pPr algn="r"/>
            <a:r>
              <a:rPr lang="en-US" sz="1600" dirty="0" smtClean="0">
                <a:solidFill>
                  <a:schemeClr val="tx2"/>
                </a:solidFill>
              </a:rPr>
              <a:t>Overall (Tariff and Non-Tariff) Trade Restrictiveness Index</a:t>
            </a:r>
            <a:endParaRPr lang="en-US" sz="1600" dirty="0">
              <a:solidFill>
                <a:schemeClr val="tx2"/>
              </a:solidFill>
            </a:endParaRPr>
          </a:p>
        </p:txBody>
      </p:sp>
      <p:grpSp>
        <p:nvGrpSpPr>
          <p:cNvPr id="1028" name="Group 4"/>
          <p:cNvGrpSpPr>
            <a:grpSpLocks noChangeAspect="1"/>
          </p:cNvGrpSpPr>
          <p:nvPr/>
        </p:nvGrpSpPr>
        <p:grpSpPr bwMode="auto">
          <a:xfrm>
            <a:off x="381000" y="2376488"/>
            <a:ext cx="8305800" cy="4252912"/>
            <a:chOff x="240" y="1497"/>
            <a:chExt cx="5232" cy="2679"/>
          </a:xfrm>
        </p:grpSpPr>
        <p:sp>
          <p:nvSpPr>
            <p:cNvPr id="1027" name="AutoShape 3"/>
            <p:cNvSpPr>
              <a:spLocks noChangeAspect="1" noChangeArrowheads="1" noTextEdit="1"/>
            </p:cNvSpPr>
            <p:nvPr/>
          </p:nvSpPr>
          <p:spPr bwMode="auto">
            <a:xfrm>
              <a:off x="240" y="1497"/>
              <a:ext cx="5232" cy="2679"/>
            </a:xfrm>
            <a:prstGeom prst="rect">
              <a:avLst/>
            </a:prstGeom>
            <a:noFill/>
            <a:ln w="12700" cap="flat" cmpd="sng" algn="ctr">
              <a:solidFill>
                <a:srgbClr val="000000"/>
              </a:solidFill>
              <a:prstDash val="solid"/>
              <a:miter lim="800000"/>
              <a:headEnd type="none" w="med" len="med"/>
              <a:tailEnd type="none" w="med" len="med"/>
            </a:ln>
          </p:spPr>
          <p:txBody>
            <a:bodyPr vert="horz" wrap="square" lIns="91440" tIns="45720" rIns="91440" bIns="45720" numCol="1" anchor="t" anchorCtr="0" compatLnSpc="1">
              <a:prstTxWarp prst="textNoShape">
                <a:avLst/>
              </a:prstTxWarp>
            </a:bodyPr>
            <a:lstStyle/>
            <a:p>
              <a:endParaRPr lang="en-US"/>
            </a:p>
          </p:txBody>
        </p:sp>
        <p:sp>
          <p:nvSpPr>
            <p:cNvPr id="1029" name="Rectangle 5"/>
            <p:cNvSpPr>
              <a:spLocks noChangeArrowheads="1"/>
            </p:cNvSpPr>
            <p:nvPr/>
          </p:nvSpPr>
          <p:spPr bwMode="auto">
            <a:xfrm>
              <a:off x="244" y="1508"/>
              <a:ext cx="5216" cy="2657"/>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0" name="Rectangle 6"/>
            <p:cNvSpPr>
              <a:spLocks noChangeArrowheads="1"/>
            </p:cNvSpPr>
            <p:nvPr/>
          </p:nvSpPr>
          <p:spPr bwMode="auto">
            <a:xfrm>
              <a:off x="718" y="1921"/>
              <a:ext cx="4611" cy="1543"/>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1" name="Freeform 7"/>
            <p:cNvSpPr>
              <a:spLocks noEditPoints="1"/>
            </p:cNvSpPr>
            <p:nvPr/>
          </p:nvSpPr>
          <p:spPr bwMode="auto">
            <a:xfrm>
              <a:off x="849" y="2844"/>
              <a:ext cx="4014" cy="620"/>
            </a:xfrm>
            <a:custGeom>
              <a:avLst/>
              <a:gdLst/>
              <a:ahLst/>
              <a:cxnLst>
                <a:cxn ang="0">
                  <a:pos x="0" y="273"/>
                </a:cxn>
                <a:cxn ang="0">
                  <a:pos x="172" y="273"/>
                </a:cxn>
                <a:cxn ang="0">
                  <a:pos x="172" y="620"/>
                </a:cxn>
                <a:cxn ang="0">
                  <a:pos x="0" y="620"/>
                </a:cxn>
                <a:cxn ang="0">
                  <a:pos x="0" y="273"/>
                </a:cxn>
                <a:cxn ang="0">
                  <a:pos x="768" y="266"/>
                </a:cxn>
                <a:cxn ang="0">
                  <a:pos x="940" y="266"/>
                </a:cxn>
                <a:cxn ang="0">
                  <a:pos x="940" y="620"/>
                </a:cxn>
                <a:cxn ang="0">
                  <a:pos x="768" y="620"/>
                </a:cxn>
                <a:cxn ang="0">
                  <a:pos x="768" y="266"/>
                </a:cxn>
                <a:cxn ang="0">
                  <a:pos x="1537" y="184"/>
                </a:cxn>
                <a:cxn ang="0">
                  <a:pos x="1709" y="184"/>
                </a:cxn>
                <a:cxn ang="0">
                  <a:pos x="1709" y="620"/>
                </a:cxn>
                <a:cxn ang="0">
                  <a:pos x="1537" y="620"/>
                </a:cxn>
                <a:cxn ang="0">
                  <a:pos x="1537" y="184"/>
                </a:cxn>
                <a:cxn ang="0">
                  <a:pos x="2305" y="0"/>
                </a:cxn>
                <a:cxn ang="0">
                  <a:pos x="2477" y="0"/>
                </a:cxn>
                <a:cxn ang="0">
                  <a:pos x="2477" y="620"/>
                </a:cxn>
                <a:cxn ang="0">
                  <a:pos x="2305" y="620"/>
                </a:cxn>
                <a:cxn ang="0">
                  <a:pos x="2305" y="0"/>
                </a:cxn>
                <a:cxn ang="0">
                  <a:pos x="3074" y="184"/>
                </a:cxn>
                <a:cxn ang="0">
                  <a:pos x="3246" y="184"/>
                </a:cxn>
                <a:cxn ang="0">
                  <a:pos x="3246" y="620"/>
                </a:cxn>
                <a:cxn ang="0">
                  <a:pos x="3074" y="620"/>
                </a:cxn>
                <a:cxn ang="0">
                  <a:pos x="3074" y="184"/>
                </a:cxn>
                <a:cxn ang="0">
                  <a:pos x="3842" y="302"/>
                </a:cxn>
                <a:cxn ang="0">
                  <a:pos x="4014" y="302"/>
                </a:cxn>
                <a:cxn ang="0">
                  <a:pos x="4014" y="620"/>
                </a:cxn>
                <a:cxn ang="0">
                  <a:pos x="3842" y="620"/>
                </a:cxn>
                <a:cxn ang="0">
                  <a:pos x="3842" y="302"/>
                </a:cxn>
              </a:cxnLst>
              <a:rect l="0" t="0" r="r" b="b"/>
              <a:pathLst>
                <a:path w="4014" h="620">
                  <a:moveTo>
                    <a:pt x="0" y="273"/>
                  </a:moveTo>
                  <a:lnTo>
                    <a:pt x="172" y="273"/>
                  </a:lnTo>
                  <a:lnTo>
                    <a:pt x="172" y="620"/>
                  </a:lnTo>
                  <a:lnTo>
                    <a:pt x="0" y="620"/>
                  </a:lnTo>
                  <a:lnTo>
                    <a:pt x="0" y="273"/>
                  </a:lnTo>
                  <a:close/>
                  <a:moveTo>
                    <a:pt x="768" y="266"/>
                  </a:moveTo>
                  <a:lnTo>
                    <a:pt x="940" y="266"/>
                  </a:lnTo>
                  <a:lnTo>
                    <a:pt x="940" y="620"/>
                  </a:lnTo>
                  <a:lnTo>
                    <a:pt x="768" y="620"/>
                  </a:lnTo>
                  <a:lnTo>
                    <a:pt x="768" y="266"/>
                  </a:lnTo>
                  <a:close/>
                  <a:moveTo>
                    <a:pt x="1537" y="184"/>
                  </a:moveTo>
                  <a:lnTo>
                    <a:pt x="1709" y="184"/>
                  </a:lnTo>
                  <a:lnTo>
                    <a:pt x="1709" y="620"/>
                  </a:lnTo>
                  <a:lnTo>
                    <a:pt x="1537" y="620"/>
                  </a:lnTo>
                  <a:lnTo>
                    <a:pt x="1537" y="184"/>
                  </a:lnTo>
                  <a:close/>
                  <a:moveTo>
                    <a:pt x="2305" y="0"/>
                  </a:moveTo>
                  <a:lnTo>
                    <a:pt x="2477" y="0"/>
                  </a:lnTo>
                  <a:lnTo>
                    <a:pt x="2477" y="620"/>
                  </a:lnTo>
                  <a:lnTo>
                    <a:pt x="2305" y="620"/>
                  </a:lnTo>
                  <a:lnTo>
                    <a:pt x="2305" y="0"/>
                  </a:lnTo>
                  <a:close/>
                  <a:moveTo>
                    <a:pt x="3074" y="184"/>
                  </a:moveTo>
                  <a:lnTo>
                    <a:pt x="3246" y="184"/>
                  </a:lnTo>
                  <a:lnTo>
                    <a:pt x="3246" y="620"/>
                  </a:lnTo>
                  <a:lnTo>
                    <a:pt x="3074" y="620"/>
                  </a:lnTo>
                  <a:lnTo>
                    <a:pt x="3074" y="184"/>
                  </a:lnTo>
                  <a:close/>
                  <a:moveTo>
                    <a:pt x="3842" y="302"/>
                  </a:moveTo>
                  <a:lnTo>
                    <a:pt x="4014" y="302"/>
                  </a:lnTo>
                  <a:lnTo>
                    <a:pt x="4014" y="620"/>
                  </a:lnTo>
                  <a:lnTo>
                    <a:pt x="3842" y="620"/>
                  </a:lnTo>
                  <a:lnTo>
                    <a:pt x="3842" y="302"/>
                  </a:lnTo>
                  <a:close/>
                </a:path>
              </a:pathLst>
            </a:custGeom>
            <a:solidFill>
              <a:srgbClr val="4F81BD"/>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2" name="Freeform 8"/>
            <p:cNvSpPr>
              <a:spLocks noEditPoints="1"/>
            </p:cNvSpPr>
            <p:nvPr/>
          </p:nvSpPr>
          <p:spPr bwMode="auto">
            <a:xfrm>
              <a:off x="1021" y="2121"/>
              <a:ext cx="4005" cy="1343"/>
            </a:xfrm>
            <a:custGeom>
              <a:avLst/>
              <a:gdLst/>
              <a:ahLst/>
              <a:cxnLst>
                <a:cxn ang="0">
                  <a:pos x="0" y="664"/>
                </a:cxn>
                <a:cxn ang="0">
                  <a:pos x="163" y="664"/>
                </a:cxn>
                <a:cxn ang="0">
                  <a:pos x="163" y="1343"/>
                </a:cxn>
                <a:cxn ang="0">
                  <a:pos x="0" y="1343"/>
                </a:cxn>
                <a:cxn ang="0">
                  <a:pos x="0" y="664"/>
                </a:cxn>
                <a:cxn ang="0">
                  <a:pos x="768" y="730"/>
                </a:cxn>
                <a:cxn ang="0">
                  <a:pos x="932" y="730"/>
                </a:cxn>
                <a:cxn ang="0">
                  <a:pos x="932" y="1343"/>
                </a:cxn>
                <a:cxn ang="0">
                  <a:pos x="768" y="1343"/>
                </a:cxn>
                <a:cxn ang="0">
                  <a:pos x="768" y="730"/>
                </a:cxn>
                <a:cxn ang="0">
                  <a:pos x="1537" y="590"/>
                </a:cxn>
                <a:cxn ang="0">
                  <a:pos x="1700" y="590"/>
                </a:cxn>
                <a:cxn ang="0">
                  <a:pos x="1700" y="1343"/>
                </a:cxn>
                <a:cxn ang="0">
                  <a:pos x="1537" y="1343"/>
                </a:cxn>
                <a:cxn ang="0">
                  <a:pos x="1537" y="590"/>
                </a:cxn>
                <a:cxn ang="0">
                  <a:pos x="2305" y="0"/>
                </a:cxn>
                <a:cxn ang="0">
                  <a:pos x="2469" y="0"/>
                </a:cxn>
                <a:cxn ang="0">
                  <a:pos x="2469" y="1343"/>
                </a:cxn>
                <a:cxn ang="0">
                  <a:pos x="2305" y="1343"/>
                </a:cxn>
                <a:cxn ang="0">
                  <a:pos x="2305" y="0"/>
                </a:cxn>
                <a:cxn ang="0">
                  <a:pos x="3074" y="398"/>
                </a:cxn>
                <a:cxn ang="0">
                  <a:pos x="3237" y="398"/>
                </a:cxn>
                <a:cxn ang="0">
                  <a:pos x="3237" y="1343"/>
                </a:cxn>
                <a:cxn ang="0">
                  <a:pos x="3074" y="1343"/>
                </a:cxn>
                <a:cxn ang="0">
                  <a:pos x="3074" y="398"/>
                </a:cxn>
                <a:cxn ang="0">
                  <a:pos x="3842" y="760"/>
                </a:cxn>
                <a:cxn ang="0">
                  <a:pos x="4005" y="760"/>
                </a:cxn>
                <a:cxn ang="0">
                  <a:pos x="4005" y="1343"/>
                </a:cxn>
                <a:cxn ang="0">
                  <a:pos x="3842" y="1343"/>
                </a:cxn>
                <a:cxn ang="0">
                  <a:pos x="3842" y="760"/>
                </a:cxn>
              </a:cxnLst>
              <a:rect l="0" t="0" r="r" b="b"/>
              <a:pathLst>
                <a:path w="4005" h="1343">
                  <a:moveTo>
                    <a:pt x="0" y="664"/>
                  </a:moveTo>
                  <a:lnTo>
                    <a:pt x="163" y="664"/>
                  </a:lnTo>
                  <a:lnTo>
                    <a:pt x="163" y="1343"/>
                  </a:lnTo>
                  <a:lnTo>
                    <a:pt x="0" y="1343"/>
                  </a:lnTo>
                  <a:lnTo>
                    <a:pt x="0" y="664"/>
                  </a:lnTo>
                  <a:close/>
                  <a:moveTo>
                    <a:pt x="768" y="730"/>
                  </a:moveTo>
                  <a:lnTo>
                    <a:pt x="932" y="730"/>
                  </a:lnTo>
                  <a:lnTo>
                    <a:pt x="932" y="1343"/>
                  </a:lnTo>
                  <a:lnTo>
                    <a:pt x="768" y="1343"/>
                  </a:lnTo>
                  <a:lnTo>
                    <a:pt x="768" y="730"/>
                  </a:lnTo>
                  <a:close/>
                  <a:moveTo>
                    <a:pt x="1537" y="590"/>
                  </a:moveTo>
                  <a:lnTo>
                    <a:pt x="1700" y="590"/>
                  </a:lnTo>
                  <a:lnTo>
                    <a:pt x="1700" y="1343"/>
                  </a:lnTo>
                  <a:lnTo>
                    <a:pt x="1537" y="1343"/>
                  </a:lnTo>
                  <a:lnTo>
                    <a:pt x="1537" y="590"/>
                  </a:lnTo>
                  <a:close/>
                  <a:moveTo>
                    <a:pt x="2305" y="0"/>
                  </a:moveTo>
                  <a:lnTo>
                    <a:pt x="2469" y="0"/>
                  </a:lnTo>
                  <a:lnTo>
                    <a:pt x="2469" y="1343"/>
                  </a:lnTo>
                  <a:lnTo>
                    <a:pt x="2305" y="1343"/>
                  </a:lnTo>
                  <a:lnTo>
                    <a:pt x="2305" y="0"/>
                  </a:lnTo>
                  <a:close/>
                  <a:moveTo>
                    <a:pt x="3074" y="398"/>
                  </a:moveTo>
                  <a:lnTo>
                    <a:pt x="3237" y="398"/>
                  </a:lnTo>
                  <a:lnTo>
                    <a:pt x="3237" y="1343"/>
                  </a:lnTo>
                  <a:lnTo>
                    <a:pt x="3074" y="1343"/>
                  </a:lnTo>
                  <a:lnTo>
                    <a:pt x="3074" y="398"/>
                  </a:lnTo>
                  <a:close/>
                  <a:moveTo>
                    <a:pt x="3842" y="760"/>
                  </a:moveTo>
                  <a:lnTo>
                    <a:pt x="4005" y="760"/>
                  </a:lnTo>
                  <a:lnTo>
                    <a:pt x="4005" y="1343"/>
                  </a:lnTo>
                  <a:lnTo>
                    <a:pt x="3842" y="1343"/>
                  </a:lnTo>
                  <a:lnTo>
                    <a:pt x="3842" y="760"/>
                  </a:lnTo>
                  <a:close/>
                </a:path>
              </a:pathLst>
            </a:custGeom>
            <a:solidFill>
              <a:srgbClr val="C0504D"/>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3" name="Freeform 9"/>
            <p:cNvSpPr>
              <a:spLocks noEditPoints="1"/>
            </p:cNvSpPr>
            <p:nvPr/>
          </p:nvSpPr>
          <p:spPr bwMode="auto">
            <a:xfrm>
              <a:off x="1184" y="2932"/>
              <a:ext cx="4014" cy="532"/>
            </a:xfrm>
            <a:custGeom>
              <a:avLst/>
              <a:gdLst/>
              <a:ahLst/>
              <a:cxnLst>
                <a:cxn ang="0">
                  <a:pos x="0" y="207"/>
                </a:cxn>
                <a:cxn ang="0">
                  <a:pos x="172" y="207"/>
                </a:cxn>
                <a:cxn ang="0">
                  <a:pos x="172" y="532"/>
                </a:cxn>
                <a:cxn ang="0">
                  <a:pos x="0" y="532"/>
                </a:cxn>
                <a:cxn ang="0">
                  <a:pos x="0" y="207"/>
                </a:cxn>
                <a:cxn ang="0">
                  <a:pos x="769" y="207"/>
                </a:cxn>
                <a:cxn ang="0">
                  <a:pos x="940" y="207"/>
                </a:cxn>
                <a:cxn ang="0">
                  <a:pos x="940" y="532"/>
                </a:cxn>
                <a:cxn ang="0">
                  <a:pos x="769" y="532"/>
                </a:cxn>
                <a:cxn ang="0">
                  <a:pos x="769" y="207"/>
                </a:cxn>
                <a:cxn ang="0">
                  <a:pos x="1537" y="133"/>
                </a:cxn>
                <a:cxn ang="0">
                  <a:pos x="1709" y="133"/>
                </a:cxn>
                <a:cxn ang="0">
                  <a:pos x="1709" y="532"/>
                </a:cxn>
                <a:cxn ang="0">
                  <a:pos x="1537" y="532"/>
                </a:cxn>
                <a:cxn ang="0">
                  <a:pos x="1537" y="133"/>
                </a:cxn>
                <a:cxn ang="0">
                  <a:pos x="2306" y="0"/>
                </a:cxn>
                <a:cxn ang="0">
                  <a:pos x="2477" y="0"/>
                </a:cxn>
                <a:cxn ang="0">
                  <a:pos x="2477" y="532"/>
                </a:cxn>
                <a:cxn ang="0">
                  <a:pos x="2306" y="532"/>
                </a:cxn>
                <a:cxn ang="0">
                  <a:pos x="2306" y="0"/>
                </a:cxn>
                <a:cxn ang="0">
                  <a:pos x="3074" y="119"/>
                </a:cxn>
                <a:cxn ang="0">
                  <a:pos x="3246" y="119"/>
                </a:cxn>
                <a:cxn ang="0">
                  <a:pos x="3246" y="532"/>
                </a:cxn>
                <a:cxn ang="0">
                  <a:pos x="3074" y="532"/>
                </a:cxn>
                <a:cxn ang="0">
                  <a:pos x="3074" y="119"/>
                </a:cxn>
                <a:cxn ang="0">
                  <a:pos x="3842" y="244"/>
                </a:cxn>
                <a:cxn ang="0">
                  <a:pos x="4014" y="244"/>
                </a:cxn>
                <a:cxn ang="0">
                  <a:pos x="4014" y="532"/>
                </a:cxn>
                <a:cxn ang="0">
                  <a:pos x="3842" y="532"/>
                </a:cxn>
                <a:cxn ang="0">
                  <a:pos x="3842" y="244"/>
                </a:cxn>
              </a:cxnLst>
              <a:rect l="0" t="0" r="r" b="b"/>
              <a:pathLst>
                <a:path w="4014" h="532">
                  <a:moveTo>
                    <a:pt x="0" y="207"/>
                  </a:moveTo>
                  <a:lnTo>
                    <a:pt x="172" y="207"/>
                  </a:lnTo>
                  <a:lnTo>
                    <a:pt x="172" y="532"/>
                  </a:lnTo>
                  <a:lnTo>
                    <a:pt x="0" y="532"/>
                  </a:lnTo>
                  <a:lnTo>
                    <a:pt x="0" y="207"/>
                  </a:lnTo>
                  <a:close/>
                  <a:moveTo>
                    <a:pt x="769" y="207"/>
                  </a:moveTo>
                  <a:lnTo>
                    <a:pt x="940" y="207"/>
                  </a:lnTo>
                  <a:lnTo>
                    <a:pt x="940" y="532"/>
                  </a:lnTo>
                  <a:lnTo>
                    <a:pt x="769" y="532"/>
                  </a:lnTo>
                  <a:lnTo>
                    <a:pt x="769" y="207"/>
                  </a:lnTo>
                  <a:close/>
                  <a:moveTo>
                    <a:pt x="1537" y="133"/>
                  </a:moveTo>
                  <a:lnTo>
                    <a:pt x="1709" y="133"/>
                  </a:lnTo>
                  <a:lnTo>
                    <a:pt x="1709" y="532"/>
                  </a:lnTo>
                  <a:lnTo>
                    <a:pt x="1537" y="532"/>
                  </a:lnTo>
                  <a:lnTo>
                    <a:pt x="1537" y="133"/>
                  </a:lnTo>
                  <a:close/>
                  <a:moveTo>
                    <a:pt x="2306" y="0"/>
                  </a:moveTo>
                  <a:lnTo>
                    <a:pt x="2477" y="0"/>
                  </a:lnTo>
                  <a:lnTo>
                    <a:pt x="2477" y="532"/>
                  </a:lnTo>
                  <a:lnTo>
                    <a:pt x="2306" y="532"/>
                  </a:lnTo>
                  <a:lnTo>
                    <a:pt x="2306" y="0"/>
                  </a:lnTo>
                  <a:close/>
                  <a:moveTo>
                    <a:pt x="3074" y="119"/>
                  </a:moveTo>
                  <a:lnTo>
                    <a:pt x="3246" y="119"/>
                  </a:lnTo>
                  <a:lnTo>
                    <a:pt x="3246" y="532"/>
                  </a:lnTo>
                  <a:lnTo>
                    <a:pt x="3074" y="532"/>
                  </a:lnTo>
                  <a:lnTo>
                    <a:pt x="3074" y="119"/>
                  </a:lnTo>
                  <a:close/>
                  <a:moveTo>
                    <a:pt x="3842" y="244"/>
                  </a:moveTo>
                  <a:lnTo>
                    <a:pt x="4014" y="244"/>
                  </a:lnTo>
                  <a:lnTo>
                    <a:pt x="4014" y="532"/>
                  </a:lnTo>
                  <a:lnTo>
                    <a:pt x="3842" y="532"/>
                  </a:lnTo>
                  <a:lnTo>
                    <a:pt x="3842" y="244"/>
                  </a:lnTo>
                  <a:close/>
                </a:path>
              </a:pathLst>
            </a:custGeom>
            <a:solidFill>
              <a:srgbClr val="9BBB5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4" name="Rectangle 10"/>
            <p:cNvSpPr>
              <a:spLocks noChangeArrowheads="1"/>
            </p:cNvSpPr>
            <p:nvPr/>
          </p:nvSpPr>
          <p:spPr bwMode="auto">
            <a:xfrm>
              <a:off x="710" y="1925"/>
              <a:ext cx="8" cy="1543"/>
            </a:xfrm>
            <a:prstGeom prst="rect">
              <a:avLst/>
            </a:prstGeom>
            <a:solidFill>
              <a:srgbClr val="868686"/>
            </a:solidFill>
            <a:ln w="12700" cap="flat">
              <a:solidFill>
                <a:srgbClr val="868686"/>
              </a:solidFill>
              <a:prstDash val="solid"/>
              <a:bevel/>
              <a:headEnd/>
              <a:tailEnd/>
            </a:ln>
          </p:spPr>
          <p:txBody>
            <a:bodyPr vert="horz" wrap="square" lIns="91440" tIns="45720" rIns="91440" bIns="45720" numCol="1" anchor="t" anchorCtr="0" compatLnSpc="1">
              <a:prstTxWarp prst="textNoShape">
                <a:avLst/>
              </a:prstTxWarp>
            </a:bodyPr>
            <a:lstStyle/>
            <a:p>
              <a:endParaRPr lang="en-US"/>
            </a:p>
          </p:txBody>
        </p:sp>
        <p:sp>
          <p:nvSpPr>
            <p:cNvPr id="1035" name="Freeform 11"/>
            <p:cNvSpPr>
              <a:spLocks noEditPoints="1"/>
            </p:cNvSpPr>
            <p:nvPr/>
          </p:nvSpPr>
          <p:spPr bwMode="auto">
            <a:xfrm>
              <a:off x="714" y="1921"/>
              <a:ext cx="41" cy="1550"/>
            </a:xfrm>
            <a:custGeom>
              <a:avLst/>
              <a:gdLst/>
              <a:ahLst/>
              <a:cxnLst>
                <a:cxn ang="0">
                  <a:pos x="0" y="1543"/>
                </a:cxn>
                <a:cxn ang="0">
                  <a:pos x="41" y="1543"/>
                </a:cxn>
                <a:cxn ang="0">
                  <a:pos x="41" y="1550"/>
                </a:cxn>
                <a:cxn ang="0">
                  <a:pos x="0" y="1550"/>
                </a:cxn>
                <a:cxn ang="0">
                  <a:pos x="0" y="1543"/>
                </a:cxn>
                <a:cxn ang="0">
                  <a:pos x="0" y="1388"/>
                </a:cxn>
                <a:cxn ang="0">
                  <a:pos x="41" y="1388"/>
                </a:cxn>
                <a:cxn ang="0">
                  <a:pos x="41" y="1395"/>
                </a:cxn>
                <a:cxn ang="0">
                  <a:pos x="0" y="1395"/>
                </a:cxn>
                <a:cxn ang="0">
                  <a:pos x="0" y="1388"/>
                </a:cxn>
                <a:cxn ang="0">
                  <a:pos x="0" y="1233"/>
                </a:cxn>
                <a:cxn ang="0">
                  <a:pos x="41" y="1233"/>
                </a:cxn>
                <a:cxn ang="0">
                  <a:pos x="41" y="1240"/>
                </a:cxn>
                <a:cxn ang="0">
                  <a:pos x="0" y="1240"/>
                </a:cxn>
                <a:cxn ang="0">
                  <a:pos x="0" y="1233"/>
                </a:cxn>
                <a:cxn ang="0">
                  <a:pos x="0" y="1078"/>
                </a:cxn>
                <a:cxn ang="0">
                  <a:pos x="41" y="1078"/>
                </a:cxn>
                <a:cxn ang="0">
                  <a:pos x="41" y="1085"/>
                </a:cxn>
                <a:cxn ang="0">
                  <a:pos x="0" y="1085"/>
                </a:cxn>
                <a:cxn ang="0">
                  <a:pos x="0" y="1078"/>
                </a:cxn>
                <a:cxn ang="0">
                  <a:pos x="0" y="923"/>
                </a:cxn>
                <a:cxn ang="0">
                  <a:pos x="41" y="923"/>
                </a:cxn>
                <a:cxn ang="0">
                  <a:pos x="41" y="930"/>
                </a:cxn>
                <a:cxn ang="0">
                  <a:pos x="0" y="930"/>
                </a:cxn>
                <a:cxn ang="0">
                  <a:pos x="0" y="923"/>
                </a:cxn>
                <a:cxn ang="0">
                  <a:pos x="0" y="768"/>
                </a:cxn>
                <a:cxn ang="0">
                  <a:pos x="41" y="768"/>
                </a:cxn>
                <a:cxn ang="0">
                  <a:pos x="41" y="775"/>
                </a:cxn>
                <a:cxn ang="0">
                  <a:pos x="0" y="775"/>
                </a:cxn>
                <a:cxn ang="0">
                  <a:pos x="0" y="768"/>
                </a:cxn>
                <a:cxn ang="0">
                  <a:pos x="0" y="620"/>
                </a:cxn>
                <a:cxn ang="0">
                  <a:pos x="41" y="620"/>
                </a:cxn>
                <a:cxn ang="0">
                  <a:pos x="41" y="628"/>
                </a:cxn>
                <a:cxn ang="0">
                  <a:pos x="0" y="628"/>
                </a:cxn>
                <a:cxn ang="0">
                  <a:pos x="0" y="620"/>
                </a:cxn>
                <a:cxn ang="0">
                  <a:pos x="0" y="465"/>
                </a:cxn>
                <a:cxn ang="0">
                  <a:pos x="41" y="465"/>
                </a:cxn>
                <a:cxn ang="0">
                  <a:pos x="41" y="473"/>
                </a:cxn>
                <a:cxn ang="0">
                  <a:pos x="0" y="473"/>
                </a:cxn>
                <a:cxn ang="0">
                  <a:pos x="0" y="465"/>
                </a:cxn>
                <a:cxn ang="0">
                  <a:pos x="0" y="310"/>
                </a:cxn>
                <a:cxn ang="0">
                  <a:pos x="41" y="310"/>
                </a:cxn>
                <a:cxn ang="0">
                  <a:pos x="41" y="318"/>
                </a:cxn>
                <a:cxn ang="0">
                  <a:pos x="0" y="318"/>
                </a:cxn>
                <a:cxn ang="0">
                  <a:pos x="0" y="310"/>
                </a:cxn>
                <a:cxn ang="0">
                  <a:pos x="0" y="155"/>
                </a:cxn>
                <a:cxn ang="0">
                  <a:pos x="41" y="155"/>
                </a:cxn>
                <a:cxn ang="0">
                  <a:pos x="41" y="163"/>
                </a:cxn>
                <a:cxn ang="0">
                  <a:pos x="0" y="163"/>
                </a:cxn>
                <a:cxn ang="0">
                  <a:pos x="0" y="155"/>
                </a:cxn>
                <a:cxn ang="0">
                  <a:pos x="0" y="0"/>
                </a:cxn>
                <a:cxn ang="0">
                  <a:pos x="41" y="0"/>
                </a:cxn>
                <a:cxn ang="0">
                  <a:pos x="41" y="8"/>
                </a:cxn>
                <a:cxn ang="0">
                  <a:pos x="0" y="8"/>
                </a:cxn>
                <a:cxn ang="0">
                  <a:pos x="0" y="0"/>
                </a:cxn>
              </a:cxnLst>
              <a:rect l="0" t="0" r="r" b="b"/>
              <a:pathLst>
                <a:path w="41" h="1550">
                  <a:moveTo>
                    <a:pt x="0" y="1543"/>
                  </a:moveTo>
                  <a:lnTo>
                    <a:pt x="41" y="1543"/>
                  </a:lnTo>
                  <a:lnTo>
                    <a:pt x="41" y="1550"/>
                  </a:lnTo>
                  <a:lnTo>
                    <a:pt x="0" y="1550"/>
                  </a:lnTo>
                  <a:lnTo>
                    <a:pt x="0" y="1543"/>
                  </a:lnTo>
                  <a:close/>
                  <a:moveTo>
                    <a:pt x="0" y="1388"/>
                  </a:moveTo>
                  <a:lnTo>
                    <a:pt x="41" y="1388"/>
                  </a:lnTo>
                  <a:lnTo>
                    <a:pt x="41" y="1395"/>
                  </a:lnTo>
                  <a:lnTo>
                    <a:pt x="0" y="1395"/>
                  </a:lnTo>
                  <a:lnTo>
                    <a:pt x="0" y="1388"/>
                  </a:lnTo>
                  <a:close/>
                  <a:moveTo>
                    <a:pt x="0" y="1233"/>
                  </a:moveTo>
                  <a:lnTo>
                    <a:pt x="41" y="1233"/>
                  </a:lnTo>
                  <a:lnTo>
                    <a:pt x="41" y="1240"/>
                  </a:lnTo>
                  <a:lnTo>
                    <a:pt x="0" y="1240"/>
                  </a:lnTo>
                  <a:lnTo>
                    <a:pt x="0" y="1233"/>
                  </a:lnTo>
                  <a:close/>
                  <a:moveTo>
                    <a:pt x="0" y="1078"/>
                  </a:moveTo>
                  <a:lnTo>
                    <a:pt x="41" y="1078"/>
                  </a:lnTo>
                  <a:lnTo>
                    <a:pt x="41" y="1085"/>
                  </a:lnTo>
                  <a:lnTo>
                    <a:pt x="0" y="1085"/>
                  </a:lnTo>
                  <a:lnTo>
                    <a:pt x="0" y="1078"/>
                  </a:lnTo>
                  <a:close/>
                  <a:moveTo>
                    <a:pt x="0" y="923"/>
                  </a:moveTo>
                  <a:lnTo>
                    <a:pt x="41" y="923"/>
                  </a:lnTo>
                  <a:lnTo>
                    <a:pt x="41" y="930"/>
                  </a:lnTo>
                  <a:lnTo>
                    <a:pt x="0" y="930"/>
                  </a:lnTo>
                  <a:lnTo>
                    <a:pt x="0" y="923"/>
                  </a:lnTo>
                  <a:close/>
                  <a:moveTo>
                    <a:pt x="0" y="768"/>
                  </a:moveTo>
                  <a:lnTo>
                    <a:pt x="41" y="768"/>
                  </a:lnTo>
                  <a:lnTo>
                    <a:pt x="41" y="775"/>
                  </a:lnTo>
                  <a:lnTo>
                    <a:pt x="0" y="775"/>
                  </a:lnTo>
                  <a:lnTo>
                    <a:pt x="0" y="768"/>
                  </a:lnTo>
                  <a:close/>
                  <a:moveTo>
                    <a:pt x="0" y="620"/>
                  </a:moveTo>
                  <a:lnTo>
                    <a:pt x="41" y="620"/>
                  </a:lnTo>
                  <a:lnTo>
                    <a:pt x="41" y="628"/>
                  </a:lnTo>
                  <a:lnTo>
                    <a:pt x="0" y="628"/>
                  </a:lnTo>
                  <a:lnTo>
                    <a:pt x="0" y="620"/>
                  </a:lnTo>
                  <a:close/>
                  <a:moveTo>
                    <a:pt x="0" y="465"/>
                  </a:moveTo>
                  <a:lnTo>
                    <a:pt x="41" y="465"/>
                  </a:lnTo>
                  <a:lnTo>
                    <a:pt x="41" y="473"/>
                  </a:lnTo>
                  <a:lnTo>
                    <a:pt x="0" y="473"/>
                  </a:lnTo>
                  <a:lnTo>
                    <a:pt x="0" y="465"/>
                  </a:lnTo>
                  <a:close/>
                  <a:moveTo>
                    <a:pt x="0" y="310"/>
                  </a:moveTo>
                  <a:lnTo>
                    <a:pt x="41" y="310"/>
                  </a:lnTo>
                  <a:lnTo>
                    <a:pt x="41" y="318"/>
                  </a:lnTo>
                  <a:lnTo>
                    <a:pt x="0" y="318"/>
                  </a:lnTo>
                  <a:lnTo>
                    <a:pt x="0" y="310"/>
                  </a:lnTo>
                  <a:close/>
                  <a:moveTo>
                    <a:pt x="0" y="155"/>
                  </a:moveTo>
                  <a:lnTo>
                    <a:pt x="41" y="155"/>
                  </a:lnTo>
                  <a:lnTo>
                    <a:pt x="41" y="163"/>
                  </a:lnTo>
                  <a:lnTo>
                    <a:pt x="0" y="163"/>
                  </a:lnTo>
                  <a:lnTo>
                    <a:pt x="0" y="155"/>
                  </a:lnTo>
                  <a:close/>
                  <a:moveTo>
                    <a:pt x="0" y="0"/>
                  </a:moveTo>
                  <a:lnTo>
                    <a:pt x="41" y="0"/>
                  </a:lnTo>
                  <a:lnTo>
                    <a:pt x="41" y="8"/>
                  </a:lnTo>
                  <a:lnTo>
                    <a:pt x="0" y="8"/>
                  </a:lnTo>
                  <a:lnTo>
                    <a:pt x="0" y="0"/>
                  </a:lnTo>
                  <a:close/>
                </a:path>
              </a:pathLst>
            </a:custGeom>
            <a:solidFill>
              <a:srgbClr val="868686"/>
            </a:solidFill>
            <a:ln w="12700" cap="flat">
              <a:solidFill>
                <a:srgbClr val="868686"/>
              </a:solidFill>
              <a:prstDash val="solid"/>
              <a:bevel/>
              <a:headEnd/>
              <a:tailEnd/>
            </a:ln>
          </p:spPr>
          <p:txBody>
            <a:bodyPr vert="horz" wrap="square" lIns="91440" tIns="45720" rIns="91440" bIns="45720" numCol="1" anchor="t" anchorCtr="0" compatLnSpc="1">
              <a:prstTxWarp prst="textNoShape">
                <a:avLst/>
              </a:prstTxWarp>
            </a:bodyPr>
            <a:lstStyle/>
            <a:p>
              <a:endParaRPr lang="en-US"/>
            </a:p>
          </p:txBody>
        </p:sp>
        <p:sp>
          <p:nvSpPr>
            <p:cNvPr id="1036" name="Rectangle 12"/>
            <p:cNvSpPr>
              <a:spLocks noChangeArrowheads="1"/>
            </p:cNvSpPr>
            <p:nvPr/>
          </p:nvSpPr>
          <p:spPr bwMode="auto">
            <a:xfrm>
              <a:off x="714" y="3464"/>
              <a:ext cx="4619" cy="7"/>
            </a:xfrm>
            <a:prstGeom prst="rect">
              <a:avLst/>
            </a:prstGeom>
            <a:solidFill>
              <a:srgbClr val="868686"/>
            </a:solidFill>
            <a:ln w="12700" cap="flat">
              <a:solidFill>
                <a:srgbClr val="868686"/>
              </a:solidFill>
              <a:prstDash val="solid"/>
              <a:bevel/>
              <a:headEnd/>
              <a:tailEnd/>
            </a:ln>
          </p:spPr>
          <p:txBody>
            <a:bodyPr vert="horz" wrap="square" lIns="91440" tIns="45720" rIns="91440" bIns="45720" numCol="1" anchor="t" anchorCtr="0" compatLnSpc="1">
              <a:prstTxWarp prst="textNoShape">
                <a:avLst/>
              </a:prstTxWarp>
            </a:bodyPr>
            <a:lstStyle/>
            <a:p>
              <a:endParaRPr lang="en-US"/>
            </a:p>
          </p:txBody>
        </p:sp>
        <p:sp>
          <p:nvSpPr>
            <p:cNvPr id="1037" name="Freeform 13"/>
            <p:cNvSpPr>
              <a:spLocks noEditPoints="1"/>
            </p:cNvSpPr>
            <p:nvPr/>
          </p:nvSpPr>
          <p:spPr bwMode="auto">
            <a:xfrm>
              <a:off x="710" y="3468"/>
              <a:ext cx="4627" cy="29"/>
            </a:xfrm>
            <a:custGeom>
              <a:avLst/>
              <a:gdLst/>
              <a:ahLst/>
              <a:cxnLst>
                <a:cxn ang="0">
                  <a:pos x="8" y="0"/>
                </a:cxn>
                <a:cxn ang="0">
                  <a:pos x="8" y="29"/>
                </a:cxn>
                <a:cxn ang="0">
                  <a:pos x="0" y="29"/>
                </a:cxn>
                <a:cxn ang="0">
                  <a:pos x="0" y="0"/>
                </a:cxn>
                <a:cxn ang="0">
                  <a:pos x="8" y="0"/>
                </a:cxn>
                <a:cxn ang="0">
                  <a:pos x="777" y="0"/>
                </a:cxn>
                <a:cxn ang="0">
                  <a:pos x="777" y="29"/>
                </a:cxn>
                <a:cxn ang="0">
                  <a:pos x="769" y="29"/>
                </a:cxn>
                <a:cxn ang="0">
                  <a:pos x="769" y="0"/>
                </a:cxn>
                <a:cxn ang="0">
                  <a:pos x="777" y="0"/>
                </a:cxn>
                <a:cxn ang="0">
                  <a:pos x="1545" y="0"/>
                </a:cxn>
                <a:cxn ang="0">
                  <a:pos x="1545" y="29"/>
                </a:cxn>
                <a:cxn ang="0">
                  <a:pos x="1537" y="29"/>
                </a:cxn>
                <a:cxn ang="0">
                  <a:pos x="1537" y="0"/>
                </a:cxn>
                <a:cxn ang="0">
                  <a:pos x="1545" y="0"/>
                </a:cxn>
                <a:cxn ang="0">
                  <a:pos x="2322" y="0"/>
                </a:cxn>
                <a:cxn ang="0">
                  <a:pos x="2322" y="29"/>
                </a:cxn>
                <a:cxn ang="0">
                  <a:pos x="2314" y="29"/>
                </a:cxn>
                <a:cxn ang="0">
                  <a:pos x="2314" y="0"/>
                </a:cxn>
                <a:cxn ang="0">
                  <a:pos x="2322" y="0"/>
                </a:cxn>
                <a:cxn ang="0">
                  <a:pos x="3090" y="0"/>
                </a:cxn>
                <a:cxn ang="0">
                  <a:pos x="3090" y="29"/>
                </a:cxn>
                <a:cxn ang="0">
                  <a:pos x="3082" y="29"/>
                </a:cxn>
                <a:cxn ang="0">
                  <a:pos x="3082" y="0"/>
                </a:cxn>
                <a:cxn ang="0">
                  <a:pos x="3090" y="0"/>
                </a:cxn>
                <a:cxn ang="0">
                  <a:pos x="3859" y="0"/>
                </a:cxn>
                <a:cxn ang="0">
                  <a:pos x="3859" y="29"/>
                </a:cxn>
                <a:cxn ang="0">
                  <a:pos x="3850" y="29"/>
                </a:cxn>
                <a:cxn ang="0">
                  <a:pos x="3850" y="0"/>
                </a:cxn>
                <a:cxn ang="0">
                  <a:pos x="3859" y="0"/>
                </a:cxn>
                <a:cxn ang="0">
                  <a:pos x="4627" y="0"/>
                </a:cxn>
                <a:cxn ang="0">
                  <a:pos x="4627" y="29"/>
                </a:cxn>
                <a:cxn ang="0">
                  <a:pos x="4619" y="29"/>
                </a:cxn>
                <a:cxn ang="0">
                  <a:pos x="4619" y="0"/>
                </a:cxn>
                <a:cxn ang="0">
                  <a:pos x="4627" y="0"/>
                </a:cxn>
              </a:cxnLst>
              <a:rect l="0" t="0" r="r" b="b"/>
              <a:pathLst>
                <a:path w="4627" h="29">
                  <a:moveTo>
                    <a:pt x="8" y="0"/>
                  </a:moveTo>
                  <a:lnTo>
                    <a:pt x="8" y="29"/>
                  </a:lnTo>
                  <a:lnTo>
                    <a:pt x="0" y="29"/>
                  </a:lnTo>
                  <a:lnTo>
                    <a:pt x="0" y="0"/>
                  </a:lnTo>
                  <a:lnTo>
                    <a:pt x="8" y="0"/>
                  </a:lnTo>
                  <a:close/>
                  <a:moveTo>
                    <a:pt x="777" y="0"/>
                  </a:moveTo>
                  <a:lnTo>
                    <a:pt x="777" y="29"/>
                  </a:lnTo>
                  <a:lnTo>
                    <a:pt x="769" y="29"/>
                  </a:lnTo>
                  <a:lnTo>
                    <a:pt x="769" y="0"/>
                  </a:lnTo>
                  <a:lnTo>
                    <a:pt x="777" y="0"/>
                  </a:lnTo>
                  <a:close/>
                  <a:moveTo>
                    <a:pt x="1545" y="0"/>
                  </a:moveTo>
                  <a:lnTo>
                    <a:pt x="1545" y="29"/>
                  </a:lnTo>
                  <a:lnTo>
                    <a:pt x="1537" y="29"/>
                  </a:lnTo>
                  <a:lnTo>
                    <a:pt x="1537" y="0"/>
                  </a:lnTo>
                  <a:lnTo>
                    <a:pt x="1545" y="0"/>
                  </a:lnTo>
                  <a:close/>
                  <a:moveTo>
                    <a:pt x="2322" y="0"/>
                  </a:moveTo>
                  <a:lnTo>
                    <a:pt x="2322" y="29"/>
                  </a:lnTo>
                  <a:lnTo>
                    <a:pt x="2314" y="29"/>
                  </a:lnTo>
                  <a:lnTo>
                    <a:pt x="2314" y="0"/>
                  </a:lnTo>
                  <a:lnTo>
                    <a:pt x="2322" y="0"/>
                  </a:lnTo>
                  <a:close/>
                  <a:moveTo>
                    <a:pt x="3090" y="0"/>
                  </a:moveTo>
                  <a:lnTo>
                    <a:pt x="3090" y="29"/>
                  </a:lnTo>
                  <a:lnTo>
                    <a:pt x="3082" y="29"/>
                  </a:lnTo>
                  <a:lnTo>
                    <a:pt x="3082" y="0"/>
                  </a:lnTo>
                  <a:lnTo>
                    <a:pt x="3090" y="0"/>
                  </a:lnTo>
                  <a:close/>
                  <a:moveTo>
                    <a:pt x="3859" y="0"/>
                  </a:moveTo>
                  <a:lnTo>
                    <a:pt x="3859" y="29"/>
                  </a:lnTo>
                  <a:lnTo>
                    <a:pt x="3850" y="29"/>
                  </a:lnTo>
                  <a:lnTo>
                    <a:pt x="3850" y="0"/>
                  </a:lnTo>
                  <a:lnTo>
                    <a:pt x="3859" y="0"/>
                  </a:lnTo>
                  <a:close/>
                  <a:moveTo>
                    <a:pt x="4627" y="0"/>
                  </a:moveTo>
                  <a:lnTo>
                    <a:pt x="4627" y="29"/>
                  </a:lnTo>
                  <a:lnTo>
                    <a:pt x="4619" y="29"/>
                  </a:lnTo>
                  <a:lnTo>
                    <a:pt x="4619" y="0"/>
                  </a:lnTo>
                  <a:lnTo>
                    <a:pt x="4627" y="0"/>
                  </a:lnTo>
                  <a:close/>
                </a:path>
              </a:pathLst>
            </a:custGeom>
            <a:solidFill>
              <a:srgbClr val="868686"/>
            </a:solidFill>
            <a:ln w="12700" cap="flat">
              <a:solidFill>
                <a:srgbClr val="868686"/>
              </a:solidFill>
              <a:prstDash val="solid"/>
              <a:bevel/>
              <a:headEnd/>
              <a:tailEnd/>
            </a:ln>
          </p:spPr>
          <p:txBody>
            <a:bodyPr vert="horz" wrap="square" lIns="91440" tIns="45720" rIns="91440" bIns="45720" numCol="1" anchor="t" anchorCtr="0" compatLnSpc="1">
              <a:prstTxWarp prst="textNoShape">
                <a:avLst/>
              </a:prstTxWarp>
            </a:bodyPr>
            <a:lstStyle/>
            <a:p>
              <a:endParaRPr lang="en-US"/>
            </a:p>
          </p:txBody>
        </p:sp>
        <p:sp>
          <p:nvSpPr>
            <p:cNvPr id="1038" name="Rectangle 14"/>
            <p:cNvSpPr>
              <a:spLocks noChangeArrowheads="1"/>
            </p:cNvSpPr>
            <p:nvPr/>
          </p:nvSpPr>
          <p:spPr bwMode="auto">
            <a:xfrm>
              <a:off x="560" y="3412"/>
              <a:ext cx="115" cy="14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pitchFamily="34" charset="0"/>
                </a:rPr>
                <a:t>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39" name="Rectangle 15"/>
            <p:cNvSpPr>
              <a:spLocks noChangeArrowheads="1"/>
            </p:cNvSpPr>
            <p:nvPr/>
          </p:nvSpPr>
          <p:spPr bwMode="auto">
            <a:xfrm>
              <a:off x="560" y="3256"/>
              <a:ext cx="115" cy="1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pitchFamily="34" charset="0"/>
                </a:rPr>
                <a:t>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40" name="Rectangle 16"/>
            <p:cNvSpPr>
              <a:spLocks noChangeArrowheads="1"/>
            </p:cNvSpPr>
            <p:nvPr/>
          </p:nvSpPr>
          <p:spPr bwMode="auto">
            <a:xfrm>
              <a:off x="508" y="3102"/>
              <a:ext cx="163" cy="1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pitchFamily="34" charset="0"/>
                </a:rPr>
                <a:t>10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41" name="Rectangle 17"/>
            <p:cNvSpPr>
              <a:spLocks noChangeArrowheads="1"/>
            </p:cNvSpPr>
            <p:nvPr/>
          </p:nvSpPr>
          <p:spPr bwMode="auto">
            <a:xfrm>
              <a:off x="508" y="2949"/>
              <a:ext cx="163" cy="14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pitchFamily="34" charset="0"/>
                </a:rPr>
                <a:t>15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42" name="Rectangle 18"/>
            <p:cNvSpPr>
              <a:spLocks noChangeArrowheads="1"/>
            </p:cNvSpPr>
            <p:nvPr/>
          </p:nvSpPr>
          <p:spPr bwMode="auto">
            <a:xfrm>
              <a:off x="508" y="2793"/>
              <a:ext cx="163" cy="1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pitchFamily="34" charset="0"/>
                </a:rPr>
                <a:t>20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43" name="Rectangle 19"/>
            <p:cNvSpPr>
              <a:spLocks noChangeArrowheads="1"/>
            </p:cNvSpPr>
            <p:nvPr/>
          </p:nvSpPr>
          <p:spPr bwMode="auto">
            <a:xfrm>
              <a:off x="508" y="2639"/>
              <a:ext cx="163" cy="1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pitchFamily="34" charset="0"/>
                </a:rPr>
                <a:t>25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44" name="Rectangle 20"/>
            <p:cNvSpPr>
              <a:spLocks noChangeArrowheads="1"/>
            </p:cNvSpPr>
            <p:nvPr/>
          </p:nvSpPr>
          <p:spPr bwMode="auto">
            <a:xfrm>
              <a:off x="508" y="2486"/>
              <a:ext cx="163" cy="14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pitchFamily="34" charset="0"/>
                </a:rPr>
                <a:t>30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45" name="Rectangle 21"/>
            <p:cNvSpPr>
              <a:spLocks noChangeArrowheads="1"/>
            </p:cNvSpPr>
            <p:nvPr/>
          </p:nvSpPr>
          <p:spPr bwMode="auto">
            <a:xfrm>
              <a:off x="508" y="2332"/>
              <a:ext cx="163" cy="14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pitchFamily="34" charset="0"/>
                </a:rPr>
                <a:t>35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46" name="Rectangle 22"/>
            <p:cNvSpPr>
              <a:spLocks noChangeArrowheads="1"/>
            </p:cNvSpPr>
            <p:nvPr/>
          </p:nvSpPr>
          <p:spPr bwMode="auto">
            <a:xfrm>
              <a:off x="508" y="2176"/>
              <a:ext cx="163" cy="1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pitchFamily="34" charset="0"/>
                </a:rPr>
                <a:t>40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47" name="Rectangle 23"/>
            <p:cNvSpPr>
              <a:spLocks noChangeArrowheads="1"/>
            </p:cNvSpPr>
            <p:nvPr/>
          </p:nvSpPr>
          <p:spPr bwMode="auto">
            <a:xfrm>
              <a:off x="508" y="2022"/>
              <a:ext cx="163" cy="1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pitchFamily="34" charset="0"/>
                </a:rPr>
                <a:t>45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48" name="Rectangle 24"/>
            <p:cNvSpPr>
              <a:spLocks noChangeArrowheads="1"/>
            </p:cNvSpPr>
            <p:nvPr/>
          </p:nvSpPr>
          <p:spPr bwMode="auto">
            <a:xfrm>
              <a:off x="508" y="1869"/>
              <a:ext cx="163" cy="14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pitchFamily="34" charset="0"/>
                </a:rPr>
                <a:t>50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49" name="Rectangle 25"/>
            <p:cNvSpPr>
              <a:spLocks noChangeArrowheads="1"/>
            </p:cNvSpPr>
            <p:nvPr/>
          </p:nvSpPr>
          <p:spPr bwMode="auto">
            <a:xfrm>
              <a:off x="860" y="3567"/>
              <a:ext cx="564" cy="1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pitchFamily="34" charset="0"/>
                </a:rPr>
                <a:t>East Asia &amp;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50" name="Rectangle 26"/>
            <p:cNvSpPr>
              <a:spLocks noChangeArrowheads="1"/>
            </p:cNvSpPr>
            <p:nvPr/>
          </p:nvSpPr>
          <p:spPr bwMode="auto">
            <a:xfrm>
              <a:off x="958" y="3686"/>
              <a:ext cx="335" cy="14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pitchFamily="34" charset="0"/>
                </a:rPr>
                <a:t>Pacific</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51" name="Rectangle 27"/>
            <p:cNvSpPr>
              <a:spLocks noChangeArrowheads="1"/>
            </p:cNvSpPr>
            <p:nvPr/>
          </p:nvSpPr>
          <p:spPr bwMode="auto">
            <a:xfrm>
              <a:off x="1498" y="3567"/>
              <a:ext cx="826" cy="1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pitchFamily="34" charset="0"/>
                </a:rPr>
                <a:t>Europe &amp; Central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52" name="Rectangle 28"/>
            <p:cNvSpPr>
              <a:spLocks noChangeArrowheads="1"/>
            </p:cNvSpPr>
            <p:nvPr/>
          </p:nvSpPr>
          <p:spPr bwMode="auto">
            <a:xfrm>
              <a:off x="1785" y="3686"/>
              <a:ext cx="237" cy="14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pitchFamily="34" charset="0"/>
                </a:rPr>
                <a:t>Asia</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53" name="Rectangle 29"/>
            <p:cNvSpPr>
              <a:spLocks noChangeArrowheads="1"/>
            </p:cNvSpPr>
            <p:nvPr/>
          </p:nvSpPr>
          <p:spPr bwMode="auto">
            <a:xfrm>
              <a:off x="2292" y="3567"/>
              <a:ext cx="769" cy="1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pitchFamily="34" charset="0"/>
                </a:rPr>
                <a:t>Latin America &amp;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54" name="Rectangle 30"/>
            <p:cNvSpPr>
              <a:spLocks noChangeArrowheads="1"/>
            </p:cNvSpPr>
            <p:nvPr/>
          </p:nvSpPr>
          <p:spPr bwMode="auto">
            <a:xfrm>
              <a:off x="2415" y="3686"/>
              <a:ext cx="499" cy="14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pitchFamily="34" charset="0"/>
                </a:rPr>
                <a:t>Caribbean</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55" name="Rectangle 31"/>
            <p:cNvSpPr>
              <a:spLocks noChangeArrowheads="1"/>
            </p:cNvSpPr>
            <p:nvPr/>
          </p:nvSpPr>
          <p:spPr bwMode="auto">
            <a:xfrm>
              <a:off x="3102" y="3567"/>
              <a:ext cx="687" cy="1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pitchFamily="34" charset="0"/>
                </a:rPr>
                <a:t>Middle East &amp;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56" name="Rectangle 32"/>
            <p:cNvSpPr>
              <a:spLocks noChangeArrowheads="1"/>
            </p:cNvSpPr>
            <p:nvPr/>
          </p:nvSpPr>
          <p:spPr bwMode="auto">
            <a:xfrm>
              <a:off x="3143" y="3686"/>
              <a:ext cx="589" cy="14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pitchFamily="34" charset="0"/>
                </a:rPr>
                <a:t>North Africa</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57" name="Rectangle 33"/>
            <p:cNvSpPr>
              <a:spLocks noChangeArrowheads="1"/>
            </p:cNvSpPr>
            <p:nvPr/>
          </p:nvSpPr>
          <p:spPr bwMode="auto">
            <a:xfrm>
              <a:off x="3953" y="3567"/>
              <a:ext cx="515" cy="1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pitchFamily="34" charset="0"/>
                </a:rPr>
                <a:t>South Asia</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58" name="Rectangle 34"/>
            <p:cNvSpPr>
              <a:spLocks noChangeArrowheads="1"/>
            </p:cNvSpPr>
            <p:nvPr/>
          </p:nvSpPr>
          <p:spPr bwMode="auto">
            <a:xfrm>
              <a:off x="4673" y="3567"/>
              <a:ext cx="220" cy="1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pitchFamily="34" charset="0"/>
                </a:rPr>
                <a:t>Sub</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59" name="Rectangle 35"/>
            <p:cNvSpPr>
              <a:spLocks noChangeArrowheads="1"/>
            </p:cNvSpPr>
            <p:nvPr/>
          </p:nvSpPr>
          <p:spPr bwMode="auto">
            <a:xfrm>
              <a:off x="4836" y="3567"/>
              <a:ext cx="89" cy="1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pitchFamily="34" charset="0"/>
                </a:rPr>
                <a: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60" name="Rectangle 36"/>
            <p:cNvSpPr>
              <a:spLocks noChangeArrowheads="1"/>
            </p:cNvSpPr>
            <p:nvPr/>
          </p:nvSpPr>
          <p:spPr bwMode="auto">
            <a:xfrm>
              <a:off x="4869" y="3567"/>
              <a:ext cx="433" cy="1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pitchFamily="34" charset="0"/>
                </a:rPr>
                <a:t>Saharan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61" name="Rectangle 37"/>
            <p:cNvSpPr>
              <a:spLocks noChangeArrowheads="1"/>
            </p:cNvSpPr>
            <p:nvPr/>
          </p:nvSpPr>
          <p:spPr bwMode="auto">
            <a:xfrm>
              <a:off x="4820" y="3686"/>
              <a:ext cx="310" cy="14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pitchFamily="34" charset="0"/>
                </a:rPr>
                <a:t>Africa</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62" name="Rectangle 38"/>
            <p:cNvSpPr>
              <a:spLocks noChangeArrowheads="1"/>
            </p:cNvSpPr>
            <p:nvPr/>
          </p:nvSpPr>
          <p:spPr bwMode="auto">
            <a:xfrm>
              <a:off x="1789" y="3988"/>
              <a:ext cx="66" cy="59"/>
            </a:xfrm>
            <a:prstGeom prst="rect">
              <a:avLst/>
            </a:prstGeom>
            <a:solidFill>
              <a:srgbClr val="4F81BD"/>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3" name="Rectangle 39"/>
            <p:cNvSpPr>
              <a:spLocks noChangeArrowheads="1"/>
            </p:cNvSpPr>
            <p:nvPr/>
          </p:nvSpPr>
          <p:spPr bwMode="auto">
            <a:xfrm>
              <a:off x="1882" y="3962"/>
              <a:ext cx="532" cy="1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pitchFamily="34" charset="0"/>
                </a:rPr>
                <a:t>Total trade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64" name="Rectangle 40"/>
            <p:cNvSpPr>
              <a:spLocks noChangeArrowheads="1"/>
            </p:cNvSpPr>
            <p:nvPr/>
          </p:nvSpPr>
          <p:spPr bwMode="auto">
            <a:xfrm>
              <a:off x="2500" y="3988"/>
              <a:ext cx="58" cy="59"/>
            </a:xfrm>
            <a:prstGeom prst="rect">
              <a:avLst/>
            </a:prstGeom>
            <a:solidFill>
              <a:srgbClr val="C0504D"/>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5" name="Rectangle 41"/>
            <p:cNvSpPr>
              <a:spLocks noChangeArrowheads="1"/>
            </p:cNvSpPr>
            <p:nvPr/>
          </p:nvSpPr>
          <p:spPr bwMode="auto">
            <a:xfrm>
              <a:off x="2589" y="3962"/>
              <a:ext cx="435" cy="11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libri" pitchFamily="34" charset="0"/>
                  <a:cs typeface="Arial" pitchFamily="34" charset="0"/>
                </a:rPr>
                <a:t>Agriculture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66" name="Rectangle 42"/>
            <p:cNvSpPr>
              <a:spLocks noChangeArrowheads="1"/>
            </p:cNvSpPr>
            <p:nvPr/>
          </p:nvSpPr>
          <p:spPr bwMode="auto">
            <a:xfrm>
              <a:off x="3220" y="3988"/>
              <a:ext cx="57" cy="59"/>
            </a:xfrm>
            <a:prstGeom prst="rect">
              <a:avLst/>
            </a:prstGeom>
            <a:solidFill>
              <a:srgbClr val="9BBB5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7" name="Rectangle 43"/>
            <p:cNvSpPr>
              <a:spLocks noChangeArrowheads="1"/>
            </p:cNvSpPr>
            <p:nvPr/>
          </p:nvSpPr>
          <p:spPr bwMode="auto">
            <a:xfrm>
              <a:off x="3306" y="3962"/>
              <a:ext cx="695" cy="1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libri" pitchFamily="34" charset="0"/>
                  <a:cs typeface="Arial" pitchFamily="34" charset="0"/>
                </a:rPr>
                <a:t>Manufacturing</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68" name="Freeform 44"/>
            <p:cNvSpPr>
              <a:spLocks noEditPoints="1"/>
            </p:cNvSpPr>
            <p:nvPr/>
          </p:nvSpPr>
          <p:spPr bwMode="auto">
            <a:xfrm>
              <a:off x="244" y="1508"/>
              <a:ext cx="5224" cy="2664"/>
            </a:xfrm>
            <a:custGeom>
              <a:avLst/>
              <a:gdLst/>
              <a:ahLst/>
              <a:cxnLst>
                <a:cxn ang="0">
                  <a:pos x="0" y="8"/>
                </a:cxn>
                <a:cxn ang="0">
                  <a:pos x="8" y="0"/>
                </a:cxn>
                <a:cxn ang="0">
                  <a:pos x="10216" y="0"/>
                </a:cxn>
                <a:cxn ang="0">
                  <a:pos x="10224" y="8"/>
                </a:cxn>
                <a:cxn ang="0">
                  <a:pos x="10224" y="5768"/>
                </a:cxn>
                <a:cxn ang="0">
                  <a:pos x="10216" y="5776"/>
                </a:cxn>
                <a:cxn ang="0">
                  <a:pos x="8" y="5776"/>
                </a:cxn>
                <a:cxn ang="0">
                  <a:pos x="0" y="5768"/>
                </a:cxn>
                <a:cxn ang="0">
                  <a:pos x="0" y="8"/>
                </a:cxn>
                <a:cxn ang="0">
                  <a:pos x="16" y="5768"/>
                </a:cxn>
                <a:cxn ang="0">
                  <a:pos x="8" y="5760"/>
                </a:cxn>
                <a:cxn ang="0">
                  <a:pos x="10216" y="5760"/>
                </a:cxn>
                <a:cxn ang="0">
                  <a:pos x="10208" y="5768"/>
                </a:cxn>
                <a:cxn ang="0">
                  <a:pos x="10208" y="8"/>
                </a:cxn>
                <a:cxn ang="0">
                  <a:pos x="10216" y="16"/>
                </a:cxn>
                <a:cxn ang="0">
                  <a:pos x="8" y="16"/>
                </a:cxn>
                <a:cxn ang="0">
                  <a:pos x="16" y="8"/>
                </a:cxn>
                <a:cxn ang="0">
                  <a:pos x="16" y="5768"/>
                </a:cxn>
              </a:cxnLst>
              <a:rect l="0" t="0" r="r" b="b"/>
              <a:pathLst>
                <a:path w="10224" h="5776">
                  <a:moveTo>
                    <a:pt x="0" y="8"/>
                  </a:moveTo>
                  <a:cubicBezTo>
                    <a:pt x="0" y="4"/>
                    <a:pt x="4" y="0"/>
                    <a:pt x="8" y="0"/>
                  </a:cubicBezTo>
                  <a:lnTo>
                    <a:pt x="10216" y="0"/>
                  </a:lnTo>
                  <a:cubicBezTo>
                    <a:pt x="10221" y="0"/>
                    <a:pt x="10224" y="4"/>
                    <a:pt x="10224" y="8"/>
                  </a:cubicBezTo>
                  <a:lnTo>
                    <a:pt x="10224" y="5768"/>
                  </a:lnTo>
                  <a:cubicBezTo>
                    <a:pt x="10224" y="5773"/>
                    <a:pt x="10221" y="5776"/>
                    <a:pt x="10216" y="5776"/>
                  </a:cubicBezTo>
                  <a:lnTo>
                    <a:pt x="8" y="5776"/>
                  </a:lnTo>
                  <a:cubicBezTo>
                    <a:pt x="4" y="5776"/>
                    <a:pt x="0" y="5773"/>
                    <a:pt x="0" y="5768"/>
                  </a:cubicBezTo>
                  <a:lnTo>
                    <a:pt x="0" y="8"/>
                  </a:lnTo>
                  <a:close/>
                  <a:moveTo>
                    <a:pt x="16" y="5768"/>
                  </a:moveTo>
                  <a:lnTo>
                    <a:pt x="8" y="5760"/>
                  </a:lnTo>
                  <a:lnTo>
                    <a:pt x="10216" y="5760"/>
                  </a:lnTo>
                  <a:lnTo>
                    <a:pt x="10208" y="5768"/>
                  </a:lnTo>
                  <a:lnTo>
                    <a:pt x="10208" y="8"/>
                  </a:lnTo>
                  <a:lnTo>
                    <a:pt x="10216" y="16"/>
                  </a:lnTo>
                  <a:lnTo>
                    <a:pt x="8" y="16"/>
                  </a:lnTo>
                  <a:lnTo>
                    <a:pt x="16" y="8"/>
                  </a:lnTo>
                  <a:lnTo>
                    <a:pt x="16" y="5768"/>
                  </a:lnTo>
                  <a:close/>
                </a:path>
              </a:pathLst>
            </a:custGeom>
            <a:solidFill>
              <a:srgbClr val="868686"/>
            </a:solidFill>
            <a:ln w="1588" cap="flat">
              <a:solidFill>
                <a:srgbClr val="86868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9" name="Rectangle 45"/>
            <p:cNvSpPr>
              <a:spLocks noChangeArrowheads="1"/>
            </p:cNvSpPr>
            <p:nvPr/>
          </p:nvSpPr>
          <p:spPr bwMode="auto">
            <a:xfrm>
              <a:off x="2547" y="1561"/>
              <a:ext cx="0" cy="17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70" name="Rectangle 46"/>
            <p:cNvSpPr>
              <a:spLocks noChangeArrowheads="1"/>
            </p:cNvSpPr>
            <p:nvPr/>
          </p:nvSpPr>
          <p:spPr bwMode="auto">
            <a:xfrm>
              <a:off x="492" y="1733"/>
              <a:ext cx="450" cy="16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Calibri" pitchFamily="34" charset="0"/>
                  <a:cs typeface="Arial" pitchFamily="34" charset="0"/>
                </a:rPr>
                <a:t>Percent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Tree>
  </p:cSld>
  <p:clrMapOvr>
    <a:masterClrMapping/>
  </p:clrMapOvr>
  <p:transition spd="med"/>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09600"/>
            <a:ext cx="8610600" cy="533400"/>
          </a:xfrm>
        </p:spPr>
        <p:txBody>
          <a:bodyPr>
            <a:noAutofit/>
          </a:bodyPr>
          <a:lstStyle/>
          <a:p>
            <a:r>
              <a:rPr lang="en-US" sz="3200" b="1" dirty="0" smtClean="0"/>
              <a:t>The spaghetti bowl: MENA is no exception</a:t>
            </a:r>
            <a:endParaRPr lang="en-US" sz="3200" b="1" dirty="0"/>
          </a:p>
        </p:txBody>
      </p:sp>
      <p:pic>
        <p:nvPicPr>
          <p:cNvPr id="6" name="Content Placeholder 5"/>
          <p:cNvPicPr>
            <a:picLocks noGrp="1"/>
          </p:cNvPicPr>
          <p:nvPr>
            <p:ph idx="1"/>
          </p:nvPr>
        </p:nvPicPr>
        <p:blipFill>
          <a:blip r:embed="rId3" cstate="print"/>
          <a:srcRect/>
          <a:stretch>
            <a:fillRect/>
          </a:stretch>
        </p:blipFill>
        <p:spPr bwMode="auto">
          <a:xfrm>
            <a:off x="533400" y="1066800"/>
            <a:ext cx="8313747" cy="579120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09600"/>
            <a:ext cx="8382000" cy="1066800"/>
          </a:xfrm>
        </p:spPr>
        <p:txBody>
          <a:bodyPr>
            <a:normAutofit/>
          </a:bodyPr>
          <a:lstStyle/>
          <a:p>
            <a:r>
              <a:rPr lang="en-US" sz="3200" b="1" dirty="0" smtClean="0"/>
              <a:t>Regional integration is the new model</a:t>
            </a:r>
            <a:endParaRPr lang="en-US" sz="3200" b="1" dirty="0"/>
          </a:p>
        </p:txBody>
      </p:sp>
      <p:graphicFrame>
        <p:nvGraphicFramePr>
          <p:cNvPr id="4" name="Content Placeholder 3"/>
          <p:cNvGraphicFramePr>
            <a:graphicFrameLocks noGrp="1"/>
          </p:cNvGraphicFramePr>
          <p:nvPr>
            <p:ph idx="1"/>
          </p:nvPr>
        </p:nvGraphicFramePr>
        <p:xfrm>
          <a:off x="381000" y="2819400"/>
          <a:ext cx="8229600" cy="3906838"/>
        </p:xfrm>
        <a:graphic>
          <a:graphicData uri="http://schemas.openxmlformats.org/drawingml/2006/chart">
            <c:chart xmlns:c="http://schemas.openxmlformats.org/drawingml/2006/chart" xmlns:r="http://schemas.openxmlformats.org/officeDocument/2006/relationships" r:id="rId3"/>
          </a:graphicData>
        </a:graphic>
      </p:graphicFrame>
      <p:sp>
        <p:nvSpPr>
          <p:cNvPr id="5" name="Content Placeholder 2"/>
          <p:cNvSpPr txBox="1">
            <a:spLocks/>
          </p:cNvSpPr>
          <p:nvPr/>
        </p:nvSpPr>
        <p:spPr>
          <a:xfrm>
            <a:off x="228600" y="1676400"/>
            <a:ext cx="8534400" cy="4876800"/>
          </a:xfrm>
          <a:prstGeom prst="rect">
            <a:avLst/>
          </a:prstGeom>
        </p:spPr>
        <p:txBody>
          <a:bodyPr vert="horz">
            <a:normAutofit/>
          </a:bodyPr>
          <a:lstStyle/>
          <a:p>
            <a:pPr marL="365760" marR="0" lvl="0" indent="-256032" algn="l" defTabSz="914400" rtl="0" eaLnBrk="1" fontAlgn="auto" latinLnBrk="0" hangingPunct="1">
              <a:lnSpc>
                <a:spcPct val="100000"/>
              </a:lnSpc>
              <a:spcBef>
                <a:spcPts val="300"/>
              </a:spcBef>
              <a:spcAft>
                <a:spcPts val="0"/>
              </a:spcAft>
              <a:buClr>
                <a:schemeClr val="accent3"/>
              </a:buClr>
              <a:buSzTx/>
              <a:buFont typeface="Wingdings" pitchFamily="2" charset="2"/>
              <a:buChar char="Ø"/>
              <a:tabLst/>
              <a:defRPr/>
            </a:pPr>
            <a:r>
              <a:rPr lang="en-US" sz="2000" dirty="0" smtClean="0">
                <a:solidFill>
                  <a:schemeClr val="tx2"/>
                </a:solidFill>
                <a:latin typeface="+mj-lt"/>
              </a:rPr>
              <a:t>The number of RTAs increased exponentially: 278 </a:t>
            </a:r>
            <a:r>
              <a:rPr lang="en-US" sz="2000" dirty="0" smtClean="0">
                <a:solidFill>
                  <a:schemeClr val="tx2"/>
                </a:solidFill>
                <a:latin typeface="+mj-lt"/>
              </a:rPr>
              <a:t>RTAs in 2010</a:t>
            </a:r>
          </a:p>
          <a:p>
            <a:pPr marL="365760" marR="0" lvl="0" indent="-256032" algn="l" defTabSz="914400" rtl="0" eaLnBrk="1" fontAlgn="auto" latinLnBrk="0" hangingPunct="1">
              <a:lnSpc>
                <a:spcPct val="100000"/>
              </a:lnSpc>
              <a:spcBef>
                <a:spcPts val="300"/>
              </a:spcBef>
              <a:spcAft>
                <a:spcPts val="0"/>
              </a:spcAft>
              <a:buClr>
                <a:schemeClr val="accent3"/>
              </a:buClr>
              <a:buSzTx/>
              <a:buFont typeface="Wingdings" pitchFamily="2" charset="2"/>
              <a:buChar char="Ø"/>
              <a:tabLst/>
              <a:defRPr/>
            </a:pPr>
            <a:r>
              <a:rPr lang="en-US" sz="2000" dirty="0" smtClean="0">
                <a:solidFill>
                  <a:schemeClr val="tx2"/>
                </a:solidFill>
                <a:latin typeface="+mj-lt"/>
              </a:rPr>
              <a:t>Bilateral agreements are increasing, often between different regions</a:t>
            </a:r>
          </a:p>
          <a:p>
            <a:pPr marL="365760" marR="0" lvl="0" indent="-256032" algn="l" defTabSz="914400" rtl="0" eaLnBrk="1" fontAlgn="auto" latinLnBrk="0" hangingPunct="1">
              <a:lnSpc>
                <a:spcPct val="100000"/>
              </a:lnSpc>
              <a:spcBef>
                <a:spcPts val="300"/>
              </a:spcBef>
              <a:spcAft>
                <a:spcPts val="0"/>
              </a:spcAft>
              <a:buClr>
                <a:schemeClr val="accent3"/>
              </a:buClr>
              <a:buSzTx/>
              <a:buFont typeface="Wingdings" pitchFamily="2" charset="2"/>
              <a:buChar char="Ø"/>
              <a:tabLst/>
              <a:defRPr/>
            </a:pPr>
            <a:r>
              <a:rPr kumimoji="0" lang="en-US" sz="2000" b="0" i="0" u="none" strike="noStrike" kern="1200" cap="none" spc="0" normalizeH="0" baseline="0" noProof="0" dirty="0" smtClean="0">
                <a:ln>
                  <a:noFill/>
                </a:ln>
                <a:solidFill>
                  <a:schemeClr val="tx2"/>
                </a:solidFill>
                <a:effectLst/>
                <a:uLnTx/>
                <a:uFillTx/>
                <a:latin typeface="+mj-lt"/>
                <a:ea typeface="+mn-ea"/>
                <a:cs typeface="+mn-cs"/>
              </a:rPr>
              <a:t>South-South</a:t>
            </a:r>
            <a:r>
              <a:rPr kumimoji="0" lang="en-US" sz="2000" b="0" i="0" u="none" strike="noStrike" kern="1200" cap="none" spc="0" normalizeH="0" noProof="0" dirty="0" smtClean="0">
                <a:ln>
                  <a:noFill/>
                </a:ln>
                <a:solidFill>
                  <a:schemeClr val="tx2"/>
                </a:solidFill>
                <a:effectLst/>
                <a:uLnTx/>
                <a:uFillTx/>
                <a:latin typeface="+mj-lt"/>
                <a:ea typeface="+mn-ea"/>
                <a:cs typeface="+mn-cs"/>
              </a:rPr>
              <a:t> RTAs account for two-thirds of the total</a:t>
            </a:r>
            <a:endParaRPr kumimoji="0" lang="en-US" sz="2000" b="0" i="0" u="none" strike="noStrike" kern="1200" cap="none" spc="0" normalizeH="0" baseline="0" noProof="0" dirty="0" smtClean="0">
              <a:ln>
                <a:noFill/>
              </a:ln>
              <a:solidFill>
                <a:schemeClr val="tx2"/>
              </a:solidFill>
              <a:effectLst/>
              <a:uLnTx/>
              <a:uFillTx/>
              <a:latin typeface="+mj-lt"/>
              <a:ea typeface="+mn-ea"/>
              <a:cs typeface="+mn-cs"/>
            </a:endParaRPr>
          </a:p>
          <a:p>
            <a:pPr marL="365760" marR="0" lvl="0" indent="-256032" algn="l" defTabSz="914400" rtl="0" eaLnBrk="1" fontAlgn="auto" latinLnBrk="0" hangingPunct="1">
              <a:lnSpc>
                <a:spcPct val="100000"/>
              </a:lnSpc>
              <a:spcBef>
                <a:spcPts val="300"/>
              </a:spcBef>
              <a:spcAft>
                <a:spcPts val="0"/>
              </a:spcAft>
              <a:buClr>
                <a:schemeClr val="accent3"/>
              </a:buClr>
              <a:buSzTx/>
              <a:tabLst/>
              <a:defRPr/>
            </a:pPr>
            <a:endParaRPr kumimoji="0" lang="en-US" sz="2400" b="0" i="0" u="none" strike="noStrike" kern="1200" cap="none" spc="0" normalizeH="0" baseline="0" noProof="0" dirty="0" smtClean="0">
              <a:ln>
                <a:noFill/>
              </a:ln>
              <a:solidFill>
                <a:schemeClr val="tx2"/>
              </a:solidFill>
              <a:effectLst/>
              <a:uLnTx/>
              <a:uFillTx/>
              <a:latin typeface="+mj-lt"/>
              <a:ea typeface="+mn-ea"/>
              <a:cs typeface="+mn-cs"/>
            </a:endParaRPr>
          </a:p>
          <a:p>
            <a:pPr marL="365760" marR="0" lvl="0" indent="-256032" algn="l" defTabSz="914400" rtl="0" eaLnBrk="1" fontAlgn="auto" latinLnBrk="0" hangingPunct="1">
              <a:lnSpc>
                <a:spcPct val="100000"/>
              </a:lnSpc>
              <a:spcBef>
                <a:spcPts val="300"/>
              </a:spcBef>
              <a:spcAft>
                <a:spcPts val="0"/>
              </a:spcAft>
              <a:buClr>
                <a:schemeClr val="accent3"/>
              </a:buClr>
              <a:buSzTx/>
              <a:buFont typeface="Georgia"/>
              <a:buNone/>
              <a:tabLst/>
              <a:defRPr/>
            </a:pPr>
            <a:endParaRPr kumimoji="0" lang="en-US" sz="2400" b="0" i="0" u="none" strike="noStrike" kern="1200" cap="none" spc="0" normalizeH="0" baseline="0" noProof="0" dirty="0" smtClean="0">
              <a:ln>
                <a:noFill/>
              </a:ln>
              <a:solidFill>
                <a:schemeClr val="tx2"/>
              </a:solidFill>
              <a:effectLst/>
              <a:uLnTx/>
              <a:uFillTx/>
              <a:latin typeface="+mj-lt"/>
              <a:ea typeface="+mn-ea"/>
              <a:cs typeface="+mn-cs"/>
            </a:endParaRPr>
          </a:p>
        </p:txBody>
      </p:sp>
    </p:spTree>
  </p:cSld>
  <p:clrMapOvr>
    <a:masterClrMapping/>
  </p:clrMapOvr>
  <p:transition spd="med"/>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229600" cy="1066800"/>
          </a:xfrm>
        </p:spPr>
        <p:txBody>
          <a:bodyPr>
            <a:noAutofit/>
          </a:bodyPr>
          <a:lstStyle/>
          <a:p>
            <a:r>
              <a:rPr lang="en-US" sz="3200" b="1" dirty="0" smtClean="0"/>
              <a:t>Rules </a:t>
            </a:r>
            <a:r>
              <a:rPr lang="en-US" sz="3200" b="1" dirty="0" smtClean="0"/>
              <a:t>of </a:t>
            </a:r>
            <a:r>
              <a:rPr lang="en-US" sz="3200" b="1" dirty="0" smtClean="0"/>
              <a:t>o</a:t>
            </a:r>
            <a:r>
              <a:rPr lang="en-US" sz="3200" b="1" dirty="0" smtClean="0"/>
              <a:t>rigin </a:t>
            </a:r>
            <a:r>
              <a:rPr lang="en-US" sz="3200" b="1" dirty="0" smtClean="0"/>
              <a:t>c</a:t>
            </a:r>
            <a:r>
              <a:rPr lang="en-US" sz="3200" b="1" dirty="0" smtClean="0"/>
              <a:t>omplicate </a:t>
            </a:r>
            <a:r>
              <a:rPr lang="en-US" sz="3200" b="1" dirty="0" smtClean="0"/>
              <a:t>u</a:t>
            </a:r>
            <a:r>
              <a:rPr lang="en-US" sz="3200" b="1" dirty="0" smtClean="0"/>
              <a:t>se of preferences</a:t>
            </a:r>
            <a:endParaRPr lang="en-US" sz="3200" b="1" dirty="0"/>
          </a:p>
        </p:txBody>
      </p:sp>
      <p:sp>
        <p:nvSpPr>
          <p:cNvPr id="3" name="Content Placeholder 2"/>
          <p:cNvSpPr>
            <a:spLocks noGrp="1"/>
          </p:cNvSpPr>
          <p:nvPr>
            <p:ph idx="1"/>
          </p:nvPr>
        </p:nvSpPr>
        <p:spPr>
          <a:xfrm>
            <a:off x="304800" y="1752600"/>
            <a:ext cx="8534400" cy="4800600"/>
          </a:xfrm>
        </p:spPr>
        <p:txBody>
          <a:bodyPr>
            <a:noAutofit/>
          </a:bodyPr>
          <a:lstStyle/>
          <a:p>
            <a:r>
              <a:rPr lang="en-US" sz="2400" b="1" dirty="0" smtClean="0">
                <a:solidFill>
                  <a:schemeClr val="tx2"/>
                </a:solidFill>
                <a:latin typeface="+mj-lt"/>
              </a:rPr>
              <a:t>	</a:t>
            </a:r>
            <a:r>
              <a:rPr lang="en-US" sz="2400" dirty="0" smtClean="0">
                <a:solidFill>
                  <a:schemeClr val="tx2"/>
                </a:solidFill>
                <a:latin typeface="+mj-lt"/>
              </a:rPr>
              <a:t>PAFTA </a:t>
            </a:r>
            <a:r>
              <a:rPr lang="en-US" sz="2400" dirty="0" smtClean="0">
                <a:solidFill>
                  <a:schemeClr val="tx2"/>
                </a:solidFill>
                <a:latin typeface="+mj-lt"/>
              </a:rPr>
              <a:t>preference utilization rates are low  </a:t>
            </a:r>
          </a:p>
          <a:p>
            <a:pPr lvl="2">
              <a:buNone/>
            </a:pPr>
            <a:r>
              <a:rPr lang="en-US" sz="2000" dirty="0" smtClean="0">
                <a:solidFill>
                  <a:schemeClr val="tx2"/>
                </a:solidFill>
                <a:latin typeface="+mj-lt"/>
              </a:rPr>
              <a:t>	&lt; </a:t>
            </a:r>
            <a:r>
              <a:rPr lang="en-US" sz="2000" dirty="0" smtClean="0">
                <a:solidFill>
                  <a:schemeClr val="tx2"/>
                </a:solidFill>
                <a:latin typeface="+mj-lt"/>
              </a:rPr>
              <a:t>10% </a:t>
            </a:r>
            <a:r>
              <a:rPr lang="en-US" sz="2000" dirty="0" smtClean="0">
                <a:solidFill>
                  <a:schemeClr val="tx2"/>
                </a:solidFill>
                <a:latin typeface="+mj-lt"/>
              </a:rPr>
              <a:t>of </a:t>
            </a:r>
            <a:r>
              <a:rPr lang="en-US" sz="2000" dirty="0" smtClean="0">
                <a:solidFill>
                  <a:schemeClr val="tx2"/>
                </a:solidFill>
                <a:latin typeface="+mj-lt"/>
              </a:rPr>
              <a:t>intra-PAFTA </a:t>
            </a:r>
            <a:r>
              <a:rPr lang="en-US" sz="2000" dirty="0" smtClean="0">
                <a:solidFill>
                  <a:schemeClr val="tx2"/>
                </a:solidFill>
                <a:latin typeface="+mj-lt"/>
              </a:rPr>
              <a:t>trade makes use of the </a:t>
            </a:r>
            <a:r>
              <a:rPr lang="en-US" sz="2000" dirty="0" smtClean="0">
                <a:solidFill>
                  <a:schemeClr val="tx2"/>
                </a:solidFill>
                <a:latin typeface="+mj-lt"/>
              </a:rPr>
              <a:t>PAFTA </a:t>
            </a:r>
            <a:r>
              <a:rPr lang="en-US" sz="2000" dirty="0" smtClean="0">
                <a:solidFill>
                  <a:schemeClr val="tx2"/>
                </a:solidFill>
                <a:latin typeface="+mj-lt"/>
              </a:rPr>
              <a:t>preferences</a:t>
            </a:r>
          </a:p>
          <a:p>
            <a:pPr lvl="2">
              <a:buNone/>
            </a:pPr>
            <a:endParaRPr lang="en-US" sz="2000" b="1" dirty="0" smtClean="0">
              <a:solidFill>
                <a:schemeClr val="tx2"/>
              </a:solidFill>
              <a:latin typeface="+mj-lt"/>
            </a:endParaRPr>
          </a:p>
          <a:p>
            <a:r>
              <a:rPr lang="en-US" sz="2200" b="1" dirty="0" smtClean="0">
                <a:solidFill>
                  <a:schemeClr val="tx2"/>
                </a:solidFill>
                <a:latin typeface="+mj-lt"/>
              </a:rPr>
              <a:t>	</a:t>
            </a:r>
            <a:r>
              <a:rPr lang="en-US" sz="2400" dirty="0" smtClean="0">
                <a:solidFill>
                  <a:schemeClr val="tx2"/>
                </a:solidFill>
                <a:latin typeface="+mj-lt"/>
              </a:rPr>
              <a:t>Reasons for the low utilization rates of </a:t>
            </a:r>
            <a:r>
              <a:rPr lang="en-US" sz="2400" dirty="0" smtClean="0">
                <a:solidFill>
                  <a:schemeClr val="tx2"/>
                </a:solidFill>
                <a:latin typeface="+mj-lt"/>
              </a:rPr>
              <a:t>PAFTA</a:t>
            </a:r>
            <a:r>
              <a:rPr lang="en-US" sz="2400" dirty="0" smtClean="0">
                <a:solidFill>
                  <a:schemeClr val="tx2"/>
                </a:solidFill>
                <a:latin typeface="+mj-lt"/>
              </a:rPr>
              <a:t>: </a:t>
            </a:r>
          </a:p>
          <a:p>
            <a:pPr lvl="3">
              <a:buNone/>
            </a:pPr>
            <a:r>
              <a:rPr lang="en-US" sz="2000" dirty="0" smtClean="0">
                <a:solidFill>
                  <a:schemeClr val="tx2"/>
                </a:solidFill>
                <a:latin typeface="+mj-lt"/>
              </a:rPr>
              <a:t>1) Difficulty in satisfying and proving the required value-added requirement</a:t>
            </a:r>
          </a:p>
          <a:p>
            <a:pPr lvl="3">
              <a:buNone/>
            </a:pPr>
            <a:r>
              <a:rPr lang="en-US" sz="2000" dirty="0" smtClean="0">
                <a:solidFill>
                  <a:schemeClr val="tx2"/>
                </a:solidFill>
                <a:latin typeface="+mj-lt"/>
              </a:rPr>
              <a:t>2) High administrative costs of compliance</a:t>
            </a:r>
          </a:p>
          <a:p>
            <a:pPr lvl="3">
              <a:buNone/>
            </a:pPr>
            <a:r>
              <a:rPr lang="en-US" sz="2000" dirty="0" smtClean="0">
                <a:solidFill>
                  <a:schemeClr val="tx2"/>
                </a:solidFill>
                <a:latin typeface="+mj-lt"/>
              </a:rPr>
              <a:t>3) Low preference margins</a:t>
            </a:r>
          </a:p>
          <a:p>
            <a:pPr lvl="3">
              <a:buNone/>
            </a:pPr>
            <a:endParaRPr lang="en-US" sz="2000" dirty="0" smtClean="0">
              <a:solidFill>
                <a:schemeClr val="tx2"/>
              </a:solidFill>
              <a:latin typeface="+mj-lt"/>
            </a:endParaRPr>
          </a:p>
          <a:p>
            <a:r>
              <a:rPr lang="en-US" sz="2200" dirty="0" smtClean="0">
                <a:solidFill>
                  <a:schemeClr val="tx2"/>
                </a:solidFill>
                <a:latin typeface="+mj-lt"/>
              </a:rPr>
              <a:t>	</a:t>
            </a:r>
            <a:r>
              <a:rPr lang="en-US" sz="2400" dirty="0" smtClean="0">
                <a:solidFill>
                  <a:schemeClr val="tx2"/>
                </a:solidFill>
                <a:latin typeface="+mj-lt"/>
              </a:rPr>
              <a:t>When the costs of complying with the rules of origin 	exceed the margin of </a:t>
            </a:r>
            <a:r>
              <a:rPr lang="en-US" sz="2400" dirty="0" smtClean="0">
                <a:solidFill>
                  <a:schemeClr val="tx2"/>
                </a:solidFill>
                <a:latin typeface="+mj-lt"/>
              </a:rPr>
              <a:t>preference, </a:t>
            </a:r>
            <a:r>
              <a:rPr lang="en-US" sz="2400" dirty="0" smtClean="0">
                <a:solidFill>
                  <a:schemeClr val="tx2"/>
                </a:solidFill>
                <a:latin typeface="+mj-lt"/>
              </a:rPr>
              <a:t>trade will just take place 	under the MFN regime</a:t>
            </a:r>
            <a:endParaRPr lang="en-US" sz="2400" dirty="0">
              <a:solidFill>
                <a:schemeClr val="tx2"/>
              </a:solidFill>
              <a:latin typeface="+mj-lt"/>
            </a:endParaRPr>
          </a:p>
        </p:txBody>
      </p:sp>
    </p:spTree>
  </p:cSld>
  <p:clrMapOvr>
    <a:masterClrMapping/>
  </p:clrMapOvr>
  <p:transition spd="med"/>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1" name="Rectangle 3"/>
          <p:cNvSpPr>
            <a:spLocks noGrp="1" noChangeArrowheads="1"/>
          </p:cNvSpPr>
          <p:nvPr>
            <p:ph type="body" idx="1"/>
          </p:nvPr>
        </p:nvSpPr>
        <p:spPr>
          <a:xfrm>
            <a:off x="533400" y="914400"/>
            <a:ext cx="8229600" cy="4325112"/>
          </a:xfrm>
          <a:solidFill>
            <a:schemeClr val="tx2"/>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3">
            <a:schemeClr val="lt1"/>
          </a:lnRef>
          <a:fillRef idx="1">
            <a:schemeClr val="accent1"/>
          </a:fillRef>
          <a:effectRef idx="1">
            <a:schemeClr val="accent1"/>
          </a:effectRef>
          <a:fontRef idx="minor">
            <a:schemeClr val="lt1"/>
          </a:fontRef>
        </p:style>
        <p:txBody>
          <a:bodyPr>
            <a:normAutofit/>
          </a:bodyPr>
          <a:lstStyle/>
          <a:p>
            <a:pPr marL="681228" indent="-571500" eaLnBrk="1" hangingPunct="1">
              <a:lnSpc>
                <a:spcPct val="90000"/>
              </a:lnSpc>
              <a:buFont typeface="Wingdings" pitchFamily="2" charset="2"/>
              <a:buChar char="q"/>
            </a:pPr>
            <a:endParaRPr lang="en-US" dirty="0" smtClean="0">
              <a:solidFill>
                <a:schemeClr val="bg1"/>
              </a:solidFill>
            </a:endParaRPr>
          </a:p>
          <a:p>
            <a:pPr marL="681228" indent="-571500" algn="ctr" eaLnBrk="1" hangingPunct="1">
              <a:lnSpc>
                <a:spcPct val="90000"/>
              </a:lnSpc>
              <a:buFont typeface="Wingdings" pitchFamily="2" charset="2"/>
              <a:buChar char="q"/>
            </a:pPr>
            <a:endParaRPr lang="en-US" sz="4000" dirty="0" smtClean="0">
              <a:solidFill>
                <a:schemeClr val="bg1"/>
              </a:solidFill>
            </a:endParaRPr>
          </a:p>
          <a:p>
            <a:pPr marL="681228" indent="-571500" algn="ctr" eaLnBrk="1" hangingPunct="1">
              <a:lnSpc>
                <a:spcPct val="90000"/>
              </a:lnSpc>
              <a:buNone/>
            </a:pPr>
            <a:endParaRPr lang="en-US" sz="4000" dirty="0" smtClean="0">
              <a:solidFill>
                <a:schemeClr val="bg1"/>
              </a:solidFill>
            </a:endParaRPr>
          </a:p>
          <a:p>
            <a:pPr marL="681228" indent="-571500" algn="ctr" eaLnBrk="1" hangingPunct="1">
              <a:lnSpc>
                <a:spcPct val="90000"/>
              </a:lnSpc>
              <a:buFont typeface="Wingdings" pitchFamily="2" charset="2"/>
              <a:buChar char="q"/>
            </a:pPr>
            <a:r>
              <a:rPr lang="en-US" sz="3200" dirty="0" smtClean="0">
                <a:solidFill>
                  <a:schemeClr val="bg1"/>
                </a:solidFill>
              </a:rPr>
              <a:t>Trade Facilitation and Logistics Agenda Looking Forward</a:t>
            </a:r>
          </a:p>
          <a:p>
            <a:pPr eaLnBrk="1" hangingPunct="1">
              <a:lnSpc>
                <a:spcPct val="90000"/>
              </a:lnSpc>
              <a:buFont typeface="Wingdings" pitchFamily="2" charset="2"/>
              <a:buNone/>
            </a:pPr>
            <a:endParaRPr lang="en-US" dirty="0" smtClean="0">
              <a:solidFill>
                <a:schemeClr val="bg1"/>
              </a:solidFill>
            </a:endParaRPr>
          </a:p>
        </p:txBody>
      </p:sp>
    </p:spTree>
    <p:extLst>
      <p:ext uri="{BB962C8B-B14F-4D97-AF65-F5344CB8AC3E}">
        <p14:creationId xmlns:p14="http://schemas.microsoft.com/office/powerpoint/2010/main" xmlns="" val="2810113999"/>
      </p:ext>
    </p:extLst>
  </p:cSld>
  <p:clrMapOvr>
    <a:masterClrMapping/>
  </p:clrMapOvr>
  <p:transition spd="med"/>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066800"/>
          </a:xfrm>
        </p:spPr>
        <p:txBody>
          <a:bodyPr>
            <a:normAutofit/>
          </a:bodyPr>
          <a:lstStyle/>
          <a:p>
            <a:r>
              <a:rPr lang="en-US" sz="3600" b="1" dirty="0" smtClean="0"/>
              <a:t>Main features in MNA</a:t>
            </a:r>
            <a:endParaRPr lang="en-US" sz="3600" b="1" dirty="0"/>
          </a:p>
        </p:txBody>
      </p:sp>
      <p:sp>
        <p:nvSpPr>
          <p:cNvPr id="3" name="Content Placeholder 2"/>
          <p:cNvSpPr>
            <a:spLocks noGrp="1"/>
          </p:cNvSpPr>
          <p:nvPr>
            <p:ph idx="1"/>
          </p:nvPr>
        </p:nvSpPr>
        <p:spPr>
          <a:xfrm>
            <a:off x="381000" y="1981200"/>
            <a:ext cx="8229600" cy="4325112"/>
          </a:xfrm>
        </p:spPr>
        <p:txBody>
          <a:bodyPr>
            <a:normAutofit fontScale="92500" lnSpcReduction="10000"/>
          </a:bodyPr>
          <a:lstStyle/>
          <a:p>
            <a:r>
              <a:rPr lang="en-US" dirty="0" smtClean="0"/>
              <a:t>Infrastructure not binding constraint </a:t>
            </a:r>
            <a:r>
              <a:rPr lang="en-US" dirty="0" smtClean="0"/>
              <a:t>(significant investment in highways and ports)</a:t>
            </a:r>
          </a:p>
          <a:p>
            <a:r>
              <a:rPr lang="en-US" dirty="0" smtClean="0"/>
              <a:t>Much </a:t>
            </a:r>
            <a:r>
              <a:rPr lang="en-US" dirty="0" smtClean="0"/>
              <a:t>less efficient on the soft </a:t>
            </a:r>
            <a:r>
              <a:rPr lang="en-US" dirty="0" smtClean="0"/>
              <a:t>facilitation issues </a:t>
            </a:r>
            <a:endParaRPr lang="en-US" dirty="0" smtClean="0"/>
          </a:p>
          <a:p>
            <a:r>
              <a:rPr lang="en-US" dirty="0" smtClean="0"/>
              <a:t>Worse </a:t>
            </a:r>
            <a:r>
              <a:rPr lang="en-US" dirty="0" smtClean="0"/>
              <a:t>for cross-border </a:t>
            </a:r>
            <a:r>
              <a:rPr lang="en-US" dirty="0" smtClean="0"/>
              <a:t>trade: </a:t>
            </a:r>
            <a:r>
              <a:rPr lang="en-US" dirty="0" smtClean="0"/>
              <a:t>closed </a:t>
            </a:r>
            <a:r>
              <a:rPr lang="en-US" dirty="0" smtClean="0"/>
              <a:t>borders </a:t>
            </a:r>
            <a:r>
              <a:rPr lang="en-US" dirty="0" smtClean="0"/>
              <a:t>and/or security </a:t>
            </a:r>
            <a:r>
              <a:rPr lang="en-US" dirty="0" smtClean="0"/>
              <a:t>concerns</a:t>
            </a:r>
            <a:endParaRPr lang="en-US" dirty="0" smtClean="0"/>
          </a:p>
          <a:p>
            <a:r>
              <a:rPr lang="en-US" dirty="0" smtClean="0"/>
              <a:t>Unequal </a:t>
            </a:r>
            <a:r>
              <a:rPr lang="en-US" dirty="0" smtClean="0"/>
              <a:t>level of facilitation reforms: comparatively better in countries with export oriented manufactures (Morocco, Jordan, Tunisia)</a:t>
            </a:r>
          </a:p>
          <a:p>
            <a:r>
              <a:rPr lang="en-US" dirty="0" smtClean="0"/>
              <a:t>Market for logistics services </a:t>
            </a:r>
            <a:r>
              <a:rPr lang="en-US" dirty="0" smtClean="0"/>
              <a:t>small</a:t>
            </a:r>
            <a:endParaRPr lang="en-US" dirty="0" smtClean="0"/>
          </a:p>
          <a:p>
            <a:r>
              <a:rPr lang="en-US" dirty="0" smtClean="0"/>
              <a:t>Better in GCC given higher </a:t>
            </a:r>
            <a:r>
              <a:rPr lang="en-US" dirty="0" smtClean="0"/>
              <a:t>resources </a:t>
            </a:r>
            <a:r>
              <a:rPr lang="en-US" dirty="0" smtClean="0"/>
              <a:t>and economies of scale in logistics</a:t>
            </a:r>
            <a:endParaRPr lang="en-US" dirty="0"/>
          </a:p>
        </p:txBody>
      </p:sp>
    </p:spTree>
    <p:extLst>
      <p:ext uri="{BB962C8B-B14F-4D97-AF65-F5344CB8AC3E}">
        <p14:creationId xmlns:p14="http://schemas.microsoft.com/office/powerpoint/2010/main" xmlns="" val="123286526"/>
      </p:ext>
    </p:ext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066800"/>
          </a:xfrm>
        </p:spPr>
        <p:txBody>
          <a:bodyPr>
            <a:normAutofit/>
          </a:bodyPr>
          <a:lstStyle/>
          <a:p>
            <a:r>
              <a:rPr lang="en-US" sz="3200" b="1" dirty="0" smtClean="0"/>
              <a:t>Strong logistics needed to develop </a:t>
            </a:r>
            <a:r>
              <a:rPr lang="en-US" sz="3200" b="1" dirty="0" smtClean="0"/>
              <a:t>r</a:t>
            </a:r>
            <a:r>
              <a:rPr lang="en-US" sz="3200" b="1" dirty="0" smtClean="0"/>
              <a:t>egional </a:t>
            </a:r>
            <a:r>
              <a:rPr lang="en-US" sz="3200" b="1" dirty="0" smtClean="0"/>
              <a:t>p</a:t>
            </a:r>
            <a:r>
              <a:rPr lang="en-US" sz="3200" b="1" dirty="0" smtClean="0"/>
              <a:t>roduction </a:t>
            </a:r>
            <a:r>
              <a:rPr lang="en-US" sz="3200" b="1" dirty="0" smtClean="0"/>
              <a:t>s</a:t>
            </a:r>
            <a:r>
              <a:rPr lang="en-US" sz="3200" b="1" dirty="0" smtClean="0"/>
              <a:t>haring </a:t>
            </a:r>
            <a:r>
              <a:rPr lang="en-US" sz="3200" b="1" dirty="0" smtClean="0"/>
              <a:t>n</a:t>
            </a:r>
            <a:r>
              <a:rPr lang="en-US" sz="3200" b="1" dirty="0" smtClean="0"/>
              <a:t>etworks</a:t>
            </a:r>
            <a:endParaRPr lang="en-US" sz="3200" b="1" dirty="0"/>
          </a:p>
        </p:txBody>
      </p:sp>
      <p:sp>
        <p:nvSpPr>
          <p:cNvPr id="3" name="Content Placeholder 2"/>
          <p:cNvSpPr>
            <a:spLocks noGrp="1"/>
          </p:cNvSpPr>
          <p:nvPr>
            <p:ph idx="1"/>
          </p:nvPr>
        </p:nvSpPr>
        <p:spPr>
          <a:xfrm>
            <a:off x="533400" y="1981200"/>
            <a:ext cx="8229600" cy="4325112"/>
          </a:xfrm>
        </p:spPr>
        <p:txBody>
          <a:bodyPr>
            <a:normAutofit fontScale="92500"/>
          </a:bodyPr>
          <a:lstStyle/>
          <a:p>
            <a:r>
              <a:rPr lang="en-US" dirty="0" smtClean="0"/>
              <a:t>Countries in the region can be partners not competitors</a:t>
            </a:r>
          </a:p>
          <a:p>
            <a:r>
              <a:rPr lang="en-US" dirty="0" smtClean="0"/>
              <a:t>Each country can better use its comparative </a:t>
            </a:r>
            <a:r>
              <a:rPr lang="en-US" dirty="0" smtClean="0"/>
              <a:t>advantage thru production sharing networks</a:t>
            </a:r>
            <a:endParaRPr lang="en-US" dirty="0" smtClean="0"/>
          </a:p>
          <a:p>
            <a:r>
              <a:rPr lang="en-US" dirty="0" smtClean="0"/>
              <a:t>The region can achieve greater economies of scale</a:t>
            </a:r>
          </a:p>
          <a:p>
            <a:r>
              <a:rPr lang="en-US" dirty="0" smtClean="0"/>
              <a:t>Aim for the bigger markets as final destination of the final product—e.g. EU</a:t>
            </a:r>
          </a:p>
          <a:p>
            <a:r>
              <a:rPr lang="en-US" dirty="0" smtClean="0"/>
              <a:t>Involve the private sector</a:t>
            </a:r>
          </a:p>
          <a:p>
            <a:r>
              <a:rPr lang="en-US" dirty="0" smtClean="0"/>
              <a:t>Hypothetical example: cotton from Egypt, textile from Syria, designers and financial services from Lebanon, financing from Dubai, high quality assembly in Morocco.</a:t>
            </a:r>
            <a:endParaRPr lang="en-US" dirty="0"/>
          </a:p>
        </p:txBody>
      </p:sp>
    </p:spTree>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229600" cy="1066800"/>
          </a:xfrm>
        </p:spPr>
        <p:txBody>
          <a:bodyPr>
            <a:normAutofit/>
          </a:bodyPr>
          <a:lstStyle/>
          <a:p>
            <a:r>
              <a:rPr lang="en-US" sz="3200" b="1" dirty="0" smtClean="0"/>
              <a:t>Strengthen trade facilitation</a:t>
            </a:r>
            <a:endParaRPr lang="en-US" b="1" dirty="0"/>
          </a:p>
        </p:txBody>
      </p:sp>
      <p:sp>
        <p:nvSpPr>
          <p:cNvPr id="3" name="Content Placeholder 2"/>
          <p:cNvSpPr>
            <a:spLocks noGrp="1"/>
          </p:cNvSpPr>
          <p:nvPr>
            <p:ph sz="quarter" idx="1"/>
          </p:nvPr>
        </p:nvSpPr>
        <p:spPr>
          <a:xfrm>
            <a:off x="228600" y="1752600"/>
            <a:ext cx="8763000" cy="4648200"/>
          </a:xfrm>
        </p:spPr>
        <p:txBody>
          <a:bodyPr>
            <a:normAutofit fontScale="92500" lnSpcReduction="20000"/>
          </a:bodyPr>
          <a:lstStyle/>
          <a:p>
            <a:r>
              <a:rPr lang="en-US" sz="2600" dirty="0" smtClean="0">
                <a:solidFill>
                  <a:schemeClr val="tx2"/>
                </a:solidFill>
                <a:latin typeface="+mj-lt"/>
              </a:rPr>
              <a:t>Trade costs constitute 20-40% of the price for MENA’s non-oil exports </a:t>
            </a:r>
          </a:p>
          <a:p>
            <a:r>
              <a:rPr lang="en-US" sz="2600" dirty="0" smtClean="0">
                <a:solidFill>
                  <a:schemeClr val="tx2"/>
                </a:solidFill>
                <a:latin typeface="+mj-lt"/>
              </a:rPr>
              <a:t>Trade costs between MENA neighbors are twice as high for MENA countries as in Western Europe </a:t>
            </a:r>
          </a:p>
          <a:p>
            <a:r>
              <a:rPr lang="en-US" sz="2600" dirty="0" smtClean="0">
                <a:solidFill>
                  <a:schemeClr val="tx2"/>
                </a:solidFill>
                <a:latin typeface="+mj-lt"/>
              </a:rPr>
              <a:t>Maghreb countries’ trade costs are lower when trading with Europe than when trading among themselves</a:t>
            </a:r>
          </a:p>
          <a:p>
            <a:r>
              <a:rPr lang="en-US" sz="2600" dirty="0" smtClean="0">
                <a:solidFill>
                  <a:schemeClr val="tx2"/>
                </a:solidFill>
                <a:latin typeface="+mj-lt"/>
              </a:rPr>
              <a:t>Trade costs are especially high for agricultural products (high transportation costs, border controls, NTMs)</a:t>
            </a:r>
          </a:p>
          <a:p>
            <a:pPr>
              <a:buNone/>
            </a:pPr>
            <a:r>
              <a:rPr lang="en-US" sz="2600" dirty="0" smtClean="0">
                <a:solidFill>
                  <a:schemeClr val="tx2"/>
                </a:solidFill>
                <a:latin typeface="+mj-lt"/>
              </a:rPr>
              <a:t>		       </a:t>
            </a:r>
          </a:p>
          <a:p>
            <a:pPr>
              <a:buNone/>
            </a:pPr>
            <a:endParaRPr lang="en-US" sz="2600" dirty="0" smtClean="0">
              <a:solidFill>
                <a:schemeClr val="tx2"/>
              </a:solidFill>
              <a:latin typeface="+mj-lt"/>
            </a:endParaRPr>
          </a:p>
          <a:p>
            <a:pPr>
              <a:buNone/>
            </a:pPr>
            <a:r>
              <a:rPr lang="en-US" sz="2600" dirty="0" smtClean="0">
                <a:solidFill>
                  <a:schemeClr val="tx2"/>
                </a:solidFill>
                <a:latin typeface="+mj-lt"/>
              </a:rPr>
              <a:t>                 	Liberalize markets for logistics services;</a:t>
            </a:r>
          </a:p>
          <a:p>
            <a:pPr>
              <a:buNone/>
            </a:pPr>
            <a:r>
              <a:rPr lang="en-US" sz="2600" dirty="0" smtClean="0">
                <a:solidFill>
                  <a:schemeClr val="tx2"/>
                </a:solidFill>
                <a:latin typeface="+mj-lt"/>
              </a:rPr>
              <a:t>                 	Simplify and harmonize customs procedures;</a:t>
            </a:r>
          </a:p>
          <a:p>
            <a:pPr>
              <a:buNone/>
            </a:pPr>
            <a:r>
              <a:rPr lang="en-US" sz="2600" dirty="0" smtClean="0">
                <a:solidFill>
                  <a:schemeClr val="tx2"/>
                </a:solidFill>
                <a:latin typeface="+mj-lt"/>
              </a:rPr>
              <a:t>			Put in place a transit regime to facilitate movement 			across countries</a:t>
            </a:r>
          </a:p>
          <a:p>
            <a:endParaRPr lang="en-US" dirty="0"/>
          </a:p>
        </p:txBody>
      </p:sp>
      <p:sp>
        <p:nvSpPr>
          <p:cNvPr id="4" name="Right Arrow 3"/>
          <p:cNvSpPr/>
          <p:nvPr/>
        </p:nvSpPr>
        <p:spPr>
          <a:xfrm>
            <a:off x="990600" y="5410200"/>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ransition spd="med"/>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229600" cy="1066800"/>
          </a:xfrm>
        </p:spPr>
        <p:txBody>
          <a:bodyPr>
            <a:normAutofit/>
          </a:bodyPr>
          <a:lstStyle/>
          <a:p>
            <a:r>
              <a:rPr lang="en-US" sz="3200" b="1" dirty="0" smtClean="0"/>
              <a:t>Simplify and harmonize non-tariff measures</a:t>
            </a:r>
            <a:endParaRPr lang="en-US" sz="3200" b="1" dirty="0"/>
          </a:p>
        </p:txBody>
      </p:sp>
      <p:sp>
        <p:nvSpPr>
          <p:cNvPr id="5" name="Right Arrow 4"/>
          <p:cNvSpPr/>
          <p:nvPr/>
        </p:nvSpPr>
        <p:spPr>
          <a:xfrm>
            <a:off x="1143000" y="5257800"/>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Content Placeholder 2"/>
          <p:cNvSpPr>
            <a:spLocks noGrp="1"/>
          </p:cNvSpPr>
          <p:nvPr>
            <p:ph idx="1"/>
          </p:nvPr>
        </p:nvSpPr>
        <p:spPr>
          <a:xfrm>
            <a:off x="609600" y="1524000"/>
            <a:ext cx="8153400" cy="5334000"/>
          </a:xfrm>
        </p:spPr>
        <p:txBody>
          <a:bodyPr>
            <a:normAutofit/>
          </a:bodyPr>
          <a:lstStyle/>
          <a:p>
            <a:r>
              <a:rPr lang="en-US" sz="2400" dirty="0" smtClean="0">
                <a:solidFill>
                  <a:schemeClr val="tx2"/>
                </a:solidFill>
                <a:latin typeface="+mj-lt"/>
              </a:rPr>
              <a:t>The rule of origin of 40% VA requirement is prohibitive</a:t>
            </a:r>
          </a:p>
          <a:p>
            <a:pPr marL="365760" lvl="1" indent="-256032">
              <a:buClr>
                <a:schemeClr val="accent3"/>
              </a:buClr>
              <a:buFont typeface="Georgia"/>
              <a:buChar char="•"/>
            </a:pPr>
            <a:r>
              <a:rPr lang="en-US" sz="2400" dirty="0" smtClean="0">
                <a:solidFill>
                  <a:schemeClr val="tx2"/>
                </a:solidFill>
                <a:latin typeface="+mj-lt"/>
              </a:rPr>
              <a:t>NTMs are inconsistent with splintering of supply chains and specialization in niches/segments of chains</a:t>
            </a:r>
          </a:p>
          <a:p>
            <a:endParaRPr lang="en-US" sz="2400" dirty="0" smtClean="0">
              <a:solidFill>
                <a:schemeClr val="tx2"/>
              </a:solidFill>
              <a:latin typeface="+mj-lt"/>
            </a:endParaRPr>
          </a:p>
          <a:p>
            <a:pPr>
              <a:buFont typeface="Georgia"/>
              <a:buNone/>
            </a:pPr>
            <a:r>
              <a:rPr lang="en-US" sz="2400" dirty="0" smtClean="0">
                <a:solidFill>
                  <a:schemeClr val="tx2"/>
                </a:solidFill>
                <a:latin typeface="+mj-lt"/>
              </a:rPr>
              <a:t>			</a:t>
            </a:r>
          </a:p>
          <a:p>
            <a:pPr>
              <a:buFont typeface="Georgia"/>
              <a:buNone/>
            </a:pPr>
            <a:endParaRPr lang="en-US" sz="2400" dirty="0" smtClean="0">
              <a:solidFill>
                <a:schemeClr val="tx2"/>
              </a:solidFill>
              <a:latin typeface="+mj-lt"/>
            </a:endParaRPr>
          </a:p>
          <a:p>
            <a:pPr>
              <a:buFont typeface="Georgia"/>
              <a:buNone/>
            </a:pPr>
            <a:endParaRPr lang="en-US" sz="2400" dirty="0" smtClean="0">
              <a:solidFill>
                <a:schemeClr val="tx2"/>
              </a:solidFill>
              <a:latin typeface="+mj-lt"/>
            </a:endParaRPr>
          </a:p>
          <a:p>
            <a:pPr>
              <a:buFont typeface="Georgia"/>
              <a:buNone/>
            </a:pPr>
            <a:r>
              <a:rPr lang="en-US" sz="2400" dirty="0" smtClean="0">
                <a:solidFill>
                  <a:schemeClr val="tx2"/>
                </a:solidFill>
                <a:latin typeface="+mj-lt"/>
              </a:rPr>
              <a:t>			Reduce VA requirement to 25-30%;</a:t>
            </a:r>
          </a:p>
          <a:p>
            <a:pPr>
              <a:buFont typeface="Georgia"/>
              <a:buNone/>
            </a:pPr>
            <a:r>
              <a:rPr lang="en-US" sz="2400" dirty="0" smtClean="0">
                <a:solidFill>
                  <a:schemeClr val="tx2"/>
                </a:solidFill>
                <a:latin typeface="+mj-lt"/>
              </a:rPr>
              <a:t>			Introduce </a:t>
            </a:r>
            <a:r>
              <a:rPr lang="en-US" sz="2400" dirty="0" err="1" smtClean="0">
                <a:solidFill>
                  <a:schemeClr val="tx2"/>
                </a:solidFill>
                <a:latin typeface="+mj-lt"/>
              </a:rPr>
              <a:t>cumulation</a:t>
            </a:r>
            <a:r>
              <a:rPr lang="en-US" sz="2400" dirty="0" smtClean="0">
                <a:solidFill>
                  <a:schemeClr val="tx2"/>
                </a:solidFill>
                <a:latin typeface="+mj-lt"/>
              </a:rPr>
              <a:t> provisions that allow 			regional content to be counted as originating;</a:t>
            </a:r>
          </a:p>
          <a:p>
            <a:pPr>
              <a:buFont typeface="Georgia"/>
              <a:buNone/>
            </a:pPr>
            <a:r>
              <a:rPr lang="en-US" sz="2400" dirty="0" smtClean="0">
                <a:solidFill>
                  <a:schemeClr val="tx2"/>
                </a:solidFill>
                <a:latin typeface="+mj-lt"/>
              </a:rPr>
              <a:t>			Introduce a regional NTM notification register 		and a regional review of NTMs </a:t>
            </a:r>
          </a:p>
          <a:p>
            <a:endParaRPr lang="en-US" sz="2400" dirty="0">
              <a:solidFill>
                <a:schemeClr val="tx2"/>
              </a:solidFill>
              <a:latin typeface="+mj-lt"/>
            </a:endParaRPr>
          </a:p>
        </p:txBody>
      </p:sp>
    </p:spTree>
  </p:cSld>
  <p:clrMapOvr>
    <a:masterClrMapping/>
  </p:clrMapOvr>
  <p:transition spd="med"/>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0"/>
            <a:ext cx="8229600" cy="1066800"/>
          </a:xfrm>
        </p:spPr>
        <p:txBody>
          <a:bodyPr>
            <a:normAutofit/>
          </a:bodyPr>
          <a:lstStyle/>
          <a:p>
            <a:r>
              <a:rPr lang="en-US" sz="3600" b="1" dirty="0" smtClean="0"/>
              <a:t>Priorities by sub-region in MENA</a:t>
            </a:r>
            <a:endParaRPr lang="en-US" sz="3600" b="1" dirty="0"/>
          </a:p>
        </p:txBody>
      </p:sp>
      <p:sp>
        <p:nvSpPr>
          <p:cNvPr id="3" name="Content Placeholder 2"/>
          <p:cNvSpPr>
            <a:spLocks noGrp="1"/>
          </p:cNvSpPr>
          <p:nvPr>
            <p:ph idx="1"/>
          </p:nvPr>
        </p:nvSpPr>
        <p:spPr>
          <a:xfrm>
            <a:off x="457200" y="1981200"/>
            <a:ext cx="8229600" cy="4325112"/>
          </a:xfrm>
        </p:spPr>
        <p:txBody>
          <a:bodyPr>
            <a:normAutofit fontScale="92500" lnSpcReduction="10000"/>
          </a:bodyPr>
          <a:lstStyle/>
          <a:p>
            <a:pPr marL="0" indent="0">
              <a:buNone/>
            </a:pPr>
            <a:r>
              <a:rPr lang="en-US" dirty="0" smtClean="0"/>
              <a:t>Four sub-regions from </a:t>
            </a:r>
            <a:r>
              <a:rPr lang="en-US" dirty="0" smtClean="0"/>
              <a:t>the perspective of supply chain and logistics:</a:t>
            </a:r>
          </a:p>
          <a:p>
            <a:r>
              <a:rPr lang="en-US" dirty="0" smtClean="0"/>
              <a:t>Maghreb countries</a:t>
            </a:r>
          </a:p>
          <a:p>
            <a:r>
              <a:rPr lang="en-US" dirty="0" smtClean="0"/>
              <a:t>GCC</a:t>
            </a:r>
          </a:p>
          <a:p>
            <a:r>
              <a:rPr lang="en-US" dirty="0" smtClean="0"/>
              <a:t>Egypt</a:t>
            </a:r>
          </a:p>
          <a:p>
            <a:r>
              <a:rPr lang="en-US" dirty="0" err="1" smtClean="0"/>
              <a:t>Mashreq</a:t>
            </a:r>
            <a:r>
              <a:rPr lang="en-US" dirty="0" smtClean="0"/>
              <a:t> (Syria</a:t>
            </a:r>
            <a:r>
              <a:rPr lang="en-US" dirty="0" smtClean="0"/>
              <a:t>, Lebanon, Jordan, WBG)</a:t>
            </a:r>
          </a:p>
          <a:p>
            <a:pPr>
              <a:buFont typeface="Symbol"/>
              <a:buChar char="Þ"/>
            </a:pPr>
            <a:r>
              <a:rPr lang="en-US" dirty="0" smtClean="0"/>
              <a:t>Physical cross border connections, similar logistics patterns, similar facilitation framework.</a:t>
            </a:r>
          </a:p>
          <a:p>
            <a:pPr>
              <a:buFont typeface="Symbol"/>
              <a:buChar char="Þ"/>
            </a:pPr>
            <a:r>
              <a:rPr lang="en-US" dirty="0" smtClean="0"/>
              <a:t>Implementation should focus on geographically consistent groups</a:t>
            </a:r>
          </a:p>
          <a:p>
            <a:pPr>
              <a:buFont typeface="Symbol"/>
              <a:buChar char="Þ"/>
            </a:pPr>
            <a:r>
              <a:rPr lang="en-US" dirty="0" smtClean="0"/>
              <a:t>Little scope for MNA wide activities</a:t>
            </a:r>
            <a:endParaRPr lang="en-US" dirty="0"/>
          </a:p>
        </p:txBody>
      </p:sp>
    </p:spTree>
    <p:extLst>
      <p:ext uri="{BB962C8B-B14F-4D97-AF65-F5344CB8AC3E}">
        <p14:creationId xmlns:p14="http://schemas.microsoft.com/office/powerpoint/2010/main" xmlns="" val="468420965"/>
      </p:ext>
    </p:extLst>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838200"/>
            <a:ext cx="8229600" cy="1066800"/>
          </a:xfrm>
        </p:spPr>
        <p:txBody>
          <a:bodyPr>
            <a:normAutofit/>
          </a:bodyPr>
          <a:lstStyle/>
          <a:p>
            <a:r>
              <a:rPr lang="en-US" sz="3600" b="1" dirty="0" smtClean="0"/>
              <a:t>Priorities</a:t>
            </a:r>
            <a:endParaRPr lang="en-US" sz="3600" b="1" dirty="0"/>
          </a:p>
        </p:txBody>
      </p:sp>
      <p:sp>
        <p:nvSpPr>
          <p:cNvPr id="3" name="Content Placeholder 2"/>
          <p:cNvSpPr>
            <a:spLocks noGrp="1"/>
          </p:cNvSpPr>
          <p:nvPr>
            <p:ph idx="1"/>
          </p:nvPr>
        </p:nvSpPr>
        <p:spPr>
          <a:xfrm>
            <a:off x="381000" y="1905000"/>
            <a:ext cx="8229600" cy="4325112"/>
          </a:xfrm>
        </p:spPr>
        <p:txBody>
          <a:bodyPr>
            <a:normAutofit fontScale="92500" lnSpcReduction="20000"/>
          </a:bodyPr>
          <a:lstStyle/>
          <a:p>
            <a:pPr marL="514350" indent="-514350">
              <a:buFont typeface="+mj-lt"/>
              <a:buAutoNum type="arabicPeriod"/>
            </a:pPr>
            <a:r>
              <a:rPr lang="en-US" dirty="0" smtClean="0"/>
              <a:t>GCC</a:t>
            </a:r>
          </a:p>
          <a:p>
            <a:pPr marL="914400" lvl="1" indent="-514350"/>
            <a:r>
              <a:rPr lang="en-US" dirty="0" smtClean="0">
                <a:solidFill>
                  <a:schemeClr val="tx1"/>
                </a:solidFill>
              </a:rPr>
              <a:t>Comparatively quite advanced in customs reforms</a:t>
            </a:r>
          </a:p>
          <a:p>
            <a:pPr marL="914400" lvl="1" indent="-514350"/>
            <a:r>
              <a:rPr lang="en-US" dirty="0" smtClean="0">
                <a:solidFill>
                  <a:schemeClr val="tx1"/>
                </a:solidFill>
              </a:rPr>
              <a:t>Move towards implementation of a customs union</a:t>
            </a:r>
          </a:p>
          <a:p>
            <a:pPr marL="914400" lvl="1" indent="-514350"/>
            <a:r>
              <a:rPr lang="en-US" dirty="0" smtClean="0">
                <a:solidFill>
                  <a:schemeClr val="tx1"/>
                </a:solidFill>
              </a:rPr>
              <a:t>Concentration of ownership in infrastructure services </a:t>
            </a:r>
          </a:p>
          <a:p>
            <a:pPr marL="514350" indent="-514350">
              <a:buFont typeface="+mj-lt"/>
              <a:buAutoNum type="arabicPeriod"/>
            </a:pPr>
            <a:r>
              <a:rPr lang="en-US" dirty="0" err="1" smtClean="0"/>
              <a:t>Mashreq</a:t>
            </a:r>
            <a:endParaRPr lang="en-US" dirty="0" smtClean="0"/>
          </a:p>
          <a:p>
            <a:pPr lvl="1"/>
            <a:r>
              <a:rPr lang="en-US" dirty="0" smtClean="0">
                <a:solidFill>
                  <a:schemeClr val="tx1"/>
                </a:solidFill>
              </a:rPr>
              <a:t>A series of existing </a:t>
            </a:r>
            <a:r>
              <a:rPr lang="en-US" dirty="0" smtClean="0">
                <a:solidFill>
                  <a:schemeClr val="tx1"/>
                </a:solidFill>
              </a:rPr>
              <a:t>corridors </a:t>
            </a:r>
            <a:r>
              <a:rPr lang="en-US" dirty="0" smtClean="0">
                <a:solidFill>
                  <a:schemeClr val="tx1"/>
                </a:solidFill>
              </a:rPr>
              <a:t>linking Turkey to the GCC and the countries to Europe </a:t>
            </a:r>
          </a:p>
          <a:p>
            <a:pPr lvl="1"/>
            <a:r>
              <a:rPr lang="en-US" dirty="0" smtClean="0">
                <a:solidFill>
                  <a:schemeClr val="tx1"/>
                </a:solidFill>
              </a:rPr>
              <a:t>Corridor facilitation = opportunities for </a:t>
            </a:r>
            <a:r>
              <a:rPr lang="en-US" dirty="0" smtClean="0">
                <a:solidFill>
                  <a:schemeClr val="tx1"/>
                </a:solidFill>
              </a:rPr>
              <a:t>intra-regional </a:t>
            </a:r>
            <a:r>
              <a:rPr lang="en-US" dirty="0" smtClean="0">
                <a:solidFill>
                  <a:schemeClr val="tx1"/>
                </a:solidFill>
              </a:rPr>
              <a:t>and </a:t>
            </a:r>
            <a:r>
              <a:rPr lang="en-US" dirty="0" smtClean="0">
                <a:solidFill>
                  <a:schemeClr val="tx1"/>
                </a:solidFill>
              </a:rPr>
              <a:t>extra-regional </a:t>
            </a:r>
            <a:r>
              <a:rPr lang="en-US" dirty="0" smtClean="0">
                <a:solidFill>
                  <a:schemeClr val="tx1"/>
                </a:solidFill>
              </a:rPr>
              <a:t>ex</a:t>
            </a:r>
            <a:r>
              <a:rPr lang="en-US" dirty="0" smtClean="0">
                <a:solidFill>
                  <a:schemeClr val="tx1"/>
                </a:solidFill>
              </a:rPr>
              <a:t>port </a:t>
            </a:r>
            <a:r>
              <a:rPr lang="en-US" dirty="0" smtClean="0">
                <a:solidFill>
                  <a:schemeClr val="tx1"/>
                </a:solidFill>
              </a:rPr>
              <a:t>development in Syria and Jordan</a:t>
            </a:r>
          </a:p>
          <a:p>
            <a:pPr lvl="1"/>
            <a:r>
              <a:rPr lang="en-US" dirty="0" smtClean="0">
                <a:solidFill>
                  <a:schemeClr val="tx1"/>
                </a:solidFill>
              </a:rPr>
              <a:t>Serious bottlenecks </a:t>
            </a:r>
            <a:r>
              <a:rPr lang="en-US" dirty="0" smtClean="0">
                <a:solidFill>
                  <a:schemeClr val="tx1"/>
                </a:solidFill>
              </a:rPr>
              <a:t>in border crossings</a:t>
            </a:r>
            <a:endParaRPr lang="en-US" dirty="0" smtClean="0">
              <a:solidFill>
                <a:schemeClr val="tx1"/>
              </a:solidFill>
            </a:endParaRPr>
          </a:p>
          <a:p>
            <a:pPr lvl="1"/>
            <a:r>
              <a:rPr lang="en-US" dirty="0" smtClean="0">
                <a:solidFill>
                  <a:schemeClr val="tx1"/>
                </a:solidFill>
              </a:rPr>
              <a:t>Jordan more advanced in border management </a:t>
            </a:r>
            <a:r>
              <a:rPr lang="en-US" dirty="0" smtClean="0">
                <a:solidFill>
                  <a:schemeClr val="tx1"/>
                </a:solidFill>
              </a:rPr>
              <a:t>reforms</a:t>
            </a:r>
          </a:p>
          <a:p>
            <a:pPr lvl="1"/>
            <a:r>
              <a:rPr lang="en-US" dirty="0" smtClean="0">
                <a:solidFill>
                  <a:schemeClr val="tx1"/>
                </a:solidFill>
              </a:rPr>
              <a:t>Major </a:t>
            </a:r>
            <a:r>
              <a:rPr lang="en-US" dirty="0" smtClean="0">
                <a:solidFill>
                  <a:schemeClr val="tx1"/>
                </a:solidFill>
              </a:rPr>
              <a:t>problem in Iraq an Syria where </a:t>
            </a:r>
            <a:r>
              <a:rPr lang="en-US" dirty="0" smtClean="0">
                <a:solidFill>
                  <a:schemeClr val="tx1"/>
                </a:solidFill>
              </a:rPr>
              <a:t>trade facilitation and logistics agencies </a:t>
            </a:r>
            <a:r>
              <a:rPr lang="en-US" dirty="0" smtClean="0">
                <a:solidFill>
                  <a:schemeClr val="tx1"/>
                </a:solidFill>
              </a:rPr>
              <a:t>need to be rebuilt</a:t>
            </a:r>
          </a:p>
        </p:txBody>
      </p:sp>
    </p:spTree>
    <p:extLst>
      <p:ext uri="{BB962C8B-B14F-4D97-AF65-F5344CB8AC3E}">
        <p14:creationId xmlns:p14="http://schemas.microsoft.com/office/powerpoint/2010/main" xmlns="" val="2831973637"/>
      </p:ext>
    </p:ext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066800"/>
          </a:xfrm>
        </p:spPr>
        <p:txBody>
          <a:bodyPr>
            <a:normAutofit/>
          </a:bodyPr>
          <a:lstStyle/>
          <a:p>
            <a:r>
              <a:rPr lang="en-US" sz="3600" b="1" dirty="0" smtClean="0"/>
              <a:t>Priorities</a:t>
            </a:r>
            <a:endParaRPr lang="en-US" sz="3600" b="1" dirty="0"/>
          </a:p>
        </p:txBody>
      </p:sp>
      <p:sp>
        <p:nvSpPr>
          <p:cNvPr id="3" name="Content Placeholder 2"/>
          <p:cNvSpPr>
            <a:spLocks noGrp="1"/>
          </p:cNvSpPr>
          <p:nvPr>
            <p:ph idx="1"/>
          </p:nvPr>
        </p:nvSpPr>
        <p:spPr>
          <a:xfrm>
            <a:off x="457200" y="1981200"/>
            <a:ext cx="8229600" cy="4325112"/>
          </a:xfrm>
        </p:spPr>
        <p:txBody>
          <a:bodyPr>
            <a:normAutofit lnSpcReduction="10000"/>
          </a:bodyPr>
          <a:lstStyle/>
          <a:p>
            <a:pPr marL="514350" indent="-514350">
              <a:buFont typeface="+mj-lt"/>
              <a:buAutoNum type="arabicPeriod" startAt="3"/>
            </a:pPr>
            <a:r>
              <a:rPr lang="en-US" dirty="0" smtClean="0"/>
              <a:t>Maghreb</a:t>
            </a:r>
            <a:endParaRPr lang="en-US" dirty="0" smtClean="0"/>
          </a:p>
          <a:p>
            <a:pPr marL="914400" lvl="1" indent="-514350"/>
            <a:r>
              <a:rPr lang="en-US" dirty="0" smtClean="0">
                <a:solidFill>
                  <a:schemeClr val="tx1"/>
                </a:solidFill>
              </a:rPr>
              <a:t>Association </a:t>
            </a:r>
            <a:r>
              <a:rPr lang="en-US" dirty="0" smtClean="0">
                <a:solidFill>
                  <a:schemeClr val="tx1"/>
                </a:solidFill>
              </a:rPr>
              <a:t>with EU has been a driver for reforms and investment</a:t>
            </a:r>
          </a:p>
          <a:p>
            <a:pPr marL="914400" lvl="1" indent="-514350"/>
            <a:r>
              <a:rPr lang="en-US" dirty="0" smtClean="0">
                <a:solidFill>
                  <a:schemeClr val="tx1"/>
                </a:solidFill>
              </a:rPr>
              <a:t>Very little regional trade despite the UMA (Maghreb Union</a:t>
            </a:r>
            <a:r>
              <a:rPr lang="en-US" dirty="0" smtClean="0">
                <a:solidFill>
                  <a:schemeClr val="tx1"/>
                </a:solidFill>
              </a:rPr>
              <a:t>); known </a:t>
            </a:r>
            <a:r>
              <a:rPr lang="en-US" dirty="0" smtClean="0">
                <a:solidFill>
                  <a:schemeClr val="tx1"/>
                </a:solidFill>
              </a:rPr>
              <a:t>cross-border </a:t>
            </a:r>
            <a:r>
              <a:rPr lang="en-US" dirty="0" smtClean="0">
                <a:solidFill>
                  <a:schemeClr val="tx1"/>
                </a:solidFill>
              </a:rPr>
              <a:t>issues</a:t>
            </a:r>
            <a:endParaRPr lang="en-US" dirty="0" smtClean="0">
              <a:solidFill>
                <a:schemeClr val="tx1"/>
              </a:solidFill>
            </a:endParaRPr>
          </a:p>
          <a:p>
            <a:pPr marL="914400" lvl="1" indent="-514350"/>
            <a:r>
              <a:rPr lang="en-US" dirty="0" smtClean="0">
                <a:solidFill>
                  <a:schemeClr val="tx1"/>
                </a:solidFill>
              </a:rPr>
              <a:t>Less attention given to the specific needs of </a:t>
            </a:r>
            <a:r>
              <a:rPr lang="en-US" i="1" dirty="0" smtClean="0">
                <a:solidFill>
                  <a:schemeClr val="tx1"/>
                </a:solidFill>
              </a:rPr>
              <a:t>regional</a:t>
            </a:r>
            <a:r>
              <a:rPr lang="en-US" dirty="0" smtClean="0">
                <a:solidFill>
                  <a:schemeClr val="tx1"/>
                </a:solidFill>
              </a:rPr>
              <a:t> transportation </a:t>
            </a:r>
            <a:r>
              <a:rPr lang="en-US" dirty="0" smtClean="0">
                <a:solidFill>
                  <a:schemeClr val="tx1"/>
                </a:solidFill>
              </a:rPr>
              <a:t>and trade </a:t>
            </a:r>
            <a:endParaRPr lang="en-US" dirty="0" smtClean="0">
              <a:solidFill>
                <a:schemeClr val="tx1"/>
              </a:solidFill>
            </a:endParaRPr>
          </a:p>
          <a:p>
            <a:pPr marL="914400" lvl="1" indent="-514350"/>
            <a:r>
              <a:rPr lang="en-US" dirty="0" smtClean="0">
                <a:solidFill>
                  <a:schemeClr val="tx1"/>
                </a:solidFill>
              </a:rPr>
              <a:t>Morocco more advanced in investment and reforms, and attracts logistics investments</a:t>
            </a:r>
          </a:p>
          <a:p>
            <a:pPr marL="914400" lvl="1" indent="-514350"/>
            <a:r>
              <a:rPr lang="en-US" dirty="0" smtClean="0">
                <a:solidFill>
                  <a:schemeClr val="tx1"/>
                </a:solidFill>
              </a:rPr>
              <a:t>Libya </a:t>
            </a:r>
            <a:r>
              <a:rPr lang="en-US" dirty="0" smtClean="0">
                <a:solidFill>
                  <a:schemeClr val="tx1"/>
                </a:solidFill>
              </a:rPr>
              <a:t>trade facilitation and logistics </a:t>
            </a:r>
            <a:r>
              <a:rPr lang="en-US" dirty="0" smtClean="0">
                <a:solidFill>
                  <a:schemeClr val="tx1"/>
                </a:solidFill>
              </a:rPr>
              <a:t>need </a:t>
            </a:r>
            <a:r>
              <a:rPr lang="en-US" dirty="0" smtClean="0">
                <a:solidFill>
                  <a:schemeClr val="tx1"/>
                </a:solidFill>
              </a:rPr>
              <a:t>to be </a:t>
            </a:r>
            <a:r>
              <a:rPr lang="en-US" dirty="0" smtClean="0">
                <a:solidFill>
                  <a:schemeClr val="tx1"/>
                </a:solidFill>
              </a:rPr>
              <a:t>UMA </a:t>
            </a:r>
            <a:r>
              <a:rPr lang="en-US" dirty="0" smtClean="0">
                <a:solidFill>
                  <a:schemeClr val="tx1"/>
                </a:solidFill>
              </a:rPr>
              <a:t>compatible</a:t>
            </a:r>
          </a:p>
          <a:p>
            <a:pPr marL="400050" lvl="1" indent="0">
              <a:buNone/>
            </a:pPr>
            <a:endParaRPr lang="en-US" dirty="0" smtClean="0"/>
          </a:p>
          <a:p>
            <a:pPr marL="0" indent="0">
              <a:buNone/>
            </a:pPr>
            <a:endParaRPr lang="en-US" dirty="0"/>
          </a:p>
        </p:txBody>
      </p:sp>
    </p:spTree>
    <p:extLst>
      <p:ext uri="{BB962C8B-B14F-4D97-AF65-F5344CB8AC3E}">
        <p14:creationId xmlns:p14="http://schemas.microsoft.com/office/powerpoint/2010/main" xmlns="" val="1231090411"/>
      </p:ext>
    </p:extLst>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06374"/>
            <a:ext cx="8839200" cy="631825"/>
          </a:xfrm>
        </p:spPr>
        <p:txBody>
          <a:bodyPr>
            <a:normAutofit fontScale="90000"/>
          </a:bodyPr>
          <a:lstStyle/>
          <a:p>
            <a:pPr>
              <a:tabLst>
                <a:tab pos="1257300" algn="l"/>
                <a:tab pos="1371600" algn="l"/>
              </a:tabLst>
            </a:pPr>
            <a:r>
              <a:rPr lang="en-US" sz="2400" b="1" dirty="0" smtClean="0">
                <a:solidFill>
                  <a:srgbClr val="D876BE"/>
                </a:solidFill>
              </a:rPr>
              <a:t>Logistics Performance Index (LPI) </a:t>
            </a:r>
            <a:r>
              <a:rPr lang="en-US" sz="2400" b="1" dirty="0" smtClean="0"/>
              <a:t/>
            </a:r>
            <a:br>
              <a:rPr lang="en-US" sz="2400" b="1" dirty="0" smtClean="0"/>
            </a:br>
            <a:r>
              <a:rPr lang="en-US" sz="2400" b="1" dirty="0" smtClean="0"/>
              <a:t>Trade and Transport Facilitation Assessment (TTFA)</a:t>
            </a:r>
            <a:endParaRPr lang="en-US" sz="2400" b="1" dirty="0"/>
          </a:p>
        </p:txBody>
      </p:sp>
      <p:sp>
        <p:nvSpPr>
          <p:cNvPr id="4" name="Slide Number Placeholder 3"/>
          <p:cNvSpPr>
            <a:spLocks noGrp="1"/>
          </p:cNvSpPr>
          <p:nvPr>
            <p:ph type="sldNum" sz="quarter" idx="12"/>
          </p:nvPr>
        </p:nvSpPr>
        <p:spPr/>
        <p:txBody>
          <a:bodyPr/>
          <a:lstStyle/>
          <a:p>
            <a:pPr>
              <a:defRPr/>
            </a:pPr>
            <a:fld id="{BA083BB1-FEE5-471B-BB03-DF80CCDF4C94}" type="slidenum">
              <a:rPr lang="en-US" smtClean="0"/>
              <a:pPr>
                <a:defRPr/>
              </a:pPr>
              <a:t>49</a:t>
            </a:fld>
            <a:endParaRPr lang="en-US"/>
          </a:p>
        </p:txBody>
      </p:sp>
      <p:sp>
        <p:nvSpPr>
          <p:cNvPr id="9" name="Text Box 6"/>
          <p:cNvSpPr txBox="1">
            <a:spLocks noChangeArrowheads="1"/>
          </p:cNvSpPr>
          <p:nvPr/>
        </p:nvSpPr>
        <p:spPr bwMode="auto">
          <a:xfrm>
            <a:off x="-76200" y="6396335"/>
            <a:ext cx="8625118" cy="461665"/>
          </a:xfrm>
          <a:prstGeom prst="rect">
            <a:avLst/>
          </a:prstGeom>
          <a:noFill/>
          <a:ln w="9525">
            <a:noFill/>
            <a:miter lim="800000"/>
            <a:headEnd/>
            <a:tailEnd/>
          </a:ln>
        </p:spPr>
        <p:txBody>
          <a:bodyPr wrap="none">
            <a:spAutoFit/>
          </a:bodyPr>
          <a:lstStyle/>
          <a:p>
            <a:pPr>
              <a:buFontTx/>
              <a:buBlip>
                <a:blip r:embed="rId3"/>
              </a:buBlip>
            </a:pPr>
            <a:r>
              <a:rPr lang="en-US" dirty="0">
                <a:solidFill>
                  <a:srgbClr val="FFC000"/>
                </a:solidFill>
              </a:rPr>
              <a:t>  </a:t>
            </a:r>
            <a:r>
              <a:rPr lang="en-US" dirty="0" smtClean="0">
                <a:solidFill>
                  <a:srgbClr val="FFC000"/>
                </a:solidFill>
              </a:rPr>
              <a:t>From global benchmarks to country-level assessments</a:t>
            </a:r>
            <a:endParaRPr lang="en-US" dirty="0">
              <a:solidFill>
                <a:srgbClr val="FFC000"/>
              </a:solidFill>
            </a:endParaRPr>
          </a:p>
        </p:txBody>
      </p:sp>
      <p:pic>
        <p:nvPicPr>
          <p:cNvPr id="7" name="Picture 4"/>
          <p:cNvPicPr>
            <a:picLocks noChangeAspect="1" noChangeArrowheads="1"/>
          </p:cNvPicPr>
          <p:nvPr/>
        </p:nvPicPr>
        <p:blipFill>
          <a:blip r:embed="rId4" cstate="print"/>
          <a:srcRect/>
          <a:stretch>
            <a:fillRect/>
          </a:stretch>
        </p:blipFill>
        <p:spPr bwMode="auto">
          <a:xfrm>
            <a:off x="6019800" y="1143000"/>
            <a:ext cx="1981200" cy="2770928"/>
          </a:xfrm>
          <a:prstGeom prst="rect">
            <a:avLst/>
          </a:prstGeom>
          <a:noFill/>
          <a:ln w="9525">
            <a:noFill/>
            <a:miter lim="800000"/>
            <a:headEnd/>
            <a:tailEnd/>
          </a:ln>
          <a:effectLst>
            <a:innerShdw blurRad="63500" dist="50800" dir="2700000">
              <a:prstClr val="black">
                <a:alpha val="50000"/>
              </a:prstClr>
            </a:innerShdw>
          </a:effectLst>
        </p:spPr>
      </p:pic>
      <p:sp>
        <p:nvSpPr>
          <p:cNvPr id="8" name="Text Box 6"/>
          <p:cNvSpPr txBox="1">
            <a:spLocks noChangeArrowheads="1"/>
          </p:cNvSpPr>
          <p:nvPr/>
        </p:nvSpPr>
        <p:spPr bwMode="auto">
          <a:xfrm>
            <a:off x="228600" y="4114801"/>
            <a:ext cx="4343400" cy="2246769"/>
          </a:xfrm>
          <a:prstGeom prst="rect">
            <a:avLst/>
          </a:prstGeom>
          <a:solidFill>
            <a:srgbClr val="571D5D"/>
          </a:solidFill>
          <a:ln w="9525">
            <a:noFill/>
            <a:miter lim="800000"/>
            <a:headEnd/>
            <a:tailEnd/>
          </a:ln>
        </p:spPr>
        <p:txBody>
          <a:bodyPr wrap="square">
            <a:spAutoFit/>
          </a:bodyPr>
          <a:lstStyle/>
          <a:p>
            <a:pPr marL="285750" indent="-285750">
              <a:buClr>
                <a:schemeClr val="tx1"/>
              </a:buClr>
              <a:buSzPct val="106000"/>
              <a:buFont typeface="Arial" pitchFamily="34" charset="0"/>
              <a:buChar char="•"/>
            </a:pPr>
            <a:r>
              <a:rPr lang="en-US" sz="2000" u="sng" dirty="0" smtClean="0">
                <a:solidFill>
                  <a:srgbClr val="FFC000"/>
                </a:solidFill>
              </a:rPr>
              <a:t>MEASURES</a:t>
            </a:r>
            <a:r>
              <a:rPr lang="en-US" sz="2000" dirty="0" smtClean="0">
                <a:solidFill>
                  <a:srgbClr val="FFC000"/>
                </a:solidFill>
              </a:rPr>
              <a:t> </a:t>
            </a:r>
            <a:r>
              <a:rPr lang="en-US" sz="2000" dirty="0" smtClean="0">
                <a:solidFill>
                  <a:schemeClr val="bg1"/>
                </a:solidFill>
              </a:rPr>
              <a:t>the trade logistics efficiency of a country</a:t>
            </a:r>
          </a:p>
          <a:p>
            <a:pPr marL="285750" indent="-285750">
              <a:buClr>
                <a:schemeClr val="tx1"/>
              </a:buClr>
              <a:buSzPct val="106000"/>
              <a:buFont typeface="Arial" pitchFamily="34" charset="0"/>
              <a:buChar char="•"/>
            </a:pPr>
            <a:endParaRPr lang="en-US" sz="2000" dirty="0" smtClean="0">
              <a:solidFill>
                <a:schemeClr val="tx2">
                  <a:lumMod val="75000"/>
                </a:schemeClr>
              </a:solidFill>
            </a:endParaRPr>
          </a:p>
          <a:p>
            <a:pPr marL="285750" indent="-285750">
              <a:buClr>
                <a:schemeClr val="tx1"/>
              </a:buClr>
              <a:buSzPct val="106000"/>
              <a:buFont typeface="Arial" pitchFamily="34" charset="0"/>
              <a:buChar char="•"/>
            </a:pPr>
            <a:r>
              <a:rPr lang="en-US" sz="2000" dirty="0" smtClean="0">
                <a:solidFill>
                  <a:srgbClr val="FFC000"/>
                </a:solidFill>
              </a:rPr>
              <a:t>Fundamental premise</a:t>
            </a:r>
            <a:r>
              <a:rPr lang="en-US" sz="2000" dirty="0" smtClean="0">
                <a:solidFill>
                  <a:schemeClr val="tx2">
                    <a:lumMod val="75000"/>
                  </a:schemeClr>
                </a:solidFill>
              </a:rPr>
              <a:t>:</a:t>
            </a:r>
            <a:r>
              <a:rPr lang="en-US" sz="2000" dirty="0" smtClean="0">
                <a:solidFill>
                  <a:schemeClr val="bg1"/>
                </a:solidFill>
              </a:rPr>
              <a:t> Efficient logistics drives economic performance and competitiveness</a:t>
            </a:r>
            <a:endParaRPr lang="en-US" sz="2000" dirty="0">
              <a:solidFill>
                <a:schemeClr val="bg1"/>
              </a:solidFill>
            </a:endParaRPr>
          </a:p>
        </p:txBody>
      </p:sp>
      <p:sp>
        <p:nvSpPr>
          <p:cNvPr id="10" name="Content Placeholder 2"/>
          <p:cNvSpPr>
            <a:spLocks noGrp="1"/>
          </p:cNvSpPr>
          <p:nvPr>
            <p:ph sz="quarter" idx="1"/>
          </p:nvPr>
        </p:nvSpPr>
        <p:spPr>
          <a:xfrm>
            <a:off x="4800600" y="4134678"/>
            <a:ext cx="4267200" cy="2215991"/>
          </a:xfrm>
          <a:solidFill>
            <a:schemeClr val="accent1">
              <a:lumMod val="50000"/>
            </a:schemeClr>
          </a:solidFill>
          <a:ln w="9525">
            <a:noFill/>
            <a:miter lim="800000"/>
            <a:headEnd/>
            <a:tailEnd/>
          </a:ln>
        </p:spPr>
        <p:txBody>
          <a:bodyPr wrap="square">
            <a:spAutoFit/>
          </a:bodyPr>
          <a:lstStyle/>
          <a:p>
            <a:pPr eaLnBrk="1" hangingPunct="1">
              <a:spcBef>
                <a:spcPct val="0"/>
              </a:spcBef>
              <a:spcAft>
                <a:spcPts val="1800"/>
              </a:spcAft>
              <a:buClr>
                <a:schemeClr val="tx1"/>
              </a:buClr>
              <a:buFont typeface="Arial" pitchFamily="34" charset="0"/>
              <a:buChar char="•"/>
            </a:pPr>
            <a:r>
              <a:rPr lang="en-US" sz="2000" b="1" kern="1200" dirty="0" smtClean="0">
                <a:solidFill>
                  <a:srgbClr val="FFC000"/>
                </a:solidFill>
                <a:latin typeface="Arial" charset="0"/>
                <a:cs typeface="Arial" charset="0"/>
              </a:rPr>
              <a:t>Diagnostic tool </a:t>
            </a:r>
            <a:r>
              <a:rPr lang="en-US" sz="2000" b="0" kern="1200" dirty="0" smtClean="0">
                <a:solidFill>
                  <a:schemeClr val="bg1"/>
                </a:solidFill>
                <a:latin typeface="Arial" charset="0"/>
                <a:cs typeface="Arial" charset="0"/>
              </a:rPr>
              <a:t>for countries to perform an in-depth assessment and</a:t>
            </a:r>
            <a:r>
              <a:rPr lang="en-US" sz="2000" b="0" kern="1200" dirty="0" smtClean="0">
                <a:latin typeface="Arial" charset="0"/>
                <a:cs typeface="Arial" charset="0"/>
              </a:rPr>
              <a:t> </a:t>
            </a:r>
            <a:r>
              <a:rPr lang="en-US" sz="2000" b="1" kern="1200" dirty="0" smtClean="0">
                <a:solidFill>
                  <a:srgbClr val="FFC000"/>
                </a:solidFill>
                <a:latin typeface="Arial" charset="0"/>
                <a:cs typeface="Arial" charset="0"/>
              </a:rPr>
              <a:t>inform policy</a:t>
            </a:r>
          </a:p>
          <a:p>
            <a:pPr eaLnBrk="1" hangingPunct="1">
              <a:spcBef>
                <a:spcPct val="0"/>
              </a:spcBef>
              <a:spcAft>
                <a:spcPts val="1800"/>
              </a:spcAft>
              <a:buClr>
                <a:schemeClr val="tx1"/>
              </a:buClr>
              <a:buFont typeface="Arial" pitchFamily="34" charset="0"/>
              <a:buChar char="•"/>
            </a:pPr>
            <a:r>
              <a:rPr lang="en-US" sz="2000" b="0" kern="1200" dirty="0" smtClean="0">
                <a:solidFill>
                  <a:schemeClr val="bg1"/>
                </a:solidFill>
                <a:latin typeface="Arial" charset="0"/>
                <a:cs typeface="Arial" charset="0"/>
              </a:rPr>
              <a:t>Plans of action to </a:t>
            </a:r>
            <a:r>
              <a:rPr lang="en-US" sz="2000" b="1" u="sng" kern="1200" dirty="0" smtClean="0">
                <a:solidFill>
                  <a:srgbClr val="FFC000"/>
                </a:solidFill>
                <a:latin typeface="Arial" charset="0"/>
                <a:cs typeface="Arial" charset="0"/>
              </a:rPr>
              <a:t>IMPROVE</a:t>
            </a:r>
            <a:r>
              <a:rPr lang="en-US" sz="2000" b="1" kern="1200" dirty="0" smtClean="0">
                <a:solidFill>
                  <a:srgbClr val="FFC000"/>
                </a:solidFill>
                <a:latin typeface="Arial" charset="0"/>
                <a:cs typeface="Arial" charset="0"/>
              </a:rPr>
              <a:t> logistics performance</a:t>
            </a:r>
          </a:p>
          <a:p>
            <a:pPr eaLnBrk="1" hangingPunct="1">
              <a:spcBef>
                <a:spcPct val="0"/>
              </a:spcBef>
              <a:spcAft>
                <a:spcPts val="1800"/>
              </a:spcAft>
              <a:buClr>
                <a:schemeClr val="tx1"/>
              </a:buClr>
              <a:buFont typeface="Arial" pitchFamily="34" charset="0"/>
              <a:buChar char="•"/>
            </a:pPr>
            <a:endParaRPr lang="en-US" sz="800" b="1" kern="1200" dirty="0" smtClean="0">
              <a:solidFill>
                <a:srgbClr val="FFC000"/>
              </a:solidFill>
              <a:latin typeface="Arial" charset="0"/>
              <a:cs typeface="Arial" charset="0"/>
            </a:endParaRPr>
          </a:p>
        </p:txBody>
      </p:sp>
      <p:pic>
        <p:nvPicPr>
          <p:cNvPr id="11" name="Picture 10" descr="LPI Cover.JPG"/>
          <p:cNvPicPr>
            <a:picLocks noChangeAspect="1"/>
          </p:cNvPicPr>
          <p:nvPr/>
        </p:nvPicPr>
        <p:blipFill>
          <a:blip r:embed="rId5" cstate="print"/>
          <a:stretch>
            <a:fillRect/>
          </a:stretch>
        </p:blipFill>
        <p:spPr>
          <a:xfrm>
            <a:off x="1219201" y="1125268"/>
            <a:ext cx="2133600" cy="2760932"/>
          </a:xfrm>
          <a:prstGeom prst="rect">
            <a:avLst/>
          </a:prstGeom>
          <a:effectLst>
            <a:innerShdw blurRad="63500" dist="50800" dir="2700000">
              <a:prstClr val="black">
                <a:alpha val="50000"/>
              </a:prstClr>
            </a:innerShdw>
          </a:effectLst>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
                                            <p:bg/>
                                          </p:spTgt>
                                        </p:tgtEl>
                                        <p:attrNameLst>
                                          <p:attrName>style.visibility</p:attrName>
                                        </p:attrNameLst>
                                      </p:cBhvr>
                                      <p:to>
                                        <p:strVal val="visible"/>
                                      </p:to>
                                    </p:set>
                                    <p:animEffect transition="in" filter="blinds(horizontal)">
                                      <p:cBhvr>
                                        <p:cTn id="12" dur="500"/>
                                        <p:tgtEl>
                                          <p:spTgt spid="8">
                                            <p:bg/>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Effect transition="in" filter="blinds(horizontal)">
                                      <p:cBhvr>
                                        <p:cTn id="15" dur="500"/>
                                        <p:tgtEl>
                                          <p:spTgt spid="8">
                                            <p:txEl>
                                              <p:pRg st="0" end="0"/>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8">
                                            <p:txEl>
                                              <p:pRg st="2" end="2"/>
                                            </p:txEl>
                                          </p:spTgt>
                                        </p:tgtEl>
                                        <p:attrNameLst>
                                          <p:attrName>style.visibility</p:attrName>
                                        </p:attrNameLst>
                                      </p:cBhvr>
                                      <p:to>
                                        <p:strVal val="visible"/>
                                      </p:to>
                                    </p:set>
                                    <p:animEffect transition="in" filter="blinds(horizontal)">
                                      <p:cBhvr>
                                        <p:cTn id="18" dur="500"/>
                                        <p:tgtEl>
                                          <p:spTgt spid="8">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8" presetClass="entr" presetSubtype="16"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diamond(in)">
                                      <p:cBhvr>
                                        <p:cTn id="23" dur="20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10">
                                            <p:bg/>
                                          </p:spTgt>
                                        </p:tgtEl>
                                        <p:attrNameLst>
                                          <p:attrName>style.visibility</p:attrName>
                                        </p:attrNameLst>
                                      </p:cBhvr>
                                      <p:to>
                                        <p:strVal val="visible"/>
                                      </p:to>
                                    </p:set>
                                    <p:animEffect transition="in" filter="blinds(horizontal)">
                                      <p:cBhvr>
                                        <p:cTn id="28" dur="500"/>
                                        <p:tgtEl>
                                          <p:spTgt spid="10">
                                            <p:bg/>
                                          </p:spTgt>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10">
                                            <p:txEl>
                                              <p:pRg st="0" end="0"/>
                                            </p:txEl>
                                          </p:spTgt>
                                        </p:tgtEl>
                                        <p:attrNameLst>
                                          <p:attrName>style.visibility</p:attrName>
                                        </p:attrNameLst>
                                      </p:cBhvr>
                                      <p:to>
                                        <p:strVal val="visible"/>
                                      </p:to>
                                    </p:set>
                                    <p:animEffect transition="in" filter="blinds(horizontal)">
                                      <p:cBhvr>
                                        <p:cTn id="33" dur="500"/>
                                        <p:tgtEl>
                                          <p:spTgt spid="10">
                                            <p:txEl>
                                              <p:pRg st="0" end="0"/>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10">
                                            <p:txEl>
                                              <p:pRg st="1" end="1"/>
                                            </p:txEl>
                                          </p:spTgt>
                                        </p:tgtEl>
                                        <p:attrNameLst>
                                          <p:attrName>style.visibility</p:attrName>
                                        </p:attrNameLst>
                                      </p:cBhvr>
                                      <p:to>
                                        <p:strVal val="visible"/>
                                      </p:to>
                                    </p:set>
                                    <p:animEffect transition="in" filter="blinds(horizontal)">
                                      <p:cBhvr>
                                        <p:cTn id="38" dur="500"/>
                                        <p:tgtEl>
                                          <p:spTgt spid="10">
                                            <p:txEl>
                                              <p:pRg st="1" end="1"/>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fill="hold"/>
                                        <p:tgtEl>
                                          <p:spTgt spid="9"/>
                                        </p:tgtEl>
                                        <p:attrNameLst>
                                          <p:attrName>ppt_x</p:attrName>
                                        </p:attrNameLst>
                                      </p:cBhvr>
                                      <p:tavLst>
                                        <p:tav tm="0">
                                          <p:val>
                                            <p:strVal val="#ppt_x"/>
                                          </p:val>
                                        </p:tav>
                                        <p:tav tm="100000">
                                          <p:val>
                                            <p:strVal val="#ppt_x"/>
                                          </p:val>
                                        </p:tav>
                                      </p:tavLst>
                                    </p:anim>
                                    <p:anim calcmode="lin" valueType="num">
                                      <p:cBhvr additive="base">
                                        <p:cTn id="4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P spid="8" grpId="0" build="allAtOnce" animBg="1"/>
      <p:bldP spid="10"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4048"/>
            <a:ext cx="8839200" cy="758952"/>
          </a:xfrm>
        </p:spPr>
        <p:txBody>
          <a:bodyPr>
            <a:noAutofit/>
          </a:bodyPr>
          <a:lstStyle/>
          <a:p>
            <a:r>
              <a:rPr lang="en-US" sz="3200" b="1" dirty="0" smtClean="0"/>
              <a:t>Share </a:t>
            </a:r>
            <a:r>
              <a:rPr lang="en-US" sz="3200" b="1" dirty="0" smtClean="0"/>
              <a:t>of developing countries in </a:t>
            </a:r>
            <a:r>
              <a:rPr lang="en-US" sz="3200" b="1" dirty="0" smtClean="0"/>
              <a:t>global trade rising</a:t>
            </a:r>
            <a:endParaRPr lang="en-US" sz="3200" b="1" dirty="0"/>
          </a:p>
        </p:txBody>
      </p:sp>
      <p:graphicFrame>
        <p:nvGraphicFramePr>
          <p:cNvPr id="4" name="Content Placeholder 3"/>
          <p:cNvGraphicFramePr>
            <a:graphicFrameLocks noGrp="1"/>
          </p:cNvGraphicFramePr>
          <p:nvPr>
            <p:ph sz="quarter" idx="1"/>
          </p:nvPr>
        </p:nvGraphicFramePr>
        <p:xfrm>
          <a:off x="304800" y="1752600"/>
          <a:ext cx="8504238" cy="457200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333337" y="6400800"/>
            <a:ext cx="2105063" cy="276999"/>
          </a:xfrm>
          <a:prstGeom prst="rect">
            <a:avLst/>
          </a:prstGeom>
          <a:noFill/>
        </p:spPr>
        <p:txBody>
          <a:bodyPr wrap="none" rtlCol="0">
            <a:spAutoFit/>
          </a:bodyPr>
          <a:lstStyle/>
          <a:p>
            <a:r>
              <a:rPr lang="en-US" sz="1200" dirty="0" smtClean="0"/>
              <a:t>Source: Hanson (chapter 8).</a:t>
            </a:r>
            <a:endParaRPr lang="en-US" sz="1200" dirty="0"/>
          </a:p>
        </p:txBody>
      </p:sp>
      <p:sp>
        <p:nvSpPr>
          <p:cNvPr id="6" name="TextBox 5"/>
          <p:cNvSpPr txBox="1"/>
          <p:nvPr/>
        </p:nvSpPr>
        <p:spPr>
          <a:xfrm>
            <a:off x="421575" y="1430975"/>
            <a:ext cx="4110421" cy="338554"/>
          </a:xfrm>
          <a:prstGeom prst="rect">
            <a:avLst/>
          </a:prstGeom>
          <a:noFill/>
        </p:spPr>
        <p:txBody>
          <a:bodyPr wrap="none" rtlCol="0">
            <a:spAutoFit/>
          </a:bodyPr>
          <a:lstStyle/>
          <a:p>
            <a:r>
              <a:rPr lang="en-US" sz="1600" i="1" dirty="0" smtClean="0"/>
              <a:t>Share of World Imports by Country Group</a:t>
            </a:r>
            <a:endParaRPr lang="en-US" sz="1600" i="1" dirty="0"/>
          </a:p>
        </p:txBody>
      </p:sp>
    </p:spTree>
  </p:cSld>
  <p:clrMapOvr>
    <a:masterClrMapping/>
  </p:clrMapOvr>
  <p:transition spd="med"/>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06374"/>
            <a:ext cx="7696200" cy="555625"/>
          </a:xfrm>
          <a:noFill/>
          <a:ln w="9525">
            <a:noFill/>
            <a:miter lim="800000"/>
            <a:headEnd/>
            <a:tailEnd/>
          </a:ln>
        </p:spPr>
        <p:txBody>
          <a:bodyPr vert="horz" wrap="square" lIns="91440" tIns="45720" rIns="91440" bIns="45720" numCol="1" anchor="ctr" anchorCtr="0" compatLnSpc="1">
            <a:prstTxWarp prst="textNoShape">
              <a:avLst/>
            </a:prstTxWarp>
            <a:noAutofit/>
          </a:bodyPr>
          <a:lstStyle/>
          <a:p>
            <a:pPr>
              <a:tabLst>
                <a:tab pos="6456363" algn="l"/>
              </a:tabLst>
              <a:defRPr/>
            </a:pPr>
            <a:r>
              <a:rPr lang="en-US" sz="3200" b="1" dirty="0" smtClean="0">
                <a:solidFill>
                  <a:srgbClr val="FFC000"/>
                </a:solidFill>
              </a:rPr>
              <a:t>Some recent knowledge contributions</a:t>
            </a:r>
            <a:endParaRPr lang="en-US" sz="3200" b="1" dirty="0">
              <a:solidFill>
                <a:srgbClr val="FFC000"/>
              </a:solidFill>
            </a:endParaRPr>
          </a:p>
        </p:txBody>
      </p:sp>
      <p:sp>
        <p:nvSpPr>
          <p:cNvPr id="4" name="Slide Number Placeholder 3"/>
          <p:cNvSpPr>
            <a:spLocks noGrp="1"/>
          </p:cNvSpPr>
          <p:nvPr>
            <p:ph type="sldNum" sz="quarter" idx="12"/>
          </p:nvPr>
        </p:nvSpPr>
        <p:spPr/>
        <p:txBody>
          <a:bodyPr/>
          <a:lstStyle/>
          <a:p>
            <a:pPr>
              <a:defRPr/>
            </a:pPr>
            <a:fld id="{BA083BB1-FEE5-471B-BB03-DF80CCDF4C94}" type="slidenum">
              <a:rPr lang="en-US" smtClean="0"/>
              <a:pPr>
                <a:defRPr/>
              </a:pPr>
              <a:t>50</a:t>
            </a:fld>
            <a:endParaRPr lang="en-US"/>
          </a:p>
        </p:txBody>
      </p:sp>
      <p:pic>
        <p:nvPicPr>
          <p:cNvPr id="9" name="Picture 4"/>
          <p:cNvPicPr>
            <a:picLocks noChangeAspect="1" noChangeArrowheads="1"/>
          </p:cNvPicPr>
          <p:nvPr/>
        </p:nvPicPr>
        <p:blipFill>
          <a:blip r:embed="rId2" cstate="print"/>
          <a:srcRect/>
          <a:stretch>
            <a:fillRect/>
          </a:stretch>
        </p:blipFill>
        <p:spPr bwMode="auto">
          <a:xfrm>
            <a:off x="990600" y="3047999"/>
            <a:ext cx="2516870" cy="3520123"/>
          </a:xfrm>
          <a:prstGeom prst="rect">
            <a:avLst/>
          </a:prstGeom>
          <a:noFill/>
          <a:ln w="9525">
            <a:noFill/>
            <a:miter lim="800000"/>
            <a:headEnd/>
            <a:tailEnd/>
          </a:ln>
        </p:spPr>
      </p:pic>
      <p:pic>
        <p:nvPicPr>
          <p:cNvPr id="11" name="Picture 2"/>
          <p:cNvPicPr>
            <a:picLocks noChangeAspect="1" noChangeArrowheads="1"/>
          </p:cNvPicPr>
          <p:nvPr/>
        </p:nvPicPr>
        <p:blipFill>
          <a:blip r:embed="rId3" cstate="print"/>
          <a:srcRect/>
          <a:stretch>
            <a:fillRect/>
          </a:stretch>
        </p:blipFill>
        <p:spPr bwMode="auto">
          <a:xfrm>
            <a:off x="2971800" y="838200"/>
            <a:ext cx="2514600" cy="3594623"/>
          </a:xfrm>
          <a:prstGeom prst="rect">
            <a:avLst/>
          </a:prstGeom>
          <a:noFill/>
          <a:ln w="9525">
            <a:noFill/>
            <a:miter lim="800000"/>
            <a:headEnd/>
            <a:tailEnd/>
          </a:ln>
        </p:spPr>
      </p:pic>
      <p:pic>
        <p:nvPicPr>
          <p:cNvPr id="12" name="Picture 11" descr="connecting.jpg"/>
          <p:cNvPicPr>
            <a:picLocks noChangeAspect="1"/>
          </p:cNvPicPr>
          <p:nvPr/>
        </p:nvPicPr>
        <p:blipFill>
          <a:blip r:embed="rId4" cstate="print"/>
          <a:stretch>
            <a:fillRect/>
          </a:stretch>
        </p:blipFill>
        <p:spPr>
          <a:xfrm>
            <a:off x="5841690" y="679885"/>
            <a:ext cx="2387909" cy="3587315"/>
          </a:xfrm>
          <a:prstGeom prst="rect">
            <a:avLst/>
          </a:prstGeom>
        </p:spPr>
      </p:pic>
      <p:pic>
        <p:nvPicPr>
          <p:cNvPr id="10" name="Picture 2"/>
          <p:cNvPicPr>
            <a:picLocks noChangeAspect="1" noChangeArrowheads="1"/>
          </p:cNvPicPr>
          <p:nvPr/>
        </p:nvPicPr>
        <p:blipFill>
          <a:blip r:embed="rId5" cstate="print"/>
          <a:srcRect l="53527"/>
          <a:stretch>
            <a:fillRect/>
          </a:stretch>
        </p:blipFill>
        <p:spPr bwMode="auto">
          <a:xfrm>
            <a:off x="3464948" y="3315031"/>
            <a:ext cx="2707252" cy="3542969"/>
          </a:xfrm>
          <a:prstGeom prst="rect">
            <a:avLst/>
          </a:prstGeom>
          <a:noFill/>
          <a:ln w="9525">
            <a:noFill/>
            <a:miter lim="800000"/>
            <a:headEnd/>
            <a:tailEnd/>
          </a:ln>
        </p:spPr>
      </p:pic>
      <p:pic>
        <p:nvPicPr>
          <p:cNvPr id="5" name="Picture 4"/>
          <p:cNvPicPr>
            <a:picLocks noChangeAspect="1" noChangeArrowheads="1"/>
          </p:cNvPicPr>
          <p:nvPr/>
        </p:nvPicPr>
        <p:blipFill>
          <a:blip r:embed="rId6" cstate="print"/>
          <a:srcRect l="50619"/>
          <a:stretch>
            <a:fillRect/>
          </a:stretch>
        </p:blipFill>
        <p:spPr bwMode="auto">
          <a:xfrm>
            <a:off x="6553200" y="3124200"/>
            <a:ext cx="2357679" cy="3505200"/>
          </a:xfrm>
          <a:prstGeom prst="rect">
            <a:avLst/>
          </a:prstGeom>
          <a:noFill/>
          <a:ln w="9525">
            <a:noFill/>
            <a:miter lim="800000"/>
            <a:headEnd/>
            <a:tailEnd/>
          </a:ln>
          <a:effectLst/>
        </p:spPr>
      </p:pic>
      <p:pic>
        <p:nvPicPr>
          <p:cNvPr id="13" name="Picture 12" descr="LPI Cover.JPG"/>
          <p:cNvPicPr>
            <a:picLocks noChangeAspect="1"/>
          </p:cNvPicPr>
          <p:nvPr/>
        </p:nvPicPr>
        <p:blipFill>
          <a:blip r:embed="rId7" cstate="print"/>
          <a:stretch>
            <a:fillRect/>
          </a:stretch>
        </p:blipFill>
        <p:spPr>
          <a:xfrm>
            <a:off x="381000" y="959450"/>
            <a:ext cx="2438400" cy="3155350"/>
          </a:xfrm>
          <a:prstGeom prst="rect">
            <a:avLst/>
          </a:prstGeom>
        </p:spPr>
      </p:pic>
    </p:spTree>
  </p:cSld>
  <p:clrMapOvr>
    <a:masterClrMapping/>
  </p:clrMapOvr>
  <p:transition spd="med"/>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9"/>
          <p:cNvSpPr>
            <a:spLocks noChangeArrowheads="1"/>
          </p:cNvSpPr>
          <p:nvPr/>
        </p:nvSpPr>
        <p:spPr bwMode="gray">
          <a:xfrm>
            <a:off x="1708150" y="1970088"/>
            <a:ext cx="6140450" cy="4430712"/>
          </a:xfrm>
          <a:prstGeom prst="rect">
            <a:avLst/>
          </a:prstGeom>
          <a:solidFill>
            <a:srgbClr val="66CCFF">
              <a:alpha val="29019"/>
            </a:srgbClr>
          </a:solidFill>
          <a:ln w="9525" algn="ctr">
            <a:noFill/>
            <a:miter lim="800000"/>
            <a:headEnd/>
            <a:tailEnd/>
          </a:ln>
        </p:spPr>
        <p:txBody>
          <a:bodyPr wrap="none" anchor="ctr"/>
          <a:lstStyle/>
          <a:p>
            <a:pPr algn="ctr">
              <a:lnSpc>
                <a:spcPct val="80000"/>
              </a:lnSpc>
              <a:spcBef>
                <a:spcPct val="20000"/>
              </a:spcBef>
              <a:buFont typeface="Wingdings" pitchFamily="2" charset="2"/>
              <a:buNone/>
            </a:pPr>
            <a:endParaRPr lang="en-US"/>
          </a:p>
        </p:txBody>
      </p:sp>
      <p:sp>
        <p:nvSpPr>
          <p:cNvPr id="54275" name="Rectangle 2"/>
          <p:cNvSpPr>
            <a:spLocks noGrp="1" noChangeArrowheads="1"/>
          </p:cNvSpPr>
          <p:nvPr>
            <p:ph type="title"/>
          </p:nvPr>
        </p:nvSpPr>
        <p:spPr>
          <a:xfrm>
            <a:off x="1447800" y="184150"/>
            <a:ext cx="6858000" cy="533400"/>
          </a:xfrm>
        </p:spPr>
        <p:txBody>
          <a:bodyPr>
            <a:normAutofit fontScale="90000"/>
          </a:bodyPr>
          <a:lstStyle/>
          <a:p>
            <a:pPr eaLnBrk="1" hangingPunct="1"/>
            <a:r>
              <a:rPr lang="en-US" sz="3200" dirty="0" smtClean="0"/>
              <a:t>Contact Us</a:t>
            </a:r>
          </a:p>
        </p:txBody>
      </p:sp>
      <p:sp>
        <p:nvSpPr>
          <p:cNvPr id="336900" name="Text Box 6"/>
          <p:cNvSpPr txBox="1">
            <a:spLocks noChangeArrowheads="1"/>
          </p:cNvSpPr>
          <p:nvPr/>
        </p:nvSpPr>
        <p:spPr bwMode="gray">
          <a:xfrm>
            <a:off x="1668463" y="1949450"/>
            <a:ext cx="6172200" cy="4451350"/>
          </a:xfrm>
          <a:prstGeom prst="rect">
            <a:avLst/>
          </a:prstGeom>
          <a:noFill/>
          <a:ln w="50800" algn="ctr">
            <a:solidFill>
              <a:schemeClr val="tx1"/>
            </a:solidFill>
            <a:miter lim="800000"/>
            <a:headEnd/>
            <a:tailEnd/>
          </a:ln>
        </p:spPr>
        <p:txBody>
          <a:bodyPr>
            <a:spAutoFit/>
          </a:bodyPr>
          <a:lstStyle/>
          <a:p>
            <a:pPr marL="342900" indent="227013">
              <a:lnSpc>
                <a:spcPct val="80000"/>
              </a:lnSpc>
              <a:spcBef>
                <a:spcPct val="20000"/>
              </a:spcBef>
              <a:buFont typeface="Wingdings" pitchFamily="2" charset="2"/>
              <a:buNone/>
              <a:defRPr/>
            </a:pPr>
            <a:r>
              <a:rPr lang="en-US" b="0" dirty="0">
                <a:solidFill>
                  <a:schemeClr val="accent1"/>
                </a:solidFill>
              </a:rPr>
              <a:t>www.worldbank.org/</a:t>
            </a:r>
            <a:r>
              <a:rPr lang="en-US" dirty="0">
                <a:solidFill>
                  <a:schemeClr val="accent1"/>
                </a:solidFill>
              </a:rPr>
              <a:t>trade</a:t>
            </a:r>
          </a:p>
          <a:p>
            <a:pPr marL="342900" indent="227013">
              <a:lnSpc>
                <a:spcPct val="80000"/>
              </a:lnSpc>
              <a:spcBef>
                <a:spcPct val="20000"/>
              </a:spcBef>
              <a:buFont typeface="Wingdings" pitchFamily="2" charset="2"/>
              <a:buNone/>
              <a:defRPr/>
            </a:pPr>
            <a:r>
              <a:rPr lang="en-US" b="0" dirty="0">
                <a:solidFill>
                  <a:schemeClr val="accent1"/>
                </a:solidFill>
              </a:rPr>
              <a:t>www.worldbank.org/</a:t>
            </a:r>
            <a:r>
              <a:rPr lang="en-US" dirty="0">
                <a:solidFill>
                  <a:schemeClr val="accent1"/>
                </a:solidFill>
              </a:rPr>
              <a:t>tradefacilitation</a:t>
            </a:r>
          </a:p>
          <a:p>
            <a:pPr marL="342900" indent="227013">
              <a:lnSpc>
                <a:spcPct val="80000"/>
              </a:lnSpc>
              <a:spcBef>
                <a:spcPct val="20000"/>
              </a:spcBef>
              <a:buFont typeface="Wingdings" pitchFamily="2" charset="2"/>
              <a:buNone/>
              <a:defRPr/>
            </a:pPr>
            <a:r>
              <a:rPr lang="en-US" b="0" dirty="0">
                <a:solidFill>
                  <a:schemeClr val="accent1"/>
                </a:solidFill>
              </a:rPr>
              <a:t>www.worldbank.org/</a:t>
            </a:r>
            <a:r>
              <a:rPr lang="en-US" dirty="0">
                <a:solidFill>
                  <a:schemeClr val="accent1"/>
                </a:solidFill>
              </a:rPr>
              <a:t>tradelogistics</a:t>
            </a:r>
          </a:p>
          <a:p>
            <a:pPr marL="342900" indent="227013">
              <a:lnSpc>
                <a:spcPct val="80000"/>
              </a:lnSpc>
              <a:spcBef>
                <a:spcPct val="20000"/>
              </a:spcBef>
              <a:buFont typeface="Wingdings" pitchFamily="2" charset="2"/>
              <a:buNone/>
              <a:defRPr/>
            </a:pPr>
            <a:r>
              <a:rPr lang="en-US" b="0" dirty="0">
                <a:solidFill>
                  <a:schemeClr val="accent1"/>
                </a:solidFill>
              </a:rPr>
              <a:t>www.worldbank.org</a:t>
            </a:r>
            <a:r>
              <a:rPr lang="en-US" dirty="0">
                <a:solidFill>
                  <a:schemeClr val="accent1"/>
                </a:solidFill>
              </a:rPr>
              <a:t>/lpi</a:t>
            </a:r>
          </a:p>
          <a:p>
            <a:pPr marL="342900" indent="227013">
              <a:lnSpc>
                <a:spcPct val="80000"/>
              </a:lnSpc>
              <a:spcBef>
                <a:spcPct val="20000"/>
              </a:spcBef>
              <a:buFont typeface="Wingdings" pitchFamily="2" charset="2"/>
              <a:buNone/>
              <a:defRPr/>
            </a:pPr>
            <a:r>
              <a:rPr lang="en-US" b="0" dirty="0">
                <a:solidFill>
                  <a:schemeClr val="accent1"/>
                </a:solidFill>
              </a:rPr>
              <a:t>www.worldbank.org</a:t>
            </a:r>
            <a:r>
              <a:rPr lang="en-US" dirty="0">
                <a:solidFill>
                  <a:schemeClr val="accent1"/>
                </a:solidFill>
              </a:rPr>
              <a:t>/tradestrategy</a:t>
            </a:r>
          </a:p>
          <a:p>
            <a:pPr marL="342900" indent="-342900" algn="ctr">
              <a:lnSpc>
                <a:spcPct val="80000"/>
              </a:lnSpc>
              <a:spcBef>
                <a:spcPct val="20000"/>
              </a:spcBef>
              <a:buFont typeface="Wingdings" pitchFamily="2" charset="2"/>
              <a:buNone/>
              <a:defRPr/>
            </a:pPr>
            <a:endParaRPr lang="en-US" dirty="0">
              <a:solidFill>
                <a:schemeClr val="tx1"/>
              </a:solidFill>
            </a:endParaRPr>
          </a:p>
          <a:p>
            <a:pPr marL="342900" indent="-342900" algn="ctr">
              <a:lnSpc>
                <a:spcPct val="80000"/>
              </a:lnSpc>
              <a:spcBef>
                <a:spcPct val="20000"/>
              </a:spcBef>
              <a:buFont typeface="Wingdings" pitchFamily="2" charset="2"/>
              <a:buNone/>
              <a:defRPr/>
            </a:pPr>
            <a:r>
              <a:rPr lang="en-US" dirty="0">
                <a:solidFill>
                  <a:schemeClr val="tx1"/>
                </a:solidFill>
                <a:latin typeface="Arial Black" pitchFamily="34" charset="0"/>
              </a:rPr>
              <a:t>Washington Office</a:t>
            </a:r>
          </a:p>
          <a:p>
            <a:pPr marL="342900" indent="-342900" algn="ctr">
              <a:lnSpc>
                <a:spcPct val="80000"/>
              </a:lnSpc>
              <a:spcBef>
                <a:spcPct val="20000"/>
              </a:spcBef>
              <a:buFont typeface="Wingdings" pitchFamily="2" charset="2"/>
              <a:buNone/>
              <a:defRPr/>
            </a:pPr>
            <a:r>
              <a:rPr lang="en-US" dirty="0">
                <a:solidFill>
                  <a:schemeClr val="tx1"/>
                </a:solidFill>
              </a:rPr>
              <a:t>1818 H Street NW</a:t>
            </a:r>
          </a:p>
          <a:p>
            <a:pPr marL="342900" indent="-342900" algn="ctr">
              <a:lnSpc>
                <a:spcPct val="80000"/>
              </a:lnSpc>
              <a:spcBef>
                <a:spcPct val="20000"/>
              </a:spcBef>
              <a:buFont typeface="Wingdings" pitchFamily="2" charset="2"/>
              <a:buNone/>
              <a:defRPr/>
            </a:pPr>
            <a:r>
              <a:rPr lang="en-US" dirty="0">
                <a:solidFill>
                  <a:schemeClr val="tx1"/>
                </a:solidFill>
              </a:rPr>
              <a:t>Washington DC 20433</a:t>
            </a:r>
          </a:p>
          <a:p>
            <a:pPr marL="342900" indent="-342900" algn="ctr">
              <a:lnSpc>
                <a:spcPct val="80000"/>
              </a:lnSpc>
              <a:spcBef>
                <a:spcPct val="20000"/>
              </a:spcBef>
              <a:buFont typeface="Wingdings" pitchFamily="2" charset="2"/>
              <a:buNone/>
              <a:defRPr/>
            </a:pPr>
            <a:endParaRPr lang="en-US" dirty="0">
              <a:solidFill>
                <a:schemeClr val="tx1"/>
              </a:solidFill>
            </a:endParaRPr>
          </a:p>
          <a:p>
            <a:pPr marL="342900" indent="-342900" algn="ctr">
              <a:lnSpc>
                <a:spcPct val="80000"/>
              </a:lnSpc>
              <a:spcBef>
                <a:spcPct val="20000"/>
              </a:spcBef>
              <a:buFont typeface="Wingdings" pitchFamily="2" charset="2"/>
              <a:buNone/>
              <a:defRPr/>
            </a:pPr>
            <a:r>
              <a:rPr lang="en-US" dirty="0">
                <a:solidFill>
                  <a:schemeClr val="tx1"/>
                </a:solidFill>
              </a:rPr>
              <a:t>Contact: </a:t>
            </a:r>
            <a:r>
              <a:rPr lang="en-US" dirty="0">
                <a:solidFill>
                  <a:schemeClr val="accent1"/>
                </a:solidFill>
              </a:rPr>
              <a:t>tradefacilitation@worldbank.org</a:t>
            </a:r>
          </a:p>
          <a:p>
            <a:pPr marL="342900" indent="-342900" algn="ctr">
              <a:lnSpc>
                <a:spcPct val="80000"/>
              </a:lnSpc>
              <a:spcBef>
                <a:spcPct val="20000"/>
              </a:spcBef>
              <a:buFont typeface="Wingdings" pitchFamily="2" charset="2"/>
              <a:buNone/>
              <a:defRPr/>
            </a:pPr>
            <a:endParaRPr lang="en-US" dirty="0">
              <a:solidFill>
                <a:schemeClr val="tx1"/>
              </a:solidFill>
            </a:endParaRPr>
          </a:p>
        </p:txBody>
      </p:sp>
      <p:sp>
        <p:nvSpPr>
          <p:cNvPr id="54278" name="Rectangle 8"/>
          <p:cNvSpPr>
            <a:spLocks noChangeArrowheads="1"/>
          </p:cNvSpPr>
          <p:nvPr/>
        </p:nvSpPr>
        <p:spPr bwMode="gray">
          <a:xfrm>
            <a:off x="2397125" y="1271588"/>
            <a:ext cx="4765675" cy="676275"/>
          </a:xfrm>
          <a:prstGeom prst="rect">
            <a:avLst/>
          </a:prstGeom>
          <a:solidFill>
            <a:srgbClr val="000080"/>
          </a:solidFill>
          <a:ln w="9525" algn="ctr">
            <a:noFill/>
            <a:miter lim="800000"/>
            <a:headEnd/>
            <a:tailEnd/>
          </a:ln>
        </p:spPr>
        <p:txBody>
          <a:bodyPr wrap="none">
            <a:spAutoFit/>
          </a:bodyPr>
          <a:lstStyle/>
          <a:p>
            <a:pPr marL="342900" indent="-342900" algn="ctr">
              <a:lnSpc>
                <a:spcPct val="80000"/>
              </a:lnSpc>
              <a:spcBef>
                <a:spcPct val="20000"/>
              </a:spcBef>
              <a:buFont typeface="Wingdings" pitchFamily="2" charset="2"/>
              <a:buNone/>
            </a:pPr>
            <a:r>
              <a:rPr lang="en-US" b="0">
                <a:solidFill>
                  <a:srgbClr val="FFFF66"/>
                </a:solidFill>
              </a:rPr>
              <a:t>The World Bank Group</a:t>
            </a:r>
            <a:br>
              <a:rPr lang="en-US" b="0">
                <a:solidFill>
                  <a:srgbClr val="FFFF66"/>
                </a:solidFill>
              </a:rPr>
            </a:br>
            <a:r>
              <a:rPr lang="en-US" b="0">
                <a:solidFill>
                  <a:srgbClr val="FFFF66"/>
                </a:solidFill>
              </a:rPr>
              <a:t>International Trade Department</a:t>
            </a:r>
          </a:p>
        </p:txBody>
      </p:sp>
      <p:sp>
        <p:nvSpPr>
          <p:cNvPr id="7" name="Slide Number Placeholder 6"/>
          <p:cNvSpPr>
            <a:spLocks noGrp="1"/>
          </p:cNvSpPr>
          <p:nvPr>
            <p:ph type="sldNum" sz="quarter" idx="12"/>
          </p:nvPr>
        </p:nvSpPr>
        <p:spPr/>
        <p:txBody>
          <a:bodyPr/>
          <a:lstStyle/>
          <a:p>
            <a:pPr>
              <a:defRPr/>
            </a:pPr>
            <a:fld id="{C27BC6E7-6824-48E3-8285-A979E309E48C}" type="slidenum">
              <a:rPr lang="en-US" smtClean="0"/>
              <a:pPr>
                <a:defRPr/>
              </a:pPr>
              <a:t>51</a:t>
            </a:fld>
            <a:endParaRPr lang="en-US" dirty="0"/>
          </a:p>
        </p:txBody>
      </p:sp>
    </p:spTree>
  </p:cSld>
  <p:clrMapOvr>
    <a:masterClrMapping/>
  </p:clrMapOvr>
  <p:transition spd="med"/>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6434" name="Rectangle 2"/>
          <p:cNvSpPr>
            <a:spLocks noGrp="1" noChangeArrowheads="1"/>
          </p:cNvSpPr>
          <p:nvPr>
            <p:ph type="ctrTitle"/>
          </p:nvPr>
        </p:nvSpPr>
        <p:spPr>
          <a:xfrm>
            <a:off x="838200" y="2286000"/>
            <a:ext cx="7772400" cy="1012825"/>
          </a:xfrm>
        </p:spPr>
        <p:txBody>
          <a:bodyPr>
            <a:normAutofit fontScale="90000"/>
          </a:bodyPr>
          <a:lstStyle/>
          <a:p>
            <a:pPr algn="ctr" eaLnBrk="1" hangingPunct="1">
              <a:defRPr/>
            </a:pPr>
            <a:r>
              <a:rPr lang="en-US" b="1" dirty="0" smtClean="0">
                <a:cs typeface="Times New Roman" pitchFamily="18" charset="0"/>
              </a:rPr>
              <a:t/>
            </a:r>
            <a:br>
              <a:rPr lang="en-US" b="1" dirty="0" smtClean="0">
                <a:cs typeface="Times New Roman" pitchFamily="18" charset="0"/>
              </a:rPr>
            </a:br>
            <a:r>
              <a:rPr lang="en-US" b="1" dirty="0" smtClean="0">
                <a:cs typeface="Times New Roman" pitchFamily="18" charset="0"/>
              </a:rPr>
              <a:t/>
            </a:r>
            <a:br>
              <a:rPr lang="en-US" b="1" dirty="0" smtClean="0">
                <a:cs typeface="Times New Roman" pitchFamily="18" charset="0"/>
              </a:rPr>
            </a:br>
            <a:r>
              <a:rPr lang="en-US" b="1" dirty="0" smtClean="0">
                <a:cs typeface="Times New Roman" pitchFamily="18" charset="0"/>
              </a:rPr>
              <a:t/>
            </a:r>
            <a:br>
              <a:rPr lang="en-US" b="1" dirty="0" smtClean="0">
                <a:cs typeface="Times New Roman" pitchFamily="18" charset="0"/>
              </a:rPr>
            </a:br>
            <a:r>
              <a:rPr lang="en-US" sz="4700" b="1" dirty="0" smtClean="0">
                <a:cs typeface="Times New Roman" pitchFamily="18" charset="0"/>
              </a:rPr>
              <a:t>THANK YOU</a:t>
            </a:r>
            <a:r>
              <a:rPr lang="en-US" sz="2800" b="1" dirty="0" smtClean="0">
                <a:cs typeface="Times New Roman" pitchFamily="18" charset="0"/>
              </a:rPr>
              <a:t/>
            </a:r>
            <a:br>
              <a:rPr lang="en-US" sz="2800" b="1" dirty="0" smtClean="0">
                <a:cs typeface="Times New Roman" pitchFamily="18" charset="0"/>
              </a:rPr>
            </a:br>
            <a:r>
              <a:rPr lang="en-US" sz="2800" b="1" dirty="0" smtClean="0">
                <a:cs typeface="Times New Roman" pitchFamily="18" charset="0"/>
              </a:rPr>
              <a:t/>
            </a:r>
            <a:br>
              <a:rPr lang="en-US" sz="2800" b="1" dirty="0" smtClean="0">
                <a:cs typeface="Times New Roman" pitchFamily="18" charset="0"/>
              </a:rPr>
            </a:br>
            <a:r>
              <a:rPr lang="en-US" sz="2800" b="1" dirty="0" smtClean="0">
                <a:cs typeface="Times New Roman" pitchFamily="18" charset="0"/>
              </a:rPr>
              <a:t/>
            </a:r>
            <a:br>
              <a:rPr lang="en-US" sz="2800" b="1" dirty="0" smtClean="0">
                <a:cs typeface="Times New Roman" pitchFamily="18" charset="0"/>
              </a:rPr>
            </a:br>
            <a:r>
              <a:rPr lang="en-US" sz="2800" b="1" dirty="0" smtClean="0">
                <a:cs typeface="Times New Roman" pitchFamily="18" charset="0"/>
              </a:rPr>
              <a:t/>
            </a:r>
            <a:br>
              <a:rPr lang="en-US" sz="2800" b="1" dirty="0" smtClean="0">
                <a:cs typeface="Times New Roman" pitchFamily="18" charset="0"/>
              </a:rPr>
            </a:br>
            <a:r>
              <a:rPr lang="en-US" sz="3600" dirty="0" smtClean="0">
                <a:cs typeface="Times New Roman" pitchFamily="18" charset="0"/>
              </a:rPr>
              <a:t>For more information:</a:t>
            </a:r>
            <a:br>
              <a:rPr lang="en-US" sz="3600" dirty="0" smtClean="0">
                <a:cs typeface="Times New Roman" pitchFamily="18" charset="0"/>
              </a:rPr>
            </a:br>
            <a:r>
              <a:rPr lang="en-US" sz="3600" dirty="0" smtClean="0">
                <a:cs typeface="Times New Roman" pitchFamily="18" charset="0"/>
              </a:rPr>
              <a:t>www.worldbank.org/trade</a:t>
            </a:r>
          </a:p>
        </p:txBody>
      </p:sp>
    </p:spTree>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7" name="Picture 3"/>
          <p:cNvPicPr>
            <a:picLocks noGrp="1" noChangeAspect="1" noChangeArrowheads="1"/>
          </p:cNvPicPr>
          <p:nvPr>
            <p:ph type="body" idx="1"/>
          </p:nvPr>
        </p:nvPicPr>
        <p:blipFill>
          <a:blip r:embed="rId3" cstate="print"/>
          <a:srcRect/>
          <a:stretch>
            <a:fillRect/>
          </a:stretch>
        </p:blipFill>
        <p:spPr>
          <a:xfrm>
            <a:off x="1219200" y="1295400"/>
            <a:ext cx="7162800" cy="5440363"/>
          </a:xfrm>
        </p:spPr>
      </p:pic>
      <p:sp>
        <p:nvSpPr>
          <p:cNvPr id="4" name="Title 1"/>
          <p:cNvSpPr>
            <a:spLocks noGrp="1"/>
          </p:cNvSpPr>
          <p:nvPr>
            <p:ph type="title"/>
          </p:nvPr>
        </p:nvSpPr>
        <p:spPr>
          <a:xfrm>
            <a:off x="381000" y="533400"/>
            <a:ext cx="8534400" cy="762000"/>
          </a:xfrm>
        </p:spPr>
        <p:txBody>
          <a:bodyPr>
            <a:normAutofit fontScale="90000"/>
          </a:bodyPr>
          <a:lstStyle/>
          <a:p>
            <a:pPr algn="l"/>
            <a:r>
              <a:rPr lang="en-US" sz="3600" b="1" dirty="0" smtClean="0"/>
              <a:t>Global </a:t>
            </a:r>
            <a:r>
              <a:rPr lang="en-US" sz="3600" b="1" dirty="0" smtClean="0"/>
              <a:t>value chains </a:t>
            </a:r>
            <a:r>
              <a:rPr lang="en-US" sz="3600" b="1" dirty="0" smtClean="0"/>
              <a:t>d</a:t>
            </a:r>
            <a:r>
              <a:rPr lang="en-US" sz="3600" b="1" dirty="0" smtClean="0"/>
              <a:t>ominate </a:t>
            </a:r>
            <a:r>
              <a:rPr lang="en-US" sz="3600" b="1" dirty="0" smtClean="0"/>
              <a:t>p</a:t>
            </a:r>
            <a:r>
              <a:rPr lang="en-US" sz="3600" b="1" dirty="0" smtClean="0"/>
              <a:t>roduction </a:t>
            </a:r>
            <a:r>
              <a:rPr lang="en-US" sz="3600" b="1" dirty="0" smtClean="0"/>
              <a:t>t</a:t>
            </a:r>
            <a:r>
              <a:rPr lang="en-US" sz="3600" b="1" dirty="0" smtClean="0"/>
              <a:t>rends</a:t>
            </a:r>
            <a:r>
              <a:rPr lang="en-US" sz="2800" dirty="0" smtClean="0"/>
              <a:t/>
            </a:r>
            <a:br>
              <a:rPr lang="en-US" sz="2800" dirty="0" smtClean="0"/>
            </a:br>
            <a:endParaRPr lang="en-US" sz="2800" b="1" dirty="0"/>
          </a:p>
        </p:txBody>
      </p:sp>
    </p:spTree>
    <p:extLst>
      <p:ext uri="{BB962C8B-B14F-4D97-AF65-F5344CB8AC3E}">
        <p14:creationId xmlns:p14="http://schemas.microsoft.com/office/powerpoint/2010/main" xmlns="" val="176889106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447800"/>
          </a:xfrm>
        </p:spPr>
        <p:txBody>
          <a:bodyPr>
            <a:noAutofit/>
          </a:bodyPr>
          <a:lstStyle/>
          <a:p>
            <a:r>
              <a:rPr lang="en-US" sz="3200" b="1" dirty="0" smtClean="0"/>
              <a:t>MENA is </a:t>
            </a:r>
            <a:r>
              <a:rPr lang="en-US" sz="3200" b="1" dirty="0" smtClean="0"/>
              <a:t>among </a:t>
            </a:r>
            <a:r>
              <a:rPr lang="en-US" sz="3200" b="1" dirty="0" smtClean="0"/>
              <a:t>the </a:t>
            </a:r>
            <a:r>
              <a:rPr lang="en-US" sz="3200" b="1" dirty="0" smtClean="0"/>
              <a:t>least integrated </a:t>
            </a:r>
            <a:r>
              <a:rPr lang="en-US" sz="3200" b="1" dirty="0" smtClean="0"/>
              <a:t>r</a:t>
            </a:r>
            <a:r>
              <a:rPr lang="en-US" sz="3200" b="1" dirty="0" smtClean="0"/>
              <a:t>egions</a:t>
            </a:r>
            <a:endParaRPr lang="en-US" sz="3200" b="1" dirty="0"/>
          </a:p>
        </p:txBody>
      </p:sp>
      <p:graphicFrame>
        <p:nvGraphicFramePr>
          <p:cNvPr id="5" name="Content Placeholder 4"/>
          <p:cNvGraphicFramePr>
            <a:graphicFrameLocks noGrp="1"/>
          </p:cNvGraphicFramePr>
          <p:nvPr>
            <p:ph idx="1"/>
          </p:nvPr>
        </p:nvGraphicFramePr>
        <p:xfrm>
          <a:off x="228600" y="1447800"/>
          <a:ext cx="8763000" cy="464820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1905000" y="1295400"/>
            <a:ext cx="4572000" cy="338554"/>
          </a:xfrm>
          <a:prstGeom prst="rect">
            <a:avLst/>
          </a:prstGeom>
          <a:noFill/>
        </p:spPr>
        <p:txBody>
          <a:bodyPr wrap="square" rtlCol="0">
            <a:spAutoFit/>
          </a:bodyPr>
          <a:lstStyle/>
          <a:p>
            <a:pPr algn="ctr"/>
            <a:r>
              <a:rPr lang="en-US" sz="1600" b="1" dirty="0" smtClean="0">
                <a:solidFill>
                  <a:schemeClr val="tx2"/>
                </a:solidFill>
              </a:rPr>
              <a:t>Share of exports within </a:t>
            </a:r>
            <a:r>
              <a:rPr lang="en-US" sz="1600" b="1" dirty="0" smtClean="0">
                <a:solidFill>
                  <a:schemeClr val="tx2"/>
                </a:solidFill>
              </a:rPr>
              <a:t>regions (%)</a:t>
            </a:r>
            <a:endParaRPr lang="en-US" sz="1600" b="1" dirty="0">
              <a:solidFill>
                <a:schemeClr val="tx2"/>
              </a:solidFill>
            </a:endParaRPr>
          </a:p>
        </p:txBody>
      </p:sp>
    </p:spTree>
    <p:extLst>
      <p:ext uri="{BB962C8B-B14F-4D97-AF65-F5344CB8AC3E}">
        <p14:creationId xmlns:p14="http://schemas.microsoft.com/office/powerpoint/2010/main" xmlns="" val="2719781495"/>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200" y="762000"/>
            <a:ext cx="8229600" cy="762000"/>
          </a:xfrm>
          <a:prstGeom prst="rect">
            <a:avLst/>
          </a:prstGeom>
        </p:spPr>
        <p:txBody>
          <a:bodyP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smtClean="0">
                <a:ln>
                  <a:noFill/>
                </a:ln>
                <a:solidFill>
                  <a:schemeClr val="tx2"/>
                </a:solidFill>
                <a:effectLst/>
                <a:uLnTx/>
                <a:uFillTx/>
                <a:latin typeface="+mj-lt"/>
                <a:ea typeface="+mj-ea"/>
                <a:cs typeface="+mj-cs"/>
              </a:rPr>
              <a:t>Exports are </a:t>
            </a:r>
            <a:r>
              <a:rPr kumimoji="0" lang="en-US" sz="3200" b="1" i="0" u="none" strike="noStrike" kern="1200" cap="none" spc="0" normalizeH="0" baseline="0" noProof="0" dirty="0" smtClean="0">
                <a:ln>
                  <a:noFill/>
                </a:ln>
                <a:solidFill>
                  <a:schemeClr val="tx2"/>
                </a:solidFill>
                <a:effectLst/>
                <a:uLnTx/>
                <a:uFillTx/>
                <a:latin typeface="+mj-lt"/>
                <a:ea typeface="+mj-ea"/>
                <a:cs typeface="+mj-cs"/>
              </a:rPr>
              <a:t>concentrated</a:t>
            </a:r>
            <a:endParaRPr kumimoji="0" lang="en-US" sz="3200" b="1" i="0" u="none" strike="noStrike" kern="1200" cap="none" spc="0" normalizeH="0" baseline="0" noProof="0" dirty="0">
              <a:ln>
                <a:noFill/>
              </a:ln>
              <a:solidFill>
                <a:schemeClr val="tx2"/>
              </a:solidFill>
              <a:effectLst/>
              <a:uLnTx/>
              <a:uFillTx/>
              <a:latin typeface="+mj-lt"/>
              <a:ea typeface="+mj-ea"/>
              <a:cs typeface="+mj-cs"/>
            </a:endParaRPr>
          </a:p>
        </p:txBody>
      </p:sp>
      <p:sp>
        <p:nvSpPr>
          <p:cNvPr id="4" name="TextBox 3"/>
          <p:cNvSpPr txBox="1"/>
          <p:nvPr/>
        </p:nvSpPr>
        <p:spPr>
          <a:xfrm>
            <a:off x="2057400" y="1752600"/>
            <a:ext cx="3962400" cy="338554"/>
          </a:xfrm>
          <a:prstGeom prst="rect">
            <a:avLst/>
          </a:prstGeom>
          <a:noFill/>
        </p:spPr>
        <p:txBody>
          <a:bodyPr wrap="square" rtlCol="0">
            <a:spAutoFit/>
          </a:bodyPr>
          <a:lstStyle/>
          <a:p>
            <a:pPr algn="ctr"/>
            <a:r>
              <a:rPr lang="en-US" sz="1600" b="1" dirty="0" smtClean="0">
                <a:solidFill>
                  <a:schemeClr val="tx2"/>
                </a:solidFill>
              </a:rPr>
              <a:t>Export concentration index</a:t>
            </a:r>
            <a:endParaRPr lang="en-US" sz="1600" b="1" dirty="0">
              <a:solidFill>
                <a:schemeClr val="tx2"/>
              </a:solidFill>
            </a:endParaRPr>
          </a:p>
        </p:txBody>
      </p:sp>
      <p:graphicFrame>
        <p:nvGraphicFramePr>
          <p:cNvPr id="5" name="Chart 4"/>
          <p:cNvGraphicFramePr/>
          <p:nvPr/>
        </p:nvGraphicFramePr>
        <p:xfrm>
          <a:off x="609600" y="2209800"/>
          <a:ext cx="7696200" cy="413861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xmlns="" val="4006892819"/>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3" cstate="print"/>
          <a:srcRect/>
          <a:stretch>
            <a:fillRect/>
          </a:stretch>
        </p:blipFill>
        <p:spPr bwMode="auto">
          <a:xfrm>
            <a:off x="1600200" y="2133600"/>
            <a:ext cx="6019800" cy="4495800"/>
          </a:xfrm>
          <a:prstGeom prst="rect">
            <a:avLst/>
          </a:prstGeom>
          <a:noFill/>
        </p:spPr>
      </p:pic>
      <p:sp>
        <p:nvSpPr>
          <p:cNvPr id="3" name="Title 1"/>
          <p:cNvSpPr txBox="1">
            <a:spLocks/>
          </p:cNvSpPr>
          <p:nvPr/>
        </p:nvSpPr>
        <p:spPr>
          <a:xfrm>
            <a:off x="304800" y="914400"/>
            <a:ext cx="8382000" cy="762000"/>
          </a:xfrm>
          <a:prstGeom prst="rect">
            <a:avLst/>
          </a:prstGeom>
        </p:spPr>
        <p:txBody>
          <a:bodyP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smtClean="0">
                <a:ln>
                  <a:noFill/>
                </a:ln>
                <a:solidFill>
                  <a:schemeClr val="tx2"/>
                </a:solidFill>
                <a:effectLst/>
                <a:uLnTx/>
                <a:uFillTx/>
                <a:latin typeface="+mj-lt"/>
                <a:ea typeface="+mj-ea"/>
                <a:cs typeface="+mj-cs"/>
              </a:rPr>
              <a:t>Regional </a:t>
            </a:r>
            <a:r>
              <a:rPr kumimoji="0" lang="en-US" sz="3200" b="1" i="0" u="none" strike="noStrike" kern="1200" cap="none" spc="0" normalizeH="0" baseline="0" noProof="0" dirty="0" smtClean="0">
                <a:ln>
                  <a:noFill/>
                </a:ln>
                <a:solidFill>
                  <a:schemeClr val="tx2"/>
                </a:solidFill>
                <a:effectLst/>
                <a:uLnTx/>
                <a:uFillTx/>
                <a:latin typeface="+mj-lt"/>
                <a:ea typeface="+mj-ea"/>
                <a:cs typeface="+mj-cs"/>
              </a:rPr>
              <a:t>supply chains </a:t>
            </a:r>
            <a:r>
              <a:rPr kumimoji="0" lang="en-US" sz="3200" b="1" i="0" u="none" strike="noStrike" kern="1200" cap="none" spc="0" normalizeH="0" baseline="0" noProof="0" dirty="0" smtClean="0">
                <a:ln>
                  <a:noFill/>
                </a:ln>
                <a:solidFill>
                  <a:schemeClr val="tx2"/>
                </a:solidFill>
                <a:effectLst/>
                <a:uLnTx/>
                <a:uFillTx/>
                <a:latin typeface="+mj-lt"/>
                <a:ea typeface="+mj-ea"/>
                <a:cs typeface="+mj-cs"/>
              </a:rPr>
              <a:t>are </a:t>
            </a:r>
            <a:r>
              <a:rPr kumimoji="0" lang="en-US" sz="3200" b="1" i="0" u="none" strike="noStrike" kern="1200" cap="none" spc="0" normalizeH="0" baseline="0" noProof="0" dirty="0" smtClean="0">
                <a:ln>
                  <a:noFill/>
                </a:ln>
                <a:solidFill>
                  <a:schemeClr val="tx2"/>
                </a:solidFill>
                <a:effectLst/>
                <a:uLnTx/>
                <a:uFillTx/>
                <a:latin typeface="+mj-lt"/>
                <a:ea typeface="+mj-ea"/>
                <a:cs typeface="+mj-cs"/>
              </a:rPr>
              <a:t>under-developed</a:t>
            </a:r>
            <a:endParaRPr kumimoji="0" lang="en-US" sz="3200" b="1" i="0" u="none" strike="noStrike" kern="1200" cap="none" spc="0" normalizeH="0" baseline="0" noProof="0" dirty="0">
              <a:ln>
                <a:noFill/>
              </a:ln>
              <a:solidFill>
                <a:schemeClr val="tx2"/>
              </a:solidFill>
              <a:effectLst/>
              <a:uLnTx/>
              <a:uFillTx/>
              <a:latin typeface="+mj-lt"/>
              <a:ea typeface="+mj-ea"/>
              <a:cs typeface="+mj-cs"/>
            </a:endParaRPr>
          </a:p>
        </p:txBody>
      </p:sp>
      <p:sp>
        <p:nvSpPr>
          <p:cNvPr id="4" name="TextBox 3"/>
          <p:cNvSpPr txBox="1"/>
          <p:nvPr/>
        </p:nvSpPr>
        <p:spPr>
          <a:xfrm>
            <a:off x="2362200" y="1752600"/>
            <a:ext cx="3962400" cy="338554"/>
          </a:xfrm>
          <a:prstGeom prst="rect">
            <a:avLst/>
          </a:prstGeom>
          <a:noFill/>
        </p:spPr>
        <p:txBody>
          <a:bodyPr wrap="square" rtlCol="0">
            <a:spAutoFit/>
          </a:bodyPr>
          <a:lstStyle/>
          <a:p>
            <a:pPr algn="r"/>
            <a:r>
              <a:rPr lang="en-US" sz="1600" b="1" dirty="0" smtClean="0">
                <a:solidFill>
                  <a:schemeClr val="tx2"/>
                </a:solidFill>
              </a:rPr>
              <a:t>Intra-industry trade by region</a:t>
            </a:r>
            <a:endParaRPr lang="en-US" sz="1600" b="1" dirty="0">
              <a:solidFill>
                <a:schemeClr val="tx2"/>
              </a:solidFill>
            </a:endParaRPr>
          </a:p>
        </p:txBody>
      </p:sp>
      <p:sp>
        <p:nvSpPr>
          <p:cNvPr id="6" name="Right Arrow 5"/>
          <p:cNvSpPr/>
          <p:nvPr/>
        </p:nvSpPr>
        <p:spPr>
          <a:xfrm>
            <a:off x="2438400" y="4191000"/>
            <a:ext cx="381000" cy="76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Tree>
    <p:extLst>
      <p:ext uri="{BB962C8B-B14F-4D97-AF65-F5344CB8AC3E}">
        <p14:creationId xmlns:p14="http://schemas.microsoft.com/office/powerpoint/2010/main" xmlns="" val="4259154687"/>
      </p:ext>
    </p:extLst>
  </p:cSld>
  <p:clrMapOvr>
    <a:masterClrMapping/>
  </p:clrMapOvr>
  <p:transition spd="med"/>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Urban</Template>
  <TotalTime>7887</TotalTime>
  <Words>2648</Words>
  <Application>Microsoft Office PowerPoint</Application>
  <PresentationFormat>On-screen Show (4:3)</PresentationFormat>
  <Paragraphs>560</Paragraphs>
  <Slides>52</Slides>
  <Notes>36</Notes>
  <HiddenSlides>4</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52</vt:i4>
      </vt:variant>
    </vt:vector>
  </HeadingPairs>
  <TitlesOfParts>
    <vt:vector size="54" baseType="lpstr">
      <vt:lpstr>Urban</vt:lpstr>
      <vt:lpstr>Slide</vt:lpstr>
      <vt:lpstr>TRADE FACILITATION IN THE MENA REGION </vt:lpstr>
      <vt:lpstr>Outline</vt:lpstr>
      <vt:lpstr>Slide 3</vt:lpstr>
      <vt:lpstr>Regional integration is the new model</vt:lpstr>
      <vt:lpstr>Share of developing countries in global trade rising</vt:lpstr>
      <vt:lpstr>Global value chains dominate production trends </vt:lpstr>
      <vt:lpstr>MENA is among the least integrated regions</vt:lpstr>
      <vt:lpstr>Slide 8</vt:lpstr>
      <vt:lpstr>Slide 9</vt:lpstr>
      <vt:lpstr>Slide 10</vt:lpstr>
      <vt:lpstr>Slide 11</vt:lpstr>
      <vt:lpstr>Better logistics performance increases trade</vt:lpstr>
      <vt:lpstr>Slide 13</vt:lpstr>
      <vt:lpstr>Definition of NTMs  (UNCTAD classification)</vt:lpstr>
      <vt:lpstr>Main Challenges</vt:lpstr>
      <vt:lpstr>Slide 16</vt:lpstr>
      <vt:lpstr>Goals of trade facilitation and logistics agenda</vt:lpstr>
      <vt:lpstr>Three pillars of logistics performance</vt:lpstr>
      <vt:lpstr>Slide 19</vt:lpstr>
      <vt:lpstr>Slide 20</vt:lpstr>
      <vt:lpstr>Slide 21</vt:lpstr>
      <vt:lpstr>A changing trade facilitation agenda</vt:lpstr>
      <vt:lpstr>Priority areas for policy interventions</vt:lpstr>
      <vt:lpstr>Slide 24</vt:lpstr>
      <vt:lpstr>MENA: High trade costs and low logistics performance</vt:lpstr>
      <vt:lpstr>Bilateral trade costs</vt:lpstr>
      <vt:lpstr>Bilateral trade costs high within MENA</vt:lpstr>
      <vt:lpstr>Higher trade costs within MENA than between MENA and EU</vt:lpstr>
      <vt:lpstr>Higher trade costs within Maghreb than between Maghreb and EU, for manufactured products and more so for agricultural products</vt:lpstr>
      <vt:lpstr>LPI ranking among MENA countries</vt:lpstr>
      <vt:lpstr>Logistics Performance Index 2012 (LPI score 1-5)</vt:lpstr>
      <vt:lpstr>Slide 32</vt:lpstr>
      <vt:lpstr>MENA: LPI performance stalled since 2010</vt:lpstr>
      <vt:lpstr>Slide 34</vt:lpstr>
      <vt:lpstr>Slide 35</vt:lpstr>
      <vt:lpstr>MNA better in connectivity than LPI</vt:lpstr>
      <vt:lpstr>Slide 37</vt:lpstr>
      <vt:lpstr>Slide 38</vt:lpstr>
      <vt:lpstr>The spaghetti bowl: MENA is no exception</vt:lpstr>
      <vt:lpstr>Rules of origin complicate use of preferences</vt:lpstr>
      <vt:lpstr>Slide 41</vt:lpstr>
      <vt:lpstr>Main features in MNA</vt:lpstr>
      <vt:lpstr>Strong logistics needed to develop regional production sharing networks</vt:lpstr>
      <vt:lpstr>Strengthen trade facilitation</vt:lpstr>
      <vt:lpstr>Simplify and harmonize non-tariff measures</vt:lpstr>
      <vt:lpstr>Priorities by sub-region in MENA</vt:lpstr>
      <vt:lpstr>Priorities</vt:lpstr>
      <vt:lpstr>Priorities</vt:lpstr>
      <vt:lpstr>Logistics Performance Index (LPI)  Trade and Transport Facilitation Assessment (TTFA)</vt:lpstr>
      <vt:lpstr>Some recent knowledge contributions</vt:lpstr>
      <vt:lpstr>Contact Us</vt:lpstr>
      <vt:lpstr>   THANK YOU    For more information: www.worldbank.org/trade</vt:lpstr>
    </vt:vector>
  </TitlesOfParts>
  <Company>The World Bank Group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Regional Integration Issues from a development perspective</dc:title>
  <dc:creator>wb353789</dc:creator>
  <cp:lastModifiedBy>wb19709</cp:lastModifiedBy>
  <cp:revision>492</cp:revision>
  <cp:lastPrinted>2013-04-06T00:12:34Z</cp:lastPrinted>
  <dcterms:created xsi:type="dcterms:W3CDTF">2009-11-30T21:15:29Z</dcterms:created>
  <dcterms:modified xsi:type="dcterms:W3CDTF">2013-04-10T08:35:51Z</dcterms:modified>
</cp:coreProperties>
</file>