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Default Extension="gif" ContentType="image/gif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</p:sldMasterIdLst>
  <p:notesMasterIdLst>
    <p:notesMasterId r:id="rId33"/>
  </p:notesMasterIdLst>
  <p:handoutMasterIdLst>
    <p:handoutMasterId r:id="rId34"/>
  </p:handoutMasterIdLst>
  <p:sldIdLst>
    <p:sldId id="257" r:id="rId2"/>
    <p:sldId id="326" r:id="rId3"/>
    <p:sldId id="285" r:id="rId4"/>
    <p:sldId id="317" r:id="rId5"/>
    <p:sldId id="318" r:id="rId6"/>
    <p:sldId id="316" r:id="rId7"/>
    <p:sldId id="287" r:id="rId8"/>
    <p:sldId id="319" r:id="rId9"/>
    <p:sldId id="262" r:id="rId10"/>
    <p:sldId id="268" r:id="rId11"/>
    <p:sldId id="267" r:id="rId12"/>
    <p:sldId id="269" r:id="rId13"/>
    <p:sldId id="320" r:id="rId14"/>
    <p:sldId id="302" r:id="rId15"/>
    <p:sldId id="291" r:id="rId16"/>
    <p:sldId id="331" r:id="rId17"/>
    <p:sldId id="334" r:id="rId18"/>
    <p:sldId id="332" r:id="rId19"/>
    <p:sldId id="303" r:id="rId20"/>
    <p:sldId id="304" r:id="rId21"/>
    <p:sldId id="300" r:id="rId22"/>
    <p:sldId id="301" r:id="rId23"/>
    <p:sldId id="321" r:id="rId24"/>
    <p:sldId id="322" r:id="rId25"/>
    <p:sldId id="323" r:id="rId26"/>
    <p:sldId id="324" r:id="rId27"/>
    <p:sldId id="329" r:id="rId28"/>
    <p:sldId id="330" r:id="rId29"/>
    <p:sldId id="309" r:id="rId30"/>
    <p:sldId id="289" r:id="rId31"/>
    <p:sldId id="260" r:id="rId32"/>
  </p:sldIdLst>
  <p:sldSz cx="9144000" cy="6858000" type="screen4x3"/>
  <p:notesSz cx="6669088" cy="9926638"/>
  <p:defaultTextStyle>
    <a:defPPr>
      <a:defRPr lang="en-US"/>
    </a:defPPr>
    <a:lvl1pPr algn="l" rtl="0" fontAlgn="base">
      <a:lnSpc>
        <a:spcPct val="105000"/>
      </a:lnSpc>
      <a:spcBef>
        <a:spcPct val="15000"/>
      </a:spcBef>
      <a:spcAft>
        <a:spcPct val="15000"/>
      </a:spcAft>
      <a:buClr>
        <a:schemeClr val="bg1"/>
      </a:buClr>
      <a:buChar char="•"/>
      <a:defRPr sz="2400" kern="1200">
        <a:solidFill>
          <a:schemeClr val="bg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Arial" charset="0"/>
      </a:defRPr>
    </a:lvl1pPr>
    <a:lvl2pPr marL="457200" algn="l" rtl="0" fontAlgn="base">
      <a:lnSpc>
        <a:spcPct val="105000"/>
      </a:lnSpc>
      <a:spcBef>
        <a:spcPct val="15000"/>
      </a:spcBef>
      <a:spcAft>
        <a:spcPct val="15000"/>
      </a:spcAft>
      <a:buClr>
        <a:schemeClr val="bg1"/>
      </a:buClr>
      <a:buChar char="•"/>
      <a:defRPr sz="2400" kern="1200">
        <a:solidFill>
          <a:schemeClr val="bg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Arial" charset="0"/>
      </a:defRPr>
    </a:lvl2pPr>
    <a:lvl3pPr marL="914400" algn="l" rtl="0" fontAlgn="base">
      <a:lnSpc>
        <a:spcPct val="105000"/>
      </a:lnSpc>
      <a:spcBef>
        <a:spcPct val="15000"/>
      </a:spcBef>
      <a:spcAft>
        <a:spcPct val="15000"/>
      </a:spcAft>
      <a:buClr>
        <a:schemeClr val="bg1"/>
      </a:buClr>
      <a:buChar char="•"/>
      <a:defRPr sz="2400" kern="1200">
        <a:solidFill>
          <a:schemeClr val="bg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Arial" charset="0"/>
      </a:defRPr>
    </a:lvl3pPr>
    <a:lvl4pPr marL="1371600" algn="l" rtl="0" fontAlgn="base">
      <a:lnSpc>
        <a:spcPct val="105000"/>
      </a:lnSpc>
      <a:spcBef>
        <a:spcPct val="15000"/>
      </a:spcBef>
      <a:spcAft>
        <a:spcPct val="15000"/>
      </a:spcAft>
      <a:buClr>
        <a:schemeClr val="bg1"/>
      </a:buClr>
      <a:buChar char="•"/>
      <a:defRPr sz="2400" kern="1200">
        <a:solidFill>
          <a:schemeClr val="bg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Arial" charset="0"/>
      </a:defRPr>
    </a:lvl4pPr>
    <a:lvl5pPr marL="1828800" algn="l" rtl="0" fontAlgn="base">
      <a:lnSpc>
        <a:spcPct val="105000"/>
      </a:lnSpc>
      <a:spcBef>
        <a:spcPct val="15000"/>
      </a:spcBef>
      <a:spcAft>
        <a:spcPct val="15000"/>
      </a:spcAft>
      <a:buClr>
        <a:schemeClr val="bg1"/>
      </a:buClr>
      <a:buChar char="•"/>
      <a:defRPr sz="2400" kern="1200">
        <a:solidFill>
          <a:schemeClr val="bg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bg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bg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bg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bg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FFF"/>
    <a:srgbClr val="005EA4"/>
    <a:srgbClr val="008000"/>
    <a:srgbClr val="006600"/>
    <a:srgbClr val="FFFF00"/>
    <a:srgbClr val="DD9F19"/>
    <a:srgbClr val="A0BC30"/>
    <a:srgbClr val="0059C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1" autoAdjust="0"/>
    <p:restoredTop sz="94714" autoAdjust="0"/>
  </p:normalViewPr>
  <p:slideViewPr>
    <p:cSldViewPr>
      <p:cViewPr varScale="1">
        <p:scale>
          <a:sx n="103" d="100"/>
          <a:sy n="103" d="100"/>
        </p:scale>
        <p:origin x="-20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 smtClean="0">
                <a:solidFill>
                  <a:schemeClr val="tx1"/>
                </a:solidFill>
                <a:effectLst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13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7607" y="0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 smtClean="0">
                <a:solidFill>
                  <a:schemeClr val="tx1"/>
                </a:solidFill>
                <a:effectLst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13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584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 smtClean="0">
                <a:solidFill>
                  <a:schemeClr val="tx1"/>
                </a:solidFill>
                <a:effectLst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13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7607" y="9428584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 smtClean="0">
                <a:solidFill>
                  <a:schemeClr val="tx1"/>
                </a:solidFill>
                <a:effectLst/>
              </a:defRPr>
            </a:lvl1pPr>
          </a:lstStyle>
          <a:p>
            <a:pPr>
              <a:defRPr/>
            </a:pPr>
            <a:fld id="{773CABD0-DA0B-43D0-A19D-4BCDAEA30F1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 smtClean="0">
                <a:solidFill>
                  <a:schemeClr val="tx1"/>
                </a:solidFill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7607" y="0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 smtClean="0">
                <a:solidFill>
                  <a:schemeClr val="tx1"/>
                </a:solidFill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75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4075" y="744538"/>
            <a:ext cx="4960938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909" y="4715154"/>
            <a:ext cx="533527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584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 smtClean="0">
                <a:solidFill>
                  <a:schemeClr val="tx1"/>
                </a:solidFill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7607" y="9428584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 smtClean="0">
                <a:solidFill>
                  <a:schemeClr val="tx1"/>
                </a:solidFill>
                <a:effectLst/>
              </a:defRPr>
            </a:lvl1pPr>
          </a:lstStyle>
          <a:p>
            <a:pPr>
              <a:defRPr/>
            </a:pPr>
            <a:fld id="{87AB961A-9295-45FB-A4D7-850BCEDA9B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C2A12D3-32F3-406E-990C-2212A2FB1C03}" type="slidenum">
              <a:rPr lang="en-GB">
                <a:cs typeface="Arial" charset="0"/>
              </a:rPr>
              <a:pPr/>
              <a:t>1</a:t>
            </a:fld>
            <a:endParaRPr lang="en-GB">
              <a:cs typeface="Arial" charset="0"/>
            </a:endParaRPr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CH" dirty="0" err="1" smtClean="0"/>
              <a:t>Moderator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AB961A-9295-45FB-A4D7-850BCEDA9B49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5A46EF-7E70-4C4B-9CF2-64F77ADF10F1}" type="slidenum">
              <a:rPr lang="en-GB">
                <a:cs typeface="Arial" charset="0"/>
              </a:rPr>
              <a:pPr/>
              <a:t>31</a:t>
            </a:fld>
            <a:endParaRPr lang="en-GB">
              <a:cs typeface="Arial" charset="0"/>
            </a:endParaRPr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212" y="4715154"/>
            <a:ext cx="4890665" cy="4466987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AB961A-9295-45FB-A4D7-850BCEDA9B49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457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>
              <a:latin typeface="Arial" pitchFamily="34" charset="0"/>
            </a:endParaRPr>
          </a:p>
        </p:txBody>
      </p:sp>
      <p:sp>
        <p:nvSpPr>
          <p:cNvPr id="2457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B165FA-48A1-413C-BF7D-9BB3181B5CD2}" type="slidenum">
              <a:rPr lang="en-US" smtClean="0">
                <a:latin typeface="Arial" pitchFamily="34" charset="0"/>
                <a:cs typeface="Arial" pitchFamily="34" charset="0"/>
              </a:rPr>
              <a:pPr/>
              <a:t>15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9705F18-A755-4020-9D92-132D99628154}" type="slidenum">
              <a:rPr lang="en-GB"/>
              <a:pPr/>
              <a:t>16</a:t>
            </a:fld>
            <a:endParaRPr lang="en-GB"/>
          </a:p>
        </p:txBody>
      </p:sp>
      <p:sp>
        <p:nvSpPr>
          <p:cNvPr id="122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latin typeface="Arial" charset="0"/>
              </a:rPr>
              <a:t>On average,, which corresponds to an average load of 14.4 tonnes per vehicle each way (28.8 tonnes per round-trip). </a:t>
            </a:r>
          </a:p>
          <a:p>
            <a:r>
              <a:rPr lang="en-US" smtClean="0">
                <a:latin typeface="Arial" charset="0"/>
              </a:rPr>
              <a:t>Products shipped under this IRU NELTI Project were extremely varied, ranging from food products (confectionary, capers, sugar, fruit and vegetables, dried fruits etc.) and semi-manufactured products (wool, yarns, rubber, spare parts etc.) to medicines, industrial equipment, military shipments, and consumer goods. </a:t>
            </a:r>
          </a:p>
          <a:p>
            <a:r>
              <a:rPr lang="en-US" altLang="ja-JP" smtClean="0">
                <a:latin typeface="Arial" charset="0"/>
              </a:rPr>
              <a:t>Unveiled on the occasion of the 5th IRU Euro-Asian Road Transport Conference, the final results of the </a:t>
            </a:r>
            <a:r>
              <a:rPr lang="en-US" altLang="ja-JP" u="sng" smtClean="0">
                <a:latin typeface="Arial" charset="0"/>
              </a:rPr>
              <a:t>IRU’s New Eurasian Land Transport Initiative (NELTI) </a:t>
            </a:r>
            <a:r>
              <a:rPr lang="en-US" altLang="ja-JP" smtClean="0">
                <a:latin typeface="Arial" charset="0"/>
              </a:rPr>
              <a:t>show that reopening the Silk Road to trade by road transport constitutes a viable, cost-effective alternative to traditional, increasingly saturated trading routes and that remaining impediments to significantly increasing such trade flows are of a procedural nature, not infrastructural.</a:t>
            </a:r>
            <a:endParaRPr lang="en-US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7EA5D3-A594-47EA-9BA8-0C8F1C22A43F}" type="slidenum">
              <a:rPr lang="en-GB"/>
              <a:pPr/>
              <a:t>17</a:t>
            </a:fld>
            <a:endParaRPr lang="en-GB"/>
          </a:p>
        </p:txBody>
      </p:sp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EB58FD7-EA69-4FB8-9E11-07844CB62876}" type="slidenum">
              <a:rPr lang="en-GB" smtClean="0"/>
              <a:pPr/>
              <a:t>18</a:t>
            </a:fld>
            <a:endParaRPr lang="en-GB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7250" y="747713"/>
            <a:ext cx="4954588" cy="3717925"/>
          </a:xfrm>
          <a:ln w="12700" cap="flat"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000" y="4713288"/>
            <a:ext cx="4891088" cy="4467225"/>
          </a:xfrm>
          <a:noFill/>
          <a:ln/>
        </p:spPr>
        <p:txBody>
          <a:bodyPr lIns="91648" tIns="45824" rIns="91648" bIns="45824"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939893-83C2-4739-97DE-C1D1B56A3FBF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72706" name="Rectangle 7"/>
          <p:cNvSpPr txBox="1">
            <a:spLocks noGrp="1" noChangeArrowheads="1"/>
          </p:cNvSpPr>
          <p:nvPr/>
        </p:nvSpPr>
        <p:spPr bwMode="auto">
          <a:xfrm>
            <a:off x="3777610" y="9428584"/>
            <a:ext cx="2889936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324" tIns="46662" rIns="93324" bIns="46662" anchor="b"/>
          <a:lstStyle/>
          <a:p>
            <a:pPr algn="r"/>
            <a:fld id="{3DE4FF4C-6CEF-469E-9EBA-9B4F68BDE51A}" type="slidenum">
              <a:rPr lang="en-US" sz="1200">
                <a:solidFill>
                  <a:schemeClr val="tx1"/>
                </a:solidFill>
              </a:rPr>
              <a:pPr algn="r"/>
              <a:t>23</a:t>
            </a:fld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FE7C4-D55F-4573-B524-E81BC5391B6D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74754" name="Rectangle 7"/>
          <p:cNvSpPr txBox="1">
            <a:spLocks noGrp="1" noChangeArrowheads="1"/>
          </p:cNvSpPr>
          <p:nvPr/>
        </p:nvSpPr>
        <p:spPr bwMode="auto">
          <a:xfrm>
            <a:off x="3777610" y="9428584"/>
            <a:ext cx="2889936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324" tIns="46662" rIns="93324" bIns="46662" anchor="b"/>
          <a:lstStyle/>
          <a:p>
            <a:pPr algn="r"/>
            <a:fld id="{1269A095-AC4A-4269-9A63-2D8D7AAE917E}" type="slidenum">
              <a:rPr lang="en-US" sz="1200">
                <a:solidFill>
                  <a:schemeClr val="tx1"/>
                </a:solidFill>
              </a:rPr>
              <a:pPr algn="r"/>
              <a:t>24</a:t>
            </a:fld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2950"/>
            <a:ext cx="4967288" cy="3727450"/>
          </a:xfrm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212" y="4715158"/>
            <a:ext cx="4890666" cy="4466987"/>
          </a:xfrm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>
              <a:defRPr/>
            </a:pPr>
            <a:endParaRPr lang="en-GB" sz="11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299B878-8E61-4A85-B7CB-1DA1E7256A43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effectLst/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effectLst/>
        </p:spPr>
        <p:txBody>
          <a:bodyPr/>
          <a:lstStyle>
            <a:lvl1pPr marL="0" indent="0" algn="ctr">
              <a:buNone/>
              <a:defRPr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15009" y="6629400"/>
            <a:ext cx="3428992" cy="457200"/>
          </a:xfrm>
          <a:prstGeom prst="rect">
            <a:avLst/>
          </a:prstGeom>
          <a:effectLst/>
        </p:spPr>
        <p:txBody>
          <a:bodyPr/>
          <a:lstStyle>
            <a:lvl1pPr>
              <a:buNone/>
              <a:defRPr sz="1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effectLst/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r>
              <a:rPr lang="en-US" smtClean="0"/>
              <a:t>Page </a:t>
            </a:r>
            <a:fld id="{486C230E-A44D-4759-8D0B-06D7A6B126D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>
          <a:xfrm>
            <a:off x="428596" y="6629400"/>
            <a:ext cx="3929090" cy="457200"/>
          </a:xfrm>
          <a:prstGeom prst="rect">
            <a:avLst/>
          </a:prstGeom>
          <a:effectLst/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buFontTx/>
              <a:buNone/>
              <a:defRPr/>
            </a:pPr>
            <a:endParaRPr lang="en-US" sz="1000" dirty="0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27850" y="228600"/>
            <a:ext cx="2216150" cy="6172200"/>
          </a:xfrm>
          <a:effectLst/>
        </p:spPr>
        <p:txBody>
          <a:bodyPr vert="eaVert"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79400" y="228600"/>
            <a:ext cx="6496050" cy="6172200"/>
          </a:xfrm>
          <a:effectLst/>
        </p:spPr>
        <p:txBody>
          <a:bodyPr vert="eaVert"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2pPr>
            <a:lvl3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3pPr>
            <a:lvl4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4pPr>
            <a:lvl5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effectLst/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r>
              <a:rPr lang="en-US" smtClean="0"/>
              <a:t>Page </a:t>
            </a:r>
            <a:fld id="{B76CF821-0C42-46A1-B0BF-157FB17C985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15009" y="6629400"/>
            <a:ext cx="3428992" cy="457200"/>
          </a:xfrm>
          <a:prstGeom prst="rect">
            <a:avLst/>
          </a:prstGeom>
          <a:effectLst/>
        </p:spPr>
        <p:txBody>
          <a:bodyPr/>
          <a:lstStyle>
            <a:lvl1pPr>
              <a:buNone/>
              <a:defRPr sz="1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>
          <a:xfrm>
            <a:off x="428596" y="6629400"/>
            <a:ext cx="3929090" cy="457200"/>
          </a:xfrm>
          <a:prstGeom prst="rect">
            <a:avLst/>
          </a:prstGeom>
          <a:effectLst/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buFontTx/>
              <a:buNone/>
              <a:defRPr/>
            </a:pPr>
            <a:endParaRPr lang="en-US" sz="1000" dirty="0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2039938" y="228600"/>
            <a:ext cx="7104062" cy="914400"/>
          </a:xfrm>
          <a:effectLst/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79400" y="1600200"/>
            <a:ext cx="4214813" cy="2324100"/>
          </a:xfrm>
          <a:effectLst/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2pPr>
            <a:lvl3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3pPr>
            <a:lvl4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4pPr>
            <a:lvl5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6613" y="1600200"/>
            <a:ext cx="4216400" cy="2324100"/>
          </a:xfrm>
          <a:effectLst/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2pPr>
            <a:lvl3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3pPr>
            <a:lvl4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4pPr>
            <a:lvl5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279400" y="4076700"/>
            <a:ext cx="4214813" cy="2324100"/>
          </a:xfrm>
          <a:effectLst/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2pPr>
            <a:lvl3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3pPr>
            <a:lvl4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4pPr>
            <a:lvl5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6613" y="4076700"/>
            <a:ext cx="4216400" cy="2324100"/>
          </a:xfrm>
          <a:effectLst/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2pPr>
            <a:lvl3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3pPr>
            <a:lvl4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4pPr>
            <a:lvl5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effectLst/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r>
              <a:rPr lang="en-US" smtClean="0"/>
              <a:t>Page </a:t>
            </a:r>
            <a:fld id="{4C1B13B0-FFC3-4F71-9348-F6DBF8F4F35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15009" y="6629400"/>
            <a:ext cx="3428992" cy="457200"/>
          </a:xfrm>
          <a:prstGeom prst="rect">
            <a:avLst/>
          </a:prstGeom>
          <a:effectLst/>
        </p:spPr>
        <p:txBody>
          <a:bodyPr/>
          <a:lstStyle>
            <a:lvl1pPr>
              <a:buNone/>
              <a:defRPr sz="1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" name="Date Placeholder 1"/>
          <p:cNvSpPr>
            <a:spLocks noGrp="1"/>
          </p:cNvSpPr>
          <p:nvPr>
            <p:ph type="dt" sz="half" idx="10"/>
          </p:nvPr>
        </p:nvSpPr>
        <p:spPr>
          <a:xfrm>
            <a:off x="428596" y="6629400"/>
            <a:ext cx="3929090" cy="457200"/>
          </a:xfrm>
          <a:prstGeom prst="rect">
            <a:avLst/>
          </a:prstGeom>
          <a:effectLst/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buFontTx/>
              <a:buNone/>
              <a:defRPr/>
            </a:pPr>
            <a:endParaRPr lang="en-US" sz="1000" dirty="0"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9938" y="228600"/>
            <a:ext cx="7104062" cy="914400"/>
          </a:xfrm>
          <a:effectLst/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279400" y="1600200"/>
            <a:ext cx="8583613" cy="4800600"/>
          </a:xfrm>
          <a:effectLst/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noProof="0" smtClean="0"/>
              <a:t>Click icon to add SmartArt graphic</a:t>
            </a:r>
            <a:endParaRPr lang="en-GB" noProof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effectLst/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r>
              <a:rPr lang="en-US" smtClean="0"/>
              <a:t>Page </a:t>
            </a:r>
            <a:fld id="{01076355-ED06-4F11-BEB5-88507D3ADA0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15009" y="6629400"/>
            <a:ext cx="3428992" cy="457200"/>
          </a:xfrm>
          <a:prstGeom prst="rect">
            <a:avLst/>
          </a:prstGeom>
          <a:effectLst/>
        </p:spPr>
        <p:txBody>
          <a:bodyPr/>
          <a:lstStyle>
            <a:lvl1pPr>
              <a:buNone/>
              <a:defRPr sz="1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>
          <a:xfrm>
            <a:off x="428596" y="6629400"/>
            <a:ext cx="3929090" cy="457200"/>
          </a:xfrm>
          <a:prstGeom prst="rect">
            <a:avLst/>
          </a:prstGeom>
          <a:effectLst/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buFontTx/>
              <a:buNone/>
              <a:defRPr/>
            </a:pPr>
            <a:endParaRPr lang="en-US" sz="1000" dirty="0"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9938" y="228600"/>
            <a:ext cx="7104062" cy="914400"/>
          </a:xfrm>
          <a:effectLst/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79400" y="1600200"/>
            <a:ext cx="8583613" cy="4800600"/>
          </a:xfrm>
          <a:effectLst/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noProof="0" smtClean="0"/>
              <a:t>Click icon to add chart</a:t>
            </a:r>
            <a:endParaRPr lang="en-GB" noProof="0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effectLst/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r>
              <a:rPr lang="en-US" smtClean="0"/>
              <a:t>Page </a:t>
            </a:r>
            <a:fld id="{B679249A-C40E-4AE3-80AB-978A0C84B90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15009" y="6629400"/>
            <a:ext cx="3428992" cy="457200"/>
          </a:xfrm>
          <a:prstGeom prst="rect">
            <a:avLst/>
          </a:prstGeom>
          <a:effectLst/>
        </p:spPr>
        <p:txBody>
          <a:bodyPr/>
          <a:lstStyle>
            <a:lvl1pPr>
              <a:buNone/>
              <a:defRPr sz="1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>
          <a:xfrm>
            <a:off x="428596" y="6629400"/>
            <a:ext cx="3929090" cy="457200"/>
          </a:xfrm>
          <a:prstGeom prst="rect">
            <a:avLst/>
          </a:prstGeom>
          <a:effectLst/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buFontTx/>
              <a:buNone/>
              <a:defRPr/>
            </a:pPr>
            <a:endParaRPr lang="en-US" sz="1000" dirty="0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effectLst/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2pPr>
            <a:lvl3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3pPr>
            <a:lvl4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4pPr>
            <a:lvl5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effectLst/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r>
              <a:rPr lang="en-US" dirty="0" smtClean="0"/>
              <a:t>Page </a:t>
            </a:r>
            <a:fld id="{E4324F84-85F6-407D-B0D9-7D48FD87B6F5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15009" y="6629400"/>
            <a:ext cx="3428992" cy="457200"/>
          </a:xfrm>
          <a:prstGeom prst="rect">
            <a:avLst/>
          </a:prstGeom>
          <a:effectLst/>
        </p:spPr>
        <p:txBody>
          <a:bodyPr/>
          <a:lstStyle>
            <a:lvl1pPr>
              <a:buNone/>
              <a:defRPr sz="1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>
          <a:xfrm>
            <a:off x="428596" y="6629400"/>
            <a:ext cx="3929090" cy="457200"/>
          </a:xfrm>
          <a:prstGeom prst="rect">
            <a:avLst/>
          </a:prstGeom>
          <a:effectLst/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buFontTx/>
              <a:buNone/>
              <a:defRPr/>
            </a:pPr>
            <a:endParaRPr lang="en-US" sz="1000" dirty="0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9400" y="1600200"/>
            <a:ext cx="4214813" cy="4800600"/>
          </a:xfrm>
          <a:effectLst/>
        </p:spPr>
        <p:txBody>
          <a:bodyPr/>
          <a:lstStyle>
            <a:lvl1pPr>
              <a:defRPr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>
              <a:defRPr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2pPr>
            <a:lvl3pPr>
              <a:def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3pPr>
            <a:lvl4pPr>
              <a:defRPr sz="1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4pPr>
            <a:lvl5pPr>
              <a:defRPr sz="1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216400" cy="4800600"/>
          </a:xfrm>
          <a:effectLst/>
        </p:spPr>
        <p:txBody>
          <a:bodyPr/>
          <a:lstStyle>
            <a:lvl1pPr>
              <a:defRPr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>
              <a:defRPr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2pPr>
            <a:lvl3pPr>
              <a:def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3pPr>
            <a:lvl4pPr>
              <a:defRPr sz="1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4pPr>
            <a:lvl5pPr>
              <a:defRPr sz="1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effectLst/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r>
              <a:rPr lang="en-US" smtClean="0"/>
              <a:t>Page </a:t>
            </a:r>
            <a:fld id="{1DED8866-FF6C-4927-BBE0-BE552494285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15009" y="6629400"/>
            <a:ext cx="3428992" cy="457200"/>
          </a:xfrm>
          <a:prstGeom prst="rect">
            <a:avLst/>
          </a:prstGeom>
          <a:effectLst/>
        </p:spPr>
        <p:txBody>
          <a:bodyPr/>
          <a:lstStyle>
            <a:lvl1pPr>
              <a:buNone/>
              <a:defRPr sz="1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" name="Date Placeholder 1"/>
          <p:cNvSpPr>
            <a:spLocks noGrp="1"/>
          </p:cNvSpPr>
          <p:nvPr>
            <p:ph type="dt" sz="half" idx="10"/>
          </p:nvPr>
        </p:nvSpPr>
        <p:spPr>
          <a:xfrm>
            <a:off x="428596" y="6629400"/>
            <a:ext cx="3929090" cy="457200"/>
          </a:xfrm>
          <a:prstGeom prst="rect">
            <a:avLst/>
          </a:prstGeom>
          <a:effectLst/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buFontTx/>
              <a:buNone/>
              <a:defRPr/>
            </a:pPr>
            <a:endParaRPr lang="en-US" sz="1000" dirty="0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effectLst/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effectLst/>
        </p:spPr>
        <p:txBody>
          <a:bodyPr anchor="b"/>
          <a:lstStyle>
            <a:lvl1pPr marL="0" indent="0">
              <a:buNone/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effectLst/>
        </p:spPr>
        <p:txBody>
          <a:bodyPr/>
          <a:lstStyle>
            <a:lvl1pPr>
              <a:defRPr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>
              <a:def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2pPr>
            <a:lvl3pPr>
              <a:defRPr sz="1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3pPr>
            <a:lvl4pPr>
              <a:defRPr sz="1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4pPr>
            <a:lvl5pPr>
              <a:defRPr sz="1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effectLst/>
        </p:spPr>
        <p:txBody>
          <a:bodyPr anchor="b"/>
          <a:lstStyle>
            <a:lvl1pPr marL="0" indent="0">
              <a:buNone/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effectLst/>
        </p:spPr>
        <p:txBody>
          <a:bodyPr/>
          <a:lstStyle>
            <a:lvl1pPr>
              <a:defRPr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>
              <a:def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2pPr>
            <a:lvl3pPr>
              <a:defRPr sz="1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3pPr>
            <a:lvl4pPr>
              <a:defRPr sz="1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4pPr>
            <a:lvl5pPr>
              <a:defRPr sz="1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effectLst/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r>
              <a:rPr lang="en-US" smtClean="0"/>
              <a:t>Page </a:t>
            </a:r>
            <a:fld id="{78957121-4DAE-46FF-B551-477FD69FACB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15009" y="6629400"/>
            <a:ext cx="3428992" cy="457200"/>
          </a:xfrm>
          <a:prstGeom prst="rect">
            <a:avLst/>
          </a:prstGeom>
          <a:effectLst/>
        </p:spPr>
        <p:txBody>
          <a:bodyPr/>
          <a:lstStyle>
            <a:lvl1pPr>
              <a:buNone/>
              <a:defRPr sz="1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" name="Date Placeholder 1"/>
          <p:cNvSpPr>
            <a:spLocks noGrp="1"/>
          </p:cNvSpPr>
          <p:nvPr>
            <p:ph type="dt" sz="half" idx="10"/>
          </p:nvPr>
        </p:nvSpPr>
        <p:spPr>
          <a:xfrm>
            <a:off x="428596" y="6629400"/>
            <a:ext cx="3929090" cy="457200"/>
          </a:xfrm>
          <a:prstGeom prst="rect">
            <a:avLst/>
          </a:prstGeom>
          <a:effectLst/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buFontTx/>
              <a:buNone/>
              <a:defRPr/>
            </a:pPr>
            <a:endParaRPr lang="en-US" sz="1000" dirty="0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effectLst/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r>
              <a:rPr lang="en-US" smtClean="0"/>
              <a:t>Page </a:t>
            </a:r>
            <a:fld id="{BE3C692A-9EDF-4688-A0F8-7F2245B0CE4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15009" y="6629400"/>
            <a:ext cx="3428992" cy="457200"/>
          </a:xfrm>
          <a:prstGeom prst="rect">
            <a:avLst/>
          </a:prstGeom>
          <a:effectLst/>
        </p:spPr>
        <p:txBody>
          <a:bodyPr/>
          <a:lstStyle>
            <a:lvl1pPr>
              <a:buNone/>
              <a:defRPr sz="1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Date Placeholder 1"/>
          <p:cNvSpPr>
            <a:spLocks noGrp="1"/>
          </p:cNvSpPr>
          <p:nvPr>
            <p:ph type="dt" sz="half" idx="10"/>
          </p:nvPr>
        </p:nvSpPr>
        <p:spPr>
          <a:xfrm>
            <a:off x="428596" y="6629400"/>
            <a:ext cx="3929090" cy="457200"/>
          </a:xfrm>
          <a:prstGeom prst="rect">
            <a:avLst/>
          </a:prstGeom>
          <a:effectLst/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buFontTx/>
              <a:buNone/>
              <a:defRPr/>
            </a:pPr>
            <a:endParaRPr lang="en-US" sz="1000" dirty="0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effectLst/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dirty="0"/>
              <a:t>Page </a:t>
            </a:r>
            <a:fld id="{E6E49AE2-2C5D-4DAA-8C7E-FD7CCC36E70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15009" y="6629400"/>
            <a:ext cx="3428992" cy="457200"/>
          </a:xfrm>
          <a:prstGeom prst="rect">
            <a:avLst/>
          </a:prstGeom>
          <a:effectLst/>
        </p:spPr>
        <p:txBody>
          <a:bodyPr/>
          <a:lstStyle>
            <a:lvl1pPr>
              <a:buNone/>
              <a:defRPr sz="1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0"/>
          </p:nvPr>
        </p:nvSpPr>
        <p:spPr>
          <a:xfrm>
            <a:off x="428596" y="6629400"/>
            <a:ext cx="3929090" cy="457200"/>
          </a:xfrm>
          <a:prstGeom prst="rect">
            <a:avLst/>
          </a:prstGeom>
          <a:effectLst/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buFontTx/>
              <a:buNone/>
              <a:defRPr/>
            </a:pPr>
            <a:endParaRPr lang="en-US" sz="1000" dirty="0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effectLst/>
        </p:spPr>
        <p:txBody>
          <a:bodyPr anchor="b"/>
          <a:lstStyle>
            <a:lvl1pPr algn="l">
              <a:defRPr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effectLst/>
        </p:spPr>
        <p:txBody>
          <a:bodyPr/>
          <a:lstStyle>
            <a:lvl1pPr>
              <a:defRPr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>
              <a:defRPr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2pPr>
            <a:lvl3pPr>
              <a:defRPr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3pPr>
            <a:lvl4pPr>
              <a:def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4pPr>
            <a:lvl5pPr>
              <a:def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effectLst/>
        </p:spPr>
        <p:txBody>
          <a:bodyPr/>
          <a:lstStyle>
            <a:lvl1pPr marL="0" indent="0">
              <a:buNone/>
              <a:defRPr sz="1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effectLst/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r>
              <a:rPr lang="en-US" smtClean="0"/>
              <a:t>Page </a:t>
            </a:r>
            <a:fld id="{4B587FC3-DFA6-4D92-A8EF-E4D39B273B0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15009" y="6629400"/>
            <a:ext cx="3428992" cy="457200"/>
          </a:xfrm>
          <a:prstGeom prst="rect">
            <a:avLst/>
          </a:prstGeom>
          <a:effectLst/>
        </p:spPr>
        <p:txBody>
          <a:bodyPr/>
          <a:lstStyle>
            <a:lvl1pPr>
              <a:buNone/>
              <a:defRPr sz="1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" name="Date Placeholder 1"/>
          <p:cNvSpPr>
            <a:spLocks noGrp="1"/>
          </p:cNvSpPr>
          <p:nvPr>
            <p:ph type="dt" sz="half" idx="10"/>
          </p:nvPr>
        </p:nvSpPr>
        <p:spPr>
          <a:xfrm>
            <a:off x="428596" y="6629400"/>
            <a:ext cx="3929090" cy="457200"/>
          </a:xfrm>
          <a:prstGeom prst="rect">
            <a:avLst/>
          </a:prstGeom>
          <a:effectLst/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buFontTx/>
              <a:buNone/>
              <a:defRPr/>
            </a:pPr>
            <a:endParaRPr lang="en-US" sz="1000" dirty="0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effectLst/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effectLst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effectLst/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effectLst/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Page </a:t>
            </a:r>
            <a:fld id="{DC3B3471-F096-44BD-BCDF-CC8C9252ED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15009" y="6629400"/>
            <a:ext cx="3428992" cy="457200"/>
          </a:xfrm>
          <a:prstGeom prst="rect">
            <a:avLst/>
          </a:prstGeom>
          <a:effectLst/>
        </p:spPr>
        <p:txBody>
          <a:bodyPr/>
          <a:lstStyle>
            <a:lvl1pPr>
              <a:buNone/>
              <a:defRPr sz="1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" name="Date Placeholder 1"/>
          <p:cNvSpPr>
            <a:spLocks noGrp="1"/>
          </p:cNvSpPr>
          <p:nvPr>
            <p:ph type="dt" sz="half" idx="10"/>
          </p:nvPr>
        </p:nvSpPr>
        <p:spPr>
          <a:xfrm>
            <a:off x="428596" y="6629400"/>
            <a:ext cx="3929090" cy="457200"/>
          </a:xfrm>
          <a:prstGeom prst="rect">
            <a:avLst/>
          </a:prstGeom>
          <a:effectLst/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buFontTx/>
              <a:buNone/>
              <a:defRPr/>
            </a:pPr>
            <a:endParaRPr lang="en-US" sz="1000" dirty="0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effectLst/>
        </p:spPr>
        <p:txBody>
          <a:bodyPr vert="eaVert"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2pPr>
            <a:lvl3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3pPr>
            <a:lvl4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4pPr>
            <a:lvl5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effectLst/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r>
              <a:rPr lang="en-US" smtClean="0"/>
              <a:t>Page </a:t>
            </a:r>
            <a:fld id="{5E1F631D-F57E-4AE2-BC72-4DFD52DC913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15009" y="6629400"/>
            <a:ext cx="3428992" cy="457200"/>
          </a:xfrm>
          <a:prstGeom prst="rect">
            <a:avLst/>
          </a:prstGeom>
          <a:effectLst/>
        </p:spPr>
        <p:txBody>
          <a:bodyPr/>
          <a:lstStyle>
            <a:lvl1pPr>
              <a:buNone/>
              <a:defRPr sz="1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>
          <a:xfrm>
            <a:off x="428596" y="6629400"/>
            <a:ext cx="3929090" cy="457200"/>
          </a:xfrm>
          <a:prstGeom prst="rect">
            <a:avLst/>
          </a:prstGeom>
          <a:effectLst/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buFontTx/>
              <a:buNone/>
              <a:defRPr/>
            </a:pPr>
            <a:endParaRPr lang="en-US" sz="1000" dirty="0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4CA7"/>
            </a:gs>
            <a:gs pos="50000">
              <a:srgbClr val="0059C2"/>
            </a:gs>
            <a:gs pos="100000">
              <a:srgbClr val="004CA7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iru_ne_ppt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84150" y="260350"/>
            <a:ext cx="1862138" cy="871538"/>
          </a:xfrm>
          <a:prstGeom prst="rect">
            <a:avLst/>
          </a:prstGeom>
          <a:noFill/>
          <a:effectLst/>
        </p:spPr>
      </p:pic>
      <p:sp>
        <p:nvSpPr>
          <p:cNvPr id="2150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039938" y="228600"/>
            <a:ext cx="71040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56100" y="6629400"/>
            <a:ext cx="1336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r>
              <a:rPr lang="en-US" smtClean="0"/>
              <a:t>Page </a:t>
            </a:r>
            <a:fld id="{938EEA65-2CC3-4D3B-A23F-343223F31C3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1511" name="Line 7"/>
          <p:cNvSpPr>
            <a:spLocks noChangeShapeType="1"/>
          </p:cNvSpPr>
          <p:nvPr/>
        </p:nvSpPr>
        <p:spPr bwMode="auto">
          <a:xfrm>
            <a:off x="141288" y="1371600"/>
            <a:ext cx="8861425" cy="0"/>
          </a:xfrm>
          <a:prstGeom prst="line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endParaRPr lang="en-GB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512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279400" y="1600200"/>
            <a:ext cx="8583613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715009" y="6629400"/>
            <a:ext cx="3428992" cy="457200"/>
          </a:xfrm>
          <a:prstGeom prst="rect">
            <a:avLst/>
          </a:prstGeom>
          <a:effectLst/>
        </p:spPr>
        <p:txBody>
          <a:bodyPr/>
          <a:lstStyle>
            <a:lvl1pPr>
              <a:buNone/>
              <a:defRPr sz="1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" name="Date Placeholder 1"/>
          <p:cNvSpPr>
            <a:spLocks noGrp="1"/>
          </p:cNvSpPr>
          <p:nvPr>
            <p:ph type="dt" sz="half" idx="2"/>
          </p:nvPr>
        </p:nvSpPr>
        <p:spPr>
          <a:xfrm>
            <a:off x="428596" y="6629400"/>
            <a:ext cx="3929090" cy="457200"/>
          </a:xfrm>
          <a:prstGeom prst="rect">
            <a:avLst/>
          </a:prstGeom>
          <a:effectLst/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buFontTx/>
              <a:buNone/>
              <a:defRPr/>
            </a:pPr>
            <a:endParaRPr lang="en-US" sz="10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transition spd="med"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284163" indent="-284163" algn="l" rtl="0" eaLnBrk="1" fontAlgn="base" hangingPunct="1">
        <a:lnSpc>
          <a:spcPct val="105000"/>
        </a:lnSpc>
        <a:spcBef>
          <a:spcPct val="15000"/>
        </a:spcBef>
        <a:spcAft>
          <a:spcPct val="15000"/>
        </a:spcAft>
        <a:buClr>
          <a:schemeClr val="bg1"/>
        </a:buClr>
        <a:buFont typeface="Wingdings" pitchFamily="2" charset="2"/>
        <a:buChar char="§"/>
        <a:defRPr sz="28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63575" indent="-185738" algn="l" rtl="0" eaLnBrk="1" fontAlgn="base" hangingPunct="1">
        <a:lnSpc>
          <a:spcPct val="105000"/>
        </a:lnSpc>
        <a:spcBef>
          <a:spcPct val="15000"/>
        </a:spcBef>
        <a:spcAft>
          <a:spcPct val="15000"/>
        </a:spcAft>
        <a:buClr>
          <a:srgbClr val="FFFF00"/>
        </a:buClr>
        <a:buChar char="•"/>
        <a:defRPr sz="2400">
          <a:solidFill>
            <a:srgbClr val="FFFF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cs typeface="+mn-cs"/>
        </a:defRPr>
      </a:lvl2pPr>
      <a:lvl3pPr marL="1050925" indent="-196850" algn="l" rtl="0" eaLnBrk="1" fontAlgn="base" hangingPunct="1">
        <a:lnSpc>
          <a:spcPct val="105000"/>
        </a:lnSpc>
        <a:spcBef>
          <a:spcPct val="15000"/>
        </a:spcBef>
        <a:spcAft>
          <a:spcPct val="15000"/>
        </a:spcAft>
        <a:buClr>
          <a:schemeClr val="bg1"/>
        </a:buClr>
        <a:buFont typeface="Times New Roman" pitchFamily="18" charset="0"/>
        <a:buChar char="-"/>
        <a:defRPr sz="20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cs typeface="+mn-cs"/>
        </a:defRPr>
      </a:lvl3pPr>
      <a:lvl4pPr marL="2197100" indent="-342900" algn="l" rtl="0" eaLnBrk="1" fontAlgn="base" hangingPunct="1">
        <a:spcBef>
          <a:spcPct val="25000"/>
        </a:spcBef>
        <a:spcAft>
          <a:spcPct val="25000"/>
        </a:spcAft>
        <a:buClr>
          <a:srgbClr val="FF0000"/>
        </a:buClr>
        <a:buSzPct val="135000"/>
        <a:defRPr sz="22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730500" indent="-342900" algn="l" rtl="0" eaLnBrk="1" fontAlgn="base" hangingPunct="1">
        <a:spcBef>
          <a:spcPct val="25000"/>
        </a:spcBef>
        <a:spcAft>
          <a:spcPct val="25000"/>
        </a:spcAft>
        <a:buClr>
          <a:srgbClr val="FF0000"/>
        </a:buClr>
        <a:buSzPct val="135000"/>
        <a:defRPr sz="22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3187700" indent="-342900" algn="l" rtl="0" eaLnBrk="1" fontAlgn="base" hangingPunct="1">
        <a:spcBef>
          <a:spcPct val="25000"/>
        </a:spcBef>
        <a:spcAft>
          <a:spcPct val="25000"/>
        </a:spcAft>
        <a:buClr>
          <a:srgbClr val="FF0000"/>
        </a:buClr>
        <a:buSzPct val="135000"/>
        <a:defRPr sz="22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3644900" indent="-342900" algn="l" rtl="0" eaLnBrk="1" fontAlgn="base" hangingPunct="1">
        <a:spcBef>
          <a:spcPct val="25000"/>
        </a:spcBef>
        <a:spcAft>
          <a:spcPct val="25000"/>
        </a:spcAft>
        <a:buClr>
          <a:srgbClr val="FF0000"/>
        </a:buClr>
        <a:buSzPct val="135000"/>
        <a:defRPr sz="22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4102100" indent="-342900" algn="l" rtl="0" eaLnBrk="1" fontAlgn="base" hangingPunct="1">
        <a:spcBef>
          <a:spcPct val="25000"/>
        </a:spcBef>
        <a:spcAft>
          <a:spcPct val="25000"/>
        </a:spcAft>
        <a:buClr>
          <a:srgbClr val="FF0000"/>
        </a:buClr>
        <a:buSzPct val="135000"/>
        <a:defRPr sz="22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4559300" indent="-342900" algn="l" rtl="0" eaLnBrk="1" fontAlgn="base" hangingPunct="1">
        <a:spcBef>
          <a:spcPct val="25000"/>
        </a:spcBef>
        <a:spcAft>
          <a:spcPct val="25000"/>
        </a:spcAft>
        <a:buClr>
          <a:srgbClr val="FF0000"/>
        </a:buClr>
        <a:buSzPct val="135000"/>
        <a:defRPr sz="22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gif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GB" sz="3200" dirty="0" smtClean="0"/>
              <a:t>EXPERT GROUP MEETING ON TRANSPORT AND TRADE FACILITATION IN ESCWA REGION</a:t>
            </a:r>
            <a:endParaRPr lang="en-GB" sz="5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91680" y="3861048"/>
            <a:ext cx="6400800" cy="1752600"/>
          </a:xfrm>
        </p:spPr>
        <p:txBody>
          <a:bodyPr/>
          <a:lstStyle/>
          <a:p>
            <a:pPr>
              <a:defRPr/>
            </a:pPr>
            <a:r>
              <a:rPr lang="en-GB" sz="32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Dubai</a:t>
            </a:r>
            <a:r>
              <a:rPr lang="tr-TR" sz="32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, </a:t>
            </a:r>
            <a:r>
              <a:rPr lang="en-GB" sz="32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10</a:t>
            </a:r>
            <a:r>
              <a:rPr lang="tr-TR" sz="32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GB" sz="32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April</a:t>
            </a:r>
            <a:r>
              <a:rPr lang="tr-TR" sz="32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201</a:t>
            </a:r>
            <a:r>
              <a:rPr lang="en-GB" sz="32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  <a:endParaRPr lang="en-GB" sz="3200" dirty="0" smtClean="0">
              <a:solidFill>
                <a:srgbClr val="FFFF00"/>
              </a:solidFill>
            </a:endParaRPr>
          </a:p>
        </p:txBody>
      </p:sp>
      <p:pic>
        <p:nvPicPr>
          <p:cNvPr id="3078" name="Picture 4" descr="iru_na3_e_ne_pp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35650" y="5876925"/>
            <a:ext cx="3308350" cy="73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0" y="5387975"/>
            <a:ext cx="6513513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22225" indent="-22225">
              <a:buNone/>
              <a:defRPr/>
            </a:pPr>
            <a:r>
              <a:rPr lang="tr-TR" sz="2600" i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Haydar Özkan</a:t>
            </a:r>
            <a:endParaRPr lang="en-GB" sz="2600" i="1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22225" indent="-22225">
              <a:buNone/>
              <a:defRPr/>
            </a:pPr>
            <a:r>
              <a:rPr lang="tr-TR" sz="26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IRU General Delegate to the </a:t>
            </a:r>
            <a:endParaRPr lang="en-GB" sz="2600" i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22225" indent="-22225">
              <a:buNone/>
              <a:defRPr/>
            </a:pPr>
            <a:r>
              <a:rPr lang="tr-TR" sz="26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Middle East and Region</a:t>
            </a:r>
            <a:endParaRPr lang="en-GB" sz="2600" i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GB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tr-TR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Where is the Center?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en-GB" dirty="0"/>
          </a:p>
        </p:txBody>
      </p:sp>
      <p:pic>
        <p:nvPicPr>
          <p:cNvPr id="6" name="Content Placeholder 5" descr="world ma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556792"/>
            <a:ext cx="8056951" cy="4800600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  <a:effectLst/>
        </p:spPr>
      </p:pic>
      <p:sp>
        <p:nvSpPr>
          <p:cNvPr id="8" name="Oval 6"/>
          <p:cNvSpPr>
            <a:spLocks noChangeArrowheads="1"/>
          </p:cNvSpPr>
          <p:nvPr/>
        </p:nvSpPr>
        <p:spPr bwMode="auto">
          <a:xfrm>
            <a:off x="4499992" y="3501009"/>
            <a:ext cx="1080641" cy="936104"/>
          </a:xfrm>
          <a:prstGeom prst="ellipse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Page </a:t>
            </a:r>
            <a:fld id="{E4324F84-85F6-407D-B0D9-7D48FD87B6F5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Where is the Center?</a:t>
            </a:r>
            <a:endParaRPr lang="en-US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6" name="Content Placeholder 5" descr="world-ma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916832"/>
            <a:ext cx="7831024" cy="4674642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  <a:effectLst/>
        </p:spPr>
      </p:pic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4139952" y="3645024"/>
            <a:ext cx="885255" cy="720080"/>
          </a:xfrm>
          <a:prstGeom prst="ellipse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Page </a:t>
            </a:r>
            <a:fld id="{E4324F84-85F6-407D-B0D9-7D48FD87B6F5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GB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tr-TR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Where is the Center?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en-GB" dirty="0"/>
          </a:p>
        </p:txBody>
      </p:sp>
      <p:pic>
        <p:nvPicPr>
          <p:cNvPr id="6" name="Content Placeholder 5" descr="worldmap_l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1404" b="11406"/>
          <a:stretch>
            <a:fillRect/>
          </a:stretch>
        </p:blipFill>
        <p:spPr bwMode="auto">
          <a:xfrm>
            <a:off x="761206" y="2055804"/>
            <a:ext cx="7620000" cy="3889392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  <a:effectLst/>
        </p:spPr>
      </p:pic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3995936" y="3501008"/>
            <a:ext cx="936625" cy="936625"/>
          </a:xfrm>
          <a:prstGeom prst="ellipse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Page </a:t>
            </a:r>
            <a:fld id="{E4324F84-85F6-407D-B0D9-7D48FD87B6F5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788023" y="1628800"/>
            <a:ext cx="4140565" cy="4176712"/>
          </a:xfrm>
        </p:spPr>
        <p:txBody>
          <a:bodyPr/>
          <a:lstStyle/>
          <a:p>
            <a:pPr marL="268288" indent="0" eaLnBrk="1" hangingPunct="1">
              <a:buFont typeface="Wingdings" pitchFamily="2" charset="2"/>
              <a:buNone/>
              <a:defRPr/>
            </a:pPr>
            <a:r>
              <a:rPr lang="tr-TR" dirty="0" smtClean="0">
                <a:solidFill>
                  <a:srgbClr val="66FF33"/>
                </a:solidFill>
              </a:rPr>
              <a:t>Efficient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and </a:t>
            </a:r>
            <a:r>
              <a:rPr lang="tr-TR" dirty="0" smtClean="0">
                <a:solidFill>
                  <a:srgbClr val="66FF33"/>
                </a:solidFill>
              </a:rPr>
              <a:t>professional</a:t>
            </a:r>
            <a:r>
              <a:rPr lang="tr-TR" dirty="0" smtClean="0"/>
              <a:t> services of the road transport industry will enable the </a:t>
            </a:r>
            <a:r>
              <a:rPr lang="en-GB" dirty="0" smtClean="0"/>
              <a:t>ESCWA</a:t>
            </a:r>
            <a:r>
              <a:rPr lang="tr-TR" dirty="0" smtClean="0"/>
              <a:t> </a:t>
            </a:r>
            <a:r>
              <a:rPr lang="en-GB" dirty="0" smtClean="0"/>
              <a:t> member states</a:t>
            </a:r>
            <a:r>
              <a:rPr lang="tr-TR" dirty="0" smtClean="0"/>
              <a:t>, at the crossroads of world trade flows, to seize better the opportunities of globalisation of trade!</a:t>
            </a:r>
            <a:endParaRPr lang="en-GB" dirty="0" smtClean="0"/>
          </a:p>
        </p:txBody>
      </p:sp>
      <p:sp>
        <p:nvSpPr>
          <p:cNvPr id="7" name="1 Başlık"/>
          <p:cNvSpPr>
            <a:spLocks noGrp="1"/>
          </p:cNvSpPr>
          <p:nvPr>
            <p:ph type="title" idx="4294967295"/>
          </p:nvPr>
        </p:nvSpPr>
        <p:spPr>
          <a:xfrm>
            <a:off x="2045677" y="228600"/>
            <a:ext cx="7149612" cy="9144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>
              <a:lnSpc>
                <a:spcPct val="105000"/>
              </a:lnSpc>
              <a:buClr>
                <a:schemeClr val="bg1"/>
              </a:buClr>
              <a:defRPr/>
            </a:pPr>
            <a:r>
              <a:rPr lang="tr-TR" kern="1200" dirty="0" smtClean="0"/>
              <a:t>Opportunities vs Challenges</a:t>
            </a:r>
            <a:endParaRPr lang="en-US" kern="1200" dirty="0" smtClean="0"/>
          </a:p>
        </p:txBody>
      </p:sp>
      <p:sp>
        <p:nvSpPr>
          <p:cNvPr id="9" name="Footer Placeholder 3"/>
          <p:cNvSpPr txBox="1">
            <a:spLocks/>
          </p:cNvSpPr>
          <p:nvPr/>
        </p:nvSpPr>
        <p:spPr>
          <a:xfrm>
            <a:off x="5715009" y="6629400"/>
            <a:ext cx="3428992" cy="457200"/>
          </a:xfrm>
          <a:prstGeom prst="rect">
            <a:avLst/>
          </a:prstGeom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Arial" charset="0"/>
              </a:rPr>
              <a:t>(c) International Road Transport Union (IRU) 2012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0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4356100" y="6629400"/>
            <a:ext cx="1336675" cy="4572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Page </a:t>
            </a:r>
            <a:fld id="{BE3C692A-9EDF-4688-A0F8-7F2245B0CE4A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  <p:pic>
        <p:nvPicPr>
          <p:cNvPr id="11" name="Content Placeholder 11" descr="http://external.ak.fbcdn.net/safe_image.php?d=AQCYApc_bI1urLvA&amp;w=155&amp;h=114&amp;url=http%3A%2F%2Fwww.escwa.un.org%2Fimages%2Fescwalogo.gif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204864"/>
            <a:ext cx="187220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r-TR" dirty="0" smtClean="0"/>
              <a:t>Barriers to Road Transport Impede Development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sz="2400" dirty="0" smtClean="0"/>
              <a:t>Each day of delay</a:t>
            </a:r>
            <a:r>
              <a:rPr lang="tr-TR" sz="2400" dirty="0" smtClean="0"/>
              <a:t> </a:t>
            </a:r>
            <a:r>
              <a:rPr lang="en-US" sz="2400" dirty="0" smtClean="0"/>
              <a:t>= reduces trade by at least 1%</a:t>
            </a:r>
          </a:p>
          <a:p>
            <a:pPr>
              <a:defRPr/>
            </a:pPr>
            <a:r>
              <a:rPr lang="en-US" sz="2400" dirty="0" smtClean="0"/>
              <a:t>Each day of delay</a:t>
            </a:r>
            <a:r>
              <a:rPr lang="tr-TR" sz="2400" dirty="0" smtClean="0"/>
              <a:t> </a:t>
            </a:r>
            <a:r>
              <a:rPr lang="en-US" sz="2400" dirty="0" smtClean="0"/>
              <a:t>= 85 km of distancing from trade partners</a:t>
            </a:r>
          </a:p>
          <a:p>
            <a:pPr>
              <a:defRPr/>
            </a:pPr>
            <a:r>
              <a:rPr lang="en-US" sz="2400" dirty="0" smtClean="0"/>
              <a:t>Poor trade facilitation affects the composition of trade</a:t>
            </a:r>
          </a:p>
          <a:p>
            <a:pPr lvl="1">
              <a:defRPr/>
            </a:pPr>
            <a:r>
              <a:rPr lang="en-US" sz="2000" dirty="0" smtClean="0"/>
              <a:t> prevents countries to export time-sensitive goods</a:t>
            </a:r>
          </a:p>
          <a:p>
            <a:pPr lvl="1">
              <a:defRPr/>
            </a:pPr>
            <a:r>
              <a:rPr lang="en-US" sz="2000" dirty="0" smtClean="0"/>
              <a:t> a day’s delay reduces a country’s relative exports of time-sensitive goods on average by 7 % 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US" sz="1600" dirty="0" smtClean="0">
                <a:effectLst/>
              </a:rPr>
              <a:t>Source: </a:t>
            </a:r>
            <a:r>
              <a:rPr lang="tr-TR" sz="1600" dirty="0" smtClean="0">
                <a:effectLst/>
              </a:rPr>
              <a:t>Economic and Policy Research Institute, TEPAV, 2007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EF478B53-E296-43B0-9D6F-257F40964336}" type="slidenum">
              <a:rPr lang="en-US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FFFFFF"/>
                </a:solidFill>
                <a:effectLst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en-US" dirty="0" smtClean="0">
                <a:solidFill>
                  <a:srgbClr val="FFFFFF"/>
                </a:solidFill>
                <a:effectLst/>
                <a:ea typeface="Arial Unicode MS" pitchFamily="34" charset="-128"/>
                <a:cs typeface="Arial Unicode MS" pitchFamily="34" charset="-128"/>
              </a:rPr>
            </a:br>
            <a:r>
              <a:rPr lang="en-US" dirty="0" smtClean="0">
                <a:solidFill>
                  <a:srgbClr val="FFFFFF"/>
                </a:solidFill>
                <a:effectLst/>
                <a:ea typeface="Arial Unicode MS" pitchFamily="34" charset="-128"/>
                <a:cs typeface="Arial Unicode MS" pitchFamily="34" charset="-128"/>
              </a:rPr>
              <a:t>World Bank LPI</a:t>
            </a:r>
            <a:r>
              <a:rPr lang="tr-TR" dirty="0" smtClean="0">
                <a:solidFill>
                  <a:srgbClr val="FFFFFF"/>
                </a:solidFill>
                <a:effectLst/>
                <a:ea typeface="Arial Unicode MS" pitchFamily="34" charset="-128"/>
                <a:cs typeface="Arial Unicode MS" pitchFamily="34" charset="-128"/>
              </a:rPr>
              <a:t> 2007 vs 201</a:t>
            </a:r>
            <a:r>
              <a:rPr lang="en-GB" dirty="0" smtClean="0">
                <a:solidFill>
                  <a:srgbClr val="FFFFFF"/>
                </a:solidFill>
                <a:effectLst/>
                <a:ea typeface="Arial Unicode MS" pitchFamily="34" charset="-128"/>
                <a:cs typeface="Arial Unicode MS" pitchFamily="34" charset="-128"/>
              </a:rPr>
              <a:t>3</a:t>
            </a:r>
            <a:r>
              <a:rPr lang="en-US" dirty="0" smtClean="0">
                <a:solidFill>
                  <a:srgbClr val="FFFFFF"/>
                </a:solidFill>
                <a:effectLst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en-US" dirty="0" smtClean="0">
                <a:solidFill>
                  <a:srgbClr val="FFFFFF"/>
                </a:solidFill>
                <a:effectLst/>
                <a:ea typeface="Arial Unicode MS" pitchFamily="34" charset="-128"/>
                <a:cs typeface="Arial Unicode MS" pitchFamily="34" charset="-128"/>
              </a:rPr>
            </a:br>
            <a:endParaRPr lang="en-GB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79388" y="1700213"/>
          <a:ext cx="3816424" cy="48245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62318"/>
                <a:gridCol w="954106"/>
              </a:tblGrid>
              <a:tr h="3216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Tahoma" pitchFamily="34" charset="0"/>
                        </a:rPr>
                        <a:t>Country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Tahoma" pitchFamily="34" charset="0"/>
                        </a:rPr>
                        <a:t>LPI</a:t>
                      </a:r>
                    </a:p>
                  </a:txBody>
                  <a:tcPr horzOverflow="overflow"/>
                </a:tc>
              </a:tr>
              <a:tr h="3216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Singapore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1</a:t>
                      </a:r>
                      <a:r>
                        <a:rPr kumimoji="0" lang="tr-T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 -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1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Tahoma" pitchFamily="34" charset="0"/>
                      </a:endParaRPr>
                    </a:p>
                  </a:txBody>
                  <a:tcPr horzOverflow="overflow"/>
                </a:tc>
              </a:tr>
              <a:tr h="3216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Netherlands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2</a:t>
                      </a:r>
                      <a:r>
                        <a:rPr kumimoji="0" lang="tr-T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 - 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5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Tahoma" pitchFamily="34" charset="0"/>
                      </a:endParaRPr>
                    </a:p>
                  </a:txBody>
                  <a:tcPr horzOverflow="overflow"/>
                </a:tc>
              </a:tr>
              <a:tr h="3216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Hong Kong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8</a:t>
                      </a:r>
                      <a:r>
                        <a:rPr kumimoji="0" lang="tr-T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 - 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2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Tahoma" pitchFamily="34" charset="0"/>
                      </a:endParaRPr>
                    </a:p>
                  </a:txBody>
                  <a:tcPr horzOverflow="overflow"/>
                </a:tc>
              </a:tr>
              <a:tr h="3216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UAE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Tahom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2</a:t>
                      </a:r>
                      <a:r>
                        <a:rPr kumimoji="0" lang="tr-T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0 - 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17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Tahoma" pitchFamily="34" charset="0"/>
                      </a:endParaRPr>
                    </a:p>
                  </a:txBody>
                  <a:tcPr horzOverflow="overflow"/>
                </a:tc>
              </a:tr>
              <a:tr h="3216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China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30</a:t>
                      </a:r>
                      <a:r>
                        <a:rPr kumimoji="0" lang="tr-T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 - 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26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Tahoma" pitchFamily="34" charset="0"/>
                      </a:endParaRPr>
                    </a:p>
                  </a:txBody>
                  <a:tcPr horzOverflow="overflow"/>
                </a:tc>
              </a:tr>
              <a:tr h="3216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Turkey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34</a:t>
                      </a:r>
                      <a:r>
                        <a:rPr kumimoji="0" lang="tr-T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 - 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27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Tahoma" pitchFamily="34" charset="0"/>
                      </a:endParaRPr>
                    </a:p>
                  </a:txBody>
                  <a:tcPr horzOverflow="overflow"/>
                </a:tc>
              </a:tr>
              <a:tr h="3216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Bahrain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cs typeface="Tahom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36 - 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48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cs typeface="Tahoma" pitchFamily="34" charset="0"/>
                      </a:endParaRPr>
                    </a:p>
                  </a:txBody>
                  <a:tcPr horzOverflow="overflow"/>
                </a:tc>
              </a:tr>
              <a:tr h="3216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India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39</a:t>
                      </a:r>
                      <a:r>
                        <a:rPr kumimoji="0" lang="tr-T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 - 4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6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cs typeface="Tahoma" pitchFamily="34" charset="0"/>
                      </a:endParaRPr>
                    </a:p>
                  </a:txBody>
                  <a:tcPr horzOverflow="overflow"/>
                </a:tc>
              </a:tr>
              <a:tr h="3216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Saudi Arabia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Tahom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41 - 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37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Tahoma" pitchFamily="34" charset="0"/>
                      </a:endParaRPr>
                    </a:p>
                  </a:txBody>
                  <a:tcPr horzOverflow="overflow"/>
                </a:tc>
              </a:tr>
              <a:tr h="3216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Kuwait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cs typeface="Tahom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44 - 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70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cs typeface="Tahoma" pitchFamily="34" charset="0"/>
                      </a:endParaRPr>
                    </a:p>
                  </a:txBody>
                  <a:tcPr horzOverflow="overflow"/>
                </a:tc>
              </a:tr>
              <a:tr h="3216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Qatar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Tahom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46 - 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33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Tahoma" pitchFamily="34" charset="0"/>
                      </a:endParaRPr>
                    </a:p>
                  </a:txBody>
                  <a:tcPr horzOverflow="overflow"/>
                </a:tc>
              </a:tr>
              <a:tr h="3216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Oman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cs typeface="Tahom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48 - 6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2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cs typeface="Tahoma" pitchFamily="34" charset="0"/>
                      </a:endParaRPr>
                    </a:p>
                  </a:txBody>
                  <a:tcPr horzOverflow="overflow"/>
                </a:tc>
              </a:tr>
              <a:tr h="3216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Jordan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cs typeface="Tahom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52 - 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102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cs typeface="Tahoma" pitchFamily="34" charset="0"/>
                      </a:endParaRPr>
                    </a:p>
                  </a:txBody>
                  <a:tcPr horzOverflow="overflow"/>
                </a:tc>
              </a:tr>
              <a:tr h="3216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Tunisia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Tahom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60 - 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41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Tahoma" pitchFamily="34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087CD224-7970-4E96-9598-1FEE0A5934C0}" type="slidenum">
              <a:rPr lang="en-US"/>
              <a:pPr>
                <a:defRPr/>
              </a:pPr>
              <a:t>15</a:t>
            </a:fld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4572000" y="1773238"/>
          <a:ext cx="3600400" cy="43525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8272"/>
                <a:gridCol w="1152128"/>
              </a:tblGrid>
              <a:tr h="3034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Tahoma" pitchFamily="34" charset="0"/>
                        </a:rPr>
                        <a:t>Country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Tahoma" pitchFamily="34" charset="0"/>
                        </a:rPr>
                        <a:t>LPI</a:t>
                      </a:r>
                    </a:p>
                  </a:txBody>
                  <a:tcPr horzOverflow="overflow"/>
                </a:tc>
              </a:tr>
              <a:tr h="3034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Brazil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Tahom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61 - 4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5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Tahoma" pitchFamily="34" charset="0"/>
                      </a:endParaRPr>
                    </a:p>
                  </a:txBody>
                  <a:tcPr horzOverflow="overflow"/>
                </a:tc>
              </a:tr>
              <a:tr h="3034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Sudan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cs typeface="Tahom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64 - 14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8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cs typeface="Tahoma" pitchFamily="34" charset="0"/>
                      </a:endParaRPr>
                    </a:p>
                  </a:txBody>
                  <a:tcPr horzOverflow="overflow"/>
                </a:tc>
              </a:tr>
              <a:tr h="3034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Iran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cs typeface="Tahom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78 - 1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12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cs typeface="Tahoma" pitchFamily="34" charset="0"/>
                      </a:endParaRPr>
                    </a:p>
                  </a:txBody>
                  <a:tcPr horzOverflow="overflow"/>
                </a:tc>
              </a:tr>
              <a:tr h="3034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Morocco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Tahom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94 -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50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Tahoma" pitchFamily="34" charset="0"/>
                      </a:endParaRPr>
                    </a:p>
                  </a:txBody>
                  <a:tcPr horzOverflow="overflow"/>
                </a:tc>
              </a:tr>
              <a:tr h="3034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Egypt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Tahom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97 - 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57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Tahoma" pitchFamily="34" charset="0"/>
                      </a:endParaRPr>
                    </a:p>
                  </a:txBody>
                  <a:tcPr horzOverflow="overflow"/>
                </a:tc>
              </a:tr>
              <a:tr h="3034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Lebanon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Tahom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98 - 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96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Tahoma" pitchFamily="34" charset="0"/>
                      </a:endParaRPr>
                    </a:p>
                  </a:txBody>
                  <a:tcPr horzOverflow="overflow"/>
                </a:tc>
              </a:tr>
              <a:tr h="3034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Russian Federation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Tahom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99 - 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95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Tahoma" pitchFamily="34" charset="0"/>
                      </a:endParaRPr>
                    </a:p>
                  </a:txBody>
                  <a:tcPr horzOverflow="overflow"/>
                </a:tc>
              </a:tr>
              <a:tr h="3034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Yemen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Tahom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112 - 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63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Tahoma" pitchFamily="34" charset="0"/>
                      </a:endParaRPr>
                    </a:p>
                  </a:txBody>
                  <a:tcPr horzOverflow="overflow"/>
                </a:tc>
              </a:tr>
              <a:tr h="3034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Somalia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cs typeface="Tahom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127 - 155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cs typeface="Tahoma" pitchFamily="34" charset="0"/>
                      </a:endParaRPr>
                    </a:p>
                  </a:txBody>
                  <a:tcPr horzOverflow="overflow"/>
                </a:tc>
              </a:tr>
              <a:tr h="3034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Syria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Tahom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135 - 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92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Tahoma" pitchFamily="34" charset="0"/>
                      </a:endParaRPr>
                    </a:p>
                  </a:txBody>
                  <a:tcPr horzOverflow="overflow"/>
                </a:tc>
              </a:tr>
              <a:tr h="3034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Libya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Tahom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132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-137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Tahoma" pitchFamily="34" charset="0"/>
                      </a:endParaRPr>
                    </a:p>
                  </a:txBody>
                  <a:tcPr horzOverflow="overflow"/>
                </a:tc>
              </a:tr>
              <a:tr h="3034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Iraq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Tahom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148</a:t>
                      </a:r>
                      <a:r>
                        <a:rPr kumimoji="0" lang="tr-T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- 14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5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Tahoma" pitchFamily="34" charset="0"/>
                      </a:endParaRPr>
                    </a:p>
                  </a:txBody>
                  <a:tcPr horzOverflow="overflow"/>
                </a:tc>
              </a:tr>
              <a:tr h="3034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Algeria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Tahom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140 - 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125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Tahoma" pitchFamily="34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sp>
        <p:nvSpPr>
          <p:cNvPr id="23656" name="Rectangle 50"/>
          <p:cNvSpPr>
            <a:spLocks noChangeArrowheads="1"/>
          </p:cNvSpPr>
          <p:nvPr/>
        </p:nvSpPr>
        <p:spPr bwMode="auto">
          <a:xfrm>
            <a:off x="0" y="6567488"/>
            <a:ext cx="8418513" cy="2905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eaLnBrk="0" hangingPunct="0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</a:pPr>
            <a:r>
              <a:rPr lang="en-US" sz="1300">
                <a:solidFill>
                  <a:srgbClr val="FFFFFF"/>
                </a:solidFill>
                <a:latin typeface="Tahoma" pitchFamily="34" charset="0"/>
                <a:ea typeface="Dotum"/>
                <a:cs typeface="Tahoma" pitchFamily="34" charset="0"/>
              </a:rPr>
              <a:t>Source: </a:t>
            </a:r>
            <a:r>
              <a:rPr lang="en-US" sz="1300" i="1">
                <a:solidFill>
                  <a:srgbClr val="FFFFFF"/>
                </a:solidFill>
                <a:latin typeface="Tahoma" pitchFamily="34" charset="0"/>
                <a:ea typeface="Dotum"/>
                <a:cs typeface="Tahoma" pitchFamily="34" charset="0"/>
              </a:rPr>
              <a:t>http://info.worldbank.org/etools/tradesurvey/mode1b.asp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5214910" y="6629400"/>
            <a:ext cx="3929090" cy="457200"/>
          </a:xfrm>
        </p:spPr>
        <p:txBody>
          <a:bodyPr/>
          <a:lstStyle/>
          <a:p>
            <a:r>
              <a:rPr lang="en-GB" sz="1200" dirty="0"/>
              <a:t> © International Road Transport Union (IRU) </a:t>
            </a:r>
            <a:r>
              <a:rPr lang="en-GB" sz="1200" dirty="0" smtClean="0"/>
              <a:t>2012</a:t>
            </a:r>
            <a:endParaRPr lang="en-GB" sz="1200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 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GB"/>
              <a:t>Page </a:t>
            </a:r>
            <a:fld id="{6388ECC1-B661-4B37-B8D5-02E4E346B39B}" type="slidenum">
              <a:rPr lang="en-GB"/>
              <a:pPr/>
              <a:t>16</a:t>
            </a:fld>
            <a:endParaRPr lang="en-GB"/>
          </a:p>
        </p:txBody>
      </p:sp>
      <p:sp>
        <p:nvSpPr>
          <p:cNvPr id="74755" name="Text Box 3"/>
          <p:cNvSpPr txBox="1">
            <a:spLocks noChangeArrowheads="1"/>
          </p:cNvSpPr>
          <p:nvPr/>
        </p:nvSpPr>
        <p:spPr bwMode="auto">
          <a:xfrm>
            <a:off x="2378320" y="188913"/>
            <a:ext cx="6471138" cy="951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buNone/>
            </a:pPr>
            <a:r>
              <a:rPr lang="fr-CH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NELTI </a:t>
            </a:r>
            <a:r>
              <a:rPr lang="fr-CH" b="1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reconfirms</a:t>
            </a:r>
            <a:r>
              <a:rPr lang="fr-CH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road infrastructure </a:t>
            </a:r>
            <a:r>
              <a:rPr lang="fr-CH" b="1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is</a:t>
            </a:r>
            <a:r>
              <a:rPr lang="fr-CH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algn="ctr">
              <a:buNone/>
            </a:pPr>
            <a:r>
              <a:rPr lang="fr-CH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NOT the </a:t>
            </a:r>
            <a:r>
              <a:rPr lang="fr-CH" b="1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problem</a:t>
            </a:r>
            <a:endParaRPr lang="en-US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4760" name="Text Box 8"/>
          <p:cNvSpPr txBox="1">
            <a:spLocks noChangeArrowheads="1"/>
          </p:cNvSpPr>
          <p:nvPr/>
        </p:nvSpPr>
        <p:spPr bwMode="auto">
          <a:xfrm>
            <a:off x="467544" y="1988840"/>
            <a:ext cx="4392488" cy="653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18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More </a:t>
            </a:r>
            <a:r>
              <a:rPr lang="en-US" sz="18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than </a:t>
            </a:r>
            <a:r>
              <a:rPr lang="en-US" sz="18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  <a:r>
              <a:rPr lang="tr-TR" sz="18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05</a:t>
            </a:r>
            <a:r>
              <a:rPr lang="en-US" sz="18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18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round </a:t>
            </a:r>
            <a:r>
              <a:rPr lang="en-US" sz="18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trips</a:t>
            </a:r>
            <a:r>
              <a:rPr lang="tr-TR" sz="18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18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via </a:t>
            </a:r>
            <a:r>
              <a:rPr lang="en-US" sz="18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territories </a:t>
            </a:r>
            <a:r>
              <a:rPr lang="en-US" sz="18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of 10 </a:t>
            </a:r>
            <a:r>
              <a:rPr lang="en-US" sz="18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countrie</a:t>
            </a:r>
            <a:r>
              <a:rPr lang="tr-TR" sz="18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s</a:t>
            </a:r>
            <a:endParaRPr lang="en-US" sz="18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026" name="Picture 2" descr="L:\My Documents\REZZAN DAGISTANI\LOGOS\NELTI 4 SON LOGO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2132856"/>
            <a:ext cx="1224135" cy="962668"/>
          </a:xfrm>
          <a:prstGeom prst="rect">
            <a:avLst/>
          </a:prstGeom>
          <a:noFill/>
        </p:spPr>
      </p:pic>
      <p:pic>
        <p:nvPicPr>
          <p:cNvPr id="1027" name="Picture 3" descr="L:\My Documents\REZZAN DAGISTANI\PHOTOS &amp; VIDEOS\NELTI 4 PRESS CONF\AVO CAM 1st\IMG_199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3645024"/>
            <a:ext cx="2916324" cy="1944216"/>
          </a:xfrm>
          <a:prstGeom prst="rect">
            <a:avLst/>
          </a:prstGeom>
          <a:noFill/>
        </p:spPr>
      </p:pic>
      <p:pic>
        <p:nvPicPr>
          <p:cNvPr id="1028" name="Picture 4" descr="L:\My Documents\REZZAN DAGISTANI\PHOTOS &amp; VIDEOS\NELTI + TIR CEREMONY ALEXANDRIA PHOTOS\DSC_010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2972950"/>
            <a:ext cx="4680520" cy="3120346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Box 13"/>
          <p:cNvSpPr txBox="1">
            <a:spLocks noChangeArrowheads="1"/>
          </p:cNvSpPr>
          <p:nvPr/>
        </p:nvSpPr>
        <p:spPr bwMode="auto">
          <a:xfrm>
            <a:off x="859144" y="5685173"/>
            <a:ext cx="7696200" cy="480131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en-GB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8. </a:t>
            </a:r>
            <a:r>
              <a:rPr lang="tr-TR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Waiting</a:t>
            </a:r>
            <a:r>
              <a:rPr lang="tr-TR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/time in </a:t>
            </a:r>
            <a:r>
              <a:rPr lang="tr-TR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queue</a:t>
            </a:r>
            <a:r>
              <a:rPr lang="en-GB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		</a:t>
            </a:r>
            <a:r>
              <a:rPr lang="tr-TR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411 96 </a:t>
            </a:r>
            <a:r>
              <a:rPr lang="en-GB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days</a:t>
            </a:r>
            <a:endParaRPr lang="en-US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" name="Text Box 6"/>
          <p:cNvSpPr txBox="1">
            <a:spLocks noChangeArrowheads="1"/>
          </p:cNvSpPr>
          <p:nvPr/>
        </p:nvSpPr>
        <p:spPr bwMode="auto">
          <a:xfrm>
            <a:off x="836240" y="3831431"/>
            <a:ext cx="7696200" cy="480131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en-GB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5. Sum of unjustified levies paid		</a:t>
            </a:r>
            <a:r>
              <a:rPr lang="tr-TR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2 693 </a:t>
            </a:r>
            <a:r>
              <a:rPr lang="en-GB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USD</a:t>
            </a:r>
            <a:endParaRPr lang="en-US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4" name="Text Box 14"/>
          <p:cNvSpPr txBox="1">
            <a:spLocks noChangeArrowheads="1"/>
          </p:cNvSpPr>
          <p:nvPr/>
        </p:nvSpPr>
        <p:spPr bwMode="auto">
          <a:xfrm>
            <a:off x="841381" y="3236901"/>
            <a:ext cx="7696200" cy="480131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en-GB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4. Amount of </a:t>
            </a:r>
            <a:r>
              <a:rPr lang="tr-TR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total </a:t>
            </a:r>
            <a:r>
              <a:rPr lang="tr-TR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costs</a:t>
            </a:r>
            <a:r>
              <a:rPr lang="en-GB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		</a:t>
            </a:r>
            <a:r>
              <a:rPr lang="tr-TR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57 263 </a:t>
            </a:r>
            <a:r>
              <a:rPr lang="en-GB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USD</a:t>
            </a:r>
            <a:endParaRPr lang="en-US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826851" y="1988840"/>
            <a:ext cx="7719646" cy="480131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en-GB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en-GB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. </a:t>
            </a:r>
            <a:r>
              <a:rPr lang="en-GB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Time spent en route 	</a:t>
            </a:r>
            <a:r>
              <a:rPr lang="en-GB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		</a:t>
            </a:r>
            <a:r>
              <a:rPr lang="tr-TR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855</a:t>
            </a:r>
            <a:r>
              <a:rPr lang="en-GB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days</a:t>
            </a:r>
            <a:endParaRPr lang="en-US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GB"/>
              <a:t>Page </a:t>
            </a:r>
            <a:fld id="{66902CB3-5057-4E8B-9080-A21DDA5F6074}" type="slidenum">
              <a:rPr lang="en-GB"/>
              <a:pPr/>
              <a:t>17</a:t>
            </a:fld>
            <a:endParaRPr lang="en-GB"/>
          </a:p>
        </p:txBody>
      </p:sp>
      <p:sp>
        <p:nvSpPr>
          <p:cNvPr id="177154" name="Text Box 2"/>
          <p:cNvSpPr txBox="1">
            <a:spLocks noChangeArrowheads="1"/>
          </p:cNvSpPr>
          <p:nvPr/>
        </p:nvSpPr>
        <p:spPr bwMode="auto">
          <a:xfrm>
            <a:off x="827584" y="2636912"/>
            <a:ext cx="7696200" cy="480131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  <a:r>
              <a:rPr lang="en-GB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. </a:t>
            </a:r>
            <a:r>
              <a:rPr lang="tr-TR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D</a:t>
            </a:r>
            <a:r>
              <a:rPr lang="en-US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istance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covered		</a:t>
            </a:r>
            <a:r>
              <a:rPr lang="en-GB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		</a:t>
            </a:r>
            <a:r>
              <a:rPr lang="tr-TR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242</a:t>
            </a:r>
            <a:r>
              <a:rPr lang="en-GB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tr-TR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164</a:t>
            </a:r>
            <a:r>
              <a:rPr lang="en-GB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km</a:t>
            </a:r>
            <a:endParaRPr lang="en-US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77155" name="Rectangle 3"/>
          <p:cNvSpPr>
            <a:spLocks noGrp="1" noChangeArrowheads="1"/>
          </p:cNvSpPr>
          <p:nvPr>
            <p:ph type="title"/>
          </p:nvPr>
        </p:nvSpPr>
        <p:spPr>
          <a:xfrm>
            <a:off x="2399978" y="228600"/>
            <a:ext cx="4764310" cy="9144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FFFF00"/>
                </a:solidFill>
              </a:rPr>
              <a:t/>
            </a:r>
            <a:br>
              <a:rPr lang="en-US" dirty="0">
                <a:solidFill>
                  <a:srgbClr val="FFFF00"/>
                </a:solidFill>
              </a:rPr>
            </a:br>
            <a:endParaRPr lang="en-US" dirty="0"/>
          </a:p>
        </p:txBody>
      </p:sp>
      <p:sp>
        <p:nvSpPr>
          <p:cNvPr id="177158" name="Text Box 6"/>
          <p:cNvSpPr txBox="1">
            <a:spLocks noChangeArrowheads="1"/>
          </p:cNvSpPr>
          <p:nvPr/>
        </p:nvSpPr>
        <p:spPr bwMode="auto">
          <a:xfrm>
            <a:off x="827584" y="3812965"/>
            <a:ext cx="7696200" cy="480131"/>
          </a:xfrm>
          <a:prstGeom prst="rect">
            <a:avLst/>
          </a:prstGeom>
          <a:solidFill>
            <a:srgbClr val="FFFF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en-GB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5</a:t>
            </a:r>
            <a:r>
              <a:rPr lang="en-GB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 </a:t>
            </a:r>
            <a:r>
              <a:rPr lang="en-GB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Sum of unjustified levies paid		</a:t>
            </a:r>
            <a:r>
              <a:rPr lang="tr-T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2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tr-T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693 </a:t>
            </a:r>
            <a:r>
              <a:rPr lang="en-GB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USD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77161" name="Text Box 9"/>
          <p:cNvSpPr txBox="1">
            <a:spLocks noChangeArrowheads="1"/>
          </p:cNvSpPr>
          <p:nvPr/>
        </p:nvSpPr>
        <p:spPr bwMode="auto">
          <a:xfrm>
            <a:off x="859144" y="1455167"/>
            <a:ext cx="7696200" cy="480131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en-GB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1. </a:t>
            </a:r>
            <a:r>
              <a:rPr lang="en-GB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Number of </a:t>
            </a:r>
            <a:r>
              <a:rPr lang="en-GB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trips				</a:t>
            </a:r>
            <a:r>
              <a:rPr lang="tr-TR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108</a:t>
            </a:r>
            <a:r>
              <a:rPr lang="en-GB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	</a:t>
            </a:r>
            <a:endParaRPr lang="en-US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77162" name="Text Box 10"/>
          <p:cNvSpPr txBox="1">
            <a:spLocks noChangeArrowheads="1"/>
          </p:cNvSpPr>
          <p:nvPr/>
        </p:nvSpPr>
        <p:spPr bwMode="auto">
          <a:xfrm>
            <a:off x="855989" y="5085184"/>
            <a:ext cx="7676451" cy="46166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en-GB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7. </a:t>
            </a:r>
            <a:r>
              <a:rPr lang="en-GB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Average speed en route	   343 km/day – 14,3 km/</a:t>
            </a:r>
            <a:r>
              <a:rPr lang="en-GB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hrs</a:t>
            </a:r>
            <a:endParaRPr lang="en-US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77164" name="Text Box 12"/>
          <p:cNvSpPr txBox="1">
            <a:spLocks noChangeArrowheads="1"/>
          </p:cNvSpPr>
          <p:nvPr/>
        </p:nvSpPr>
        <p:spPr bwMode="auto">
          <a:xfrm>
            <a:off x="827584" y="1988840"/>
            <a:ext cx="7721112" cy="480131"/>
          </a:xfrm>
          <a:prstGeom prst="rect">
            <a:avLst/>
          </a:prstGeom>
          <a:solidFill>
            <a:srgbClr val="FFFF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en-GB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en-GB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 </a:t>
            </a:r>
            <a:r>
              <a:rPr lang="en-GB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Time spent en route 	</a:t>
            </a: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	855</a:t>
            </a:r>
            <a:r>
              <a:rPr lang="en-GB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GB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days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77165" name="Text Box 13"/>
          <p:cNvSpPr txBox="1">
            <a:spLocks noChangeArrowheads="1"/>
          </p:cNvSpPr>
          <p:nvPr/>
        </p:nvSpPr>
        <p:spPr bwMode="auto">
          <a:xfrm>
            <a:off x="827584" y="5661248"/>
            <a:ext cx="7696200" cy="480131"/>
          </a:xfrm>
          <a:prstGeom prst="rect">
            <a:avLst/>
          </a:prstGeom>
          <a:solidFill>
            <a:srgbClr val="FFFF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en-GB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8</a:t>
            </a:r>
            <a:r>
              <a:rPr lang="en-GB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 Waiting/time in queue		</a:t>
            </a:r>
            <a:r>
              <a:rPr lang="en-GB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</a:t>
            </a:r>
            <a:r>
              <a:rPr lang="tr-T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411 96 </a:t>
            </a:r>
            <a:r>
              <a:rPr lang="en-GB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days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77166" name="Text Box 14"/>
          <p:cNvSpPr txBox="1">
            <a:spLocks noChangeArrowheads="1"/>
          </p:cNvSpPr>
          <p:nvPr/>
        </p:nvSpPr>
        <p:spPr bwMode="auto">
          <a:xfrm>
            <a:off x="810784" y="3212976"/>
            <a:ext cx="7696200" cy="480131"/>
          </a:xfrm>
          <a:prstGeom prst="rect">
            <a:avLst/>
          </a:prstGeom>
          <a:solidFill>
            <a:srgbClr val="FFFF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en-GB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</a:t>
            </a:r>
            <a:r>
              <a:rPr lang="en-GB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 </a:t>
            </a:r>
            <a:r>
              <a:rPr lang="en-GB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Amount of </a:t>
            </a:r>
            <a:r>
              <a:rPr lang="en-GB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total costs	</a:t>
            </a:r>
            <a:r>
              <a:rPr lang="en-GB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	</a:t>
            </a:r>
            <a:r>
              <a:rPr lang="tr-T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57 263 </a:t>
            </a:r>
            <a:r>
              <a:rPr lang="en-GB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USD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855989" y="4509120"/>
            <a:ext cx="7696200" cy="480131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6</a:t>
            </a:r>
            <a:r>
              <a:rPr lang="en-GB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. 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Cargo carried		</a:t>
            </a:r>
            <a:r>
              <a:rPr lang="en-GB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	</a:t>
            </a:r>
            <a:r>
              <a:rPr lang="tr-TR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  1 868 500</a:t>
            </a:r>
            <a:r>
              <a:rPr lang="en-GB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tonnes</a:t>
            </a:r>
            <a:endParaRPr lang="en-US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2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5715000" y="6629400"/>
            <a:ext cx="3429000" cy="457200"/>
          </a:xfrm>
        </p:spPr>
        <p:txBody>
          <a:bodyPr/>
          <a:lstStyle/>
          <a:p>
            <a:pPr>
              <a:defRPr/>
            </a:pPr>
            <a:r>
              <a:rPr lang="en-US" dirty="0"/>
              <a:t>(c) International Road Transport Union (IRU) </a:t>
            </a:r>
            <a:r>
              <a:rPr lang="en-US" dirty="0" smtClean="0"/>
              <a:t>2012</a:t>
            </a:r>
            <a:endParaRPr lang="en-US" dirty="0"/>
          </a:p>
        </p:txBody>
      </p:sp>
      <p:sp>
        <p:nvSpPr>
          <p:cNvPr id="29" name="Title 1"/>
          <p:cNvSpPr txBox="1">
            <a:spLocks/>
          </p:cNvSpPr>
          <p:nvPr/>
        </p:nvSpPr>
        <p:spPr bwMode="auto">
          <a:xfrm>
            <a:off x="2039938" y="228600"/>
            <a:ext cx="71040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NELTI</a:t>
            </a:r>
            <a:r>
              <a:rPr kumimoji="0" lang="tr-TR" sz="3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-4</a:t>
            </a:r>
            <a:endParaRPr lang="tr-TR" sz="3400" b="1" kern="0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Problems are Procedural!</a:t>
            </a:r>
            <a:endParaRPr kumimoji="0" lang="en-GB" sz="3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" name="Text Box 15"/>
          <p:cNvSpPr txBox="1">
            <a:spLocks noChangeArrowheads="1"/>
          </p:cNvSpPr>
          <p:nvPr/>
        </p:nvSpPr>
        <p:spPr bwMode="auto">
          <a:xfrm>
            <a:off x="0" y="1884510"/>
            <a:ext cx="9144000" cy="3848746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400"/>
              </a:spcBef>
              <a:buNone/>
              <a:defRPr/>
            </a:pPr>
            <a:endParaRPr lang="en-US" sz="1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>
              <a:lnSpc>
                <a:spcPct val="150000"/>
              </a:lnSpc>
              <a:spcBef>
                <a:spcPts val="600"/>
              </a:spcBef>
              <a:buNone/>
              <a:defRPr/>
            </a:pPr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</a:t>
            </a:r>
            <a:r>
              <a:rPr lang="tr-TR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7</a:t>
            </a:r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% of </a:t>
            </a:r>
            <a:r>
              <a:rPr lang="tr-TR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total trip time wasted on borders and</a:t>
            </a:r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some drivers waiting as long as 2 weeks</a:t>
            </a:r>
            <a:endParaRPr 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7442527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17716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7716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177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7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177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7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17716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17715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177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7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177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7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158" grpId="0" animBg="1"/>
      <p:bldP spid="177158" grpId="1" animBg="1"/>
      <p:bldP spid="177158" grpId="2" animBg="1"/>
      <p:bldP spid="177164" grpId="0" animBg="1"/>
      <p:bldP spid="177164" grpId="1" animBg="1"/>
      <p:bldP spid="177164" grpId="2" animBg="1"/>
      <p:bldP spid="177165" grpId="0" animBg="1"/>
      <p:bldP spid="177165" grpId="1" animBg="1"/>
      <p:bldP spid="177165" grpId="2" animBg="1"/>
      <p:bldP spid="177166" grpId="0" animBg="1"/>
      <p:bldP spid="177166" grpId="1" animBg="1"/>
      <p:bldP spid="177166" grpId="2" animBg="1"/>
      <p:bldP spid="3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 </a:t>
            </a: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2771800" y="6400800"/>
            <a:ext cx="3929063" cy="457200"/>
          </a:xfrm>
        </p:spPr>
        <p:txBody>
          <a:bodyPr/>
          <a:lstStyle/>
          <a:p>
            <a:pPr algn="ctr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None/>
              <a:defRPr/>
            </a:pPr>
            <a:r>
              <a:rPr lang="en-GB" sz="1050" dirty="0"/>
              <a:t>Page </a:t>
            </a:r>
            <a:fld id="{8A621A11-578D-45FB-8E55-F9FC8F7DFAF6}" type="slidenum">
              <a:rPr lang="en-GB" sz="1050"/>
              <a:pPr algn="ctr">
                <a:lnSpc>
                  <a:spcPct val="105000"/>
                </a:lnSpc>
                <a:spcBef>
                  <a:spcPct val="15000"/>
                </a:spcBef>
                <a:spcAft>
                  <a:spcPct val="15000"/>
                </a:spcAft>
                <a:buClr>
                  <a:schemeClr val="bg1"/>
                </a:buClr>
                <a:buNone/>
                <a:defRPr/>
              </a:pPr>
              <a:t>18</a:t>
            </a:fld>
            <a:endParaRPr lang="en-GB" sz="1050" dirty="0"/>
          </a:p>
        </p:txBody>
      </p:sp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lIns="92075" tIns="46038" rIns="92075" bIns="46038"/>
          <a:lstStyle/>
          <a:p>
            <a:pPr>
              <a:defRPr/>
            </a:pPr>
            <a:r>
              <a:rPr lang="ru-RU" sz="2800" i="1"/>
              <a:t> </a:t>
            </a:r>
            <a:r>
              <a:rPr lang="en-US" sz="2800">
                <a:solidFill>
                  <a:srgbClr val="FFFF00"/>
                </a:solidFill>
              </a:rPr>
              <a:t>NELTI:</a:t>
            </a:r>
            <a:r>
              <a:rPr lang="en-US" sz="2800"/>
              <a:t> Solutions</a:t>
            </a:r>
            <a:endParaRPr lang="en-GB" sz="2800"/>
          </a:p>
        </p:txBody>
      </p:sp>
      <p:sp>
        <p:nvSpPr>
          <p:cNvPr id="87043" name="Text Box 3"/>
          <p:cNvSpPr txBox="1">
            <a:spLocks noChangeArrowheads="1"/>
          </p:cNvSpPr>
          <p:nvPr/>
        </p:nvSpPr>
        <p:spPr bwMode="auto">
          <a:xfrm>
            <a:off x="100013" y="2511425"/>
            <a:ext cx="892492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7044" name="Text Box 4"/>
          <p:cNvSpPr txBox="1">
            <a:spLocks noChangeArrowheads="1"/>
          </p:cNvSpPr>
          <p:nvPr/>
        </p:nvSpPr>
        <p:spPr bwMode="auto">
          <a:xfrm>
            <a:off x="166688" y="2582863"/>
            <a:ext cx="29210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endParaRPr lang="ru-RU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7045" name="Text Box 5"/>
          <p:cNvSpPr txBox="1">
            <a:spLocks noChangeArrowheads="1"/>
          </p:cNvSpPr>
          <p:nvPr/>
        </p:nvSpPr>
        <p:spPr bwMode="auto">
          <a:xfrm>
            <a:off x="982663" y="3860800"/>
            <a:ext cx="7712075" cy="452438"/>
          </a:xfrm>
          <a:prstGeom prst="rect">
            <a:avLst/>
          </a:prstGeom>
          <a:solidFill>
            <a:srgbClr val="3366FF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Introduce multilateral transport permit system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7046" name="Rectangle 6"/>
          <p:cNvSpPr>
            <a:spLocks noChangeArrowheads="1"/>
          </p:cNvSpPr>
          <p:nvPr/>
        </p:nvSpPr>
        <p:spPr bwMode="auto">
          <a:xfrm>
            <a:off x="582613" y="1628775"/>
            <a:ext cx="8175625" cy="576263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32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NELTI</a:t>
            </a:r>
            <a:endParaRPr lang="ru-RU" sz="32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4585" name="AutoShape 7"/>
          <p:cNvSpPr>
            <a:spLocks noChangeArrowheads="1"/>
          </p:cNvSpPr>
          <p:nvPr/>
        </p:nvSpPr>
        <p:spPr bwMode="auto">
          <a:xfrm>
            <a:off x="650875" y="2708275"/>
            <a:ext cx="331788" cy="215900"/>
          </a:xfrm>
          <a:prstGeom prst="rightArrow">
            <a:avLst>
              <a:gd name="adj1" fmla="val 50000"/>
              <a:gd name="adj2" fmla="val 41621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6" name="AutoShape 8"/>
          <p:cNvSpPr>
            <a:spLocks noChangeArrowheads="1"/>
          </p:cNvSpPr>
          <p:nvPr/>
        </p:nvSpPr>
        <p:spPr bwMode="auto">
          <a:xfrm>
            <a:off x="650875" y="3357563"/>
            <a:ext cx="331788" cy="215900"/>
          </a:xfrm>
          <a:prstGeom prst="rightArrow">
            <a:avLst>
              <a:gd name="adj1" fmla="val 50000"/>
              <a:gd name="adj2" fmla="val 41621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7" name="AutoShape 9"/>
          <p:cNvSpPr>
            <a:spLocks noChangeArrowheads="1"/>
          </p:cNvSpPr>
          <p:nvPr/>
        </p:nvSpPr>
        <p:spPr bwMode="auto">
          <a:xfrm>
            <a:off x="650875" y="4005263"/>
            <a:ext cx="331788" cy="215900"/>
          </a:xfrm>
          <a:prstGeom prst="rightArrow">
            <a:avLst>
              <a:gd name="adj1" fmla="val 50000"/>
              <a:gd name="adj2" fmla="val 41621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8" name="AutoShape 10"/>
          <p:cNvSpPr>
            <a:spLocks noChangeArrowheads="1"/>
          </p:cNvSpPr>
          <p:nvPr/>
        </p:nvSpPr>
        <p:spPr bwMode="auto">
          <a:xfrm>
            <a:off x="650875" y="4652963"/>
            <a:ext cx="331788" cy="215900"/>
          </a:xfrm>
          <a:prstGeom prst="rightArrow">
            <a:avLst>
              <a:gd name="adj1" fmla="val 50000"/>
              <a:gd name="adj2" fmla="val 41621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24589" name="Picture 11" descr="came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14475" y="1700213"/>
            <a:ext cx="1063625" cy="66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52" name="Text Box 12"/>
          <p:cNvSpPr txBox="1">
            <a:spLocks noChangeArrowheads="1"/>
          </p:cNvSpPr>
          <p:nvPr/>
        </p:nvSpPr>
        <p:spPr bwMode="auto">
          <a:xfrm>
            <a:off x="982663" y="2492375"/>
            <a:ext cx="7712075" cy="452438"/>
          </a:xfrm>
          <a:prstGeom prst="rect">
            <a:avLst/>
          </a:prstGeom>
          <a:solidFill>
            <a:srgbClr val="3366FF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Implement UN trade and road transport facilitation tools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7053" name="Text Box 13"/>
          <p:cNvSpPr txBox="1">
            <a:spLocks noChangeArrowheads="1"/>
          </p:cNvSpPr>
          <p:nvPr/>
        </p:nvSpPr>
        <p:spPr bwMode="auto">
          <a:xfrm rot="10800000" flipV="1">
            <a:off x="982663" y="3219450"/>
            <a:ext cx="7778750" cy="454025"/>
          </a:xfrm>
          <a:prstGeom prst="rect">
            <a:avLst/>
          </a:prstGeom>
          <a:solidFill>
            <a:srgbClr val="3366FF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Increase cooperation between transit States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7054" name="Text Box 14"/>
          <p:cNvSpPr txBox="1">
            <a:spLocks noChangeArrowheads="1"/>
          </p:cNvSpPr>
          <p:nvPr/>
        </p:nvSpPr>
        <p:spPr bwMode="auto">
          <a:xfrm>
            <a:off x="982663" y="4508500"/>
            <a:ext cx="7710487" cy="452438"/>
          </a:xfrm>
          <a:prstGeom prst="rect">
            <a:avLst/>
          </a:prstGeom>
          <a:solidFill>
            <a:srgbClr val="3366FF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Improve customs procedures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7055" name="Text Box 15"/>
          <p:cNvSpPr txBox="1">
            <a:spLocks noChangeArrowheads="1"/>
          </p:cNvSpPr>
          <p:nvPr/>
        </p:nvSpPr>
        <p:spPr bwMode="auto">
          <a:xfrm>
            <a:off x="982663" y="5157788"/>
            <a:ext cx="7712075" cy="452437"/>
          </a:xfrm>
          <a:prstGeom prst="rect">
            <a:avLst/>
          </a:prstGeom>
          <a:solidFill>
            <a:srgbClr val="3366FF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Provide multi-entry and transit visas for drivers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4594" name="Line 16"/>
          <p:cNvSpPr>
            <a:spLocks noChangeShapeType="1"/>
          </p:cNvSpPr>
          <p:nvPr/>
        </p:nvSpPr>
        <p:spPr bwMode="auto">
          <a:xfrm>
            <a:off x="650875" y="2060575"/>
            <a:ext cx="0" cy="3455988"/>
          </a:xfrm>
          <a:prstGeom prst="line">
            <a:avLst/>
          </a:prstGeom>
          <a:noFill/>
          <a:ln w="63500">
            <a:solidFill>
              <a:srgbClr val="FFCC00"/>
            </a:solidFill>
            <a:miter lim="800000"/>
            <a:headEnd/>
            <a:tailEnd/>
          </a:ln>
        </p:spPr>
        <p:txBody>
          <a:bodyPr wrap="none"/>
          <a:lstStyle/>
          <a:p>
            <a:endParaRPr lang="en-GB"/>
          </a:p>
        </p:txBody>
      </p:sp>
      <p:sp>
        <p:nvSpPr>
          <p:cNvPr id="24595" name="AutoShape 17"/>
          <p:cNvSpPr>
            <a:spLocks noChangeArrowheads="1"/>
          </p:cNvSpPr>
          <p:nvPr/>
        </p:nvSpPr>
        <p:spPr bwMode="auto">
          <a:xfrm>
            <a:off x="650875" y="5373688"/>
            <a:ext cx="331788" cy="215900"/>
          </a:xfrm>
          <a:prstGeom prst="rightArrow">
            <a:avLst>
              <a:gd name="adj1" fmla="val 50000"/>
              <a:gd name="adj2" fmla="val 41621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r-TR" dirty="0" smtClean="0"/>
              <a:t>Key UN Conventions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UNESCAP Resolution 48/11, 1992</a:t>
            </a:r>
          </a:p>
          <a:p>
            <a:pPr marL="533400" indent="-533400">
              <a:defRPr/>
            </a:pPr>
            <a:r>
              <a:rPr lang="en-US" sz="2400" dirty="0" smtClean="0"/>
              <a:t>Convention on the Contract for the International Carriage of Good by Road (CMR), of 1956</a:t>
            </a:r>
          </a:p>
          <a:p>
            <a:pPr marL="533400" indent="-533400">
              <a:defRPr/>
            </a:pPr>
            <a:r>
              <a:rPr lang="en-US" sz="2400" dirty="0" smtClean="0"/>
              <a:t>Convention on the Harmonization of Frontier Controls of Goods, 1982 Convention on Road Traffic, 1968 </a:t>
            </a:r>
          </a:p>
          <a:p>
            <a:pPr marL="533400" indent="-533400">
              <a:defRPr/>
            </a:pPr>
            <a:r>
              <a:rPr lang="en-US" sz="2400" dirty="0" smtClean="0"/>
              <a:t>TIR Convention, of 1975</a:t>
            </a:r>
          </a:p>
          <a:p>
            <a:pPr marL="533400" indent="-533400">
              <a:defRPr/>
            </a:pPr>
            <a:r>
              <a:rPr lang="en-US" sz="2400" dirty="0" smtClean="0"/>
              <a:t>Convention on Road Signs and Signals, of 1968</a:t>
            </a:r>
          </a:p>
          <a:p>
            <a:pPr marL="533400" indent="-533400">
              <a:defRPr/>
            </a:pPr>
            <a:r>
              <a:rPr lang="en-US" sz="2400" dirty="0" smtClean="0"/>
              <a:t>Customs Convention on Temporary Import of Commercial Road Vehicles, 1956</a:t>
            </a:r>
          </a:p>
          <a:p>
            <a:pPr marL="533400" indent="-533400">
              <a:defRPr/>
            </a:pPr>
            <a:r>
              <a:rPr lang="en-US" sz="2400" dirty="0" smtClean="0"/>
              <a:t>Customs Convention on Containers, of 1972</a:t>
            </a:r>
          </a:p>
          <a:p>
            <a:pPr marL="533400" indent="-533400">
              <a:defRPr/>
            </a:pPr>
            <a:r>
              <a:rPr lang="en-US" sz="2400" dirty="0" smtClean="0"/>
              <a:t>Road Traffic, 1949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1BA256D8-B3A5-4E1A-B7D4-18052FBF4E28}" type="slidenum">
              <a:rPr lang="en-US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     </a:t>
            </a:r>
            <a:br>
              <a:rPr lang="en-GB" dirty="0" smtClean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en-GB" sz="4400" dirty="0" smtClean="0"/>
          </a:p>
          <a:p>
            <a:pPr algn="ctr">
              <a:buNone/>
            </a:pPr>
            <a:r>
              <a:rPr lang="en-GB" sz="4800" dirty="0" smtClean="0"/>
              <a:t>HOW TRADE LOGISTICS MATTER IN THE ARAB REGION</a:t>
            </a:r>
            <a:endParaRPr lang="en-GB" sz="4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Page </a:t>
            </a:r>
            <a:fld id="{E4324F84-85F6-407D-B0D9-7D48FD87B6F5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r-TR" dirty="0" smtClean="0"/>
              <a:t>Key UN Conventions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33400" indent="-533400">
              <a:defRPr/>
            </a:pPr>
            <a:r>
              <a:rPr lang="en-GB" altLang="ja-JP" dirty="0" smtClean="0">
                <a:ea typeface="ＭＳ Ｐゴシック" charset="-128"/>
              </a:rPr>
              <a:t>European Agreement concerning the International Carriage of Dangerous Goods by Road (ADR) (1957)</a:t>
            </a:r>
            <a:endParaRPr lang="tr-TR" altLang="ja-JP" dirty="0" smtClean="0"/>
          </a:p>
          <a:p>
            <a:pPr marL="533400" indent="-533400">
              <a:defRPr/>
            </a:pPr>
            <a:r>
              <a:rPr lang="en-GB" altLang="ja-JP" dirty="0" smtClean="0">
                <a:ea typeface="ＭＳ Ｐゴシック" charset="-128"/>
              </a:rPr>
              <a:t>Agreement on the International Carriage of Perishable Foodstuffs and on the Special Equipment to be Used for such Carriage (ATP) (1970)</a:t>
            </a:r>
            <a:endParaRPr lang="tr-TR" altLang="ja-JP" dirty="0" smtClean="0"/>
          </a:p>
          <a:p>
            <a:pPr marL="533400" indent="-533400">
              <a:buFont typeface="Wingdings" pitchFamily="2" charset="2"/>
              <a:buNone/>
              <a:defRPr/>
            </a:pPr>
            <a:r>
              <a:rPr lang="en-US" altLang="ja-JP" dirty="0" smtClean="0">
                <a:ea typeface="ＭＳ Ｐゴシック" charset="-128"/>
              </a:rPr>
              <a:t/>
            </a:r>
            <a:br>
              <a:rPr lang="en-US" altLang="ja-JP" dirty="0" smtClean="0">
                <a:ea typeface="ＭＳ Ｐゴシック" charset="-128"/>
              </a:rPr>
            </a:br>
            <a:r>
              <a:rPr lang="tr-TR" altLang="ja-JP" sz="1600" i="1" dirty="0" smtClean="0"/>
              <a:t>Note: These two </a:t>
            </a:r>
            <a:r>
              <a:rPr lang="en-GB" altLang="ja-JP" sz="1600" i="1" dirty="0" smtClean="0">
                <a:ea typeface="ＭＳ Ｐゴシック" charset="-128"/>
              </a:rPr>
              <a:t>Agreement</a:t>
            </a:r>
            <a:r>
              <a:rPr lang="tr-TR" altLang="ja-JP" sz="1600" i="1" dirty="0" smtClean="0"/>
              <a:t>s</a:t>
            </a:r>
            <a:r>
              <a:rPr lang="en-GB" altLang="ja-JP" sz="1600" i="1" dirty="0" smtClean="0">
                <a:ea typeface="ＭＳ Ｐゴシック" charset="-128"/>
              </a:rPr>
              <a:t> </a:t>
            </a:r>
            <a:r>
              <a:rPr lang="tr-TR" altLang="ja-JP" sz="1600" i="1" dirty="0" smtClean="0"/>
              <a:t>are</a:t>
            </a:r>
            <a:r>
              <a:rPr lang="en-GB" altLang="ja-JP" sz="1600" i="1" dirty="0" smtClean="0">
                <a:ea typeface="ＭＳ Ｐゴシック" charset="-128"/>
              </a:rPr>
              <a:t> not included in the UNESCAP Commission Resolution 48/11 of 1992. However, </a:t>
            </a:r>
            <a:r>
              <a:rPr lang="tr-TR" altLang="ja-JP" sz="1600" i="1" dirty="0" smtClean="0"/>
              <a:t>their</a:t>
            </a:r>
            <a:r>
              <a:rPr lang="en-GB" altLang="ja-JP" sz="1600" i="1" dirty="0" smtClean="0">
                <a:ea typeface="ＭＳ Ｐゴシック" charset="-128"/>
              </a:rPr>
              <a:t> implementation would benefit to the road transport industry in the	ESCWA region, significantly.</a:t>
            </a:r>
            <a:endParaRPr lang="en-GB" altLang="ja-JP" sz="1600" i="1" dirty="0" smtClean="0">
              <a:ea typeface="ＭＳ Ｐゴシック" charset="-128"/>
              <a:hlinkClick r:id="rId2" action="ppaction://hlinksldjump"/>
            </a:endParaRPr>
          </a:p>
          <a:p>
            <a:pPr>
              <a:defRPr/>
            </a:pP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B37D5787-71C0-4ECA-9E3B-03F354F30B3C}" type="slidenum">
              <a:rPr lang="en-US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r-TR" sz="3200" dirty="0" smtClean="0"/>
              <a:t>Status of </a:t>
            </a:r>
            <a:r>
              <a:rPr lang="tr-TR" sz="3200" dirty="0" smtClean="0">
                <a:solidFill>
                  <a:srgbClr val="FF0000"/>
                </a:solidFill>
              </a:rPr>
              <a:t>5</a:t>
            </a:r>
            <a:r>
              <a:rPr lang="en-GB" sz="3200" dirty="0" smtClean="0">
                <a:solidFill>
                  <a:srgbClr val="FF0000"/>
                </a:solidFill>
              </a:rPr>
              <a:t>8</a:t>
            </a:r>
            <a:r>
              <a:rPr lang="tr-TR" sz="3200" dirty="0" smtClean="0"/>
              <a:t> UN Conventions in the </a:t>
            </a:r>
            <a:r>
              <a:rPr lang="en-GB" sz="3200" dirty="0" smtClean="0"/>
              <a:t>ESCWA</a:t>
            </a:r>
            <a:r>
              <a:rPr lang="tr-TR" sz="3200" dirty="0" smtClean="0"/>
              <a:t> Region as of</a:t>
            </a:r>
            <a:r>
              <a:rPr lang="en-GB" sz="3200" dirty="0" smtClean="0"/>
              <a:t> 30</a:t>
            </a:r>
            <a:r>
              <a:rPr lang="tr-TR" sz="3200" dirty="0" smtClean="0"/>
              <a:t> </a:t>
            </a:r>
            <a:r>
              <a:rPr lang="en-GB" sz="3200" dirty="0" smtClean="0"/>
              <a:t>Jan</a:t>
            </a:r>
            <a:r>
              <a:rPr lang="tr-TR" sz="3200" dirty="0" smtClean="0"/>
              <a:t> 201</a:t>
            </a:r>
            <a:r>
              <a:rPr lang="en-GB" sz="3200" dirty="0" smtClean="0"/>
              <a:t>3</a:t>
            </a:r>
            <a:endParaRPr lang="en-GB" sz="3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F06F8C09-1FC1-49B3-86E6-6AA5D50AD19D}" type="slidenum">
              <a:rPr lang="en-US"/>
              <a:pPr>
                <a:defRPr/>
              </a:pPr>
              <a:t>21</a:t>
            </a:fld>
            <a:endParaRPr lang="en-US"/>
          </a:p>
        </p:txBody>
      </p:sp>
      <p:pic>
        <p:nvPicPr>
          <p:cNvPr id="6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9386" t="23095" r="17178" b="12406"/>
          <a:stretch>
            <a:fillRect/>
          </a:stretch>
        </p:blipFill>
        <p:spPr bwMode="auto">
          <a:xfrm>
            <a:off x="1115616" y="1556792"/>
            <a:ext cx="6696744" cy="5051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" name="Oval 65"/>
          <p:cNvSpPr/>
          <p:nvPr/>
        </p:nvSpPr>
        <p:spPr bwMode="auto">
          <a:xfrm>
            <a:off x="1691680" y="2636912"/>
            <a:ext cx="649288" cy="442913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0000" tIns="46800" rIns="90000" bIns="46800"/>
          <a:lstStyle/>
          <a:p>
            <a:pPr algn="ctr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None/>
              <a:defRPr/>
            </a:pPr>
            <a:r>
              <a:rPr lang="tr-TR" sz="1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</a:t>
            </a:r>
            <a:endParaRPr lang="en-GB" sz="1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7" name="Oval 66"/>
          <p:cNvSpPr/>
          <p:nvPr/>
        </p:nvSpPr>
        <p:spPr bwMode="auto">
          <a:xfrm>
            <a:off x="2987824" y="2348880"/>
            <a:ext cx="720080" cy="442912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0000" tIns="46800" rIns="90000" bIns="46800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None/>
              <a:defRPr/>
            </a:pPr>
            <a:r>
              <a:rPr lang="en-US" sz="1600" dirty="0" smtClean="0">
                <a:solidFill>
                  <a:schemeClr val="tx1"/>
                </a:solidFill>
              </a:rPr>
              <a:t>16</a:t>
            </a:r>
            <a:endParaRPr lang="en-GB" sz="1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8" name="Oval 67"/>
          <p:cNvSpPr/>
          <p:nvPr/>
        </p:nvSpPr>
        <p:spPr bwMode="auto">
          <a:xfrm>
            <a:off x="4139952" y="3140968"/>
            <a:ext cx="362843" cy="442913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0000" tIns="46800" rIns="90000" bIns="46800"/>
          <a:lstStyle/>
          <a:p>
            <a:pPr algn="ctr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/>
            </a:pPr>
            <a:r>
              <a:rPr lang="en-US" sz="1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  <a:endParaRPr lang="en-GB" sz="1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9" name="Oval 68"/>
          <p:cNvSpPr/>
          <p:nvPr/>
        </p:nvSpPr>
        <p:spPr bwMode="auto">
          <a:xfrm>
            <a:off x="4860032" y="3212976"/>
            <a:ext cx="649288" cy="288032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0000" tIns="46800" rIns="90000" bIns="46800"/>
          <a:lstStyle/>
          <a:p>
            <a:pPr algn="ctr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/>
            </a:pPr>
            <a:r>
              <a:rPr lang="tr-TR" sz="1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en-GB" sz="1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0" name="Oval 69"/>
          <p:cNvSpPr/>
          <p:nvPr/>
        </p:nvSpPr>
        <p:spPr bwMode="auto">
          <a:xfrm>
            <a:off x="5148263" y="4148138"/>
            <a:ext cx="650875" cy="360982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0000" tIns="46800" rIns="90000" bIns="46800"/>
          <a:lstStyle/>
          <a:p>
            <a:pPr algn="ctr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/>
            </a:pPr>
            <a:r>
              <a:rPr lang="tr-TR" sz="1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en-GB" sz="1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1" name="Oval 70"/>
          <p:cNvSpPr/>
          <p:nvPr/>
        </p:nvSpPr>
        <p:spPr bwMode="auto">
          <a:xfrm>
            <a:off x="5652120" y="1704975"/>
            <a:ext cx="491505" cy="442913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0000" tIns="46800" rIns="90000" bIns="46800"/>
          <a:lstStyle/>
          <a:p>
            <a:pPr algn="ctr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/>
            </a:pPr>
            <a:r>
              <a:rPr lang="en-US" sz="1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en-GB" sz="1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2" name="Oval 71"/>
          <p:cNvSpPr/>
          <p:nvPr/>
        </p:nvSpPr>
        <p:spPr bwMode="auto">
          <a:xfrm>
            <a:off x="5508103" y="2636912"/>
            <a:ext cx="432049" cy="442912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0000" tIns="46800" rIns="90000" bIns="46800"/>
          <a:lstStyle/>
          <a:p>
            <a:pPr algn="ctr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/>
            </a:pPr>
            <a:r>
              <a:rPr lang="en-US" sz="1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endParaRPr lang="en-GB" sz="1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3" name="Oval 72"/>
          <p:cNvSpPr/>
          <p:nvPr/>
        </p:nvSpPr>
        <p:spPr bwMode="auto">
          <a:xfrm>
            <a:off x="5868145" y="3140968"/>
            <a:ext cx="504056" cy="442912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0000" tIns="46800" rIns="90000" bIns="46800"/>
          <a:lstStyle/>
          <a:p>
            <a:pPr algn="ctr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/>
            </a:pPr>
            <a:r>
              <a:rPr lang="en-US" sz="1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en-GB" sz="1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4" name="Oval 73"/>
          <p:cNvSpPr/>
          <p:nvPr/>
        </p:nvSpPr>
        <p:spPr bwMode="auto">
          <a:xfrm>
            <a:off x="7380312" y="3140968"/>
            <a:ext cx="506859" cy="442913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0000" tIns="46800" rIns="90000" bIns="46800"/>
          <a:lstStyle/>
          <a:p>
            <a:pPr algn="ctr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/>
            </a:pPr>
            <a:r>
              <a:rPr lang="en-US" sz="1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  <a:endParaRPr lang="en-GB" sz="1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5" name="Oval 74"/>
          <p:cNvSpPr/>
          <p:nvPr/>
        </p:nvSpPr>
        <p:spPr bwMode="auto">
          <a:xfrm>
            <a:off x="7092280" y="2636912"/>
            <a:ext cx="434851" cy="442913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0000" tIns="46800" rIns="90000" bIns="46800"/>
          <a:lstStyle/>
          <a:p>
            <a:pPr algn="ctr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/>
            </a:pPr>
            <a:r>
              <a:rPr lang="en-US" sz="1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en-GB" sz="1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6" name="Oval 75"/>
          <p:cNvSpPr/>
          <p:nvPr/>
        </p:nvSpPr>
        <p:spPr bwMode="auto">
          <a:xfrm>
            <a:off x="6588224" y="2492896"/>
            <a:ext cx="288032" cy="441325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0000" tIns="46800" rIns="90000" bIns="46800"/>
          <a:lstStyle/>
          <a:p>
            <a:pPr algn="ctr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/>
            </a:pPr>
            <a:r>
              <a:rPr lang="en-US" sz="1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en-GB" sz="1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7" name="Oval 76"/>
          <p:cNvSpPr/>
          <p:nvPr/>
        </p:nvSpPr>
        <p:spPr bwMode="auto">
          <a:xfrm>
            <a:off x="6516216" y="3933056"/>
            <a:ext cx="506859" cy="442913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0000" tIns="46800" rIns="90000" bIns="46800"/>
          <a:lstStyle/>
          <a:p>
            <a:pPr algn="ctr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/>
            </a:pPr>
            <a:r>
              <a:rPr lang="en-US" sz="1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  <a:endParaRPr lang="en-GB" sz="1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8" name="Oval 77"/>
          <p:cNvSpPr/>
          <p:nvPr/>
        </p:nvSpPr>
        <p:spPr bwMode="auto">
          <a:xfrm>
            <a:off x="6300192" y="2780928"/>
            <a:ext cx="432049" cy="442913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0000" tIns="46800" rIns="90000" bIns="46800"/>
          <a:lstStyle/>
          <a:p>
            <a:pPr algn="ctr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/>
            </a:pPr>
            <a:r>
              <a:rPr lang="en-US" sz="1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en-GB" sz="1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9" name="Oval 78"/>
          <p:cNvSpPr/>
          <p:nvPr/>
        </p:nvSpPr>
        <p:spPr bwMode="auto">
          <a:xfrm>
            <a:off x="6228185" y="2060848"/>
            <a:ext cx="504056" cy="442912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0000" tIns="46800" rIns="90000" bIns="46800"/>
          <a:lstStyle/>
          <a:p>
            <a:pPr algn="ctr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/>
            </a:pPr>
            <a:r>
              <a:rPr lang="en-US" sz="1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en-GB" sz="1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0" name="Oval 79"/>
          <p:cNvSpPr/>
          <p:nvPr/>
        </p:nvSpPr>
        <p:spPr bwMode="auto">
          <a:xfrm>
            <a:off x="5220071" y="2132856"/>
            <a:ext cx="432049" cy="442912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0000" tIns="46800" rIns="90000" bIns="46800"/>
          <a:lstStyle/>
          <a:p>
            <a:pPr algn="ctr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/>
            </a:pPr>
            <a:r>
              <a:rPr lang="en-US" sz="1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en-GB" sz="1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1" name="Oval 80"/>
          <p:cNvSpPr/>
          <p:nvPr/>
        </p:nvSpPr>
        <p:spPr bwMode="auto">
          <a:xfrm>
            <a:off x="6660232" y="3068960"/>
            <a:ext cx="506859" cy="442913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0000" tIns="46800" rIns="90000" bIns="46800"/>
          <a:lstStyle/>
          <a:p>
            <a:pPr algn="ctr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/>
            </a:pPr>
            <a:r>
              <a:rPr lang="en-US" sz="1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  <a:endParaRPr lang="en-GB" sz="1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9938" y="188913"/>
            <a:ext cx="7104062" cy="914400"/>
          </a:xfrm>
        </p:spPr>
        <p:txBody>
          <a:bodyPr/>
          <a:lstStyle/>
          <a:p>
            <a:pPr>
              <a:defRPr/>
            </a:pPr>
            <a:r>
              <a:rPr lang="tr-TR" sz="3200" dirty="0" smtClean="0"/>
              <a:t>Contracting Parties in the Region</a:t>
            </a:r>
            <a:br>
              <a:rPr lang="tr-TR" sz="3200" dirty="0" smtClean="0"/>
            </a:br>
            <a:r>
              <a:rPr lang="tr-TR" sz="3200" dirty="0" smtClean="0"/>
              <a:t>as of </a:t>
            </a:r>
            <a:r>
              <a:rPr lang="en-GB" sz="3200" dirty="0" smtClean="0"/>
              <a:t>30</a:t>
            </a:r>
            <a:r>
              <a:rPr lang="tr-TR" sz="3200" dirty="0" smtClean="0"/>
              <a:t> </a:t>
            </a:r>
            <a:r>
              <a:rPr lang="en-GB" sz="3200" dirty="0" smtClean="0"/>
              <a:t>Jan</a:t>
            </a:r>
            <a:r>
              <a:rPr lang="tr-TR" sz="3200" dirty="0" smtClean="0"/>
              <a:t> 201</a:t>
            </a:r>
            <a:r>
              <a:rPr lang="en-GB" sz="3200" dirty="0" smtClean="0"/>
              <a:t>3</a:t>
            </a:r>
            <a:endParaRPr lang="en-GB" sz="3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145E97FE-9244-4F1D-9AD4-F60CF2939A41}" type="slidenum">
              <a:rPr lang="en-US"/>
              <a:pPr>
                <a:defRPr/>
              </a:pPr>
              <a:t>22</a:t>
            </a:fld>
            <a:endParaRPr lang="en-US"/>
          </a:p>
        </p:txBody>
      </p:sp>
      <p:pic>
        <p:nvPicPr>
          <p:cNvPr id="29700" name="Picture 3" descr="south west asia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288" y="1341438"/>
            <a:ext cx="8280400" cy="5207000"/>
          </a:xfrm>
        </p:spPr>
      </p:pic>
      <p:sp>
        <p:nvSpPr>
          <p:cNvPr id="9" name="Rectangle 8"/>
          <p:cNvSpPr/>
          <p:nvPr/>
        </p:nvSpPr>
        <p:spPr>
          <a:xfrm>
            <a:off x="4254500" y="3189288"/>
            <a:ext cx="184150" cy="4524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/>
            </a:pPr>
            <a:endParaRPr lang="tr-TR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0825" y="1557338"/>
            <a:ext cx="860425" cy="6334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r>
              <a:rPr 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37</a:t>
            </a:r>
            <a:endParaRPr lang="en-GB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42988" y="1341438"/>
            <a:ext cx="860425" cy="6334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r>
              <a:rPr 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21</a:t>
            </a:r>
            <a:endParaRPr lang="en-GB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5650" y="2708275"/>
            <a:ext cx="858838" cy="635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r>
              <a:rPr 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21</a:t>
            </a:r>
            <a:endParaRPr lang="en-GB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31913" y="3500438"/>
            <a:ext cx="603250" cy="635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r>
              <a:rPr 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6</a:t>
            </a:r>
            <a:endParaRPr lang="en-GB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71550" y="3644900"/>
            <a:ext cx="603250" cy="6334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r>
              <a:rPr 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7</a:t>
            </a:r>
            <a:endParaRPr lang="en-GB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42988" y="4221163"/>
            <a:ext cx="603250" cy="6334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r>
              <a:rPr 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9</a:t>
            </a:r>
            <a:endParaRPr lang="en-GB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3850" y="5013325"/>
            <a:ext cx="503238" cy="673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r>
              <a:rPr 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5</a:t>
            </a:r>
            <a:endParaRPr lang="en-GB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1188" y="5876925"/>
            <a:ext cx="504825" cy="633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r>
              <a:rPr 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1</a:t>
            </a:r>
            <a:endParaRPr lang="en-GB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411413" y="5516563"/>
            <a:ext cx="603250" cy="635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r>
              <a:rPr 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3</a:t>
            </a:r>
            <a:endParaRPr lang="en-GB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00338" y="2708275"/>
            <a:ext cx="603250" cy="635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r>
              <a:rPr 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9</a:t>
            </a:r>
            <a:endParaRPr lang="en-GB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195513" y="2205038"/>
            <a:ext cx="1500187" cy="6334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r>
              <a:rPr 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14/15</a:t>
            </a:r>
            <a:endParaRPr lang="en-GB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555875" y="1557338"/>
            <a:ext cx="858838" cy="6334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r>
              <a:rPr 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31</a:t>
            </a:r>
            <a:endParaRPr lang="en-GB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339975" y="3933825"/>
            <a:ext cx="603250" cy="6334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r>
              <a:rPr 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1</a:t>
            </a:r>
            <a:endParaRPr lang="en-GB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132138" y="2636838"/>
            <a:ext cx="1500187" cy="6334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r>
              <a:rPr 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12/14</a:t>
            </a:r>
            <a:endParaRPr lang="en-GB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851275" y="3860800"/>
            <a:ext cx="860425" cy="6334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r>
              <a:rPr 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10</a:t>
            </a:r>
            <a:endParaRPr lang="en-GB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651500" y="3068638"/>
            <a:ext cx="603250" cy="6334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r>
              <a:rPr 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6</a:t>
            </a:r>
            <a:endParaRPr lang="en-GB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500563" y="5661025"/>
            <a:ext cx="603250" cy="6334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r>
              <a:rPr 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5</a:t>
            </a:r>
            <a:endParaRPr lang="en-GB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635375" y="5157788"/>
            <a:ext cx="603250" cy="6334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r>
              <a:rPr 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2</a:t>
            </a:r>
            <a:endParaRPr lang="en-GB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132138" y="4652963"/>
            <a:ext cx="603250" cy="6334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r>
              <a:rPr 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4</a:t>
            </a:r>
            <a:endParaRPr lang="en-GB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948488" y="2852738"/>
            <a:ext cx="603250" cy="6334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r>
              <a:rPr 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4</a:t>
            </a:r>
            <a:endParaRPr lang="en-GB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227763" y="4149725"/>
            <a:ext cx="603250" cy="6334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r>
              <a:rPr 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3</a:t>
            </a:r>
            <a:endParaRPr lang="en-GB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148263" y="2349500"/>
            <a:ext cx="1320800" cy="6334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1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r>
              <a:rPr 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12</a:t>
            </a:r>
            <a:endParaRPr lang="en-GB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27538" y="1628775"/>
            <a:ext cx="1501775" cy="6334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r>
              <a:rPr 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12/18</a:t>
            </a:r>
            <a:endParaRPr lang="en-GB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596188" y="2420938"/>
            <a:ext cx="860425" cy="6334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r>
              <a:rPr 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10</a:t>
            </a:r>
            <a:endParaRPr lang="en-GB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027988" y="2781300"/>
            <a:ext cx="603250" cy="6334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r>
              <a:rPr 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5</a:t>
            </a:r>
            <a:endParaRPr lang="en-GB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875463" y="4797425"/>
            <a:ext cx="603250" cy="6334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r>
              <a:rPr 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2</a:t>
            </a:r>
            <a:endParaRPr lang="en-GB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027988" y="5373688"/>
            <a:ext cx="603250" cy="6334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r>
              <a:rPr 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7</a:t>
            </a:r>
            <a:endParaRPr lang="en-GB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508104" y="5949280"/>
            <a:ext cx="463588" cy="4532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 smtClean="0">
                <a:solidFill>
                  <a:schemeClr val="tx1"/>
                </a:solidFill>
              </a:rPr>
              <a:t>0</a:t>
            </a:r>
            <a:endParaRPr lang="en-GB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4" descr="TIRframe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5650" y="1412875"/>
            <a:ext cx="7704138" cy="523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5" name="Footer Placeholder 4"/>
          <p:cNvSpPr txBox="1">
            <a:spLocks noGrp="1"/>
          </p:cNvSpPr>
          <p:nvPr/>
        </p:nvSpPr>
        <p:spPr bwMode="auto">
          <a:xfrm>
            <a:off x="280988" y="6629400"/>
            <a:ext cx="44910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en-US" sz="10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59395" name="Rectangle 3"/>
          <p:cNvSpPr>
            <a:spLocks noChangeArrowheads="1"/>
          </p:cNvSpPr>
          <p:nvPr/>
        </p:nvSpPr>
        <p:spPr bwMode="auto">
          <a:xfrm>
            <a:off x="0" y="3213100"/>
            <a:ext cx="9144000" cy="1865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buNone/>
              <a:defRPr/>
            </a:pPr>
            <a:r>
              <a:rPr lang="fr-CH" sz="4800" b="1" dirty="0" smtClean="0">
                <a:solidFill>
                  <a:srgbClr val="FFFF00"/>
                </a:solidFill>
                <a:effectLst/>
              </a:rPr>
              <a:t>Transports </a:t>
            </a:r>
            <a:endParaRPr lang="fr-CH" sz="4800" b="1" dirty="0">
              <a:solidFill>
                <a:srgbClr val="FFFF00"/>
              </a:solidFill>
              <a:effectLst/>
            </a:endParaRPr>
          </a:p>
          <a:p>
            <a:pPr algn="ctr">
              <a:buNone/>
              <a:defRPr/>
            </a:pPr>
            <a:r>
              <a:rPr lang="fr-CH" sz="4800" b="1" dirty="0">
                <a:solidFill>
                  <a:srgbClr val="FFFF00"/>
                </a:solidFill>
                <a:effectLst/>
              </a:rPr>
              <a:t>Internationaux Routiers</a:t>
            </a:r>
          </a:p>
        </p:txBody>
      </p:sp>
      <p:sp>
        <p:nvSpPr>
          <p:cNvPr id="59397" name="AutoShape 5"/>
          <p:cNvSpPr>
            <a:spLocks noChangeArrowheads="1"/>
          </p:cNvSpPr>
          <p:nvPr/>
        </p:nvSpPr>
        <p:spPr bwMode="auto">
          <a:xfrm>
            <a:off x="2771775" y="5229225"/>
            <a:ext cx="3649663" cy="1295400"/>
          </a:xfrm>
          <a:prstGeom prst="bevel">
            <a:avLst>
              <a:gd name="adj" fmla="val 12500"/>
            </a:avLst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 typeface="Wingdings" pitchFamily="2" charset="2"/>
              <a:buNone/>
              <a:defRPr/>
            </a:pPr>
            <a:r>
              <a:rPr lang="en-US" sz="2800" b="1" dirty="0">
                <a:solidFill>
                  <a:schemeClr val="tx1"/>
                </a:solidFill>
                <a:effectLst/>
                <a:cs typeface="+mn-cs"/>
              </a:rPr>
              <a:t>Managed by the IRU since 1949</a:t>
            </a: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2039938" y="228600"/>
            <a:ext cx="71040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Securing and facilitating trade</a:t>
            </a:r>
            <a:r>
              <a:rPr kumimoji="0" lang="en-GB" sz="32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and international road transport</a:t>
            </a:r>
            <a:endParaRPr kumimoji="0" lang="en-GB" sz="3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940152" y="6629400"/>
            <a:ext cx="3168352" cy="457200"/>
          </a:xfrm>
        </p:spPr>
        <p:txBody>
          <a:bodyPr/>
          <a:lstStyle/>
          <a:p>
            <a:pPr algn="r">
              <a:defRPr/>
            </a:pPr>
            <a:r>
              <a:rPr lang="en-US" smtClean="0">
                <a:effectLst/>
              </a:rPr>
              <a:t>© International Road Transport Union (IRU) 2013</a:t>
            </a:r>
            <a:endParaRPr lang="en-US" dirty="0">
              <a:effectLst/>
            </a:endParaRPr>
          </a:p>
        </p:txBody>
      </p:sp>
      <p:sp>
        <p:nvSpPr>
          <p:cNvPr id="15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613376"/>
            <a:ext cx="9144000" cy="489248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effectLst/>
              </a:rPr>
              <a:t>Page </a:t>
            </a:r>
            <a:fld id="{E4324F84-85F6-407D-B0D9-7D48FD87B6F5}" type="slidenum">
              <a:rPr lang="en-US" smtClean="0">
                <a:effectLst/>
              </a:rPr>
              <a:pPr>
                <a:defRPr/>
              </a:pPr>
              <a:t>23</a:t>
            </a:fld>
            <a:endParaRPr lang="en-US" dirty="0">
              <a:effectLst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5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/>
      <p:bldP spid="5939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dirty="0"/>
              <a:t>What is the TIR System?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 lIns="91440" tIns="45720" rIns="91440" bIns="45720"/>
          <a:lstStyle/>
          <a:p>
            <a:pPr eaLnBrk="1" hangingPunct="1">
              <a:defRPr/>
            </a:pPr>
            <a:r>
              <a:rPr lang="en-US" dirty="0" smtClean="0"/>
              <a:t>A tried and tested, affordable </a:t>
            </a:r>
            <a:r>
              <a:rPr lang="en-US" dirty="0" smtClean="0">
                <a:solidFill>
                  <a:srgbClr val="FFFF00"/>
                </a:solidFill>
              </a:rPr>
              <a:t>facilitation </a:t>
            </a:r>
            <a:r>
              <a:rPr lang="en-US" dirty="0">
                <a:solidFill>
                  <a:srgbClr val="FFFF00"/>
                </a:solidFill>
              </a:rPr>
              <a:t>instrument </a:t>
            </a:r>
            <a:r>
              <a:rPr lang="en-US" dirty="0"/>
              <a:t>for international transport and </a:t>
            </a:r>
            <a:r>
              <a:rPr lang="en-US" dirty="0" smtClean="0"/>
              <a:t>trade</a:t>
            </a:r>
          </a:p>
          <a:p>
            <a:pPr lvl="1">
              <a:defRPr/>
            </a:pPr>
            <a:r>
              <a:rPr lang="en-US" dirty="0" smtClean="0"/>
              <a:t>Multilateral</a:t>
            </a:r>
          </a:p>
          <a:p>
            <a:pPr lvl="1">
              <a:defRPr/>
            </a:pPr>
            <a:r>
              <a:rPr lang="en-US" dirty="0" smtClean="0"/>
              <a:t>Multimodal </a:t>
            </a:r>
            <a:r>
              <a:rPr lang="en-US" sz="2000" dirty="0" smtClean="0">
                <a:solidFill>
                  <a:schemeClr val="bg1"/>
                </a:solidFill>
              </a:rPr>
              <a:t>(road-rail, road-maritime, road-air)</a:t>
            </a:r>
          </a:p>
          <a:p>
            <a:pPr lvl="1">
              <a:defRPr/>
            </a:pPr>
            <a:r>
              <a:rPr lang="en-US" dirty="0" smtClean="0"/>
              <a:t>Global</a:t>
            </a:r>
            <a:endParaRPr lang="en-US" dirty="0"/>
          </a:p>
          <a:p>
            <a:pPr eaLnBrk="1" hangingPunct="1">
              <a:defRPr/>
            </a:pPr>
            <a:r>
              <a:rPr lang="en-US" sz="2000" dirty="0"/>
              <a:t>Based on </a:t>
            </a:r>
            <a:r>
              <a:rPr lang="en-US" sz="2000" dirty="0">
                <a:solidFill>
                  <a:srgbClr val="FFFF00"/>
                </a:solidFill>
              </a:rPr>
              <a:t>TIR Convention </a:t>
            </a:r>
            <a:r>
              <a:rPr lang="en-US" sz="2000" dirty="0"/>
              <a:t>of </a:t>
            </a:r>
            <a:r>
              <a:rPr lang="en-US" sz="2000" dirty="0" smtClean="0"/>
              <a:t>1975, signed </a:t>
            </a:r>
            <a:r>
              <a:rPr lang="en-US" sz="2000" dirty="0"/>
              <a:t>by </a:t>
            </a:r>
            <a:r>
              <a:rPr lang="en-US" sz="2000" dirty="0">
                <a:solidFill>
                  <a:srgbClr val="FFFF00"/>
                </a:solidFill>
              </a:rPr>
              <a:t>68 contracting </a:t>
            </a:r>
            <a:r>
              <a:rPr lang="en-US" sz="2000" dirty="0" smtClean="0">
                <a:solidFill>
                  <a:srgbClr val="FFFF00"/>
                </a:solidFill>
              </a:rPr>
              <a:t>parties</a:t>
            </a:r>
          </a:p>
          <a:p>
            <a:pPr eaLnBrk="1" hangingPunct="1">
              <a:buNone/>
              <a:defRPr/>
            </a:pPr>
            <a:endParaRPr lang="en-US" dirty="0"/>
          </a:p>
        </p:txBody>
      </p:sp>
      <p:pic>
        <p:nvPicPr>
          <p:cNvPr id="73732" name="Picture 4" descr="Cover of the TIR Handbook 2005 (English version)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380312" y="2060848"/>
            <a:ext cx="1341561" cy="206627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grpSp>
        <p:nvGrpSpPr>
          <p:cNvPr id="2" name="Group 13"/>
          <p:cNvGrpSpPr/>
          <p:nvPr/>
        </p:nvGrpSpPr>
        <p:grpSpPr>
          <a:xfrm>
            <a:off x="683568" y="4725144"/>
            <a:ext cx="8114842" cy="1656184"/>
            <a:chOff x="683568" y="4725144"/>
            <a:chExt cx="8114842" cy="1656184"/>
          </a:xfrm>
        </p:grpSpPr>
        <p:pic>
          <p:nvPicPr>
            <p:cNvPr id="11" name="Picture 10" descr="truck_TIR.jpg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683568" y="4725144"/>
              <a:ext cx="2376264" cy="1585944"/>
            </a:xfrm>
            <a:prstGeom prst="rect">
              <a:avLst/>
            </a:prstGeom>
          </p:spPr>
        </p:pic>
        <p:pic>
          <p:nvPicPr>
            <p:cNvPr id="12" name="Picture 11" descr="train_TIR.jpg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3491880" y="4725144"/>
              <a:ext cx="2448272" cy="1634003"/>
            </a:xfrm>
            <a:prstGeom prst="rect">
              <a:avLst/>
            </a:prstGeom>
          </p:spPr>
        </p:pic>
        <p:pic>
          <p:nvPicPr>
            <p:cNvPr id="13" name="Picture 12" descr="Ship_TIR.jpg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6300192" y="4725144"/>
              <a:ext cx="2498218" cy="1656184"/>
            </a:xfrm>
            <a:prstGeom prst="rect">
              <a:avLst/>
            </a:prstGeom>
          </p:spPr>
        </p:pic>
      </p:grpSp>
      <p:sp>
        <p:nvSpPr>
          <p:cNvPr id="17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613376"/>
            <a:ext cx="9144000" cy="489248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effectLst/>
              </a:rPr>
              <a:t>Page </a:t>
            </a:r>
            <a:fld id="{E4324F84-85F6-407D-B0D9-7D48FD87B6F5}" type="slidenum">
              <a:rPr lang="en-US" smtClean="0">
                <a:effectLst/>
              </a:rPr>
              <a:pPr>
                <a:defRPr/>
              </a:pPr>
              <a:t>24</a:t>
            </a:fld>
            <a:endParaRPr lang="en-US" dirty="0">
              <a:effectLst/>
            </a:endParaRPr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940152" y="6629400"/>
            <a:ext cx="3168352" cy="457200"/>
          </a:xfrm>
        </p:spPr>
        <p:txBody>
          <a:bodyPr/>
          <a:lstStyle/>
          <a:p>
            <a:pPr algn="r">
              <a:defRPr/>
            </a:pPr>
            <a:r>
              <a:rPr lang="en-US" smtClean="0">
                <a:effectLst/>
              </a:rPr>
              <a:t>© International Road Transport Union (IRU) 2013</a:t>
            </a:r>
            <a:endParaRPr lang="en-US" dirty="0"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>
              <a:defRPr/>
            </a:pPr>
            <a:r>
              <a:rPr lang="en-US" smtClean="0">
                <a:effectLst/>
              </a:rPr>
              <a:t>© International Road Transport Union (IRU) 2013</a:t>
            </a:r>
            <a:endParaRPr lang="en-US" dirty="0">
              <a:effectLst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effectLst/>
              </a:rPr>
              <a:t>Page</a:t>
            </a:r>
            <a:r>
              <a:rPr lang="en-US" smtClean="0"/>
              <a:t> </a:t>
            </a:r>
            <a:fld id="{1DED8866-FF6C-4927-BBE0-BE5524942850}" type="slidenum">
              <a:rPr lang="en-US" smtClean="0">
                <a:effectLst/>
              </a:rPr>
              <a:pPr>
                <a:defRPr/>
              </a:pPr>
              <a:t>25</a:t>
            </a:fld>
            <a:endParaRPr lang="en-US" dirty="0">
              <a:effectLst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2039938" y="228600"/>
            <a:ext cx="71040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Geographical scope of the TIR Convention</a:t>
            </a:r>
            <a:endParaRPr kumimoji="0" lang="en-GB" sz="34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5" descr="CarteTIR(en)-0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412776"/>
            <a:ext cx="9144000" cy="5184576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>
              <a:defRPr/>
            </a:pPr>
            <a:r>
              <a:rPr lang="en-US" smtClean="0">
                <a:effectLst/>
              </a:rPr>
              <a:t>© International Road Transport Union (IRU) 2013</a:t>
            </a:r>
            <a:endParaRPr lang="en-US" dirty="0">
              <a:effectLst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effectLst/>
              </a:rPr>
              <a:t>Page</a:t>
            </a:r>
            <a:r>
              <a:rPr lang="en-US" smtClean="0"/>
              <a:t> </a:t>
            </a:r>
            <a:fld id="{1DED8866-FF6C-4927-BBE0-BE5524942850}" type="slidenum">
              <a:rPr lang="en-US" smtClean="0">
                <a:effectLst/>
              </a:rPr>
              <a:pPr>
                <a:defRPr/>
              </a:pPr>
              <a:t>26</a:t>
            </a:fld>
            <a:endParaRPr lang="en-US" dirty="0">
              <a:effectLst/>
            </a:endParaRPr>
          </a:p>
        </p:txBody>
      </p:sp>
      <p:sp>
        <p:nvSpPr>
          <p:cNvPr id="4" name="Rectangle 61"/>
          <p:cNvSpPr txBox="1">
            <a:spLocks noChangeArrowheads="1"/>
          </p:cNvSpPr>
          <p:nvPr/>
        </p:nvSpPr>
        <p:spPr bwMode="auto">
          <a:xfrm>
            <a:off x="2039938" y="228600"/>
            <a:ext cx="71040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4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The six pillars of the TIR System</a:t>
            </a:r>
            <a:endParaRPr kumimoji="0" lang="en-GB" sz="34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412776"/>
            <a:ext cx="7056785" cy="5150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3" name="Picture 2" descr="Z:\DSC_43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564904"/>
            <a:ext cx="3726474" cy="2376488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4067739" y="1916832"/>
            <a:ext cx="4968757" cy="2663825"/>
          </a:xfrm>
          <a:prstGeom prst="rect">
            <a:avLst/>
          </a:prstGeom>
          <a:effectLst/>
        </p:spPr>
        <p:txBody>
          <a:bodyPr/>
          <a:lstStyle/>
          <a:p>
            <a:pPr marL="360363">
              <a:buNone/>
              <a:defRPr/>
            </a:pPr>
            <a:r>
              <a:rPr lang="tr-TR" dirty="0" smtClean="0"/>
              <a:t>LAS </a:t>
            </a:r>
            <a:r>
              <a:rPr lang="tr-TR" dirty="0"/>
              <a:t>Council of Arab Ministers of Transport </a:t>
            </a:r>
            <a:r>
              <a:rPr lang="tr-TR" dirty="0" smtClean="0"/>
              <a:t>endorsed past </a:t>
            </a:r>
            <a:r>
              <a:rPr lang="tr-TR" dirty="0"/>
              <a:t>Seminar Conclusions, </a:t>
            </a:r>
            <a:r>
              <a:rPr lang="tr-TR" dirty="0" smtClean="0"/>
              <a:t>regularly, and supported </a:t>
            </a:r>
            <a:r>
              <a:rPr lang="tr-TR" dirty="0"/>
              <a:t>expansion of </a:t>
            </a:r>
            <a:r>
              <a:rPr lang="tr-TR" dirty="0" smtClean="0"/>
              <a:t>the UN Conventions, notably TIR and ADR and launched </a:t>
            </a:r>
            <a:r>
              <a:rPr lang="tr-TR" dirty="0"/>
              <a:t>work for compulsory vocational training </a:t>
            </a:r>
            <a:r>
              <a:rPr lang="tr-TR" dirty="0" smtClean="0"/>
              <a:t>at </a:t>
            </a:r>
            <a:r>
              <a:rPr lang="tr-TR" dirty="0"/>
              <a:t>its </a:t>
            </a:r>
            <a:r>
              <a:rPr lang="tr-TR" dirty="0" smtClean="0"/>
              <a:t>sessions </a:t>
            </a:r>
            <a:r>
              <a:rPr lang="tr-TR" dirty="0"/>
              <a:t>in </a:t>
            </a:r>
            <a:r>
              <a:rPr lang="tr-TR" dirty="0" smtClean="0"/>
              <a:t>2009 thru 201</a:t>
            </a:r>
            <a:r>
              <a:rPr lang="en-GB" dirty="0" smtClean="0"/>
              <a:t>2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039939" y="90253"/>
            <a:ext cx="7104062" cy="1191095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/>
            </a:pPr>
            <a:r>
              <a:rPr lang="tr-TR" kern="1200" dirty="0" smtClean="0">
                <a:solidFill>
                  <a:srgbClr val="FFFFFF"/>
                </a:solidFill>
                <a:effectLst/>
                <a:latin typeface="Arial" charset="0"/>
                <a:ea typeface="Arial Unicode MS" pitchFamily="34" charset="-128"/>
                <a:cs typeface="Arial Unicode MS" pitchFamily="34" charset="-128"/>
              </a:rPr>
              <a:t>Arab Ministers call upon Arab States to join TIR and ADR</a:t>
            </a:r>
            <a:endParaRPr lang="en-US" kern="1200" dirty="0">
              <a:solidFill>
                <a:srgbClr val="FFFFFF"/>
              </a:solidFill>
              <a:effectLst/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9" name="Footer Placeholder 3"/>
          <p:cNvSpPr txBox="1">
            <a:spLocks/>
          </p:cNvSpPr>
          <p:nvPr/>
        </p:nvSpPr>
        <p:spPr>
          <a:xfrm>
            <a:off x="5715009" y="6629400"/>
            <a:ext cx="3428992" cy="457200"/>
          </a:xfrm>
          <a:prstGeom prst="rect">
            <a:avLst/>
          </a:prstGeom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Arial" charset="0"/>
              </a:rPr>
              <a:t>(c) International Road Transport Union (IRU) 2012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2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4356100" y="6629400"/>
            <a:ext cx="1336675" cy="4572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Page </a:t>
            </a:r>
            <a:fld id="{BE3C692A-9EDF-4688-A0F8-7F2245B0CE4A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IRU works together with LAS, IDB, AULT since 2007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Page </a:t>
            </a:r>
            <a:fld id="{E4324F84-85F6-407D-B0D9-7D48FD87B6F5}" type="slidenum">
              <a:rPr lang="en-US" smtClean="0"/>
              <a:pPr>
                <a:defRPr/>
              </a:pPr>
              <a:t>28</a:t>
            </a:fld>
            <a:endParaRPr lang="en-US" dirty="0"/>
          </a:p>
        </p:txBody>
      </p:sp>
      <p:pic>
        <p:nvPicPr>
          <p:cNvPr id="5" name="Picture 9" descr="http://3.bp.blogspot.com/_fNU4VJakMC0/TKVOxg8vb8I/AAAAAAAAAqg/zW839dm4Bl4/s1600/logo+idb+islamic+development+bank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91880" y="2636912"/>
            <a:ext cx="1945792" cy="207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6" name="Picture 1" descr="L:\My Documents\REZZAN DAGISTANI\LOGOS\Ault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2708920"/>
            <a:ext cx="2376264" cy="1893585"/>
          </a:xfrm>
          <a:prstGeom prst="rect">
            <a:avLst/>
          </a:prstGeom>
          <a:noFill/>
        </p:spPr>
      </p:pic>
      <p:pic>
        <p:nvPicPr>
          <p:cNvPr id="7" name="Picture 6" descr="L:\My Documents\REZZAN DAGISTANI\LOGOS\LAS-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2852936"/>
            <a:ext cx="1703874" cy="182632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2039938" y="90253"/>
            <a:ext cx="7104062" cy="1191095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/>
            </a:pPr>
            <a:r>
              <a:rPr lang="en-GB" kern="1200" dirty="0" smtClean="0">
                <a:solidFill>
                  <a:srgbClr val="FFFFFF"/>
                </a:solidFill>
                <a:effectLst/>
                <a:latin typeface="Arial" charset="0"/>
                <a:ea typeface="Arial Unicode MS" pitchFamily="34" charset="-128"/>
                <a:cs typeface="Arial Unicode MS" pitchFamily="34" charset="-128"/>
              </a:rPr>
              <a:t>IDB </a:t>
            </a:r>
            <a:r>
              <a:rPr lang="tr-TR" kern="1200" dirty="0" smtClean="0">
                <a:solidFill>
                  <a:srgbClr val="FFFFFF"/>
                </a:solidFill>
                <a:effectLst/>
                <a:latin typeface="Arial" charset="0"/>
                <a:ea typeface="Arial Unicode MS" pitchFamily="34" charset="-128"/>
                <a:cs typeface="Arial Unicode MS" pitchFamily="34" charset="-128"/>
              </a:rPr>
              <a:t>supports IRU-AULT-LAS cooperation since 2011</a:t>
            </a:r>
          </a:p>
        </p:txBody>
      </p:sp>
      <p:pic>
        <p:nvPicPr>
          <p:cNvPr id="7175" name="Picture 9" descr="http://3.bp.blogspot.com/_fNU4VJakMC0/TKVOxg8vb8I/AAAAAAAAAqg/zW839dm4Bl4/s1600/logo+idb+islamic+development+bank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05128" y="1772642"/>
            <a:ext cx="2930769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284663" y="1484313"/>
            <a:ext cx="4424362" cy="4824412"/>
          </a:xfrm>
        </p:spPr>
        <p:txBody>
          <a:bodyPr/>
          <a:lstStyle/>
          <a:p>
            <a:pPr eaLnBrk="1" hangingPunct="1">
              <a:lnSpc>
                <a:spcPct val="100000"/>
              </a:lnSpc>
              <a:buFont typeface="Wingdings" pitchFamily="2" charset="2"/>
              <a:buNone/>
            </a:pPr>
            <a:endParaRPr lang="en-GB" sz="1600" dirty="0" smtClean="0"/>
          </a:p>
          <a:p>
            <a:pPr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en-GB" sz="1600" dirty="0" smtClean="0"/>
              <a:t>	</a:t>
            </a:r>
            <a:r>
              <a:rPr lang="tr-TR" sz="1600" dirty="0" smtClean="0"/>
              <a:t>On 14 February 2011, the IDB approved a Road Transport Technical Assistance Grant to the AULT upon the IRU’s initiatives.</a:t>
            </a:r>
          </a:p>
          <a:p>
            <a:pPr eaLnBrk="1" hangingPunct="1">
              <a:lnSpc>
                <a:spcPct val="100000"/>
              </a:lnSpc>
              <a:buFont typeface="Wingdings" pitchFamily="2" charset="2"/>
              <a:buNone/>
            </a:pPr>
            <a:endParaRPr lang="tr-TR" sz="1600" dirty="0" smtClean="0"/>
          </a:p>
          <a:p>
            <a:pPr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tr-TR" sz="1600" dirty="0" smtClean="0"/>
              <a:t>	The IDB will support:-</a:t>
            </a:r>
          </a:p>
          <a:p>
            <a:pPr lvl="1" eaLnBrk="1" hangingPunct="1">
              <a:lnSpc>
                <a:spcPct val="100000"/>
              </a:lnSpc>
              <a:buFont typeface="Wingdings" pitchFamily="2" charset="2"/>
              <a:buChar char="ü"/>
            </a:pPr>
            <a:r>
              <a:rPr lang="tr-TR" sz="1600" dirty="0" smtClean="0">
                <a:solidFill>
                  <a:schemeClr val="bg1"/>
                </a:solidFill>
              </a:rPr>
              <a:t> LAS TIR Study</a:t>
            </a:r>
          </a:p>
          <a:p>
            <a:pPr lvl="1" eaLnBrk="1" hangingPunct="1">
              <a:lnSpc>
                <a:spcPct val="100000"/>
              </a:lnSpc>
              <a:buFont typeface="Wingdings" pitchFamily="2" charset="2"/>
              <a:buChar char="ü"/>
            </a:pPr>
            <a:r>
              <a:rPr lang="tr-TR" sz="1600" dirty="0" smtClean="0">
                <a:solidFill>
                  <a:schemeClr val="bg1"/>
                </a:solidFill>
              </a:rPr>
              <a:t> Prefeasibility of a LASTAC Study</a:t>
            </a:r>
          </a:p>
          <a:p>
            <a:pPr lvl="1" eaLnBrk="1" hangingPunct="1">
              <a:lnSpc>
                <a:spcPct val="100000"/>
              </a:lnSpc>
              <a:buFont typeface="Wingdings" pitchFamily="2" charset="2"/>
              <a:buChar char="ü"/>
            </a:pPr>
            <a:r>
              <a:rPr lang="tr-TR" sz="1600" dirty="0" smtClean="0">
                <a:solidFill>
                  <a:schemeClr val="bg1"/>
                </a:solidFill>
              </a:rPr>
              <a:t> NELTI-4 for LAS Region</a:t>
            </a:r>
          </a:p>
          <a:p>
            <a:pPr lvl="1" eaLnBrk="1" hangingPunct="1">
              <a:lnSpc>
                <a:spcPct val="100000"/>
              </a:lnSpc>
              <a:buFont typeface="Wingdings" pitchFamily="2" charset="2"/>
              <a:buChar char="ü"/>
            </a:pPr>
            <a:r>
              <a:rPr lang="tr-TR" sz="1600" dirty="0" smtClean="0">
                <a:solidFill>
                  <a:schemeClr val="bg1"/>
                </a:solidFill>
              </a:rPr>
              <a:t> Transfer ADR Training to LAS Region</a:t>
            </a:r>
          </a:p>
          <a:p>
            <a:pPr lvl="1" eaLnBrk="1" hangingPunct="1">
              <a:lnSpc>
                <a:spcPct val="100000"/>
              </a:lnSpc>
              <a:buFont typeface="Wingdings" pitchFamily="2" charset="2"/>
              <a:buChar char="ü"/>
            </a:pPr>
            <a:r>
              <a:rPr lang="tr-TR" sz="1600" dirty="0" smtClean="0">
                <a:solidFill>
                  <a:schemeClr val="bg1"/>
                </a:solidFill>
              </a:rPr>
              <a:t> Expand CPC Manager Training</a:t>
            </a:r>
          </a:p>
          <a:p>
            <a:pPr lvl="1" eaLnBrk="1" hangingPunct="1">
              <a:lnSpc>
                <a:spcPct val="100000"/>
              </a:lnSpc>
              <a:buFont typeface="Wingdings" pitchFamily="2" charset="2"/>
              <a:buChar char="ü"/>
            </a:pPr>
            <a:r>
              <a:rPr lang="tr-TR" sz="1600" dirty="0" smtClean="0">
                <a:solidFill>
                  <a:schemeClr val="bg1"/>
                </a:solidFill>
              </a:rPr>
              <a:t> 3 Training Workshops</a:t>
            </a:r>
          </a:p>
          <a:p>
            <a:pPr lvl="1" eaLnBrk="1" hangingPunct="1">
              <a:lnSpc>
                <a:spcPct val="100000"/>
              </a:lnSpc>
              <a:buFont typeface="Wingdings" pitchFamily="2" charset="2"/>
              <a:buChar char="ü"/>
            </a:pPr>
            <a:r>
              <a:rPr lang="tr-TR" sz="1600" dirty="0" smtClean="0">
                <a:solidFill>
                  <a:schemeClr val="bg1"/>
                </a:solidFill>
              </a:rPr>
              <a:t> 3 TIR Workshops</a:t>
            </a:r>
          </a:p>
          <a:p>
            <a:pPr lvl="1" eaLnBrk="1" hangingPunct="1">
              <a:lnSpc>
                <a:spcPct val="100000"/>
              </a:lnSpc>
              <a:buFont typeface="Wingdings" pitchFamily="2" charset="2"/>
              <a:buChar char="ü"/>
            </a:pPr>
            <a:r>
              <a:rPr lang="tr-TR" sz="1600" dirty="0" smtClean="0">
                <a:solidFill>
                  <a:schemeClr val="bg1"/>
                </a:solidFill>
              </a:rPr>
              <a:t> IRU-LAS-AULT Ministerial Conference</a:t>
            </a:r>
          </a:p>
        </p:txBody>
      </p:sp>
      <p:sp>
        <p:nvSpPr>
          <p:cNvPr id="8" name="Footer Placeholder 3"/>
          <p:cNvSpPr txBox="1">
            <a:spLocks/>
          </p:cNvSpPr>
          <p:nvPr/>
        </p:nvSpPr>
        <p:spPr>
          <a:xfrm>
            <a:off x="5715009" y="6629400"/>
            <a:ext cx="3428992" cy="457200"/>
          </a:xfrm>
          <a:prstGeom prst="rect">
            <a:avLst/>
          </a:prstGeom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Arial" charset="0"/>
              </a:rPr>
              <a:t>(c) International Road Transport Union (IRU) 2012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0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4356100" y="6629400"/>
            <a:ext cx="1336675" cy="4572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Page </a:t>
            </a:r>
            <a:fld id="{BE3C692A-9EDF-4688-A0F8-7F2245B0CE4A}" type="slidenum">
              <a:rPr lang="en-US" smtClean="0"/>
              <a:pPr>
                <a:defRPr/>
              </a:pPr>
              <a:t>29</a:t>
            </a:fld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>
              <a:defRPr/>
            </a:pPr>
            <a:r>
              <a:rPr lang="en-GB" sz="2800" dirty="0" smtClean="0"/>
              <a:t>Global Pioneer in trade and road transport facilitation</a:t>
            </a: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 bwMode="auto">
          <a:xfrm>
            <a:off x="4356593" y="6629400"/>
            <a:ext cx="1336431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None/>
              <a:defRPr/>
            </a:pPr>
            <a:r>
              <a:rPr lang="en-US" sz="1000" dirty="0"/>
              <a:t>Page </a:t>
            </a:r>
            <a:fld id="{3526A9D9-9BDD-4BDC-BF2B-44BDB15BD9CE}" type="slidenum">
              <a:rPr lang="en-US" sz="1000"/>
              <a:pPr>
                <a:buNone/>
                <a:defRPr/>
              </a:pPr>
              <a:t>3</a:t>
            </a:fld>
            <a:endParaRPr lang="en-US" sz="1000" dirty="0"/>
          </a:p>
        </p:txBody>
      </p:sp>
      <p:sp>
        <p:nvSpPr>
          <p:cNvPr id="5" name="Footer Placeholder 4"/>
          <p:cNvSpPr txBox="1">
            <a:spLocks noGrp="1"/>
          </p:cNvSpPr>
          <p:nvPr/>
        </p:nvSpPr>
        <p:spPr>
          <a:xfrm>
            <a:off x="5715000" y="6629400"/>
            <a:ext cx="3429000" cy="457200"/>
          </a:xfrm>
          <a:prstGeom prst="rect">
            <a:avLst/>
          </a:prstGeom>
          <a:noFill/>
        </p:spPr>
        <p:txBody>
          <a:bodyPr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None/>
              <a:defRPr/>
            </a:pPr>
            <a:r>
              <a:rPr lang="en-US" sz="1000" dirty="0"/>
              <a:t>(c) International Road Transport Union (IRU) </a:t>
            </a:r>
            <a:r>
              <a:rPr lang="en-US" sz="1000" dirty="0" smtClean="0"/>
              <a:t>2012</a:t>
            </a:r>
            <a:endParaRPr lang="en-US" sz="1000" dirty="0"/>
          </a:p>
        </p:txBody>
      </p:sp>
      <p:pic>
        <p:nvPicPr>
          <p:cNvPr id="6149" name="Picture 5" descr="IRU-sphe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37" y="1412880"/>
            <a:ext cx="5218234" cy="521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Page </a:t>
            </a:r>
            <a:fld id="{E6E49AE2-2C5D-4DAA-8C7E-FD7CCC36E700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Save the date!</a:t>
            </a:r>
            <a:endParaRPr lang="en-US" dirty="0"/>
          </a:p>
        </p:txBody>
      </p:sp>
      <p:pic>
        <p:nvPicPr>
          <p:cNvPr id="6" name="Picture 5" descr="Fotolia_23958114_M_small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79512" y="1484784"/>
            <a:ext cx="4176464" cy="2376264"/>
          </a:xfrm>
          <a:prstGeom prst="rect">
            <a:avLst/>
          </a:prstGeom>
          <a:ln w="12700">
            <a:solidFill>
              <a:schemeClr val="bg1">
                <a:alpha val="50000"/>
              </a:schemeClr>
            </a:solidFill>
          </a:ln>
        </p:spPr>
      </p:pic>
      <p:pic>
        <p:nvPicPr>
          <p:cNvPr id="7" name="Picture 6" descr="iStock_000003197533Small_compressed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572000" y="1484784"/>
            <a:ext cx="4392488" cy="936104"/>
          </a:xfrm>
          <a:prstGeom prst="rect">
            <a:avLst/>
          </a:prstGeom>
          <a:ln w="12700">
            <a:solidFill>
              <a:schemeClr val="bg1">
                <a:alpha val="50000"/>
              </a:schemeClr>
            </a:solidFill>
          </a:ln>
        </p:spPr>
      </p:pic>
      <p:pic>
        <p:nvPicPr>
          <p:cNvPr id="9" name="Picture 8" descr="iStock_000010719314Large_compressed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2699792" y="4077072"/>
            <a:ext cx="4083882" cy="2448272"/>
          </a:xfrm>
          <a:prstGeom prst="rect">
            <a:avLst/>
          </a:prstGeom>
          <a:ln w="12700">
            <a:solidFill>
              <a:schemeClr val="bg1">
                <a:alpha val="50000"/>
              </a:schemeClr>
            </a:solidFill>
          </a:ln>
        </p:spPr>
      </p:pic>
      <p:pic>
        <p:nvPicPr>
          <p:cNvPr id="10" name="Picture 9" descr="iStock_000011364905Small_compressed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179512" y="4077072"/>
            <a:ext cx="2304256" cy="2448272"/>
          </a:xfrm>
          <a:prstGeom prst="rect">
            <a:avLst/>
          </a:prstGeom>
          <a:ln w="12700">
            <a:solidFill>
              <a:schemeClr val="bg1">
                <a:alpha val="50000"/>
              </a:schemeClr>
            </a:solidFill>
          </a:ln>
        </p:spPr>
      </p:pic>
      <p:pic>
        <p:nvPicPr>
          <p:cNvPr id="11" name="Picture 10" descr="iStock_000009356108XSmall_cropped.jp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6806228" y="4077072"/>
            <a:ext cx="2193756" cy="2448272"/>
          </a:xfrm>
          <a:prstGeom prst="rect">
            <a:avLst/>
          </a:prstGeom>
          <a:ln w="12700">
            <a:solidFill>
              <a:schemeClr val="bg1">
                <a:alpha val="50000"/>
              </a:schemeClr>
            </a:solidFill>
          </a:ln>
        </p:spPr>
      </p:pic>
      <p:pic>
        <p:nvPicPr>
          <p:cNvPr id="12" name="Picture 11" descr="euroasian13_ne_stroke-cmy.gif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4499992" y="2420888"/>
            <a:ext cx="4426818" cy="1627507"/>
          </a:xfrm>
          <a:prstGeom prst="rect">
            <a:avLst/>
          </a:prstGeom>
        </p:spPr>
      </p:pic>
      <p:sp>
        <p:nvSpPr>
          <p:cNvPr id="15" name="Footer Placeholder 4"/>
          <p:cNvSpPr txBox="1">
            <a:spLocks/>
          </p:cNvSpPr>
          <p:nvPr/>
        </p:nvSpPr>
        <p:spPr>
          <a:xfrm>
            <a:off x="5940152" y="6629400"/>
            <a:ext cx="3168352" cy="457200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SzTx/>
              <a:buFontTx/>
              <a:buNone/>
              <a:tabLst/>
              <a:defRPr/>
            </a:pPr>
            <a:r>
              <a:rPr kumimoji="0" lang="fr-CH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© </a:t>
            </a:r>
            <a:r>
              <a:rPr kumimoji="0" 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International Road Transport Union (IRU) 2012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6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613376"/>
            <a:ext cx="9144000" cy="489248"/>
          </a:xfrm>
        </p:spPr>
        <p:txBody>
          <a:bodyPr/>
          <a:lstStyle/>
          <a:p>
            <a:pPr algn="ctr">
              <a:defRPr/>
            </a:pPr>
            <a:r>
              <a:rPr lang="en-US" dirty="0" smtClean="0">
                <a:effectLst/>
              </a:rPr>
              <a:t>Page </a:t>
            </a:r>
            <a:fld id="{E4324F84-85F6-407D-B0D9-7D48FD87B6F5}" type="slidenum">
              <a:rPr lang="en-US" smtClean="0">
                <a:effectLst/>
              </a:rPr>
              <a:pPr algn="ctr">
                <a:defRPr/>
              </a:pPr>
              <a:t>30</a:t>
            </a:fld>
            <a:endParaRPr lang="en-US" dirty="0">
              <a:effectLst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5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2" descr="iru_slo_e_ne_pp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7825" y="1700213"/>
            <a:ext cx="5792788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Rectangle 3"/>
          <p:cNvSpPr>
            <a:spLocks noGrp="1" noChangeArrowheads="1"/>
          </p:cNvSpPr>
          <p:nvPr>
            <p:ph type="title"/>
          </p:nvPr>
        </p:nvSpPr>
        <p:spPr>
          <a:xfrm>
            <a:off x="1524000" y="228600"/>
            <a:ext cx="7104063" cy="914400"/>
          </a:xfrm>
          <a:effectLst/>
        </p:spPr>
        <p:txBody>
          <a:bodyPr/>
          <a:lstStyle/>
          <a:p>
            <a:pPr eaLnBrk="1" hangingPunct="1">
              <a:defRPr/>
            </a:pPr>
            <a:r>
              <a:rPr lang="en-GB" dirty="0" smtClean="0"/>
              <a:t>www.iru.org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Page </a:t>
            </a:r>
            <a:fld id="{BE3C692A-9EDF-4688-A0F8-7F2245B0CE4A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>
              <a:defRPr/>
            </a:pPr>
            <a:r>
              <a:rPr lang="en-US" smtClean="0">
                <a:effectLst/>
              </a:rPr>
              <a:t>© International Road Transport Union (IRU) 2013</a:t>
            </a:r>
            <a:endParaRPr lang="en-US" dirty="0">
              <a:effectLst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>
              <a:defRPr/>
            </a:pPr>
            <a:r>
              <a:rPr lang="en-US" dirty="0" smtClean="0">
                <a:effectLst/>
              </a:rPr>
              <a:t>Page </a:t>
            </a:r>
            <a:fld id="{E4324F84-85F6-407D-B0D9-7D48FD87B6F5}" type="slidenum">
              <a:rPr lang="en-US" smtClean="0">
                <a:effectLst/>
              </a:rPr>
              <a:pPr algn="ctr">
                <a:defRPr/>
              </a:pPr>
              <a:t>4</a:t>
            </a:fld>
            <a:endParaRPr lang="en-US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039938" y="228600"/>
            <a:ext cx="7104062" cy="914400"/>
          </a:xfrm>
        </p:spPr>
        <p:txBody>
          <a:bodyPr/>
          <a:lstStyle/>
          <a:p>
            <a:r>
              <a:rPr lang="en-GB" dirty="0" smtClean="0"/>
              <a:t>This is the IRU</a:t>
            </a:r>
            <a:endParaRPr lang="en-GB" dirty="0"/>
          </a:p>
        </p:txBody>
      </p:sp>
      <p:pic>
        <p:nvPicPr>
          <p:cNvPr id="6" name="Picture 5" descr="logo-panel-en-dec1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412776"/>
            <a:ext cx="9144000" cy="5184576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>
              <a:defRPr/>
            </a:pPr>
            <a:r>
              <a:rPr lang="en-US" smtClean="0">
                <a:effectLst/>
              </a:rPr>
              <a:t>© International Road Transport Union (IRU) 2013</a:t>
            </a:r>
            <a:endParaRPr lang="en-US" dirty="0">
              <a:effectLst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effectLst/>
              </a:rPr>
              <a:t>Page </a:t>
            </a:r>
            <a:fld id="{E6E49AE2-2C5D-4DAA-8C7E-FD7CCC36E700}" type="slidenum">
              <a:rPr lang="en-US" smtClean="0">
                <a:effectLst/>
              </a:rPr>
              <a:pPr>
                <a:defRPr/>
              </a:pPr>
              <a:t>5</a:t>
            </a:fld>
            <a:endParaRPr lang="en-US" dirty="0">
              <a:effectLst/>
            </a:endParaRPr>
          </a:p>
        </p:txBody>
      </p:sp>
      <p:sp>
        <p:nvSpPr>
          <p:cNvPr id="6" name="Rectangle 5"/>
          <p:cNvSpPr txBox="1">
            <a:spLocks noChangeArrowheads="1"/>
          </p:cNvSpPr>
          <p:nvPr/>
        </p:nvSpPr>
        <p:spPr>
          <a:xfrm>
            <a:off x="2039938" y="404664"/>
            <a:ext cx="7104062" cy="9144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3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Evolution of IRU </a:t>
            </a:r>
            <a:r>
              <a:rPr kumimoji="0" lang="fr-CH" sz="3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Membership</a:t>
            </a:r>
            <a:endParaRPr kumimoji="0" lang="en-US" sz="34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3" name="Picture 12" descr="CarteMembresIru(en)-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484785"/>
            <a:ext cx="9144000" cy="496855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403648" y="2708920"/>
            <a:ext cx="2611991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dirty="0" smtClean="0">
                <a:solidFill>
                  <a:srgbClr val="002060"/>
                </a:solidFill>
                <a:effectLst/>
              </a:rPr>
              <a:t>1948: eight founder countries </a:t>
            </a:r>
            <a:endParaRPr lang="en-GB" dirty="0">
              <a:solidFill>
                <a:srgbClr val="002060"/>
              </a:solidFill>
              <a:effectLst/>
            </a:endParaRPr>
          </a:p>
        </p:txBody>
      </p:sp>
      <p:pic>
        <p:nvPicPr>
          <p:cNvPr id="18" name="Picture 17" descr="CarteMembresIru(en)-b.jpg"/>
          <p:cNvPicPr preferRelativeResize="0"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484785"/>
            <a:ext cx="9144000" cy="4968552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2627784" y="1700808"/>
            <a:ext cx="2952328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fr-CH" dirty="0" smtClean="0">
                <a:solidFill>
                  <a:srgbClr val="005EA4"/>
                </a:solidFill>
                <a:effectLst/>
              </a:rPr>
              <a:t>2013: 170 </a:t>
            </a:r>
            <a:r>
              <a:rPr lang="fr-CH" dirty="0" err="1" smtClean="0">
                <a:solidFill>
                  <a:srgbClr val="005EA4"/>
                </a:solidFill>
                <a:effectLst/>
              </a:rPr>
              <a:t>Members</a:t>
            </a:r>
            <a:r>
              <a:rPr lang="fr-CH" dirty="0" smtClean="0">
                <a:solidFill>
                  <a:srgbClr val="005EA4"/>
                </a:solidFill>
                <a:effectLst/>
              </a:rPr>
              <a:t> in 74 countries</a:t>
            </a:r>
            <a:endParaRPr lang="fr-CH" dirty="0">
              <a:solidFill>
                <a:srgbClr val="005EA4"/>
              </a:solidFill>
              <a:effectLst/>
            </a:endParaRPr>
          </a:p>
        </p:txBody>
      </p:sp>
      <p:pic>
        <p:nvPicPr>
          <p:cNvPr id="20" name="Picture 19" descr="CarteMembresIru(en)-c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1484784"/>
            <a:ext cx="9144000" cy="4968553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627784" y="1700808"/>
            <a:ext cx="2952328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fr-CH" dirty="0" smtClean="0">
                <a:solidFill>
                  <a:srgbClr val="005EA4"/>
                </a:solidFill>
                <a:effectLst/>
              </a:rPr>
              <a:t>2013: 170 </a:t>
            </a:r>
            <a:r>
              <a:rPr lang="fr-CH" dirty="0" err="1" smtClean="0">
                <a:solidFill>
                  <a:srgbClr val="005EA4"/>
                </a:solidFill>
                <a:effectLst/>
              </a:rPr>
              <a:t>Members</a:t>
            </a:r>
            <a:r>
              <a:rPr lang="fr-CH" dirty="0" smtClean="0">
                <a:solidFill>
                  <a:srgbClr val="005EA4"/>
                </a:solidFill>
                <a:effectLst/>
              </a:rPr>
              <a:t> in 74 countries</a:t>
            </a:r>
            <a:endParaRPr lang="fr-CH" dirty="0">
              <a:solidFill>
                <a:srgbClr val="005EA4"/>
              </a:solidFill>
              <a:effectLst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076056" y="4365104"/>
            <a:ext cx="2448272" cy="1255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fr-CH" dirty="0" smtClean="0">
                <a:solidFill>
                  <a:srgbClr val="6699FF"/>
                </a:solidFill>
                <a:effectLst/>
              </a:rPr>
              <a:t>…and 26 CRIPA </a:t>
            </a:r>
            <a:r>
              <a:rPr lang="fr-CH" dirty="0" err="1" smtClean="0">
                <a:solidFill>
                  <a:srgbClr val="6699FF"/>
                </a:solidFill>
                <a:effectLst/>
              </a:rPr>
              <a:t>Members</a:t>
            </a:r>
            <a:r>
              <a:rPr lang="fr-CH" dirty="0" smtClean="0">
                <a:solidFill>
                  <a:srgbClr val="6699FF"/>
                </a:solidFill>
                <a:effectLst/>
              </a:rPr>
              <a:t> in 22 countries</a:t>
            </a:r>
            <a:endParaRPr lang="fr-CH" dirty="0">
              <a:solidFill>
                <a:srgbClr val="6699FF"/>
              </a:solidFill>
              <a:effectLst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lide Number Placeholder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effectLst/>
              </a:rPr>
              <a:t>Page </a:t>
            </a:r>
            <a:fld id="{E4324F84-85F6-407D-B0D9-7D48FD87B6F5}" type="slidenum">
              <a:rPr lang="en-US" smtClean="0">
                <a:effectLst/>
              </a:rPr>
              <a:pPr>
                <a:defRPr/>
              </a:pPr>
              <a:t>6</a:t>
            </a:fld>
            <a:endParaRPr lang="en-US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039938" y="228600"/>
            <a:ext cx="7104062" cy="914400"/>
          </a:xfrm>
        </p:spPr>
        <p:txBody>
          <a:bodyPr/>
          <a:lstStyle/>
          <a:p>
            <a:r>
              <a:rPr lang="fr-CH" dirty="0" smtClean="0"/>
              <a:t>IRU </a:t>
            </a:r>
            <a:r>
              <a:rPr lang="fr-CH" dirty="0" err="1" smtClean="0"/>
              <a:t>Secretariat</a:t>
            </a:r>
            <a:r>
              <a:rPr lang="fr-CH" dirty="0" smtClean="0"/>
              <a:t> General</a:t>
            </a:r>
            <a:endParaRPr lang="en-US" dirty="0"/>
          </a:p>
        </p:txBody>
      </p:sp>
      <p:grpSp>
        <p:nvGrpSpPr>
          <p:cNvPr id="3" name="Group 14"/>
          <p:cNvGrpSpPr/>
          <p:nvPr/>
        </p:nvGrpSpPr>
        <p:grpSpPr>
          <a:xfrm>
            <a:off x="4211960" y="1484784"/>
            <a:ext cx="4680521" cy="812329"/>
            <a:chOff x="3275856" y="1484784"/>
            <a:chExt cx="5382044" cy="1008112"/>
          </a:xfrm>
        </p:grpSpPr>
        <p:sp>
          <p:nvSpPr>
            <p:cNvPr id="21" name="Rectangle 6"/>
            <p:cNvSpPr>
              <a:spLocks noChangeArrowheads="1"/>
            </p:cNvSpPr>
            <p:nvPr/>
          </p:nvSpPr>
          <p:spPr bwMode="auto">
            <a:xfrm>
              <a:off x="3275856" y="1700808"/>
              <a:ext cx="4351287" cy="792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r">
                <a:buNone/>
                <a:defRPr/>
              </a:pPr>
              <a:r>
                <a:rPr lang="en-GB" sz="2000" b="1" dirty="0" smtClean="0">
                  <a:solidFill>
                    <a:srgbClr val="FFFF00"/>
                  </a:solidFill>
                  <a:effectLst/>
                </a:rPr>
                <a:t>1948</a:t>
              </a:r>
              <a:r>
                <a:rPr lang="en-GB" sz="2000" dirty="0" smtClean="0">
                  <a:effectLst/>
                </a:rPr>
                <a:t> – IRU </a:t>
              </a:r>
              <a:r>
                <a:rPr lang="en-GB" sz="2000" dirty="0">
                  <a:effectLst/>
                </a:rPr>
                <a:t>founded in </a:t>
              </a:r>
              <a:r>
                <a:rPr lang="en-GB" sz="2000" dirty="0">
                  <a:solidFill>
                    <a:srgbClr val="FFFF00"/>
                  </a:solidFill>
                  <a:effectLst/>
                </a:rPr>
                <a:t>Geneva</a:t>
              </a:r>
            </a:p>
          </p:txBody>
        </p:sp>
        <p:pic>
          <p:nvPicPr>
            <p:cNvPr id="33" name="Picture 32" descr="icon_Geneva.png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7829893" y="1484784"/>
              <a:ext cx="828007" cy="910807"/>
            </a:xfrm>
            <a:prstGeom prst="rect">
              <a:avLst/>
            </a:prstGeom>
          </p:spPr>
        </p:pic>
      </p:grpSp>
      <p:grpSp>
        <p:nvGrpSpPr>
          <p:cNvPr id="4" name="Group 16"/>
          <p:cNvGrpSpPr/>
          <p:nvPr/>
        </p:nvGrpSpPr>
        <p:grpSpPr>
          <a:xfrm>
            <a:off x="179512" y="2276872"/>
            <a:ext cx="5904655" cy="859792"/>
            <a:chOff x="261932" y="2348880"/>
            <a:chExt cx="6758340" cy="1294265"/>
          </a:xfrm>
        </p:grpSpPr>
        <p:sp>
          <p:nvSpPr>
            <p:cNvPr id="29" name="TextBox 28"/>
            <p:cNvSpPr txBox="1"/>
            <p:nvPr/>
          </p:nvSpPr>
          <p:spPr>
            <a:xfrm>
              <a:off x="1259632" y="2564903"/>
              <a:ext cx="5760640" cy="1078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GB" sz="2000" b="1" dirty="0" smtClean="0">
                  <a:solidFill>
                    <a:srgbClr val="FFFF00"/>
                  </a:solidFill>
                  <a:effectLst/>
                </a:rPr>
                <a:t>1973</a:t>
              </a:r>
              <a:r>
                <a:rPr lang="en-GB" sz="2000" dirty="0" smtClean="0">
                  <a:effectLst/>
                </a:rPr>
                <a:t> – IRU Permanent Delegation to the European Union in </a:t>
              </a:r>
              <a:r>
                <a:rPr lang="en-GB" sz="2000" dirty="0" smtClean="0">
                  <a:solidFill>
                    <a:srgbClr val="FFFF00"/>
                  </a:solidFill>
                  <a:effectLst/>
                </a:rPr>
                <a:t>Brussels</a:t>
              </a:r>
              <a:endParaRPr lang="en-GB" sz="2000" dirty="0">
                <a:solidFill>
                  <a:srgbClr val="FFFF00"/>
                </a:solidFill>
                <a:effectLst/>
              </a:endParaRPr>
            </a:p>
          </p:txBody>
        </p:sp>
        <p:pic>
          <p:nvPicPr>
            <p:cNvPr id="34" name="Picture 33" descr="icon_Brussels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261932" y="2348880"/>
              <a:ext cx="906607" cy="1192349"/>
            </a:xfrm>
            <a:prstGeom prst="rect">
              <a:avLst/>
            </a:prstGeom>
          </p:spPr>
        </p:pic>
      </p:grpSp>
      <p:grpSp>
        <p:nvGrpSpPr>
          <p:cNvPr id="5" name="Group 17"/>
          <p:cNvGrpSpPr/>
          <p:nvPr/>
        </p:nvGrpSpPr>
        <p:grpSpPr>
          <a:xfrm>
            <a:off x="1475656" y="3212976"/>
            <a:ext cx="7344816" cy="889258"/>
            <a:chOff x="755576" y="3501008"/>
            <a:chExt cx="7907598" cy="1110590"/>
          </a:xfrm>
        </p:grpSpPr>
        <p:sp>
          <p:nvSpPr>
            <p:cNvPr id="30" name="TextBox 29"/>
            <p:cNvSpPr txBox="1"/>
            <p:nvPr/>
          </p:nvSpPr>
          <p:spPr>
            <a:xfrm>
              <a:off x="755576" y="3717032"/>
              <a:ext cx="6840760" cy="8945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None/>
              </a:pPr>
              <a:r>
                <a:rPr lang="en-GB" sz="2000" b="1" dirty="0" smtClean="0">
                  <a:solidFill>
                    <a:srgbClr val="FFFF00"/>
                  </a:solidFill>
                  <a:effectLst/>
                </a:rPr>
                <a:t>1998</a:t>
              </a:r>
              <a:r>
                <a:rPr lang="en-GB" sz="2000" dirty="0" smtClean="0">
                  <a:effectLst/>
                </a:rPr>
                <a:t> – IRU Permanent Delegation to Eurasia in </a:t>
              </a:r>
              <a:r>
                <a:rPr lang="en-GB" sz="2000" dirty="0" smtClean="0">
                  <a:solidFill>
                    <a:srgbClr val="FFFF00"/>
                  </a:solidFill>
                  <a:effectLst/>
                </a:rPr>
                <a:t>Moscow</a:t>
              </a:r>
              <a:endParaRPr lang="en-GB" sz="2000" dirty="0">
                <a:solidFill>
                  <a:srgbClr val="FFFF00"/>
                </a:solidFill>
                <a:effectLst/>
              </a:endParaRPr>
            </a:p>
          </p:txBody>
        </p:sp>
        <p:pic>
          <p:nvPicPr>
            <p:cNvPr id="35" name="Picture 34" descr="icon_Moscow.png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7810394" y="3501008"/>
              <a:ext cx="852780" cy="1072356"/>
            </a:xfrm>
            <a:prstGeom prst="rect">
              <a:avLst/>
            </a:prstGeom>
          </p:spPr>
        </p:pic>
      </p:grpSp>
      <p:grpSp>
        <p:nvGrpSpPr>
          <p:cNvPr id="6" name="Group 18"/>
          <p:cNvGrpSpPr/>
          <p:nvPr/>
        </p:nvGrpSpPr>
        <p:grpSpPr>
          <a:xfrm>
            <a:off x="179512" y="3933056"/>
            <a:ext cx="6912768" cy="932310"/>
            <a:chOff x="467544" y="4437112"/>
            <a:chExt cx="7776864" cy="932310"/>
          </a:xfrm>
        </p:grpSpPr>
        <p:sp>
          <p:nvSpPr>
            <p:cNvPr id="31" name="TextBox 30"/>
            <p:cNvSpPr txBox="1"/>
            <p:nvPr/>
          </p:nvSpPr>
          <p:spPr>
            <a:xfrm>
              <a:off x="1403648" y="4653136"/>
              <a:ext cx="6840760" cy="7162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GB" sz="2000" b="1" dirty="0" smtClean="0">
                  <a:solidFill>
                    <a:srgbClr val="FFFF00"/>
                  </a:solidFill>
                  <a:effectLst/>
                </a:rPr>
                <a:t>2005</a:t>
              </a:r>
              <a:r>
                <a:rPr lang="en-GB" sz="2000" dirty="0" smtClean="0">
                  <a:effectLst/>
                </a:rPr>
                <a:t> – IRU Permanent Delegation to the Middle East and Region in </a:t>
              </a:r>
              <a:r>
                <a:rPr lang="en-GB" sz="2000" dirty="0" smtClean="0">
                  <a:solidFill>
                    <a:srgbClr val="FFFF00"/>
                  </a:solidFill>
                  <a:effectLst/>
                </a:rPr>
                <a:t>Istanbul</a:t>
              </a:r>
              <a:endParaRPr lang="en-GB" sz="2000" dirty="0">
                <a:solidFill>
                  <a:srgbClr val="FFFF00"/>
                </a:solidFill>
                <a:effectLst/>
              </a:endParaRPr>
            </a:p>
          </p:txBody>
        </p:sp>
        <p:pic>
          <p:nvPicPr>
            <p:cNvPr id="36" name="Picture 35" descr="icon_Istanbul.png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467544" y="4437112"/>
              <a:ext cx="856332" cy="792088"/>
            </a:xfrm>
            <a:prstGeom prst="rect">
              <a:avLst/>
            </a:prstGeom>
          </p:spPr>
        </p:pic>
      </p:grpSp>
      <p:grpSp>
        <p:nvGrpSpPr>
          <p:cNvPr id="7" name="Group 19"/>
          <p:cNvGrpSpPr/>
          <p:nvPr/>
        </p:nvGrpSpPr>
        <p:grpSpPr>
          <a:xfrm>
            <a:off x="1691680" y="4869158"/>
            <a:ext cx="7128792" cy="792087"/>
            <a:chOff x="827584" y="5445225"/>
            <a:chExt cx="7913116" cy="989235"/>
          </a:xfrm>
        </p:grpSpPr>
        <p:sp>
          <p:nvSpPr>
            <p:cNvPr id="32" name="TextBox 31"/>
            <p:cNvSpPr txBox="1"/>
            <p:nvPr/>
          </p:nvSpPr>
          <p:spPr>
            <a:xfrm>
              <a:off x="827584" y="5661252"/>
              <a:ext cx="6840760" cy="518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None/>
              </a:pPr>
              <a:r>
                <a:rPr lang="en-GB" sz="2000" b="1" dirty="0" smtClean="0">
                  <a:solidFill>
                    <a:srgbClr val="FFFF00"/>
                  </a:solidFill>
                  <a:effectLst/>
                </a:rPr>
                <a:t>2012</a:t>
              </a:r>
              <a:r>
                <a:rPr lang="en-GB" sz="2000" dirty="0" smtClean="0">
                  <a:effectLst/>
                </a:rPr>
                <a:t> – IRU Secretariat for Africa in </a:t>
              </a:r>
              <a:r>
                <a:rPr lang="en-GB" sz="2000" dirty="0" smtClean="0">
                  <a:solidFill>
                    <a:srgbClr val="FFFF00"/>
                  </a:solidFill>
                  <a:effectLst/>
                </a:rPr>
                <a:t>Geneva</a:t>
              </a:r>
              <a:endParaRPr lang="en-GB" sz="2000" dirty="0">
                <a:solidFill>
                  <a:srgbClr val="FFFF00"/>
                </a:solidFill>
                <a:effectLst/>
              </a:endParaRPr>
            </a:p>
          </p:txBody>
        </p:sp>
        <p:pic>
          <p:nvPicPr>
            <p:cNvPr id="37" name="Picture 36" descr="icon_Casablanca.png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7861465" y="5445225"/>
              <a:ext cx="879235" cy="989235"/>
            </a:xfrm>
            <a:prstGeom prst="rect">
              <a:avLst/>
            </a:prstGeom>
          </p:spPr>
        </p:pic>
      </p:grpSp>
      <p:sp>
        <p:nvSpPr>
          <p:cNvPr id="22" name="Footer Placeholder 4"/>
          <p:cNvSpPr txBox="1">
            <a:spLocks/>
          </p:cNvSpPr>
          <p:nvPr/>
        </p:nvSpPr>
        <p:spPr>
          <a:xfrm>
            <a:off x="5940152" y="6629400"/>
            <a:ext cx="3168352" cy="457200"/>
          </a:xfrm>
          <a:prstGeom prst="rect">
            <a:avLst/>
          </a:prstGeom>
          <a:effectLst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SzTx/>
              <a:buFontTx/>
              <a:buNone/>
              <a:tabLst/>
              <a:defRPr/>
            </a:pPr>
            <a:r>
              <a:rPr kumimoji="0" lang="fr-CH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© </a:t>
            </a:r>
            <a:r>
              <a:rPr kumimoji="0" 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International Road Transport Union (IRU) 2012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>
              <a:defRPr/>
            </a:pPr>
            <a:r>
              <a:rPr lang="en-US" smtClean="0">
                <a:effectLst/>
              </a:rPr>
              <a:t>© International Road Transport Union (IRU) 2013</a:t>
            </a:r>
            <a:endParaRPr lang="en-US" dirty="0">
              <a:effectLst/>
            </a:endParaRPr>
          </a:p>
        </p:txBody>
      </p:sp>
      <p:grpSp>
        <p:nvGrpSpPr>
          <p:cNvPr id="8" name="Group 27"/>
          <p:cNvGrpSpPr/>
          <p:nvPr/>
        </p:nvGrpSpPr>
        <p:grpSpPr>
          <a:xfrm>
            <a:off x="179512" y="5589240"/>
            <a:ext cx="6048672" cy="882680"/>
            <a:chOff x="251520" y="5661248"/>
            <a:chExt cx="6048672" cy="882680"/>
          </a:xfrm>
        </p:grpSpPr>
        <p:sp>
          <p:nvSpPr>
            <p:cNvPr id="38" name="TextBox 37"/>
            <p:cNvSpPr txBox="1"/>
            <p:nvPr/>
          </p:nvSpPr>
          <p:spPr>
            <a:xfrm>
              <a:off x="1083612" y="5805264"/>
              <a:ext cx="521658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GB" sz="2000" b="1" dirty="0" smtClean="0">
                  <a:solidFill>
                    <a:srgbClr val="FFFF00"/>
                  </a:solidFill>
                  <a:effectLst/>
                </a:rPr>
                <a:t>2013</a:t>
              </a:r>
              <a:r>
                <a:rPr lang="en-GB" sz="2000" dirty="0" smtClean="0">
                  <a:effectLst/>
                </a:rPr>
                <a:t> – IRU Permanent Delegation to the United Nations in</a:t>
              </a:r>
              <a:r>
                <a:rPr lang="en-GB" sz="2000" dirty="0" smtClean="0">
                  <a:solidFill>
                    <a:srgbClr val="FFFF00"/>
                  </a:solidFill>
                  <a:effectLst/>
                </a:rPr>
                <a:t> New-York</a:t>
              </a:r>
              <a:endParaRPr lang="en-GB" sz="2000" dirty="0">
                <a:solidFill>
                  <a:srgbClr val="FFFF00"/>
                </a:solidFill>
                <a:effectLst/>
              </a:endParaRPr>
            </a:p>
          </p:txBody>
        </p:sp>
        <p:pic>
          <p:nvPicPr>
            <p:cNvPr id="27" name="Picture 26" descr="UN-delegation-logo-RGB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51520" y="5661248"/>
              <a:ext cx="792088" cy="792088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7" descr="fla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79388" y="1484313"/>
            <a:ext cx="8785225" cy="516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IRU </a:t>
            </a:r>
            <a:r>
              <a:rPr lang="fr-CH" dirty="0" err="1" smtClean="0"/>
              <a:t>Priority</a:t>
            </a:r>
            <a:r>
              <a:rPr lang="fr-CH" dirty="0" smtClean="0"/>
              <a:t> Issues</a:t>
            </a:r>
            <a:endParaRPr lang="en-US" dirty="0"/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395288" y="1700213"/>
            <a:ext cx="5875337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marL="384175" marR="0" lvl="0" indent="-384175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fr-CH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Sustainable</a:t>
            </a:r>
            <a:r>
              <a:rPr kumimoji="0" lang="fr-CH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CH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</a:t>
            </a:r>
            <a:endParaRPr kumimoji="0" lang="fr-CH" sz="32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54075" marR="0" lvl="1" indent="-279400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rgbClr val="FFFF00"/>
              </a:buClr>
              <a:buSzTx/>
              <a:buFontTx/>
              <a:buChar char="•"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cs typeface="+mn-cs"/>
              </a:rPr>
              <a:t>Innovation</a:t>
            </a:r>
          </a:p>
          <a:p>
            <a:pPr marL="854075" marR="0" lvl="1" indent="-279400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rgbClr val="FFFF00"/>
              </a:buClr>
              <a:buSzTx/>
              <a:buFontTx/>
              <a:buChar char="•"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cs typeface="+mn-cs"/>
              </a:rPr>
              <a:t>Incentives</a:t>
            </a:r>
          </a:p>
          <a:p>
            <a:pPr marL="854075" marR="0" lvl="1" indent="-279400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rgbClr val="FFFF00"/>
              </a:buClr>
              <a:buSzTx/>
              <a:buFontTx/>
              <a:buChar char="•"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cs typeface="+mn-cs"/>
              </a:rPr>
              <a:t>Infrastructure</a:t>
            </a:r>
          </a:p>
          <a:p>
            <a:pPr marL="384175" marR="0" lvl="0" indent="-384175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Facilitation</a:t>
            </a:r>
          </a:p>
          <a:p>
            <a:pPr marL="854075" marR="0" lvl="1" indent="-279400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rgbClr val="FFFF00"/>
              </a:buClr>
              <a:buSzTx/>
              <a:buFontTx/>
              <a:buChar char="•"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cs typeface="+mn-cs"/>
              </a:rPr>
              <a:t>Trade</a:t>
            </a:r>
          </a:p>
          <a:p>
            <a:pPr marL="854075" marR="0" lvl="1" indent="-279400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rgbClr val="FFFF00"/>
              </a:buClr>
              <a:buSzTx/>
              <a:buFontTx/>
              <a:buChar char="•"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cs typeface="+mn-cs"/>
              </a:rPr>
              <a:t>Tourism</a:t>
            </a:r>
          </a:p>
          <a:p>
            <a:pPr marL="854075" marR="0" lvl="1" indent="-279400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rgbClr val="FFFF00"/>
              </a:buClr>
              <a:buSzTx/>
              <a:buFontTx/>
              <a:buChar char="•"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cs typeface="+mn-cs"/>
              </a:rPr>
              <a:t>Road Transport</a:t>
            </a:r>
          </a:p>
        </p:txBody>
      </p:sp>
      <p:sp>
        <p:nvSpPr>
          <p:cNvPr id="18" name="Oval 17"/>
          <p:cNvSpPr/>
          <p:nvPr/>
        </p:nvSpPr>
        <p:spPr bwMode="auto">
          <a:xfrm>
            <a:off x="5157920" y="2786034"/>
            <a:ext cx="3409025" cy="2068497"/>
          </a:xfrm>
          <a:prstGeom prst="ellipse">
            <a:avLst/>
          </a:prstGeom>
          <a:gradFill>
            <a:gsLst>
              <a:gs pos="0">
                <a:srgbClr val="0059C2"/>
              </a:gs>
              <a:gs pos="29000">
                <a:srgbClr val="0059C2">
                  <a:alpha val="77000"/>
                </a:srgbClr>
              </a:gs>
            </a:gsLst>
            <a:lin ang="102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SzTx/>
              <a:buNone/>
              <a:tabLst/>
            </a:pPr>
            <a:r>
              <a:rPr kumimoji="0" lang="fr-CH" sz="2400" b="1" i="0" u="none" strike="noStrike" cap="none" normalizeH="0" baseline="0" dirty="0" err="1" smtClean="0">
                <a:ln>
                  <a:noFill/>
                </a:ln>
                <a:effectLst/>
                <a:latin typeface="Arial" charset="0"/>
                <a:cs typeface="Arial" charset="0"/>
              </a:rPr>
              <a:t>These</a:t>
            </a:r>
            <a:r>
              <a:rPr kumimoji="0" lang="fr-CH" sz="24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  <a:cs typeface="Arial" charset="0"/>
              </a:rPr>
              <a:t> are </a:t>
            </a:r>
            <a:r>
              <a:rPr kumimoji="0" lang="fr-CH" sz="2400" b="1" i="0" u="none" strike="noStrike" cap="none" normalizeH="0" baseline="0" dirty="0" err="1" smtClean="0">
                <a:ln>
                  <a:noFill/>
                </a:ln>
                <a:effectLst/>
                <a:latin typeface="Arial" charset="0"/>
                <a:cs typeface="Arial" charset="0"/>
              </a:rPr>
              <a:t>also</a:t>
            </a:r>
            <a:r>
              <a:rPr kumimoji="0" lang="fr-CH" sz="24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  <a:cs typeface="Arial" charset="0"/>
              </a:rPr>
              <a:t> the </a:t>
            </a:r>
            <a:r>
              <a:rPr kumimoji="0" lang="fr-CH" sz="2400" b="1" i="0" u="none" strike="noStrike" cap="none" normalizeH="0" baseline="0" dirty="0" err="1" smtClean="0">
                <a:ln>
                  <a:noFill/>
                </a:ln>
                <a:effectLst/>
                <a:latin typeface="Arial" charset="0"/>
                <a:cs typeface="Arial" charset="0"/>
              </a:rPr>
              <a:t>priorities</a:t>
            </a:r>
            <a:r>
              <a:rPr kumimoji="0" lang="fr-CH" sz="24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  <a:cs typeface="Arial" charset="0"/>
              </a:rPr>
              <a:t> of the </a:t>
            </a:r>
            <a:r>
              <a:rPr kumimoji="0" lang="fr-CH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charset="0"/>
                <a:cs typeface="Arial" charset="0"/>
              </a:rPr>
              <a:t>IRU </a:t>
            </a:r>
            <a:r>
              <a:rPr kumimoji="0" lang="fr-CH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Arial" charset="0"/>
                <a:cs typeface="Arial" charset="0"/>
              </a:rPr>
              <a:t>Academy</a:t>
            </a:r>
            <a:endParaRPr kumimoji="0" lang="fr-CH" sz="24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0" y="6613376"/>
            <a:ext cx="9144000" cy="489248"/>
          </a:xfrm>
        </p:spPr>
        <p:txBody>
          <a:bodyPr/>
          <a:lstStyle/>
          <a:p>
            <a:pPr algn="ctr">
              <a:defRPr/>
            </a:pPr>
            <a:r>
              <a:rPr lang="en-US" dirty="0" smtClean="0">
                <a:effectLst/>
              </a:rPr>
              <a:t>Page </a:t>
            </a:r>
            <a:fld id="{E4324F84-85F6-407D-B0D9-7D48FD87B6F5}" type="slidenum">
              <a:rPr lang="en-US" smtClean="0">
                <a:effectLst/>
              </a:rPr>
              <a:pPr algn="ctr">
                <a:defRPr/>
              </a:pPr>
              <a:t>7</a:t>
            </a:fld>
            <a:endParaRPr lang="en-US" dirty="0">
              <a:effectLst/>
            </a:endParaRPr>
          </a:p>
        </p:txBody>
      </p:sp>
      <p:sp>
        <p:nvSpPr>
          <p:cNvPr id="12" name="Curved Up Arrow 11"/>
          <p:cNvSpPr/>
          <p:nvPr/>
        </p:nvSpPr>
        <p:spPr bwMode="auto">
          <a:xfrm rot="225134">
            <a:off x="2799240" y="4533511"/>
            <a:ext cx="2976764" cy="936104"/>
          </a:xfrm>
          <a:prstGeom prst="curvedUpArrow">
            <a:avLst/>
          </a:prstGeom>
          <a:gradFill>
            <a:gsLst>
              <a:gs pos="0">
                <a:srgbClr val="0059C2"/>
              </a:gs>
              <a:gs pos="29000">
                <a:srgbClr val="0059C2">
                  <a:alpha val="77000"/>
                </a:srgbClr>
              </a:gs>
            </a:gsLst>
            <a:lin ang="102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eaLnBrk="1" latinLnBrk="0" hangingPunct="1">
              <a:buSzTx/>
              <a:buNone/>
              <a:tabLst/>
            </a:pPr>
            <a:endParaRPr lang="en-GB" b="1" smtClean="0">
              <a:effectLst/>
            </a:endParaRPr>
          </a:p>
        </p:txBody>
      </p:sp>
      <p:sp>
        <p:nvSpPr>
          <p:cNvPr id="13" name="Curved Down Arrow 12"/>
          <p:cNvSpPr/>
          <p:nvPr/>
        </p:nvSpPr>
        <p:spPr bwMode="auto">
          <a:xfrm rot="1807706">
            <a:off x="5724128" y="1988840"/>
            <a:ext cx="1440160" cy="504056"/>
          </a:xfrm>
          <a:prstGeom prst="curvedDownArrow">
            <a:avLst/>
          </a:prstGeom>
          <a:gradFill>
            <a:gsLst>
              <a:gs pos="0">
                <a:srgbClr val="0059C2"/>
              </a:gs>
              <a:gs pos="29000">
                <a:srgbClr val="0059C2">
                  <a:alpha val="77000"/>
                </a:srgbClr>
              </a:gs>
            </a:gsLst>
            <a:lin ang="102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algn="ctr">
              <a:buNone/>
            </a:pPr>
            <a:endParaRPr lang="en-GB" b="1" smtClean="0">
              <a:effectLst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 tmFilter="0, 0; .2, .5; .8, .5; 1, 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500" autoRev="1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500"/>
                            </p:stCondLst>
                            <p:childTnLst>
                              <p:par>
                                <p:cTn id="30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500"/>
                            </p:stCondLst>
                            <p:childTnLst>
                              <p:par>
                                <p:cTn id="3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 tmFilter="0, 0; .2, .5; .8, .5; 1, 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500" autoRev="1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500"/>
                            </p:stCondLst>
                            <p:childTnLst>
                              <p:par>
                                <p:cTn id="51" presetID="5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2000"/>
                            </p:stCondLst>
                            <p:childTnLst>
                              <p:par>
                                <p:cTn id="5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2500"/>
                            </p:stCondLst>
                            <p:childTnLst>
                              <p:par>
                                <p:cTn id="6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5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9938" y="260648"/>
            <a:ext cx="7104062" cy="914400"/>
          </a:xfrm>
        </p:spPr>
        <p:txBody>
          <a:bodyPr/>
          <a:lstStyle/>
          <a:p>
            <a:r>
              <a:rPr lang="en-GB" sz="3000" dirty="0" smtClean="0"/>
              <a:t>IRU Academy: Worldwide Excellence in Road Transport Training</a:t>
            </a:r>
            <a:endParaRPr lang="en-US" sz="3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613376"/>
            <a:ext cx="9144000" cy="489248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effectLst/>
              </a:rPr>
              <a:t>Page </a:t>
            </a:r>
            <a:fld id="{E4324F84-85F6-407D-B0D9-7D48FD87B6F5}" type="slidenum">
              <a:rPr lang="en-US" smtClean="0">
                <a:effectLst/>
              </a:rPr>
              <a:pPr>
                <a:defRPr/>
              </a:pPr>
              <a:t>8</a:t>
            </a:fld>
            <a:endParaRPr lang="en-US" dirty="0">
              <a:effectLst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72861" y="1414584"/>
            <a:ext cx="63539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000" dirty="0" smtClean="0">
                <a:solidFill>
                  <a:srgbClr val="FFFF00"/>
                </a:solidFill>
                <a:effectLst/>
              </a:rPr>
              <a:t>International Network of IRU Academy Accredited Training Institutes (ATIs)</a:t>
            </a:r>
            <a:endParaRPr lang="en-US" sz="2000" dirty="0">
              <a:solidFill>
                <a:srgbClr val="FFFF00"/>
              </a:solidFill>
              <a:effectLst/>
            </a:endParaRPr>
          </a:p>
        </p:txBody>
      </p:sp>
      <p:grpSp>
        <p:nvGrpSpPr>
          <p:cNvPr id="3" name="Group 20"/>
          <p:cNvGrpSpPr/>
          <p:nvPr/>
        </p:nvGrpSpPr>
        <p:grpSpPr>
          <a:xfrm>
            <a:off x="153742" y="2418861"/>
            <a:ext cx="2762074" cy="3746444"/>
            <a:chOff x="0" y="2418861"/>
            <a:chExt cx="2762074" cy="3746444"/>
          </a:xfrm>
        </p:grpSpPr>
        <p:grpSp>
          <p:nvGrpSpPr>
            <p:cNvPr id="5" name="Group 5"/>
            <p:cNvGrpSpPr/>
            <p:nvPr/>
          </p:nvGrpSpPr>
          <p:grpSpPr>
            <a:xfrm>
              <a:off x="0" y="2418861"/>
              <a:ext cx="2762074" cy="3746444"/>
              <a:chOff x="234462" y="3610707"/>
              <a:chExt cx="2219569" cy="3126156"/>
            </a:xfrm>
          </p:grpSpPr>
          <p:sp>
            <p:nvSpPr>
              <p:cNvPr id="7" name="Rounded Rectangle 6"/>
              <p:cNvSpPr/>
              <p:nvPr/>
            </p:nvSpPr>
            <p:spPr bwMode="auto">
              <a:xfrm>
                <a:off x="234462" y="3614615"/>
                <a:ext cx="2219569" cy="3122248"/>
              </a:xfrm>
              <a:prstGeom prst="roundRect">
                <a:avLst/>
              </a:prstGeom>
              <a:solidFill>
                <a:srgbClr val="99CCFF"/>
              </a:solidFill>
              <a:ln w="952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35921" dir="2700000" algn="ctr" rotWithShape="0">
                  <a:schemeClr val="tx2"/>
                </a:outerShdw>
              </a:effectLst>
            </p:spPr>
            <p:txBody>
              <a:bodyPr vert="horz" wrap="square" lIns="90000" tIns="46800" rIns="90000" bIns="4680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5000"/>
                  </a:lnSpc>
                  <a:spcBef>
                    <a:spcPct val="15000"/>
                  </a:spcBef>
                  <a:spcAft>
                    <a:spcPct val="15000"/>
                  </a:spcAft>
                  <a:buClr>
                    <a:schemeClr val="bg1"/>
                  </a:buClr>
                  <a:buSzTx/>
                  <a:buFontTx/>
                  <a:buChar char="•"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cs typeface="Arial" charset="0"/>
                </a:endParaRPr>
              </a:p>
            </p:txBody>
          </p:sp>
          <p:pic>
            <p:nvPicPr>
              <p:cNvPr id="8" name="Picture 7" descr="ETF-LOGO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334650" y="5641955"/>
                <a:ext cx="776883" cy="7727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" name="Picture 8" descr="EU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1317300" y="5743776"/>
                <a:ext cx="901981" cy="633256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242277" y="3610707"/>
                <a:ext cx="2211754" cy="5085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fr-CH" sz="1600" b="1" dirty="0" smtClean="0">
                    <a:solidFill>
                      <a:srgbClr val="FFFF00"/>
                    </a:solidFill>
                    <a:effectLst/>
                  </a:rPr>
                  <a:t>IRU </a:t>
                </a:r>
                <a:r>
                  <a:rPr lang="fr-CH" sz="1600" b="1" dirty="0" err="1" smtClean="0">
                    <a:solidFill>
                      <a:srgbClr val="FFFF00"/>
                    </a:solidFill>
                    <a:effectLst/>
                  </a:rPr>
                  <a:t>Academy</a:t>
                </a:r>
                <a:r>
                  <a:rPr lang="fr-CH" sz="1600" b="1" dirty="0" smtClean="0">
                    <a:solidFill>
                      <a:srgbClr val="FFFF00"/>
                    </a:solidFill>
                    <a:effectLst/>
                  </a:rPr>
                  <a:t> </a:t>
                </a:r>
                <a:r>
                  <a:rPr lang="fr-CH" sz="1600" b="1" dirty="0" err="1" smtClean="0">
                    <a:solidFill>
                      <a:srgbClr val="FFFF00"/>
                    </a:solidFill>
                    <a:effectLst/>
                  </a:rPr>
                  <a:t>Advisory</a:t>
                </a:r>
                <a:r>
                  <a:rPr lang="fr-CH" sz="1600" b="1" dirty="0" smtClean="0">
                    <a:solidFill>
                      <a:srgbClr val="FFFF00"/>
                    </a:solidFill>
                    <a:effectLst/>
                  </a:rPr>
                  <a:t> </a:t>
                </a:r>
                <a:r>
                  <a:rPr lang="fr-CH" sz="1600" b="1" dirty="0" err="1" smtClean="0">
                    <a:solidFill>
                      <a:srgbClr val="FFFF00"/>
                    </a:solidFill>
                    <a:effectLst/>
                  </a:rPr>
                  <a:t>Committee</a:t>
                </a:r>
                <a:endParaRPr lang="en-US" sz="1600" b="1" dirty="0">
                  <a:solidFill>
                    <a:srgbClr val="FFFF00"/>
                  </a:solidFill>
                  <a:effectLst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234463" y="4754029"/>
                <a:ext cx="838631" cy="2025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fr-CH" sz="1000" dirty="0" smtClean="0">
                    <a:effectLst/>
                  </a:rPr>
                  <a:t>World Bank</a:t>
                </a:r>
                <a:endParaRPr lang="en-US" sz="1000" dirty="0">
                  <a:effectLst/>
                </a:endParaRPr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610175" y="5054459"/>
                <a:ext cx="1798885" cy="4545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Bef>
                    <a:spcPct val="15000"/>
                  </a:spcBef>
                  <a:spcAft>
                    <a:spcPct val="15000"/>
                  </a:spcAft>
                  <a:buClr>
                    <a:schemeClr val="bg1"/>
                  </a:buClr>
                  <a:buNone/>
                  <a:defRPr/>
                </a:pPr>
                <a:r>
                  <a:rPr lang="fr-CH" sz="1400" b="1" dirty="0" smtClean="0">
                    <a:solidFill>
                      <a:srgbClr val="FFFF00"/>
                    </a:solidFill>
                    <a:effectLst/>
                  </a:rPr>
                  <a:t>U</a:t>
                </a:r>
                <a:r>
                  <a:rPr lang="fr-CH" sz="1400" dirty="0" smtClean="0">
                    <a:effectLst/>
                  </a:rPr>
                  <a:t>nited </a:t>
                </a:r>
                <a:r>
                  <a:rPr lang="fr-CH" sz="1400" b="1" dirty="0" smtClean="0">
                    <a:solidFill>
                      <a:srgbClr val="FFFF00"/>
                    </a:solidFill>
                    <a:effectLst/>
                  </a:rPr>
                  <a:t>N</a:t>
                </a:r>
                <a:r>
                  <a:rPr lang="fr-CH" sz="1400" dirty="0" smtClean="0">
                    <a:effectLst/>
                  </a:rPr>
                  <a:t>ations </a:t>
                </a:r>
                <a:r>
                  <a:rPr lang="fr-CH" sz="1400" b="1" dirty="0" err="1" smtClean="0">
                    <a:solidFill>
                      <a:srgbClr val="FFFF00"/>
                    </a:solidFill>
                    <a:effectLst/>
                  </a:rPr>
                  <a:t>E</a:t>
                </a:r>
                <a:r>
                  <a:rPr lang="fr-CH" sz="1400" dirty="0" err="1" smtClean="0">
                    <a:effectLst/>
                  </a:rPr>
                  <a:t>conomic</a:t>
                </a:r>
                <a:r>
                  <a:rPr lang="fr-CH" sz="1400" dirty="0" smtClean="0">
                    <a:effectLst/>
                  </a:rPr>
                  <a:t> </a:t>
                </a:r>
                <a:r>
                  <a:rPr lang="fr-CH" sz="1400" b="1" dirty="0" smtClean="0">
                    <a:solidFill>
                      <a:srgbClr val="FFFF00"/>
                    </a:solidFill>
                    <a:effectLst/>
                  </a:rPr>
                  <a:t>C</a:t>
                </a:r>
                <a:r>
                  <a:rPr lang="fr-CH" sz="1400" dirty="0" smtClean="0">
                    <a:effectLst/>
                  </a:rPr>
                  <a:t>ommission for </a:t>
                </a:r>
                <a:r>
                  <a:rPr lang="fr-CH" sz="1400" b="1" dirty="0" smtClean="0">
                    <a:solidFill>
                      <a:srgbClr val="FFFF00"/>
                    </a:solidFill>
                    <a:effectLst/>
                  </a:rPr>
                  <a:t>E</a:t>
                </a:r>
                <a:r>
                  <a:rPr lang="fr-CH" sz="1400" dirty="0" smtClean="0">
                    <a:effectLst/>
                  </a:rPr>
                  <a:t>urope</a:t>
                </a:r>
                <a:endParaRPr lang="fr-CH" sz="1400" dirty="0">
                  <a:effectLst/>
                </a:endParaRPr>
              </a:p>
            </p:txBody>
          </p:sp>
          <p:pic>
            <p:nvPicPr>
              <p:cNvPr id="19" name="Picture 18" descr="WB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378716" y="4153171"/>
                <a:ext cx="549012" cy="5388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17" name="Picture 16" descr="ITF_logo_4CP_NO.png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1043608" y="3356992"/>
              <a:ext cx="1622697" cy="385347"/>
            </a:xfrm>
            <a:prstGeom prst="rect">
              <a:avLst/>
            </a:prstGeom>
          </p:spPr>
        </p:pic>
      </p:grpSp>
      <p:sp>
        <p:nvSpPr>
          <p:cNvPr id="1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940152" y="6629400"/>
            <a:ext cx="3168352" cy="457200"/>
          </a:xfrm>
        </p:spPr>
        <p:txBody>
          <a:bodyPr/>
          <a:lstStyle/>
          <a:p>
            <a:pPr algn="r">
              <a:defRPr/>
            </a:pPr>
            <a:r>
              <a:rPr lang="en-US" smtClean="0"/>
              <a:t>© International Road Transport Union (IRU) 2013</a:t>
            </a:r>
            <a:endParaRPr lang="en-US" dirty="0"/>
          </a:p>
        </p:txBody>
      </p:sp>
      <p:pic>
        <p:nvPicPr>
          <p:cNvPr id="22" name="Picture 21" descr="IRU Academy - ATIs Nov 201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59832" y="2276872"/>
            <a:ext cx="5520762" cy="401788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7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 Strategic Region: UNESCWA</a:t>
            </a:r>
            <a:endParaRPr lang="en-GB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9386" t="23095" r="17178" b="12406"/>
          <a:stretch>
            <a:fillRect/>
          </a:stretch>
        </p:blipFill>
        <p:spPr bwMode="auto">
          <a:xfrm>
            <a:off x="1043608" y="1556792"/>
            <a:ext cx="6696744" cy="5051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Page </a:t>
            </a:r>
            <a:fld id="{E4324F84-85F6-407D-B0D9-7D48FD87B6F5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 Template - E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3366"/>
      </a:accent1>
      <a:accent2>
        <a:srgbClr val="339966"/>
      </a:accent2>
      <a:accent3>
        <a:srgbClr val="FFFFFF"/>
      </a:accent3>
      <a:accent4>
        <a:srgbClr val="000000"/>
      </a:accent4>
      <a:accent5>
        <a:srgbClr val="CAADB8"/>
      </a:accent5>
      <a:accent6>
        <a:srgbClr val="2D8A5C"/>
      </a:accent6>
      <a:hlink>
        <a:srgbClr val="FFCC00"/>
      </a:hlink>
      <a:folHlink>
        <a:srgbClr val="B2B2B2"/>
      </a:folHlink>
    </a:clrScheme>
    <a:fontScheme name="standard 07">
      <a:majorFont>
        <a:latin typeface="Arial"/>
        <a:ea typeface=""/>
        <a:cs typeface="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CCFFFF"/>
            </a:gs>
            <a:gs pos="100000">
              <a:schemeClr val="bg1"/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>
          <a:outerShdw dist="35921" dir="2700000" algn="ctr" rotWithShape="0">
            <a:schemeClr val="tx2"/>
          </a:outerShdw>
        </a:effectLst>
      </a:spPr>
      <a:bodyPr vert="horz" wrap="square" lIns="90000" tIns="46800" rIns="90000" bIns="4680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5000"/>
          </a:lnSpc>
          <a:spcBef>
            <a:spcPct val="15000"/>
          </a:spcBef>
          <a:spcAft>
            <a:spcPct val="15000"/>
          </a:spcAft>
          <a:buClr>
            <a:schemeClr val="bg1"/>
          </a:buClr>
          <a:buSzTx/>
          <a:buFontTx/>
          <a:buChar char="•"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CCFFFF"/>
            </a:gs>
            <a:gs pos="100000">
              <a:schemeClr val="bg1"/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>
          <a:outerShdw dist="35921" dir="2700000" algn="ctr" rotWithShape="0">
            <a:schemeClr val="tx2"/>
          </a:outerShdw>
        </a:effectLst>
      </a:spPr>
      <a:bodyPr vert="horz" wrap="square" lIns="90000" tIns="46800" rIns="90000" bIns="4680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5000"/>
          </a:lnSpc>
          <a:spcBef>
            <a:spcPct val="15000"/>
          </a:spcBef>
          <a:spcAft>
            <a:spcPct val="15000"/>
          </a:spcAft>
          <a:buClr>
            <a:schemeClr val="bg1"/>
          </a:buClr>
          <a:buSzTx/>
          <a:buFontTx/>
          <a:buChar char="•"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  <a:cs typeface="Arial" charset="0"/>
          </a:defRPr>
        </a:defPPr>
      </a:lstStyle>
    </a:lnDef>
  </a:objectDefaults>
  <a:extraClrSchemeLst>
    <a:extraClrScheme>
      <a:clrScheme name="standard 07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 07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 07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 07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 07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 07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 07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 07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00"/>
        </a:accent1>
        <a:accent2>
          <a:srgbClr val="00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005C00"/>
        </a:accent6>
        <a:hlink>
          <a:srgbClr val="9933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 Template - EN</Template>
  <TotalTime>1</TotalTime>
  <Words>1305</Words>
  <Application>Microsoft Office PowerPoint</Application>
  <PresentationFormat>On-screen Show (4:3)</PresentationFormat>
  <Paragraphs>294</Paragraphs>
  <Slides>31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Presentation Template - EN</vt:lpstr>
      <vt:lpstr>EXPERT GROUP MEETING ON TRANSPORT AND TRADE FACILITATION IN ESCWA REGION</vt:lpstr>
      <vt:lpstr>      </vt:lpstr>
      <vt:lpstr>Global Pioneer in trade and road transport facilitation</vt:lpstr>
      <vt:lpstr>This is the IRU</vt:lpstr>
      <vt:lpstr>Slide 5</vt:lpstr>
      <vt:lpstr>IRU Secretariat General</vt:lpstr>
      <vt:lpstr>IRU Priority Issues</vt:lpstr>
      <vt:lpstr>IRU Academy: Worldwide Excellence in Road Transport Training</vt:lpstr>
      <vt:lpstr>A Strategic Region: UNESCWA</vt:lpstr>
      <vt:lpstr> Where is the Center? </vt:lpstr>
      <vt:lpstr>Where is the Center?</vt:lpstr>
      <vt:lpstr> Where is the Center? </vt:lpstr>
      <vt:lpstr>Opportunities vs Challenges</vt:lpstr>
      <vt:lpstr>Barriers to Road Transport Impede Development</vt:lpstr>
      <vt:lpstr> World Bank LPI 2007 vs 2013 </vt:lpstr>
      <vt:lpstr>Slide 16</vt:lpstr>
      <vt:lpstr> </vt:lpstr>
      <vt:lpstr> NELTI: Solutions</vt:lpstr>
      <vt:lpstr>Key UN Conventions</vt:lpstr>
      <vt:lpstr>Key UN Conventions</vt:lpstr>
      <vt:lpstr>Status of 58 UN Conventions in the ESCWA Region as of 30 Jan 2013</vt:lpstr>
      <vt:lpstr>Contracting Parties in the Region as of 30 Jan 2013</vt:lpstr>
      <vt:lpstr>Slide 23</vt:lpstr>
      <vt:lpstr>What is the TIR System?</vt:lpstr>
      <vt:lpstr>Slide 25</vt:lpstr>
      <vt:lpstr>Slide 26</vt:lpstr>
      <vt:lpstr>Arab Ministers call upon Arab States to join TIR and ADR</vt:lpstr>
      <vt:lpstr>IRU works together with LAS, IDB, AULT since 2007</vt:lpstr>
      <vt:lpstr>IDB supports IRU-AULT-LAS cooperation since 2011</vt:lpstr>
      <vt:lpstr>Save the date!</vt:lpstr>
      <vt:lpstr>www.iru.org</vt:lpstr>
    </vt:vector>
  </TitlesOfParts>
  <Company>IRU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EXPERT GROUP MEETING ON TRANSPORT AND TRADE FACILITATION IN ESCWA REGION</dc:title>
  <dc:creator>Talwahaibi</dc:creator>
  <cp:lastModifiedBy>Heinz Marti</cp:lastModifiedBy>
  <cp:revision>69</cp:revision>
  <dcterms:created xsi:type="dcterms:W3CDTF">2013-04-01T11:14:17Z</dcterms:created>
  <dcterms:modified xsi:type="dcterms:W3CDTF">2013-04-10T04:53:42Z</dcterms:modified>
</cp:coreProperties>
</file>