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16.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17.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charts/chart5.xml" ContentType="application/vnd.openxmlformats-officedocument.drawingml.chart+xml"/>
  <Override PartName="/ppt/theme/themeOverride4.xml" ContentType="application/vnd.openxmlformats-officedocument.themeOverride+xml"/>
  <Override PartName="/ppt/notesSlides/notesSlide18.xml" ContentType="application/vnd.openxmlformats-officedocument.presentationml.notesSlide+xml"/>
  <Override PartName="/ppt/charts/chart6.xml" ContentType="application/vnd.openxmlformats-officedocument.drawingml.chart+xml"/>
  <Override PartName="/ppt/theme/themeOverride5.xml" ContentType="application/vnd.openxmlformats-officedocument.themeOverride+xml"/>
  <Override PartName="/ppt/charts/chart7.xml" ContentType="application/vnd.openxmlformats-officedocument.drawingml.chart+xml"/>
  <Override PartName="/ppt/theme/themeOverride6.xml" ContentType="application/vnd.openxmlformats-officedocument.themeOverride+xml"/>
  <Override PartName="/ppt/notesSlides/notesSlide19.xml" ContentType="application/vnd.openxmlformats-officedocument.presentationml.notesSlide+xml"/>
  <Override PartName="/ppt/charts/chart8.xml" ContentType="application/vnd.openxmlformats-officedocument.drawingml.chart+xml"/>
  <Override PartName="/ppt/theme/themeOverride7.xml" ContentType="application/vnd.openxmlformats-officedocument.themeOverride+xml"/>
  <Override PartName="/ppt/charts/chart9.xml" ContentType="application/vnd.openxmlformats-officedocument.drawingml.chart+xml"/>
  <Override PartName="/ppt/theme/themeOverride8.xml" ContentType="application/vnd.openxmlformats-officedocument.themeOverride+xml"/>
  <Override PartName="/ppt/notesSlides/notesSlide20.xml" ContentType="application/vnd.openxmlformats-officedocument.presentationml.notesSlide+xml"/>
  <Override PartName="/ppt/charts/chart10.xml" ContentType="application/vnd.openxmlformats-officedocument.drawingml.chart+xml"/>
  <Override PartName="/ppt/theme/themeOverride9.xml" ContentType="application/vnd.openxmlformats-officedocument.themeOverride+xml"/>
  <Override PartName="/ppt/charts/chart11.xml" ContentType="application/vnd.openxmlformats-officedocument.drawingml.chart+xml"/>
  <Override PartName="/ppt/theme/themeOverride10.xml" ContentType="application/vnd.openxmlformats-officedocument.themeOverride+xml"/>
  <Override PartName="/ppt/notesSlides/notesSlide21.xml" ContentType="application/vnd.openxmlformats-officedocument.presentationml.notesSlide+xml"/>
  <Override PartName="/ppt/charts/chart12.xml" ContentType="application/vnd.openxmlformats-officedocument.drawingml.chart+xml"/>
  <Override PartName="/ppt/theme/themeOverride11.xml" ContentType="application/vnd.openxmlformats-officedocument.themeOverride+xml"/>
  <Override PartName="/ppt/charts/chart13.xml" ContentType="application/vnd.openxmlformats-officedocument.drawingml.chart+xml"/>
  <Override PartName="/ppt/theme/themeOverride12.xml" ContentType="application/vnd.openxmlformats-officedocument.themeOverride+xml"/>
  <Override PartName="/ppt/notesSlides/notesSlide22.xml" ContentType="application/vnd.openxmlformats-officedocument.presentationml.notesSlide+xml"/>
  <Override PartName="/ppt/charts/chart14.xml" ContentType="application/vnd.openxmlformats-officedocument.drawingml.chart+xml"/>
  <Override PartName="/ppt/theme/themeOverride13.xml" ContentType="application/vnd.openxmlformats-officedocument.themeOverride+xml"/>
  <Override PartName="/ppt/charts/chart15.xml" ContentType="application/vnd.openxmlformats-officedocument.drawingml.chart+xml"/>
  <Override PartName="/ppt/theme/themeOverride14.xml" ContentType="application/vnd.openxmlformats-officedocument.themeOverride+xml"/>
  <Override PartName="/ppt/notesSlides/notesSlide23.xml" ContentType="application/vnd.openxmlformats-officedocument.presentationml.notesSlide+xml"/>
  <Override PartName="/ppt/charts/chart16.xml" ContentType="application/vnd.openxmlformats-officedocument.drawingml.chart+xml"/>
  <Override PartName="/ppt/theme/themeOverride15.xml" ContentType="application/vnd.openxmlformats-officedocument.themeOverride+xml"/>
  <Override PartName="/ppt/charts/chart17.xml" ContentType="application/vnd.openxmlformats-officedocument.drawingml.chart+xml"/>
  <Override PartName="/ppt/theme/themeOverride16.xml" ContentType="application/vnd.openxmlformats-officedocument.themeOverride+xml"/>
  <Override PartName="/ppt/notesSlides/notesSlide24.xml" ContentType="application/vnd.openxmlformats-officedocument.presentationml.notesSlide+xml"/>
  <Override PartName="/ppt/charts/chart18.xml" ContentType="application/vnd.openxmlformats-officedocument.drawingml.chart+xml"/>
  <Override PartName="/ppt/theme/themeOverride17.xml" ContentType="application/vnd.openxmlformats-officedocument.themeOverride+xml"/>
  <Override PartName="/ppt/charts/chart19.xml" ContentType="application/vnd.openxmlformats-officedocument.drawingml.chart+xml"/>
  <Override PartName="/ppt/theme/themeOverride18.xml" ContentType="application/vnd.openxmlformats-officedocument.themeOverride+xml"/>
  <Override PartName="/ppt/notesSlides/notesSlide25.xml" ContentType="application/vnd.openxmlformats-officedocument.presentationml.notesSlide+xml"/>
  <Override PartName="/ppt/charts/chart20.xml" ContentType="application/vnd.openxmlformats-officedocument.drawingml.chart+xml"/>
  <Override PartName="/ppt/theme/themeOverride19.xml" ContentType="application/vnd.openxmlformats-officedocument.themeOverride+xml"/>
  <Override PartName="/ppt/charts/chart21.xml" ContentType="application/vnd.openxmlformats-officedocument.drawingml.chart+xml"/>
  <Override PartName="/ppt/theme/themeOverride20.xml" ContentType="application/vnd.openxmlformats-officedocument.themeOverride+xml"/>
  <Override PartName="/ppt/notesSlides/notesSlide26.xml" ContentType="application/vnd.openxmlformats-officedocument.presentationml.notesSlide+xml"/>
  <Override PartName="/ppt/charts/chart22.xml" ContentType="application/vnd.openxmlformats-officedocument.drawingml.chart+xml"/>
  <Override PartName="/ppt/theme/themeOverride21.xml" ContentType="application/vnd.openxmlformats-officedocument.themeOverride+xml"/>
  <Override PartName="/ppt/charts/chart23.xml" ContentType="application/vnd.openxmlformats-officedocument.drawingml.chart+xml"/>
  <Override PartName="/ppt/theme/themeOverride22.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24.xml" ContentType="application/vnd.openxmlformats-officedocument.drawingml.chart+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rts/chart25.xml" ContentType="application/vnd.openxmlformats-officedocument.drawingml.chart+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rts/chart26.xml" ContentType="application/vnd.openxmlformats-officedocument.drawingml.chart+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rts/chart27.xml" ContentType="application/vnd.openxmlformats-officedocument.drawingml.chart+xml"/>
  <Override PartName="/ppt/charts/chart28.xml" ContentType="application/vnd.openxmlformats-officedocument.drawingml.chart+xml"/>
  <Override PartName="/ppt/notesSlides/notesSlide47.xml" ContentType="application/vnd.openxmlformats-officedocument.presentationml.notesSlide+xml"/>
  <Override PartName="/ppt/charts/chart29.xml" ContentType="application/vnd.openxmlformats-officedocument.drawingml.chart+xml"/>
  <Override PartName="/ppt/notesSlides/notesSlide48.xml" ContentType="application/vnd.openxmlformats-officedocument.presentationml.notesSlide+xml"/>
  <Override PartName="/ppt/charts/chart30.xml" ContentType="application/vnd.openxmlformats-officedocument.drawingml.chart+xml"/>
  <Override PartName="/ppt/charts/chart31.xml" ContentType="application/vnd.openxmlformats-officedocument.drawingml.chart+xml"/>
  <Override PartName="/ppt/notesSlides/notesSlide49.xml" ContentType="application/vnd.openxmlformats-officedocument.presentationml.notesSlide+xml"/>
  <Override PartName="/ppt/charts/chart32.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theme/themeOverride23.xml" ContentType="application/vnd.openxmlformats-officedocument.themeOverride+xml"/>
  <Override PartName="/ppt/drawings/drawing1.xml" ContentType="application/vnd.openxmlformats-officedocument.drawingml.chartshapes+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9"/>
  </p:notesMasterIdLst>
  <p:sldIdLst>
    <p:sldId id="256" r:id="rId2"/>
    <p:sldId id="463" r:id="rId3"/>
    <p:sldId id="404" r:id="rId4"/>
    <p:sldId id="355" r:id="rId5"/>
    <p:sldId id="413" r:id="rId6"/>
    <p:sldId id="405" r:id="rId7"/>
    <p:sldId id="412" r:id="rId8"/>
    <p:sldId id="356" r:id="rId9"/>
    <p:sldId id="416" r:id="rId10"/>
    <p:sldId id="368" r:id="rId11"/>
    <p:sldId id="411" r:id="rId12"/>
    <p:sldId id="406" r:id="rId13"/>
    <p:sldId id="454" r:id="rId14"/>
    <p:sldId id="452" r:id="rId15"/>
    <p:sldId id="414" r:id="rId16"/>
    <p:sldId id="370" r:id="rId17"/>
    <p:sldId id="417" r:id="rId18"/>
    <p:sldId id="418" r:id="rId19"/>
    <p:sldId id="419" r:id="rId20"/>
    <p:sldId id="421" r:id="rId21"/>
    <p:sldId id="423" r:id="rId22"/>
    <p:sldId id="422" r:id="rId23"/>
    <p:sldId id="424" r:id="rId24"/>
    <p:sldId id="420" r:id="rId25"/>
    <p:sldId id="425" r:id="rId26"/>
    <p:sldId id="426" r:id="rId27"/>
    <p:sldId id="446" r:id="rId28"/>
    <p:sldId id="397" r:id="rId29"/>
    <p:sldId id="461" r:id="rId30"/>
    <p:sldId id="457" r:id="rId31"/>
    <p:sldId id="458" r:id="rId32"/>
    <p:sldId id="459" r:id="rId33"/>
    <p:sldId id="348" r:id="rId34"/>
    <p:sldId id="409" r:id="rId35"/>
    <p:sldId id="464" r:id="rId36"/>
    <p:sldId id="347" r:id="rId37"/>
    <p:sldId id="462" r:id="rId38"/>
    <p:sldId id="460" r:id="rId39"/>
    <p:sldId id="455" r:id="rId40"/>
    <p:sldId id="456" r:id="rId41"/>
    <p:sldId id="427" r:id="rId42"/>
    <p:sldId id="428" r:id="rId43"/>
    <p:sldId id="429" r:id="rId44"/>
    <p:sldId id="430" r:id="rId45"/>
    <p:sldId id="431" r:id="rId46"/>
    <p:sldId id="432" r:id="rId47"/>
    <p:sldId id="433" r:id="rId48"/>
    <p:sldId id="434" r:id="rId49"/>
    <p:sldId id="435" r:id="rId50"/>
    <p:sldId id="436" r:id="rId51"/>
    <p:sldId id="437" r:id="rId52"/>
    <p:sldId id="438" r:id="rId53"/>
    <p:sldId id="439" r:id="rId54"/>
    <p:sldId id="440" r:id="rId55"/>
    <p:sldId id="441" r:id="rId56"/>
    <p:sldId id="442" r:id="rId57"/>
    <p:sldId id="443" r:id="rId58"/>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87" autoAdjust="0"/>
    <p:restoredTop sz="84298" autoAdjust="0"/>
  </p:normalViewPr>
  <p:slideViewPr>
    <p:cSldViewPr showGuides="1">
      <p:cViewPr>
        <p:scale>
          <a:sx n="60" d="100"/>
          <a:sy n="60" d="100"/>
        </p:scale>
        <p:origin x="-1446" y="-144"/>
      </p:cViewPr>
      <p:guideLst>
        <p:guide orient="horz" pos="618"/>
        <p:guide orient="horz" pos="1026"/>
        <p:guide orient="horz" pos="3566"/>
        <p:guide pos="295"/>
        <p:guide pos="4513"/>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D:\SAS\groups2trno_oil.xls" TargetMode="External"/></Relationships>
</file>

<file path=ppt/charts/_rels/chart10.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9.xml"/></Relationships>
</file>

<file path=ppt/charts/_rels/chart11.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10.xml"/></Relationships>
</file>

<file path=ppt/charts/_rels/chart12.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11.xml"/></Relationships>
</file>

<file path=ppt/charts/_rels/chart13.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12.xml"/></Relationships>
</file>

<file path=ppt/charts/_rels/chart14.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13.xml"/></Relationships>
</file>

<file path=ppt/charts/_rels/chart15.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14.xml"/></Relationships>
</file>

<file path=ppt/charts/_rels/chart16.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15.xml"/></Relationships>
</file>

<file path=ppt/charts/_rels/chart17.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16.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17.xml"/></Relationships>
</file>

<file path=ppt/charts/_rels/chart19.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18.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0.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19.xml"/></Relationships>
</file>

<file path=ppt/charts/_rels/chart21.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20.xml"/></Relationships>
</file>

<file path=ppt/charts/_rels/chart22.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21.xml"/></Relationships>
</file>

<file path=ppt/charts/_rels/chart23.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22.xml"/></Relationships>
</file>

<file path=ppt/charts/_rels/chart24.xml.rels><?xml version="1.0" encoding="UTF-8" standalone="yes"?>
<Relationships xmlns="http://schemas.openxmlformats.org/package/2006/relationships"><Relationship Id="rId1" Type="http://schemas.openxmlformats.org/officeDocument/2006/relationships/oleObject" Target="file:///D:\SAS\groupstrno_oil.xlsx"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C:\Users\hermelink\Documents\NTM\WTO%20WTR%202012\ITC%20contribution%20WTR%202012_11%20countries_data%20and%20tables.xlsx"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file:///C:\Users\hermelink\Documents\NTM\WTO%20WTR%202012\ITC%20contribution%20WTR%202012_11%20countries_data%20and%20tables.xlsx" TargetMode="External"/></Relationships>
</file>

<file path=ppt/charts/_rels/chart27.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28.xml.rels><?xml version="1.0" encoding="UTF-8" standalone="yes"?>
<Relationships xmlns="http://schemas.openxmlformats.org/package/2006/relationships"><Relationship Id="rId1" Type="http://schemas.openxmlformats.org/officeDocument/2006/relationships/oleObject" Target="../embeddings/oleObject4.bin"/></Relationships>
</file>

<file path=ppt/charts/_rels/chart29.xml.rels><?xml version="1.0" encoding="UTF-8" standalone="yes"?>
<Relationships xmlns="http://schemas.openxmlformats.org/package/2006/relationships"><Relationship Id="rId1" Type="http://schemas.openxmlformats.org/officeDocument/2006/relationships/oleObject" Target="../embeddings/oleObject5.bin"/></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0.xml.rels><?xml version="1.0" encoding="UTF-8" standalone="yes"?>
<Relationships xmlns="http://schemas.openxmlformats.org/package/2006/relationships"><Relationship Id="rId1" Type="http://schemas.openxmlformats.org/officeDocument/2006/relationships/oleObject" Target="../embeddings/oleObject6.bin"/></Relationships>
</file>

<file path=ppt/charts/_rels/chart31.xml.rels><?xml version="1.0" encoding="UTF-8" standalone="yes"?>
<Relationships xmlns="http://schemas.openxmlformats.org/package/2006/relationships"><Relationship Id="rId1" Type="http://schemas.openxmlformats.org/officeDocument/2006/relationships/oleObject" Target="../embeddings/oleObject7.bin"/></Relationships>
</file>

<file path=ppt/charts/_rels/chart32.xml.rels><?xml version="1.0" encoding="UTF-8" standalone="yes"?>
<Relationships xmlns="http://schemas.openxmlformats.org/package/2006/relationships"><Relationship Id="rId1" Type="http://schemas.openxmlformats.org/officeDocument/2006/relationships/oleObject" Target="../embeddings/oleObject8.bin"/></Relationships>
</file>

<file path=ppt/charts/_rels/chart33.xml.rels><?xml version="1.0" encoding="UTF-8" standalone="yes"?>
<Relationships xmlns="http://schemas.openxmlformats.org/package/2006/relationships"><Relationship Id="rId1" Type="http://schemas.openxmlformats.org/officeDocument/2006/relationships/oleObject" Target="../embeddings/oleObject9.bin"/></Relationships>
</file>

<file path=ppt/charts/_rels/chart34.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embeddings/oleObject10.bin"/><Relationship Id="rId1" Type="http://schemas.openxmlformats.org/officeDocument/2006/relationships/themeOverride" Target="../theme/themeOverride2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oleObject" Target="file:///D:\Dubai\presentation.xlsx" TargetMode="External"/><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en-GB" sz="2400" b="1" i="0" u="none" strike="noStrike" baseline="0" dirty="0" smtClean="0">
                <a:effectLst/>
              </a:rPr>
              <a:t>LAS trade partners (excl. oil) </a:t>
            </a:r>
            <a:endParaRPr lang="en-GB" sz="2400" dirty="0"/>
          </a:p>
        </c:rich>
      </c:tx>
      <c:layout/>
      <c:overlay val="0"/>
    </c:title>
    <c:autoTitleDeleted val="0"/>
    <c:plotArea>
      <c:layout/>
      <c:barChart>
        <c:barDir val="bar"/>
        <c:grouping val="clustered"/>
        <c:varyColors val="0"/>
        <c:ser>
          <c:idx val="0"/>
          <c:order val="0"/>
          <c:spPr>
            <a:solidFill>
              <a:schemeClr val="accent1"/>
            </a:solidFill>
          </c:spPr>
          <c:invertIfNegative val="0"/>
          <c:dPt>
            <c:idx val="2"/>
            <c:invertIfNegative val="0"/>
            <c:bubble3D val="0"/>
            <c:spPr>
              <a:solidFill>
                <a:schemeClr val="accent3"/>
              </a:solidFill>
            </c:spPr>
          </c:dPt>
          <c:dLbls>
            <c:numFmt formatCode="0%" sourceLinked="0"/>
            <c:showLegendKey val="0"/>
            <c:showVal val="1"/>
            <c:showCatName val="0"/>
            <c:showSerName val="0"/>
            <c:showPercent val="0"/>
            <c:showBubbleSize val="0"/>
            <c:showLeaderLines val="0"/>
          </c:dLbls>
          <c:cat>
            <c:strRef>
              <c:f>GROUPSTR!$D$93:$D$97</c:f>
              <c:strCache>
                <c:ptCount val="5"/>
                <c:pt idx="0">
                  <c:v>LDCs</c:v>
                </c:pt>
                <c:pt idx="1">
                  <c:v>RoW</c:v>
                </c:pt>
                <c:pt idx="2">
                  <c:v>LAS</c:v>
                </c:pt>
                <c:pt idx="3">
                  <c:v>DCs</c:v>
                </c:pt>
                <c:pt idx="4">
                  <c:v>OECD</c:v>
                </c:pt>
              </c:strCache>
            </c:strRef>
          </c:cat>
          <c:val>
            <c:numRef>
              <c:f>GROUPSTR!$E$93:$E$97</c:f>
              <c:numCache>
                <c:formatCode>0.00%</c:formatCode>
                <c:ptCount val="5"/>
                <c:pt idx="0">
                  <c:v>9.3290781921299588E-3</c:v>
                </c:pt>
                <c:pt idx="1">
                  <c:v>8.0301055082548034E-2</c:v>
                </c:pt>
                <c:pt idx="2">
                  <c:v>0.11421940802155854</c:v>
                </c:pt>
                <c:pt idx="3">
                  <c:v>0.31069339933419882</c:v>
                </c:pt>
                <c:pt idx="4">
                  <c:v>0.48545705936956546</c:v>
                </c:pt>
              </c:numCache>
            </c:numRef>
          </c:val>
        </c:ser>
        <c:dLbls>
          <c:showLegendKey val="0"/>
          <c:showVal val="0"/>
          <c:showCatName val="0"/>
          <c:showSerName val="0"/>
          <c:showPercent val="0"/>
          <c:showBubbleSize val="0"/>
        </c:dLbls>
        <c:gapWidth val="150"/>
        <c:axId val="104427904"/>
        <c:axId val="104429440"/>
      </c:barChart>
      <c:catAx>
        <c:axId val="104427904"/>
        <c:scaling>
          <c:orientation val="minMax"/>
        </c:scaling>
        <c:delete val="0"/>
        <c:axPos val="l"/>
        <c:majorTickMark val="out"/>
        <c:minorTickMark val="none"/>
        <c:tickLblPos val="nextTo"/>
        <c:crossAx val="104429440"/>
        <c:crosses val="autoZero"/>
        <c:auto val="1"/>
        <c:lblAlgn val="ctr"/>
        <c:lblOffset val="100"/>
        <c:noMultiLvlLbl val="0"/>
      </c:catAx>
      <c:valAx>
        <c:axId val="104429440"/>
        <c:scaling>
          <c:orientation val="minMax"/>
        </c:scaling>
        <c:delete val="0"/>
        <c:axPos val="b"/>
        <c:majorGridlines/>
        <c:numFmt formatCode="0%" sourceLinked="0"/>
        <c:majorTickMark val="out"/>
        <c:minorTickMark val="none"/>
        <c:tickLblPos val="nextTo"/>
        <c:crossAx val="104427904"/>
        <c:crosses val="autoZero"/>
        <c:crossBetween val="between"/>
      </c:valAx>
    </c:plotArea>
    <c:plotVisOnly val="1"/>
    <c:dispBlanksAs val="gap"/>
    <c:showDLblsOverMax val="0"/>
  </c:chart>
  <c:txPr>
    <a:bodyPr/>
    <a:lstStyle/>
    <a:p>
      <a:pPr>
        <a:defRPr sz="1600">
          <a:latin typeface="Arial" pitchFamily="34" charset="0"/>
          <a:cs typeface="Arial" pitchFamily="34" charset="0"/>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3583045138888889"/>
          <c:y val="0.1553069695352611"/>
        </c:manualLayout>
      </c:layout>
      <c:overlay val="0"/>
      <c:txPr>
        <a:bodyPr/>
        <a:lstStyle/>
        <a:p>
          <a:pPr>
            <a:defRPr sz="2400"/>
          </a:pPr>
          <a:endParaRPr lang="en-US"/>
        </a:p>
      </c:txPr>
    </c:title>
    <c:autoTitleDeleted val="0"/>
    <c:plotArea>
      <c:layout>
        <c:manualLayout>
          <c:layoutTarget val="inner"/>
          <c:xMode val="edge"/>
          <c:yMode val="edge"/>
          <c:x val="5.8611111111111114E-2"/>
          <c:y val="0.31228633976916953"/>
          <c:w val="0.80224409722222223"/>
          <c:h val="0.52600325829006245"/>
        </c:manualLayout>
      </c:layout>
      <c:pieChart>
        <c:varyColors val="1"/>
        <c:ser>
          <c:idx val="0"/>
          <c:order val="0"/>
          <c:tx>
            <c:strRef>
              <c:f>'NTM4'!$C$544</c:f>
              <c:strCache>
                <c:ptCount val="1"/>
                <c:pt idx="0">
                  <c:v>LAS</c:v>
                </c:pt>
              </c:strCache>
            </c:strRef>
          </c:tx>
          <c:dPt>
            <c:idx val="1"/>
            <c:bubble3D val="0"/>
            <c:spPr>
              <a:solidFill>
                <a:schemeClr val="accent1">
                  <a:lumMod val="60000"/>
                  <a:lumOff val="40000"/>
                </a:schemeClr>
              </a:solidFill>
            </c:spPr>
          </c:dPt>
          <c:dPt>
            <c:idx val="6"/>
            <c:bubble3D val="0"/>
            <c:spPr>
              <a:solidFill>
                <a:schemeClr val="accent2"/>
              </a:solidFill>
            </c:spPr>
          </c:dPt>
          <c:dLbls>
            <c:dLbl>
              <c:idx val="2"/>
              <c:layout>
                <c:manualLayout>
                  <c:x val="5.0768402777777819E-2"/>
                  <c:y val="3.7769027485106392E-4"/>
                </c:manualLayout>
              </c:layout>
              <c:showLegendKey val="0"/>
              <c:showVal val="0"/>
              <c:showCatName val="0"/>
              <c:showSerName val="0"/>
              <c:showPercent val="1"/>
              <c:showBubbleSize val="0"/>
            </c:dLbl>
            <c:dLbl>
              <c:idx val="7"/>
              <c:delete val="1"/>
            </c:dLbl>
            <c:showLegendKey val="0"/>
            <c:showVal val="0"/>
            <c:showCatName val="0"/>
            <c:showSerName val="0"/>
            <c:showPercent val="1"/>
            <c:showBubbleSize val="0"/>
            <c:showLeaderLines val="1"/>
          </c:dLbls>
          <c:cat>
            <c:strRef>
              <c:f>'NTM4'!$B$545:$B$552</c:f>
              <c:strCache>
                <c:ptCount val="8"/>
                <c:pt idx="0">
                  <c:v>Technical requirements</c:v>
                </c:pt>
                <c:pt idx="1">
                  <c:v>Conformity assessment</c:v>
                </c:pt>
                <c:pt idx="2">
                  <c:v>Pre-shipment inspection and other entry formalities</c:v>
                </c:pt>
                <c:pt idx="3">
                  <c:v>Charges, taxes and other para-tariff measures</c:v>
                </c:pt>
                <c:pt idx="4">
                  <c:v>Quantity control measures</c:v>
                </c:pt>
                <c:pt idx="5">
                  <c:v>Finance Measures</c:v>
                </c:pt>
                <c:pt idx="6">
                  <c:v>Rules of origin and related certificate of origin</c:v>
                </c:pt>
                <c:pt idx="7">
                  <c:v>Other import related measures</c:v>
                </c:pt>
              </c:strCache>
            </c:strRef>
          </c:cat>
          <c:val>
            <c:numRef>
              <c:f>'NTM4'!$C$545:$C$552</c:f>
              <c:numCache>
                <c:formatCode>General</c:formatCode>
                <c:ptCount val="8"/>
                <c:pt idx="0">
                  <c:v>54</c:v>
                </c:pt>
                <c:pt idx="1">
                  <c:v>117</c:v>
                </c:pt>
                <c:pt idx="2">
                  <c:v>1</c:v>
                </c:pt>
                <c:pt idx="3">
                  <c:v>35</c:v>
                </c:pt>
                <c:pt idx="4">
                  <c:v>27</c:v>
                </c:pt>
                <c:pt idx="5">
                  <c:v>16</c:v>
                </c:pt>
                <c:pt idx="6">
                  <c:v>64</c:v>
                </c:pt>
                <c:pt idx="7">
                  <c:v>0</c:v>
                </c:pt>
              </c:numCache>
            </c:numRef>
          </c:val>
        </c:ser>
        <c:dLbls>
          <c:showLegendKey val="0"/>
          <c:showVal val="1"/>
          <c:showCatName val="0"/>
          <c:showSerName val="0"/>
          <c:showPercent val="0"/>
          <c:showBubbleSize val="0"/>
          <c:showLeaderLines val="1"/>
        </c:dLbls>
        <c:firstSliceAng val="0"/>
      </c:pieChart>
    </c:plotArea>
    <c:plotVisOnly val="1"/>
    <c:dispBlanksAs val="gap"/>
    <c:showDLblsOverMax val="0"/>
  </c:chart>
  <c:txPr>
    <a:bodyPr/>
    <a:lstStyle/>
    <a:p>
      <a:pPr>
        <a:defRPr sz="1600"/>
      </a:pPr>
      <a:endParaRPr lang="en-US"/>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11555021748468432"/>
          <c:y val="0.17904976703977335"/>
        </c:manualLayout>
      </c:layout>
      <c:overlay val="0"/>
      <c:txPr>
        <a:bodyPr/>
        <a:lstStyle/>
        <a:p>
          <a:pPr>
            <a:defRPr sz="2400"/>
          </a:pPr>
          <a:endParaRPr lang="en-US"/>
        </a:p>
      </c:txPr>
    </c:title>
    <c:autoTitleDeleted val="0"/>
    <c:plotArea>
      <c:layout>
        <c:manualLayout>
          <c:layoutTarget val="inner"/>
          <c:xMode val="edge"/>
          <c:yMode val="edge"/>
          <c:x val="3.3876565451838508E-2"/>
          <c:y val="0.31376071061548716"/>
          <c:w val="0.3882125386280324"/>
          <c:h val="0.50498034940562164"/>
        </c:manualLayout>
      </c:layout>
      <c:pieChart>
        <c:varyColors val="1"/>
        <c:ser>
          <c:idx val="0"/>
          <c:order val="0"/>
          <c:tx>
            <c:strRef>
              <c:f>'NTM4'!$D$544</c:f>
              <c:strCache>
                <c:ptCount val="1"/>
                <c:pt idx="0">
                  <c:v>Non-LAS</c:v>
                </c:pt>
              </c:strCache>
            </c:strRef>
          </c:tx>
          <c:dPt>
            <c:idx val="0"/>
            <c:bubble3D val="0"/>
            <c:spPr>
              <a:solidFill>
                <a:schemeClr val="accent1"/>
              </a:solidFill>
            </c:spPr>
          </c:dPt>
          <c:dPt>
            <c:idx val="1"/>
            <c:bubble3D val="0"/>
            <c:spPr>
              <a:solidFill>
                <a:schemeClr val="accent1">
                  <a:lumMod val="60000"/>
                  <a:lumOff val="40000"/>
                </a:schemeClr>
              </a:solidFill>
            </c:spPr>
          </c:dPt>
          <c:dPt>
            <c:idx val="6"/>
            <c:bubble3D val="0"/>
            <c:spPr>
              <a:solidFill>
                <a:schemeClr val="accent2"/>
              </a:solidFill>
            </c:spPr>
          </c:dPt>
          <c:dPt>
            <c:idx val="7"/>
            <c:bubble3D val="0"/>
            <c:spPr>
              <a:solidFill>
                <a:schemeClr val="bg1">
                  <a:lumMod val="50000"/>
                </a:schemeClr>
              </a:solidFill>
            </c:spPr>
          </c:dPt>
          <c:dLbls>
            <c:dLbl>
              <c:idx val="7"/>
              <c:layout>
                <c:manualLayout>
                  <c:x val="7.021701388888889E-3"/>
                  <c:y val="1.8351190476190476E-2"/>
                </c:manualLayout>
              </c:layout>
              <c:showLegendKey val="0"/>
              <c:showVal val="0"/>
              <c:showCatName val="0"/>
              <c:showSerName val="0"/>
              <c:showPercent val="1"/>
              <c:showBubbleSize val="0"/>
            </c:dLbl>
            <c:showLegendKey val="0"/>
            <c:showVal val="0"/>
            <c:showCatName val="0"/>
            <c:showSerName val="0"/>
            <c:showPercent val="1"/>
            <c:showBubbleSize val="0"/>
            <c:showLeaderLines val="1"/>
          </c:dLbls>
          <c:cat>
            <c:strRef>
              <c:f>'NTM4'!$B$545:$B$552</c:f>
              <c:strCache>
                <c:ptCount val="8"/>
                <c:pt idx="0">
                  <c:v>Technical requirements</c:v>
                </c:pt>
                <c:pt idx="1">
                  <c:v>Conformity assessment</c:v>
                </c:pt>
                <c:pt idx="2">
                  <c:v>Pre-shipment inspection and other entry formalities</c:v>
                </c:pt>
                <c:pt idx="3">
                  <c:v>Charges, taxes and other para-tariff measures</c:v>
                </c:pt>
                <c:pt idx="4">
                  <c:v>Quantity control measures</c:v>
                </c:pt>
                <c:pt idx="5">
                  <c:v>Finance Measures</c:v>
                </c:pt>
                <c:pt idx="6">
                  <c:v>Rules of origin and related certificate of origin</c:v>
                </c:pt>
                <c:pt idx="7">
                  <c:v>Other import related measures</c:v>
                </c:pt>
              </c:strCache>
            </c:strRef>
          </c:cat>
          <c:val>
            <c:numRef>
              <c:f>'NTM4'!$D$545:$D$552</c:f>
              <c:numCache>
                <c:formatCode>General</c:formatCode>
                <c:ptCount val="8"/>
                <c:pt idx="0">
                  <c:v>158</c:v>
                </c:pt>
                <c:pt idx="1">
                  <c:v>202</c:v>
                </c:pt>
                <c:pt idx="2">
                  <c:v>50</c:v>
                </c:pt>
                <c:pt idx="3">
                  <c:v>10</c:v>
                </c:pt>
                <c:pt idx="4">
                  <c:v>32</c:v>
                </c:pt>
                <c:pt idx="5">
                  <c:v>10</c:v>
                </c:pt>
                <c:pt idx="6">
                  <c:v>47</c:v>
                </c:pt>
                <c:pt idx="7">
                  <c:v>13</c:v>
                </c:pt>
              </c:numCache>
            </c:numRef>
          </c:val>
        </c:ser>
        <c:dLbls>
          <c:showLegendKey val="0"/>
          <c:showVal val="1"/>
          <c:showCatName val="0"/>
          <c:showSerName val="0"/>
          <c:showPercent val="0"/>
          <c:showBubbleSize val="0"/>
          <c:showLeaderLines val="1"/>
        </c:dLbls>
        <c:firstSliceAng val="0"/>
      </c:pieChart>
    </c:plotArea>
    <c:legend>
      <c:legendPos val="r"/>
      <c:layout>
        <c:manualLayout>
          <c:xMode val="edge"/>
          <c:yMode val="edge"/>
          <c:x val="0.43164930555555553"/>
          <c:y val="0.10368373015873014"/>
          <c:w val="0.56835069444444442"/>
          <c:h val="0.88059841269841266"/>
        </c:manualLayout>
      </c:layout>
      <c:overlay val="0"/>
    </c:legend>
    <c:plotVisOnly val="1"/>
    <c:dispBlanksAs val="gap"/>
    <c:showDLblsOverMax val="0"/>
  </c:chart>
  <c:txPr>
    <a:bodyPr/>
    <a:lstStyle/>
    <a:p>
      <a:pPr>
        <a:defRPr sz="1600"/>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39358229166666664"/>
          <c:y val="0.15889766728428023"/>
        </c:manualLayout>
      </c:layout>
      <c:overlay val="0"/>
      <c:txPr>
        <a:bodyPr/>
        <a:lstStyle/>
        <a:p>
          <a:pPr>
            <a:defRPr sz="2400"/>
          </a:pPr>
          <a:endParaRPr lang="en-US"/>
        </a:p>
      </c:txPr>
    </c:title>
    <c:autoTitleDeleted val="0"/>
    <c:plotArea>
      <c:layout>
        <c:manualLayout>
          <c:layoutTarget val="inner"/>
          <c:xMode val="edge"/>
          <c:yMode val="edge"/>
          <c:x val="5.4201388888888896E-2"/>
          <c:y val="0.29890630431744142"/>
          <c:w val="0.83752187499999997"/>
          <c:h val="0.54027666280807507"/>
        </c:manualLayout>
      </c:layout>
      <c:pieChart>
        <c:varyColors val="1"/>
        <c:ser>
          <c:idx val="0"/>
          <c:order val="0"/>
          <c:tx>
            <c:strRef>
              <c:f>'NTM4'!$C$544</c:f>
              <c:strCache>
                <c:ptCount val="1"/>
                <c:pt idx="0">
                  <c:v>LAS</c:v>
                </c:pt>
              </c:strCache>
            </c:strRef>
          </c:tx>
          <c:dLbls>
            <c:dLbl>
              <c:idx val="0"/>
              <c:layout>
                <c:manualLayout>
                  <c:x val="4.7605902777777778E-2"/>
                  <c:y val="1.8185714285714284E-2"/>
                </c:manualLayout>
              </c:layout>
              <c:showLegendKey val="0"/>
              <c:showVal val="0"/>
              <c:showCatName val="0"/>
              <c:showSerName val="0"/>
              <c:showPercent val="1"/>
              <c:showBubbleSize val="0"/>
            </c:dLbl>
            <c:showLegendKey val="0"/>
            <c:showVal val="0"/>
            <c:showCatName val="0"/>
            <c:showSerName val="0"/>
            <c:showPercent val="1"/>
            <c:showBubbleSize val="0"/>
            <c:showLeaderLines val="1"/>
          </c:dLbls>
          <c:cat>
            <c:strRef>
              <c:f>'NTM4'!$B$580:$B$587</c:f>
              <c:strCache>
                <c:ptCount val="8"/>
                <c:pt idx="0">
                  <c:v>Tolerance limits for residues and substances restriction</c:v>
                </c:pt>
                <c:pt idx="1">
                  <c:v>Labelling, marking, packaging</c:v>
                </c:pt>
                <c:pt idx="2">
                  <c:v>Import prohibition or restrictions of products or substances</c:v>
                </c:pt>
                <c:pt idx="3">
                  <c:v>Other technical requirements</c:v>
                </c:pt>
                <c:pt idx="4">
                  <c:v>Product registration</c:v>
                </c:pt>
                <c:pt idx="5">
                  <c:v>Testing</c:v>
                </c:pt>
                <c:pt idx="6">
                  <c:v>Product certification</c:v>
                </c:pt>
                <c:pt idx="7">
                  <c:v>Other conformity assessment</c:v>
                </c:pt>
              </c:strCache>
            </c:strRef>
          </c:cat>
          <c:val>
            <c:numRef>
              <c:f>'NTM4'!$C$580:$C$587</c:f>
              <c:numCache>
                <c:formatCode>General</c:formatCode>
                <c:ptCount val="8"/>
                <c:pt idx="0">
                  <c:v>1</c:v>
                </c:pt>
                <c:pt idx="1">
                  <c:v>24</c:v>
                </c:pt>
                <c:pt idx="2">
                  <c:v>8</c:v>
                </c:pt>
                <c:pt idx="3">
                  <c:v>21</c:v>
                </c:pt>
                <c:pt idx="4">
                  <c:v>9</c:v>
                </c:pt>
                <c:pt idx="5">
                  <c:v>43</c:v>
                </c:pt>
                <c:pt idx="6">
                  <c:v>56</c:v>
                </c:pt>
                <c:pt idx="7">
                  <c:v>9</c:v>
                </c:pt>
              </c:numCache>
            </c:numRef>
          </c:val>
        </c:ser>
        <c:dLbls>
          <c:showLegendKey val="0"/>
          <c:showVal val="1"/>
          <c:showCatName val="0"/>
          <c:showSerName val="0"/>
          <c:showPercent val="0"/>
          <c:showBubbleSize val="0"/>
          <c:showLeaderLines val="1"/>
        </c:dLbls>
        <c:firstSliceAng val="0"/>
      </c:pieChart>
    </c:plotArea>
    <c:plotVisOnly val="1"/>
    <c:dispBlanksAs val="gap"/>
    <c:showDLblsOverMax val="0"/>
  </c:chart>
  <c:txPr>
    <a:bodyPr/>
    <a:lstStyle/>
    <a:p>
      <a:pPr>
        <a:defRPr sz="1600"/>
      </a:pPr>
      <a:endParaRPr lang="en-U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13038004562382446"/>
          <c:y val="0.17531609391071243"/>
        </c:manualLayout>
      </c:layout>
      <c:overlay val="0"/>
      <c:txPr>
        <a:bodyPr/>
        <a:lstStyle/>
        <a:p>
          <a:pPr>
            <a:defRPr sz="2400"/>
          </a:pPr>
          <a:endParaRPr lang="en-US"/>
        </a:p>
      </c:txPr>
    </c:title>
    <c:autoTitleDeleted val="0"/>
    <c:plotArea>
      <c:layout>
        <c:manualLayout>
          <c:layoutTarget val="inner"/>
          <c:xMode val="edge"/>
          <c:yMode val="edge"/>
          <c:x val="2.1165284189718372E-2"/>
          <c:y val="0.30916815694313537"/>
          <c:w val="0.40727946052121256"/>
          <c:h val="0.54687203213979807"/>
        </c:manualLayout>
      </c:layout>
      <c:pieChart>
        <c:varyColors val="1"/>
        <c:ser>
          <c:idx val="0"/>
          <c:order val="0"/>
          <c:tx>
            <c:strRef>
              <c:f>'NTM4'!$D$544</c:f>
              <c:strCache>
                <c:ptCount val="1"/>
                <c:pt idx="0">
                  <c:v>Non-LAS</c:v>
                </c:pt>
              </c:strCache>
            </c:strRef>
          </c:tx>
          <c:dLbls>
            <c:dLbl>
              <c:idx val="4"/>
              <c:delete val="1"/>
            </c:dLbl>
            <c:showLegendKey val="0"/>
            <c:showVal val="0"/>
            <c:showCatName val="0"/>
            <c:showSerName val="0"/>
            <c:showPercent val="1"/>
            <c:showBubbleSize val="0"/>
            <c:showLeaderLines val="1"/>
          </c:dLbls>
          <c:cat>
            <c:strRef>
              <c:f>'NTM4'!$B$580:$B$587</c:f>
              <c:strCache>
                <c:ptCount val="8"/>
                <c:pt idx="0">
                  <c:v>Tolerance limits for residues and substances restriction</c:v>
                </c:pt>
                <c:pt idx="1">
                  <c:v>Labelling, marking, packaging</c:v>
                </c:pt>
                <c:pt idx="2">
                  <c:v>Import prohibition or restrictions of products or substances</c:v>
                </c:pt>
                <c:pt idx="3">
                  <c:v>Other technical requirements</c:v>
                </c:pt>
                <c:pt idx="4">
                  <c:v>Product registration</c:v>
                </c:pt>
                <c:pt idx="5">
                  <c:v>Testing</c:v>
                </c:pt>
                <c:pt idx="6">
                  <c:v>Product certification</c:v>
                </c:pt>
                <c:pt idx="7">
                  <c:v>Other conformity assessment</c:v>
                </c:pt>
              </c:strCache>
            </c:strRef>
          </c:cat>
          <c:val>
            <c:numRef>
              <c:f>'NTM4'!$D$580:$D$587</c:f>
              <c:numCache>
                <c:formatCode>General</c:formatCode>
                <c:ptCount val="8"/>
                <c:pt idx="0">
                  <c:v>78</c:v>
                </c:pt>
                <c:pt idx="1">
                  <c:v>18</c:v>
                </c:pt>
                <c:pt idx="2">
                  <c:v>32</c:v>
                </c:pt>
                <c:pt idx="3">
                  <c:v>30</c:v>
                </c:pt>
                <c:pt idx="4">
                  <c:v>0</c:v>
                </c:pt>
                <c:pt idx="5">
                  <c:v>105</c:v>
                </c:pt>
                <c:pt idx="6">
                  <c:v>77</c:v>
                </c:pt>
                <c:pt idx="7">
                  <c:v>20</c:v>
                </c:pt>
              </c:numCache>
            </c:numRef>
          </c:val>
        </c:ser>
        <c:dLbls>
          <c:showLegendKey val="0"/>
          <c:showVal val="1"/>
          <c:showCatName val="0"/>
          <c:showSerName val="0"/>
          <c:showPercent val="0"/>
          <c:showBubbleSize val="0"/>
          <c:showLeaderLines val="1"/>
        </c:dLbls>
        <c:firstSliceAng val="0"/>
      </c:pieChart>
    </c:plotArea>
    <c:legend>
      <c:legendPos val="r"/>
      <c:layout>
        <c:manualLayout>
          <c:xMode val="edge"/>
          <c:yMode val="edge"/>
          <c:x val="0.45283472415101739"/>
          <c:y val="1.8009126984126978E-2"/>
          <c:w val="0.54716527584898267"/>
          <c:h val="0.96627301587301584"/>
        </c:manualLayout>
      </c:layout>
      <c:overlay val="0"/>
    </c:legend>
    <c:plotVisOnly val="1"/>
    <c:dispBlanksAs val="gap"/>
    <c:showDLblsOverMax val="0"/>
  </c:chart>
  <c:txPr>
    <a:bodyPr/>
    <a:lstStyle/>
    <a:p>
      <a:pPr>
        <a:defRPr sz="1600"/>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20429126667296982"/>
          <c:y val="0.20626844940871902"/>
        </c:manualLayout>
      </c:layout>
      <c:overlay val="0"/>
      <c:txPr>
        <a:bodyPr/>
        <a:lstStyle/>
        <a:p>
          <a:pPr>
            <a:defRPr sz="2400"/>
          </a:pPr>
          <a:endParaRPr lang="en-US"/>
        </a:p>
      </c:txPr>
    </c:title>
    <c:autoTitleDeleted val="0"/>
    <c:plotArea>
      <c:layout>
        <c:manualLayout>
          <c:layoutTarget val="inner"/>
          <c:xMode val="edge"/>
          <c:yMode val="edge"/>
          <c:x val="0.12088381117788294"/>
          <c:y val="0.36111532332456253"/>
          <c:w val="0.3972439236111111"/>
          <c:h val="0.47335682472707441"/>
        </c:manualLayout>
      </c:layout>
      <c:pieChart>
        <c:varyColors val="1"/>
        <c:ser>
          <c:idx val="0"/>
          <c:order val="0"/>
          <c:tx>
            <c:strRef>
              <c:f>'NTM4'!$G$544</c:f>
              <c:strCache>
                <c:ptCount val="1"/>
                <c:pt idx="0">
                  <c:v>Non-LAS</c:v>
                </c:pt>
              </c:strCache>
            </c:strRef>
          </c:tx>
          <c:dPt>
            <c:idx val="1"/>
            <c:bubble3D val="0"/>
            <c:spPr>
              <a:solidFill>
                <a:schemeClr val="accent1">
                  <a:lumMod val="60000"/>
                  <a:lumOff val="40000"/>
                </a:schemeClr>
              </a:solidFill>
            </c:spPr>
          </c:dPt>
          <c:dPt>
            <c:idx val="6"/>
            <c:bubble3D val="0"/>
            <c:spPr>
              <a:solidFill>
                <a:schemeClr val="accent2"/>
              </a:solidFill>
            </c:spPr>
          </c:dPt>
          <c:dPt>
            <c:idx val="7"/>
            <c:bubble3D val="0"/>
            <c:spPr>
              <a:solidFill>
                <a:schemeClr val="bg1">
                  <a:lumMod val="50000"/>
                </a:schemeClr>
              </a:solidFill>
            </c:spPr>
          </c:dPt>
          <c:dLbls>
            <c:dLbl>
              <c:idx val="9"/>
              <c:delete val="1"/>
            </c:dLbl>
            <c:showLegendKey val="0"/>
            <c:showVal val="0"/>
            <c:showCatName val="0"/>
            <c:showSerName val="0"/>
            <c:showPercent val="1"/>
            <c:showBubbleSize val="0"/>
            <c:showLeaderLines val="1"/>
          </c:dLbls>
          <c:cat>
            <c:strRef>
              <c:f>'NTM4'!$B$545:$B$552</c:f>
              <c:strCache>
                <c:ptCount val="8"/>
                <c:pt idx="0">
                  <c:v>Technical requirements</c:v>
                </c:pt>
                <c:pt idx="1">
                  <c:v>Conformity assessment</c:v>
                </c:pt>
                <c:pt idx="2">
                  <c:v>Pre-shipment inspection and other entry formalities</c:v>
                </c:pt>
                <c:pt idx="3">
                  <c:v>Charges, taxes and other para-tariff measures</c:v>
                </c:pt>
                <c:pt idx="4">
                  <c:v>Quantity control measures</c:v>
                </c:pt>
                <c:pt idx="5">
                  <c:v>Finance Measures</c:v>
                </c:pt>
                <c:pt idx="6">
                  <c:v>Rules of origin and related certificate of origin</c:v>
                </c:pt>
                <c:pt idx="7">
                  <c:v>Other import related measures</c:v>
                </c:pt>
              </c:strCache>
            </c:strRef>
          </c:cat>
          <c:val>
            <c:numRef>
              <c:f>'NTM4'!$G$545:$G$552</c:f>
              <c:numCache>
                <c:formatCode>General</c:formatCode>
                <c:ptCount val="8"/>
                <c:pt idx="0">
                  <c:v>29</c:v>
                </c:pt>
                <c:pt idx="1">
                  <c:v>110</c:v>
                </c:pt>
                <c:pt idx="2">
                  <c:v>121</c:v>
                </c:pt>
                <c:pt idx="3">
                  <c:v>11</c:v>
                </c:pt>
                <c:pt idx="4">
                  <c:v>6</c:v>
                </c:pt>
                <c:pt idx="5">
                  <c:v>4</c:v>
                </c:pt>
                <c:pt idx="6">
                  <c:v>110</c:v>
                </c:pt>
                <c:pt idx="7">
                  <c:v>17</c:v>
                </c:pt>
              </c:numCache>
            </c:numRef>
          </c:val>
        </c:ser>
        <c:dLbls>
          <c:showLegendKey val="0"/>
          <c:showVal val="1"/>
          <c:showCatName val="0"/>
          <c:showSerName val="0"/>
          <c:showPercent val="0"/>
          <c:showBubbleSize val="0"/>
          <c:showLeaderLines val="1"/>
        </c:dLbls>
        <c:firstSliceAng val="0"/>
      </c:pieChart>
    </c:plotArea>
    <c:legend>
      <c:legendPos val="r"/>
      <c:layout>
        <c:manualLayout>
          <c:xMode val="edge"/>
          <c:yMode val="edge"/>
          <c:x val="0.51004217285027165"/>
          <c:y val="0.14400119047619048"/>
          <c:w val="0.48995782714972846"/>
          <c:h val="0.77985269228708431"/>
        </c:manualLayout>
      </c:layout>
      <c:overlay val="0"/>
    </c:legend>
    <c:plotVisOnly val="1"/>
    <c:dispBlanksAs val="gap"/>
    <c:showDLblsOverMax val="0"/>
  </c:chart>
  <c:txPr>
    <a:bodyPr/>
    <a:lstStyle/>
    <a:p>
      <a:pPr>
        <a:defRPr sz="1600"/>
      </a:pPr>
      <a:endParaRPr lang="en-U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39358229166666664"/>
          <c:y val="2.5198412698412699E-2"/>
        </c:manualLayout>
      </c:layout>
      <c:overlay val="0"/>
      <c:txPr>
        <a:bodyPr/>
        <a:lstStyle/>
        <a:p>
          <a:pPr>
            <a:defRPr sz="2400"/>
          </a:pPr>
          <a:endParaRPr lang="en-US"/>
        </a:p>
      </c:txPr>
    </c:title>
    <c:autoTitleDeleted val="0"/>
    <c:plotArea>
      <c:layout>
        <c:manualLayout>
          <c:layoutTarget val="inner"/>
          <c:xMode val="edge"/>
          <c:yMode val="edge"/>
          <c:x val="5.4201388888888896E-2"/>
          <c:y val="0.21843341915223763"/>
          <c:w val="0.80224409722222223"/>
          <c:h val="0.64678069934055582"/>
        </c:manualLayout>
      </c:layout>
      <c:pieChart>
        <c:varyColors val="1"/>
        <c:ser>
          <c:idx val="0"/>
          <c:order val="0"/>
          <c:tx>
            <c:strRef>
              <c:f>'NTM4'!$F$544</c:f>
              <c:strCache>
                <c:ptCount val="1"/>
                <c:pt idx="0">
                  <c:v>LAS</c:v>
                </c:pt>
              </c:strCache>
            </c:strRef>
          </c:tx>
          <c:dPt>
            <c:idx val="1"/>
            <c:bubble3D val="0"/>
            <c:spPr>
              <a:solidFill>
                <a:schemeClr val="accent1">
                  <a:lumMod val="60000"/>
                  <a:lumOff val="40000"/>
                </a:schemeClr>
              </a:solidFill>
            </c:spPr>
          </c:dPt>
          <c:dPt>
            <c:idx val="6"/>
            <c:bubble3D val="0"/>
            <c:spPr>
              <a:solidFill>
                <a:schemeClr val="accent2"/>
              </a:solidFill>
            </c:spPr>
          </c:dPt>
          <c:dPt>
            <c:idx val="7"/>
            <c:bubble3D val="0"/>
            <c:spPr>
              <a:solidFill>
                <a:schemeClr val="bg1">
                  <a:lumMod val="50000"/>
                </a:schemeClr>
              </a:solidFill>
            </c:spPr>
          </c:dPt>
          <c:dLbls>
            <c:dLbl>
              <c:idx val="6"/>
              <c:layout>
                <c:manualLayout>
                  <c:x val="0.15910555555555556"/>
                  <c:y val="6.8045379081350305E-2"/>
                </c:manualLayout>
              </c:layout>
              <c:showLegendKey val="0"/>
              <c:showVal val="0"/>
              <c:showCatName val="0"/>
              <c:showSerName val="0"/>
              <c:showPercent val="1"/>
              <c:showBubbleSize val="0"/>
            </c:dLbl>
            <c:dLbl>
              <c:idx val="8"/>
              <c:delete val="1"/>
            </c:dLbl>
            <c:showLegendKey val="0"/>
            <c:showVal val="0"/>
            <c:showCatName val="0"/>
            <c:showSerName val="0"/>
            <c:showPercent val="1"/>
            <c:showBubbleSize val="0"/>
            <c:showLeaderLines val="1"/>
          </c:dLbls>
          <c:cat>
            <c:strRef>
              <c:f>'NTM4'!$B$545:$B$551</c:f>
              <c:strCache>
                <c:ptCount val="7"/>
                <c:pt idx="0">
                  <c:v>Technical requirements</c:v>
                </c:pt>
                <c:pt idx="1">
                  <c:v>Conformity assessment</c:v>
                </c:pt>
                <c:pt idx="2">
                  <c:v>Pre-shipment inspection and other entry formalities</c:v>
                </c:pt>
                <c:pt idx="3">
                  <c:v>Charges, taxes and other para-tariff measures</c:v>
                </c:pt>
                <c:pt idx="4">
                  <c:v>Quantity control measures</c:v>
                </c:pt>
                <c:pt idx="5">
                  <c:v>Finance Measures</c:v>
                </c:pt>
                <c:pt idx="6">
                  <c:v>Rules of origin and related certificate of origin</c:v>
                </c:pt>
              </c:strCache>
            </c:strRef>
          </c:cat>
          <c:val>
            <c:numRef>
              <c:f>'NTM4'!$F$545:$F$552</c:f>
              <c:numCache>
                <c:formatCode>General</c:formatCode>
                <c:ptCount val="8"/>
                <c:pt idx="0">
                  <c:v>31</c:v>
                </c:pt>
                <c:pt idx="1">
                  <c:v>95</c:v>
                </c:pt>
                <c:pt idx="2">
                  <c:v>28</c:v>
                </c:pt>
                <c:pt idx="3">
                  <c:v>39</c:v>
                </c:pt>
                <c:pt idx="4">
                  <c:v>5</c:v>
                </c:pt>
                <c:pt idx="5">
                  <c:v>43</c:v>
                </c:pt>
                <c:pt idx="6">
                  <c:v>120</c:v>
                </c:pt>
                <c:pt idx="7">
                  <c:v>6</c:v>
                </c:pt>
              </c:numCache>
            </c:numRef>
          </c:val>
        </c:ser>
        <c:dLbls>
          <c:showLegendKey val="0"/>
          <c:showVal val="1"/>
          <c:showCatName val="0"/>
          <c:showSerName val="0"/>
          <c:showPercent val="0"/>
          <c:showBubbleSize val="0"/>
          <c:showLeaderLines val="1"/>
        </c:dLbls>
        <c:firstSliceAng val="0"/>
      </c:pieChart>
    </c:plotArea>
    <c:plotVisOnly val="1"/>
    <c:dispBlanksAs val="gap"/>
    <c:showDLblsOverMax val="0"/>
  </c:chart>
  <c:txPr>
    <a:bodyPr/>
    <a:lstStyle/>
    <a:p>
      <a:pPr>
        <a:defRPr sz="1600"/>
      </a:pPr>
      <a:endParaRPr lang="en-US"/>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39358229166666664"/>
          <c:y val="2.5198412698412699E-2"/>
        </c:manualLayout>
      </c:layout>
      <c:overlay val="0"/>
      <c:txPr>
        <a:bodyPr/>
        <a:lstStyle/>
        <a:p>
          <a:pPr>
            <a:defRPr sz="2400"/>
          </a:pPr>
          <a:endParaRPr lang="en-US"/>
        </a:p>
      </c:txPr>
    </c:title>
    <c:autoTitleDeleted val="0"/>
    <c:plotArea>
      <c:layout>
        <c:manualLayout>
          <c:layoutTarget val="inner"/>
          <c:xMode val="edge"/>
          <c:yMode val="edge"/>
          <c:x val="5.8611111111111114E-2"/>
          <c:y val="0.21457170257795399"/>
          <c:w val="0.84878472222222223"/>
          <c:h val="0.63377435247809788"/>
        </c:manualLayout>
      </c:layout>
      <c:pieChart>
        <c:varyColors val="1"/>
        <c:ser>
          <c:idx val="0"/>
          <c:order val="0"/>
          <c:tx>
            <c:strRef>
              <c:f>'NTM4'!$F$544</c:f>
              <c:strCache>
                <c:ptCount val="1"/>
                <c:pt idx="0">
                  <c:v>LAS</c:v>
                </c:pt>
              </c:strCache>
            </c:strRef>
          </c:tx>
          <c:dLbls>
            <c:dLbl>
              <c:idx val="2"/>
              <c:delete val="1"/>
            </c:dLbl>
            <c:showLegendKey val="0"/>
            <c:showVal val="0"/>
            <c:showCatName val="0"/>
            <c:showSerName val="0"/>
            <c:showPercent val="1"/>
            <c:showBubbleSize val="0"/>
            <c:showLeaderLines val="1"/>
          </c:dLbls>
          <c:cat>
            <c:strRef>
              <c:f>'NTM4'!$B$580:$B$587</c:f>
              <c:strCache>
                <c:ptCount val="8"/>
                <c:pt idx="0">
                  <c:v>Tolerance limits for residues and substances restriction</c:v>
                </c:pt>
                <c:pt idx="1">
                  <c:v>Labelling, marking, packaging</c:v>
                </c:pt>
                <c:pt idx="2">
                  <c:v>Import prohibition or restrictions of products or substances</c:v>
                </c:pt>
                <c:pt idx="3">
                  <c:v>Other technical requirements</c:v>
                </c:pt>
                <c:pt idx="4">
                  <c:v>Product registration</c:v>
                </c:pt>
                <c:pt idx="5">
                  <c:v>Testing</c:v>
                </c:pt>
                <c:pt idx="6">
                  <c:v>Product certification</c:v>
                </c:pt>
                <c:pt idx="7">
                  <c:v>Other conformity assessment</c:v>
                </c:pt>
              </c:strCache>
            </c:strRef>
          </c:cat>
          <c:val>
            <c:numRef>
              <c:f>'NTM4'!$F$580:$F$587</c:f>
              <c:numCache>
                <c:formatCode>General</c:formatCode>
                <c:ptCount val="8"/>
                <c:pt idx="0">
                  <c:v>1</c:v>
                </c:pt>
                <c:pt idx="1">
                  <c:v>14</c:v>
                </c:pt>
                <c:pt idx="2">
                  <c:v>0</c:v>
                </c:pt>
                <c:pt idx="3">
                  <c:v>16</c:v>
                </c:pt>
                <c:pt idx="4">
                  <c:v>11</c:v>
                </c:pt>
                <c:pt idx="5">
                  <c:v>15</c:v>
                </c:pt>
                <c:pt idx="6">
                  <c:v>54</c:v>
                </c:pt>
                <c:pt idx="7">
                  <c:v>15</c:v>
                </c:pt>
              </c:numCache>
            </c:numRef>
          </c:val>
        </c:ser>
        <c:dLbls>
          <c:showLegendKey val="0"/>
          <c:showVal val="1"/>
          <c:showCatName val="0"/>
          <c:showSerName val="0"/>
          <c:showPercent val="0"/>
          <c:showBubbleSize val="0"/>
          <c:showLeaderLines val="1"/>
        </c:dLbls>
        <c:firstSliceAng val="0"/>
      </c:pieChart>
    </c:plotArea>
    <c:plotVisOnly val="1"/>
    <c:dispBlanksAs val="gap"/>
    <c:showDLblsOverMax val="0"/>
  </c:chart>
  <c:txPr>
    <a:bodyPr/>
    <a:lstStyle/>
    <a:p>
      <a:pPr>
        <a:defRPr sz="1600"/>
      </a:pPr>
      <a:endParaRPr lang="en-US"/>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16223768633644836"/>
          <c:y val="6.6440863322030211E-2"/>
        </c:manualLayout>
      </c:layout>
      <c:overlay val="0"/>
      <c:txPr>
        <a:bodyPr/>
        <a:lstStyle/>
        <a:p>
          <a:pPr>
            <a:defRPr sz="2400"/>
          </a:pPr>
          <a:endParaRPr lang="en-US"/>
        </a:p>
      </c:txPr>
    </c:title>
    <c:autoTitleDeleted val="0"/>
    <c:plotArea>
      <c:layout>
        <c:manualLayout>
          <c:layoutTarget val="inner"/>
          <c:xMode val="edge"/>
          <c:yMode val="edge"/>
          <c:x val="5.7974853982293073E-2"/>
          <c:y val="0.27095105621803584"/>
          <c:w val="0.3819102617890322"/>
          <c:h val="0.61640866431793184"/>
        </c:manualLayout>
      </c:layout>
      <c:pieChart>
        <c:varyColors val="1"/>
        <c:ser>
          <c:idx val="0"/>
          <c:order val="0"/>
          <c:tx>
            <c:strRef>
              <c:f>'NTM4'!$G$544</c:f>
              <c:strCache>
                <c:ptCount val="1"/>
                <c:pt idx="0">
                  <c:v>Non-LAS</c:v>
                </c:pt>
              </c:strCache>
            </c:strRef>
          </c:tx>
          <c:dLbls>
            <c:dLbl>
              <c:idx val="0"/>
              <c:delete val="1"/>
            </c:dLbl>
            <c:dLbl>
              <c:idx val="1"/>
              <c:layout>
                <c:manualLayout>
                  <c:x val="2.0276475694444445E-2"/>
                  <c:y val="1.4107936507936509E-2"/>
                </c:manualLayout>
              </c:layout>
              <c:showLegendKey val="0"/>
              <c:showVal val="0"/>
              <c:showCatName val="0"/>
              <c:showSerName val="0"/>
              <c:showPercent val="1"/>
              <c:showBubbleSize val="0"/>
            </c:dLbl>
            <c:dLbl>
              <c:idx val="2"/>
              <c:delete val="1"/>
            </c:dLbl>
            <c:showLegendKey val="0"/>
            <c:showVal val="0"/>
            <c:showCatName val="0"/>
            <c:showSerName val="0"/>
            <c:showPercent val="1"/>
            <c:showBubbleSize val="0"/>
            <c:showLeaderLines val="1"/>
          </c:dLbls>
          <c:cat>
            <c:strRef>
              <c:f>'NTM4'!$B$580:$B$587</c:f>
              <c:strCache>
                <c:ptCount val="8"/>
                <c:pt idx="0">
                  <c:v>Tolerance limits for residues and substances restriction</c:v>
                </c:pt>
                <c:pt idx="1">
                  <c:v>Labelling, marking, packaging</c:v>
                </c:pt>
                <c:pt idx="2">
                  <c:v>Import prohibition or restrictions of products or substances</c:v>
                </c:pt>
                <c:pt idx="3">
                  <c:v>Other technical requirements</c:v>
                </c:pt>
                <c:pt idx="4">
                  <c:v>Product registration</c:v>
                </c:pt>
                <c:pt idx="5">
                  <c:v>Testing</c:v>
                </c:pt>
                <c:pt idx="6">
                  <c:v>Product certification</c:v>
                </c:pt>
                <c:pt idx="7">
                  <c:v>Other conformity assessment</c:v>
                </c:pt>
              </c:strCache>
            </c:strRef>
          </c:cat>
          <c:val>
            <c:numRef>
              <c:f>'NTM4'!$G$580:$G$587</c:f>
              <c:numCache>
                <c:formatCode>General</c:formatCode>
                <c:ptCount val="8"/>
                <c:pt idx="0">
                  <c:v>0</c:v>
                </c:pt>
                <c:pt idx="1">
                  <c:v>2</c:v>
                </c:pt>
                <c:pt idx="2">
                  <c:v>0</c:v>
                </c:pt>
                <c:pt idx="3">
                  <c:v>27</c:v>
                </c:pt>
                <c:pt idx="4">
                  <c:v>42</c:v>
                </c:pt>
                <c:pt idx="5">
                  <c:v>19</c:v>
                </c:pt>
                <c:pt idx="6">
                  <c:v>26</c:v>
                </c:pt>
                <c:pt idx="7">
                  <c:v>23</c:v>
                </c:pt>
              </c:numCache>
            </c:numRef>
          </c:val>
        </c:ser>
        <c:dLbls>
          <c:showLegendKey val="0"/>
          <c:showVal val="1"/>
          <c:showCatName val="0"/>
          <c:showSerName val="0"/>
          <c:showPercent val="0"/>
          <c:showBubbleSize val="0"/>
          <c:showLeaderLines val="1"/>
        </c:dLbls>
        <c:firstSliceAng val="0"/>
      </c:pieChart>
    </c:plotArea>
    <c:legend>
      <c:legendPos val="r"/>
      <c:layout>
        <c:manualLayout>
          <c:xMode val="edge"/>
          <c:yMode val="edge"/>
          <c:x val="0.43164930555555553"/>
          <c:y val="1.8009126984126978E-2"/>
          <c:w val="0.56835069444444442"/>
          <c:h val="0.96627301587301584"/>
        </c:manualLayout>
      </c:layout>
      <c:overlay val="0"/>
    </c:legend>
    <c:plotVisOnly val="1"/>
    <c:dispBlanksAs val="gap"/>
    <c:showDLblsOverMax val="0"/>
  </c:chart>
  <c:txPr>
    <a:bodyPr/>
    <a:lstStyle/>
    <a:p>
      <a:pPr>
        <a:defRPr sz="1600"/>
      </a:pPr>
      <a:endParaRPr lang="en-US"/>
    </a:p>
  </c:tx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400"/>
            </a:pPr>
            <a:r>
              <a:rPr lang="en-GB" sz="2400"/>
              <a:t>Technical NTMs (SPS/TBT)</a:t>
            </a:r>
          </a:p>
        </c:rich>
      </c:tx>
      <c:layout>
        <c:manualLayout>
          <c:xMode val="edge"/>
          <c:yMode val="edge"/>
          <c:x val="9.4414297658075672E-2"/>
          <c:y val="4.9015501009906019E-4"/>
        </c:manualLayout>
      </c:layout>
      <c:overlay val="0"/>
    </c:title>
    <c:autoTitleDeleted val="0"/>
    <c:plotArea>
      <c:layout>
        <c:manualLayout>
          <c:layoutTarget val="inner"/>
          <c:xMode val="edge"/>
          <c:yMode val="edge"/>
          <c:x val="7.7891533709060573E-2"/>
          <c:y val="0.11883260616993591"/>
          <c:w val="0.45248385772578942"/>
          <c:h val="0.65147041949801565"/>
        </c:manualLayout>
      </c:layout>
      <c:barChart>
        <c:barDir val="col"/>
        <c:grouping val="stacked"/>
        <c:varyColors val="0"/>
        <c:ser>
          <c:idx val="0"/>
          <c:order val="0"/>
          <c:tx>
            <c:strRef>
              <c:f>'NTM2'!$B$215</c:f>
              <c:strCache>
                <c:ptCount val="1"/>
                <c:pt idx="0">
                  <c:v>Too Strict</c:v>
                </c:pt>
              </c:strCache>
            </c:strRef>
          </c:tx>
          <c:invertIfNegative val="0"/>
          <c:cat>
            <c:strRef>
              <c:f>'NTM2'!$A$216:$A$218</c:f>
              <c:strCache>
                <c:ptCount val="3"/>
                <c:pt idx="0">
                  <c:v>LAS</c:v>
                </c:pt>
                <c:pt idx="1">
                  <c:v>EU</c:v>
                </c:pt>
                <c:pt idx="2">
                  <c:v>RoW</c:v>
                </c:pt>
              </c:strCache>
            </c:strRef>
          </c:cat>
          <c:val>
            <c:numRef>
              <c:f>'NTM2'!$B$216:$B$218</c:f>
              <c:numCache>
                <c:formatCode>0%</c:formatCode>
                <c:ptCount val="3"/>
                <c:pt idx="0">
                  <c:v>0.32323232323232326</c:v>
                </c:pt>
                <c:pt idx="1">
                  <c:v>0.4732142857142857</c:v>
                </c:pt>
                <c:pt idx="2">
                  <c:v>0.38650306748466257</c:v>
                </c:pt>
              </c:numCache>
            </c:numRef>
          </c:val>
        </c:ser>
        <c:ser>
          <c:idx val="1"/>
          <c:order val="1"/>
          <c:tx>
            <c:strRef>
              <c:f>'NTM2'!$D$215</c:f>
              <c:strCache>
                <c:ptCount val="1"/>
                <c:pt idx="0">
                  <c:v>Both</c:v>
                </c:pt>
              </c:strCache>
            </c:strRef>
          </c:tx>
          <c:invertIfNegative val="0"/>
          <c:cat>
            <c:strRef>
              <c:f>'NTM2'!$A$216:$A$218</c:f>
              <c:strCache>
                <c:ptCount val="3"/>
                <c:pt idx="0">
                  <c:v>LAS</c:v>
                </c:pt>
                <c:pt idx="1">
                  <c:v>EU</c:v>
                </c:pt>
                <c:pt idx="2">
                  <c:v>RoW</c:v>
                </c:pt>
              </c:strCache>
            </c:strRef>
          </c:cat>
          <c:val>
            <c:numRef>
              <c:f>'NTM2'!$D$216:$D$218</c:f>
              <c:numCache>
                <c:formatCode>0%</c:formatCode>
                <c:ptCount val="3"/>
                <c:pt idx="0">
                  <c:v>0.34006734006734007</c:v>
                </c:pt>
                <c:pt idx="1">
                  <c:v>0.33333333333333331</c:v>
                </c:pt>
                <c:pt idx="2">
                  <c:v>0.31901840490797545</c:v>
                </c:pt>
              </c:numCache>
            </c:numRef>
          </c:val>
        </c:ser>
        <c:ser>
          <c:idx val="2"/>
          <c:order val="2"/>
          <c:tx>
            <c:strRef>
              <c:f>'NTM2'!$C$215</c:f>
              <c:strCache>
                <c:ptCount val="1"/>
                <c:pt idx="0">
                  <c:v>Procedural Obstacles</c:v>
                </c:pt>
              </c:strCache>
            </c:strRef>
          </c:tx>
          <c:invertIfNegative val="0"/>
          <c:cat>
            <c:strRef>
              <c:f>'NTM2'!$A$216:$A$218</c:f>
              <c:strCache>
                <c:ptCount val="3"/>
                <c:pt idx="0">
                  <c:v>LAS</c:v>
                </c:pt>
                <c:pt idx="1">
                  <c:v>EU</c:v>
                </c:pt>
                <c:pt idx="2">
                  <c:v>RoW</c:v>
                </c:pt>
              </c:strCache>
            </c:strRef>
          </c:cat>
          <c:val>
            <c:numRef>
              <c:f>'NTM2'!$C$216:$C$218</c:f>
              <c:numCache>
                <c:formatCode>0%</c:formatCode>
                <c:ptCount val="3"/>
                <c:pt idx="0">
                  <c:v>0.33670033670033672</c:v>
                </c:pt>
                <c:pt idx="1">
                  <c:v>0.19345238095238096</c:v>
                </c:pt>
                <c:pt idx="2">
                  <c:v>0.29447852760736198</c:v>
                </c:pt>
              </c:numCache>
            </c:numRef>
          </c:val>
        </c:ser>
        <c:dLbls>
          <c:showLegendKey val="0"/>
          <c:showVal val="1"/>
          <c:showCatName val="0"/>
          <c:showSerName val="0"/>
          <c:showPercent val="0"/>
          <c:showBubbleSize val="0"/>
        </c:dLbls>
        <c:gapWidth val="150"/>
        <c:overlap val="100"/>
        <c:axId val="28824704"/>
        <c:axId val="28826240"/>
      </c:barChart>
      <c:catAx>
        <c:axId val="28824704"/>
        <c:scaling>
          <c:orientation val="minMax"/>
        </c:scaling>
        <c:delete val="0"/>
        <c:axPos val="b"/>
        <c:majorTickMark val="out"/>
        <c:minorTickMark val="none"/>
        <c:tickLblPos val="nextTo"/>
        <c:crossAx val="28826240"/>
        <c:crosses val="autoZero"/>
        <c:auto val="1"/>
        <c:lblAlgn val="ctr"/>
        <c:lblOffset val="100"/>
        <c:noMultiLvlLbl val="0"/>
      </c:catAx>
      <c:valAx>
        <c:axId val="28826240"/>
        <c:scaling>
          <c:orientation val="minMax"/>
          <c:max val="1"/>
        </c:scaling>
        <c:delete val="0"/>
        <c:axPos val="l"/>
        <c:majorGridlines/>
        <c:numFmt formatCode="0%" sourceLinked="1"/>
        <c:majorTickMark val="out"/>
        <c:minorTickMark val="none"/>
        <c:tickLblPos val="nextTo"/>
        <c:crossAx val="28824704"/>
        <c:crosses val="autoZero"/>
        <c:crossBetween val="between"/>
      </c:valAx>
    </c:plotArea>
    <c:legend>
      <c:legendPos val="b"/>
      <c:layout>
        <c:manualLayout>
          <c:xMode val="edge"/>
          <c:yMode val="edge"/>
          <c:x val="0.18242240975108226"/>
          <c:y val="0.89187430210202634"/>
          <c:w val="0.63515506280846379"/>
          <c:h val="0.10812569789797367"/>
        </c:manualLayout>
      </c:layout>
      <c:overlay val="0"/>
      <c:txPr>
        <a:bodyPr/>
        <a:lstStyle/>
        <a:p>
          <a:pPr>
            <a:defRPr sz="2000"/>
          </a:pPr>
          <a:endParaRPr lang="en-US"/>
        </a:p>
      </c:txPr>
    </c:legend>
    <c:plotVisOnly val="1"/>
    <c:dispBlanksAs val="gap"/>
    <c:showDLblsOverMax val="0"/>
  </c:chart>
  <c:txPr>
    <a:bodyPr/>
    <a:lstStyle/>
    <a:p>
      <a:pPr>
        <a:defRPr sz="1600"/>
      </a:pPr>
      <a:endParaRPr lang="en-US"/>
    </a:p>
  </c:tx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400"/>
            </a:pPr>
            <a:r>
              <a:rPr lang="en-GB" sz="2400" dirty="0"/>
              <a:t>Non-technical </a:t>
            </a:r>
            <a:r>
              <a:rPr lang="en-GB" sz="2400" dirty="0" smtClean="0"/>
              <a:t>NTMs</a:t>
            </a:r>
            <a:endParaRPr lang="en-GB" sz="2400" dirty="0"/>
          </a:p>
        </c:rich>
      </c:tx>
      <c:layout>
        <c:manualLayout>
          <c:xMode val="edge"/>
          <c:yMode val="edge"/>
          <c:x val="0.24014682129336057"/>
          <c:y val="0"/>
        </c:manualLayout>
      </c:layout>
      <c:overlay val="0"/>
    </c:title>
    <c:autoTitleDeleted val="0"/>
    <c:plotArea>
      <c:layout>
        <c:manualLayout>
          <c:layoutTarget val="inner"/>
          <c:xMode val="edge"/>
          <c:yMode val="edge"/>
          <c:x val="0.10853494910821875"/>
          <c:y val="0.14453975763699212"/>
          <c:w val="0.84533769752078813"/>
          <c:h val="0.73504070826511936"/>
        </c:manualLayout>
      </c:layout>
      <c:barChart>
        <c:barDir val="col"/>
        <c:grouping val="stacked"/>
        <c:varyColors val="0"/>
        <c:ser>
          <c:idx val="0"/>
          <c:order val="0"/>
          <c:tx>
            <c:strRef>
              <c:f>'NTM2'!$E$215</c:f>
              <c:strCache>
                <c:ptCount val="1"/>
                <c:pt idx="0">
                  <c:v>Too Strict</c:v>
                </c:pt>
              </c:strCache>
            </c:strRef>
          </c:tx>
          <c:invertIfNegative val="0"/>
          <c:cat>
            <c:strRef>
              <c:f>'NTM2'!$A$216:$A$218</c:f>
              <c:strCache>
                <c:ptCount val="3"/>
                <c:pt idx="0">
                  <c:v>LAS</c:v>
                </c:pt>
                <c:pt idx="1">
                  <c:v>EU</c:v>
                </c:pt>
                <c:pt idx="2">
                  <c:v>RoW</c:v>
                </c:pt>
              </c:strCache>
            </c:strRef>
          </c:cat>
          <c:val>
            <c:numRef>
              <c:f>'NTM2'!$E$216:$E$218</c:f>
              <c:numCache>
                <c:formatCode>0%</c:formatCode>
                <c:ptCount val="3"/>
                <c:pt idx="0">
                  <c:v>0.35400516795865633</c:v>
                </c:pt>
                <c:pt idx="1">
                  <c:v>0.50649350649350644</c:v>
                </c:pt>
                <c:pt idx="2">
                  <c:v>0.32116788321167883</c:v>
                </c:pt>
              </c:numCache>
            </c:numRef>
          </c:val>
        </c:ser>
        <c:ser>
          <c:idx val="2"/>
          <c:order val="1"/>
          <c:tx>
            <c:strRef>
              <c:f>'NTM2'!$G$215</c:f>
              <c:strCache>
                <c:ptCount val="1"/>
                <c:pt idx="0">
                  <c:v>Both</c:v>
                </c:pt>
              </c:strCache>
            </c:strRef>
          </c:tx>
          <c:spPr>
            <a:solidFill>
              <a:schemeClr val="accent2"/>
            </a:solidFill>
          </c:spPr>
          <c:invertIfNegative val="0"/>
          <c:cat>
            <c:strRef>
              <c:f>'NTM2'!$A$216:$A$218</c:f>
              <c:strCache>
                <c:ptCount val="3"/>
                <c:pt idx="0">
                  <c:v>LAS</c:v>
                </c:pt>
                <c:pt idx="1">
                  <c:v>EU</c:v>
                </c:pt>
                <c:pt idx="2">
                  <c:v>RoW</c:v>
                </c:pt>
              </c:strCache>
            </c:strRef>
          </c:cat>
          <c:val>
            <c:numRef>
              <c:f>'NTM2'!$G$216:$G$218</c:f>
              <c:numCache>
                <c:formatCode>0%</c:formatCode>
                <c:ptCount val="3"/>
                <c:pt idx="0">
                  <c:v>0.25322997416020671</c:v>
                </c:pt>
                <c:pt idx="1">
                  <c:v>8.4415584415584416E-2</c:v>
                </c:pt>
                <c:pt idx="2">
                  <c:v>0.31751824817518248</c:v>
                </c:pt>
              </c:numCache>
            </c:numRef>
          </c:val>
        </c:ser>
        <c:ser>
          <c:idx val="1"/>
          <c:order val="2"/>
          <c:tx>
            <c:strRef>
              <c:f>'NTM2'!$F$215</c:f>
              <c:strCache>
                <c:ptCount val="1"/>
                <c:pt idx="0">
                  <c:v>Procedural Obstacles</c:v>
                </c:pt>
              </c:strCache>
            </c:strRef>
          </c:tx>
          <c:spPr>
            <a:solidFill>
              <a:schemeClr val="accent3"/>
            </a:solidFill>
          </c:spPr>
          <c:invertIfNegative val="0"/>
          <c:cat>
            <c:strRef>
              <c:f>'NTM2'!$A$216:$A$218</c:f>
              <c:strCache>
                <c:ptCount val="3"/>
                <c:pt idx="0">
                  <c:v>LAS</c:v>
                </c:pt>
                <c:pt idx="1">
                  <c:v>EU</c:v>
                </c:pt>
                <c:pt idx="2">
                  <c:v>RoW</c:v>
                </c:pt>
              </c:strCache>
            </c:strRef>
          </c:cat>
          <c:val>
            <c:numRef>
              <c:f>'NTM2'!$F$216:$F$218</c:f>
              <c:numCache>
                <c:formatCode>0%</c:formatCode>
                <c:ptCount val="3"/>
                <c:pt idx="0">
                  <c:v>0.39276485788113696</c:v>
                </c:pt>
                <c:pt idx="1">
                  <c:v>0.40909090909090912</c:v>
                </c:pt>
                <c:pt idx="2">
                  <c:v>0.36131386861313869</c:v>
                </c:pt>
              </c:numCache>
            </c:numRef>
          </c:val>
        </c:ser>
        <c:dLbls>
          <c:dLblPos val="ctr"/>
          <c:showLegendKey val="0"/>
          <c:showVal val="1"/>
          <c:showCatName val="0"/>
          <c:showSerName val="0"/>
          <c:showPercent val="0"/>
          <c:showBubbleSize val="0"/>
        </c:dLbls>
        <c:gapWidth val="150"/>
        <c:overlap val="100"/>
        <c:axId val="29247360"/>
        <c:axId val="29248896"/>
      </c:barChart>
      <c:catAx>
        <c:axId val="29247360"/>
        <c:scaling>
          <c:orientation val="minMax"/>
        </c:scaling>
        <c:delete val="0"/>
        <c:axPos val="b"/>
        <c:majorTickMark val="out"/>
        <c:minorTickMark val="none"/>
        <c:tickLblPos val="nextTo"/>
        <c:crossAx val="29248896"/>
        <c:crosses val="autoZero"/>
        <c:auto val="1"/>
        <c:lblAlgn val="ctr"/>
        <c:lblOffset val="100"/>
        <c:noMultiLvlLbl val="0"/>
      </c:catAx>
      <c:valAx>
        <c:axId val="29248896"/>
        <c:scaling>
          <c:orientation val="minMax"/>
          <c:max val="1"/>
        </c:scaling>
        <c:delete val="1"/>
        <c:axPos val="l"/>
        <c:majorGridlines/>
        <c:numFmt formatCode="0%" sourceLinked="1"/>
        <c:majorTickMark val="out"/>
        <c:minorTickMark val="none"/>
        <c:tickLblPos val="nextTo"/>
        <c:crossAx val="29247360"/>
        <c:crosses val="autoZero"/>
        <c:crossBetween val="between"/>
      </c:valAx>
    </c:plotArea>
    <c:plotVisOnly val="1"/>
    <c:dispBlanksAs val="gap"/>
    <c:showDLblsOverMax val="0"/>
  </c:chart>
  <c:txPr>
    <a:bodyPr/>
    <a:lstStyle/>
    <a:p>
      <a:pPr>
        <a:defRPr sz="16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400"/>
            </a:pPr>
            <a:r>
              <a:rPr lang="en-GB" sz="2400" dirty="0" smtClean="0"/>
              <a:t>Share of companies facing</a:t>
            </a:r>
            <a:r>
              <a:rPr lang="en-GB" sz="2400" baseline="0" dirty="0" smtClean="0"/>
              <a:t> burdensome NTMs and other obstacles to trade</a:t>
            </a:r>
            <a:endParaRPr lang="en-GB" sz="2400" dirty="0"/>
          </a:p>
        </c:rich>
      </c:tx>
      <c:layout/>
      <c:overlay val="0"/>
    </c:title>
    <c:autoTitleDeleted val="0"/>
    <c:plotArea>
      <c:layout>
        <c:manualLayout>
          <c:layoutTarget val="inner"/>
          <c:xMode val="edge"/>
          <c:yMode val="edge"/>
          <c:x val="0.38816484778044602"/>
          <c:y val="0.1990541649218463"/>
          <c:w val="0.57732824270692618"/>
          <c:h val="0.68930781195251811"/>
        </c:manualLayout>
      </c:layout>
      <c:barChart>
        <c:barDir val="bar"/>
        <c:grouping val="clustered"/>
        <c:varyColors val="0"/>
        <c:ser>
          <c:idx val="0"/>
          <c:order val="0"/>
          <c:invertIfNegative val="0"/>
          <c:dPt>
            <c:idx val="1"/>
            <c:invertIfNegative val="0"/>
            <c:bubble3D val="0"/>
            <c:spPr>
              <a:solidFill>
                <a:srgbClr val="C1413B"/>
              </a:solidFill>
            </c:spPr>
          </c:dPt>
          <c:dPt>
            <c:idx val="2"/>
            <c:invertIfNegative val="0"/>
            <c:bubble3D val="0"/>
            <c:spPr>
              <a:solidFill>
                <a:srgbClr val="36A7E9">
                  <a:lumMod val="60000"/>
                  <a:lumOff val="40000"/>
                </a:srgbClr>
              </a:solidFill>
            </c:spPr>
          </c:dPt>
          <c:dPt>
            <c:idx val="3"/>
            <c:invertIfNegative val="0"/>
            <c:bubble3D val="0"/>
            <c:spPr>
              <a:solidFill>
                <a:schemeClr val="accent1"/>
              </a:solidFill>
            </c:spPr>
          </c:dPt>
          <c:dLbls>
            <c:numFmt formatCode="0%" sourceLinked="0"/>
            <c:txPr>
              <a:bodyPr/>
              <a:lstStyle/>
              <a:p>
                <a:pPr>
                  <a:defRPr sz="1600"/>
                </a:pPr>
                <a:endParaRPr lang="en-US"/>
              </a:p>
            </c:txPr>
            <c:dLblPos val="outEnd"/>
            <c:showLegendKey val="0"/>
            <c:showVal val="1"/>
            <c:showCatName val="0"/>
            <c:showSerName val="0"/>
            <c:showPercent val="0"/>
            <c:showBubbleSize val="0"/>
            <c:showLeaderLines val="0"/>
          </c:dLbls>
          <c:cat>
            <c:strRef>
              <c:f>country!$H$3:$H$8</c:f>
              <c:strCache>
                <c:ptCount val="6"/>
                <c:pt idx="0">
                  <c:v>South America &amp; Caribbeans</c:v>
                </c:pt>
                <c:pt idx="1">
                  <c:v>Arab region</c:v>
                </c:pt>
                <c:pt idx="2">
                  <c:v>Average</c:v>
                </c:pt>
                <c:pt idx="3">
                  <c:v>Asia</c:v>
                </c:pt>
                <c:pt idx="4">
                  <c:v>East Africa</c:v>
                </c:pt>
                <c:pt idx="5">
                  <c:v>West Africa</c:v>
                </c:pt>
              </c:strCache>
            </c:strRef>
          </c:cat>
          <c:val>
            <c:numRef>
              <c:f>country!$I$3:$I$8</c:f>
              <c:numCache>
                <c:formatCode>0.0%</c:formatCode>
                <c:ptCount val="6"/>
                <c:pt idx="0">
                  <c:v>0.43076398362892226</c:v>
                </c:pt>
                <c:pt idx="1">
                  <c:v>0.50687622789783893</c:v>
                </c:pt>
                <c:pt idx="2">
                  <c:v>0.5603383659920762</c:v>
                </c:pt>
                <c:pt idx="3">
                  <c:v>0.588144726712856</c:v>
                </c:pt>
                <c:pt idx="4">
                  <c:v>0.64051994621246078</c:v>
                </c:pt>
                <c:pt idx="5">
                  <c:v>0.74296296296296294</c:v>
                </c:pt>
              </c:numCache>
            </c:numRef>
          </c:val>
        </c:ser>
        <c:dLbls>
          <c:dLblPos val="outEnd"/>
          <c:showLegendKey val="0"/>
          <c:showVal val="1"/>
          <c:showCatName val="0"/>
          <c:showSerName val="0"/>
          <c:showPercent val="0"/>
          <c:showBubbleSize val="0"/>
        </c:dLbls>
        <c:gapWidth val="150"/>
        <c:axId val="28352896"/>
        <c:axId val="28356992"/>
      </c:barChart>
      <c:catAx>
        <c:axId val="28352896"/>
        <c:scaling>
          <c:orientation val="minMax"/>
        </c:scaling>
        <c:delete val="0"/>
        <c:axPos val="l"/>
        <c:majorTickMark val="out"/>
        <c:minorTickMark val="none"/>
        <c:tickLblPos val="nextTo"/>
        <c:crossAx val="28356992"/>
        <c:crosses val="autoZero"/>
        <c:auto val="1"/>
        <c:lblAlgn val="ctr"/>
        <c:lblOffset val="100"/>
        <c:noMultiLvlLbl val="0"/>
      </c:catAx>
      <c:valAx>
        <c:axId val="28356992"/>
        <c:scaling>
          <c:orientation val="minMax"/>
        </c:scaling>
        <c:delete val="0"/>
        <c:axPos val="b"/>
        <c:majorGridlines/>
        <c:numFmt formatCode="0%" sourceLinked="0"/>
        <c:majorTickMark val="out"/>
        <c:minorTickMark val="none"/>
        <c:tickLblPos val="nextTo"/>
        <c:txPr>
          <a:bodyPr/>
          <a:lstStyle/>
          <a:p>
            <a:pPr>
              <a:defRPr sz="1800"/>
            </a:pPr>
            <a:endParaRPr lang="en-US"/>
          </a:p>
        </c:txPr>
        <c:crossAx val="28352896"/>
        <c:crosses val="autoZero"/>
        <c:crossBetween val="between"/>
      </c:valAx>
    </c:plotArea>
    <c:plotVisOnly val="1"/>
    <c:dispBlanksAs val="gap"/>
    <c:showDLblsOverMax val="0"/>
  </c:chart>
  <c:txPr>
    <a:bodyPr/>
    <a:lstStyle/>
    <a:p>
      <a:pPr>
        <a:defRPr sz="2000"/>
      </a:pPr>
      <a:endParaRPr lang="en-US"/>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GB"/>
              <a:t>Agriculture</a:t>
            </a:r>
          </a:p>
        </c:rich>
      </c:tx>
      <c:layout>
        <c:manualLayout>
          <c:xMode val="edge"/>
          <c:yMode val="edge"/>
          <c:x val="0.31962754629629631"/>
          <c:y val="8.2314814814814813E-2"/>
        </c:manualLayout>
      </c:layout>
      <c:overlay val="0"/>
    </c:title>
    <c:autoTitleDeleted val="0"/>
    <c:plotArea>
      <c:layout>
        <c:manualLayout>
          <c:layoutTarget val="inner"/>
          <c:xMode val="edge"/>
          <c:yMode val="edge"/>
          <c:x val="0.19069548611111112"/>
          <c:y val="0.18576746031746033"/>
          <c:w val="0.60763020833333325"/>
          <c:h val="0.69443452380952375"/>
        </c:manualLayout>
      </c:layout>
      <c:pieChart>
        <c:varyColors val="1"/>
        <c:ser>
          <c:idx val="0"/>
          <c:order val="0"/>
          <c:dPt>
            <c:idx val="3"/>
            <c:bubble3D val="0"/>
            <c:explosion val="9"/>
          </c:dPt>
          <c:dLbls>
            <c:showLegendKey val="0"/>
            <c:showVal val="0"/>
            <c:showCatName val="0"/>
            <c:showSerName val="0"/>
            <c:showPercent val="1"/>
            <c:showBubbleSize val="0"/>
            <c:showLeaderLines val="1"/>
          </c:dLbls>
          <c:cat>
            <c:strRef>
              <c:f>PO!$B$83:$C$83</c:f>
              <c:strCache>
                <c:ptCount val="2"/>
                <c:pt idx="0">
                  <c:v>In home country</c:v>
                </c:pt>
                <c:pt idx="1">
                  <c:v>In partner country</c:v>
                </c:pt>
              </c:strCache>
            </c:strRef>
          </c:cat>
          <c:val>
            <c:numRef>
              <c:f>PO!$B$88:$C$88</c:f>
              <c:numCache>
                <c:formatCode>General</c:formatCode>
                <c:ptCount val="2"/>
                <c:pt idx="0">
                  <c:v>420</c:v>
                </c:pt>
                <c:pt idx="1">
                  <c:v>210</c:v>
                </c:pt>
              </c:numCache>
            </c:numRef>
          </c:val>
        </c:ser>
        <c:dLbls>
          <c:showLegendKey val="0"/>
          <c:showVal val="1"/>
          <c:showCatName val="0"/>
          <c:showSerName val="0"/>
          <c:showPercent val="0"/>
          <c:showBubbleSize val="0"/>
          <c:showLeaderLines val="1"/>
        </c:dLbls>
        <c:firstSliceAng val="0"/>
      </c:pieChart>
    </c:plotArea>
    <c:legend>
      <c:legendPos val="b"/>
      <c:legendEntry>
        <c:idx val="1"/>
        <c:delete val="1"/>
      </c:legendEntry>
      <c:layout>
        <c:manualLayout>
          <c:xMode val="edge"/>
          <c:yMode val="edge"/>
          <c:x val="0.37960162037037043"/>
          <c:y val="0.89877476851851856"/>
          <c:w val="0.61709328703703703"/>
          <c:h val="9.8285416666666653E-2"/>
        </c:manualLayout>
      </c:layout>
      <c:overlay val="0"/>
      <c:txPr>
        <a:bodyPr/>
        <a:lstStyle/>
        <a:p>
          <a:pPr rtl="0">
            <a:defRPr/>
          </a:pPr>
          <a:endParaRPr lang="en-US"/>
        </a:p>
      </c:txPr>
    </c:legend>
    <c:plotVisOnly val="1"/>
    <c:dispBlanksAs val="gap"/>
    <c:showDLblsOverMax val="0"/>
  </c:chart>
  <c:txPr>
    <a:bodyPr/>
    <a:lstStyle/>
    <a:p>
      <a:pPr>
        <a:defRPr sz="2000"/>
      </a:pPr>
      <a:endParaRPr lang="en-US"/>
    </a:p>
  </c:tx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GB"/>
              <a:t>Manufacturing</a:t>
            </a:r>
          </a:p>
        </c:rich>
      </c:tx>
      <c:layout>
        <c:manualLayout>
          <c:xMode val="edge"/>
          <c:yMode val="edge"/>
          <c:x val="0.26837916666666667"/>
          <c:y val="8.2314814814814813E-2"/>
        </c:manualLayout>
      </c:layout>
      <c:overlay val="0"/>
    </c:title>
    <c:autoTitleDeleted val="0"/>
    <c:plotArea>
      <c:layout>
        <c:manualLayout>
          <c:layoutTarget val="inner"/>
          <c:xMode val="edge"/>
          <c:yMode val="edge"/>
          <c:x val="0.19069548611111112"/>
          <c:y val="0.18576746031746033"/>
          <c:w val="0.60763020833333325"/>
          <c:h val="0.69443452380952375"/>
        </c:manualLayout>
      </c:layout>
      <c:pieChart>
        <c:varyColors val="1"/>
        <c:ser>
          <c:idx val="0"/>
          <c:order val="0"/>
          <c:dPt>
            <c:idx val="3"/>
            <c:bubble3D val="0"/>
            <c:explosion val="9"/>
          </c:dPt>
          <c:dLbls>
            <c:showLegendKey val="0"/>
            <c:showVal val="0"/>
            <c:showCatName val="0"/>
            <c:showSerName val="0"/>
            <c:showPercent val="1"/>
            <c:showBubbleSize val="0"/>
            <c:showLeaderLines val="1"/>
          </c:dLbls>
          <c:cat>
            <c:strRef>
              <c:f>PO!$E$83:$F$83</c:f>
              <c:strCache>
                <c:ptCount val="2"/>
                <c:pt idx="0">
                  <c:v>In home country</c:v>
                </c:pt>
                <c:pt idx="1">
                  <c:v>In partner country</c:v>
                </c:pt>
              </c:strCache>
            </c:strRef>
          </c:cat>
          <c:val>
            <c:numRef>
              <c:f>PO!$E$88:$F$88</c:f>
              <c:numCache>
                <c:formatCode>General</c:formatCode>
                <c:ptCount val="2"/>
                <c:pt idx="0">
                  <c:v>272</c:v>
                </c:pt>
                <c:pt idx="1">
                  <c:v>257</c:v>
                </c:pt>
              </c:numCache>
            </c:numRef>
          </c:val>
        </c:ser>
        <c:dLbls>
          <c:showLegendKey val="0"/>
          <c:showVal val="1"/>
          <c:showCatName val="0"/>
          <c:showSerName val="0"/>
          <c:showPercent val="0"/>
          <c:showBubbleSize val="0"/>
          <c:showLeaderLines val="1"/>
        </c:dLbls>
        <c:firstSliceAng val="0"/>
      </c:pieChart>
    </c:plotArea>
    <c:legend>
      <c:legendPos val="b"/>
      <c:legendEntry>
        <c:idx val="0"/>
        <c:delete val="1"/>
      </c:legendEntry>
      <c:layout>
        <c:manualLayout>
          <c:xMode val="edge"/>
          <c:yMode val="edge"/>
          <c:x val="0"/>
          <c:y val="0.89954421296296294"/>
          <c:w val="0.6015342592592593"/>
          <c:h val="8.8696527777777784E-2"/>
        </c:manualLayout>
      </c:layout>
      <c:overlay val="0"/>
    </c:legend>
    <c:plotVisOnly val="1"/>
    <c:dispBlanksAs val="gap"/>
    <c:showDLblsOverMax val="0"/>
  </c:chart>
  <c:txPr>
    <a:bodyPr/>
    <a:lstStyle/>
    <a:p>
      <a:pPr>
        <a:defRPr sz="2000"/>
      </a:pPr>
      <a:endParaRPr lang="en-US"/>
    </a:p>
  </c:tx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GB" dirty="0" smtClean="0"/>
              <a:t>Agriculture</a:t>
            </a:r>
            <a:endParaRPr lang="en-GB" dirty="0"/>
          </a:p>
        </c:rich>
      </c:tx>
      <c:layout>
        <c:manualLayout>
          <c:xMode val="edge"/>
          <c:yMode val="edge"/>
          <c:x val="0.42155210486254513"/>
          <c:y val="4.0517269852899225E-2"/>
        </c:manualLayout>
      </c:layout>
      <c:overlay val="0"/>
    </c:title>
    <c:autoTitleDeleted val="0"/>
    <c:plotArea>
      <c:layout>
        <c:manualLayout>
          <c:layoutTarget val="inner"/>
          <c:xMode val="edge"/>
          <c:yMode val="edge"/>
          <c:x val="0.38076680644299393"/>
          <c:y val="0.16663236913070265"/>
          <c:w val="0.27174941994507495"/>
          <c:h val="0.61047699245538378"/>
        </c:manualLayout>
      </c:layout>
      <c:barChart>
        <c:barDir val="bar"/>
        <c:grouping val="stacked"/>
        <c:varyColors val="0"/>
        <c:ser>
          <c:idx val="0"/>
          <c:order val="0"/>
          <c:tx>
            <c:strRef>
              <c:f>PO!$C$238</c:f>
              <c:strCache>
                <c:ptCount val="1"/>
                <c:pt idx="0">
                  <c:v>In home country</c:v>
                </c:pt>
              </c:strCache>
            </c:strRef>
          </c:tx>
          <c:invertIfNegative val="0"/>
          <c:cat>
            <c:strRef>
              <c:f>PO!$B$251:$B$258</c:f>
              <c:strCache>
                <c:ptCount val="8"/>
                <c:pt idx="0">
                  <c:v>Other</c:v>
                </c:pt>
                <c:pt idx="1">
                  <c:v>Information/transparency issues</c:v>
                </c:pt>
                <c:pt idx="2">
                  <c:v>Lack of recognition/ accreditations</c:v>
                </c:pt>
                <c:pt idx="3">
                  <c:v>Discriminating behavior of officials</c:v>
                </c:pt>
                <c:pt idx="4">
                  <c:v>Lack of sector-specific facilities</c:v>
                </c:pt>
                <c:pt idx="5">
                  <c:v>Administrative burdens related to regulations</c:v>
                </c:pt>
                <c:pt idx="6">
                  <c:v>Informal or unusually high payment</c:v>
                </c:pt>
                <c:pt idx="7">
                  <c:v>Time constraints</c:v>
                </c:pt>
              </c:strCache>
            </c:strRef>
          </c:cat>
          <c:val>
            <c:numRef>
              <c:f>PO!$C$251:$C$258</c:f>
              <c:numCache>
                <c:formatCode>0%</c:formatCode>
                <c:ptCount val="8"/>
                <c:pt idx="0">
                  <c:v>1.5873015873015873E-3</c:v>
                </c:pt>
                <c:pt idx="1">
                  <c:v>3.1746031746031746E-3</c:v>
                </c:pt>
                <c:pt idx="2">
                  <c:v>4.7619047619047623E-3</c:v>
                </c:pt>
                <c:pt idx="3">
                  <c:v>2.2222222222222223E-2</c:v>
                </c:pt>
                <c:pt idx="4">
                  <c:v>4.9206349206349205E-2</c:v>
                </c:pt>
                <c:pt idx="5">
                  <c:v>7.7777777777777779E-2</c:v>
                </c:pt>
                <c:pt idx="6">
                  <c:v>0.21111111111111111</c:v>
                </c:pt>
                <c:pt idx="7">
                  <c:v>0.29682539682539683</c:v>
                </c:pt>
              </c:numCache>
            </c:numRef>
          </c:val>
        </c:ser>
        <c:ser>
          <c:idx val="1"/>
          <c:order val="1"/>
          <c:tx>
            <c:strRef>
              <c:f>PO!$D$238</c:f>
              <c:strCache>
                <c:ptCount val="1"/>
                <c:pt idx="0">
                  <c:v>In partner country</c:v>
                </c:pt>
              </c:strCache>
            </c:strRef>
          </c:tx>
          <c:invertIfNegative val="0"/>
          <c:cat>
            <c:strRef>
              <c:f>PO!$B$251:$B$258</c:f>
              <c:strCache>
                <c:ptCount val="8"/>
                <c:pt idx="0">
                  <c:v>Other</c:v>
                </c:pt>
                <c:pt idx="1">
                  <c:v>Information/transparency issues</c:v>
                </c:pt>
                <c:pt idx="2">
                  <c:v>Lack of recognition/ accreditations</c:v>
                </c:pt>
                <c:pt idx="3">
                  <c:v>Discriminating behavior of officials</c:v>
                </c:pt>
                <c:pt idx="4">
                  <c:v>Lack of sector-specific facilities</c:v>
                </c:pt>
                <c:pt idx="5">
                  <c:v>Administrative burdens related to regulations</c:v>
                </c:pt>
                <c:pt idx="6">
                  <c:v>Informal or unusually high payment</c:v>
                </c:pt>
                <c:pt idx="7">
                  <c:v>Time constraints</c:v>
                </c:pt>
              </c:strCache>
            </c:strRef>
          </c:cat>
          <c:val>
            <c:numRef>
              <c:f>PO!$D$251:$D$258</c:f>
              <c:numCache>
                <c:formatCode>0%</c:formatCode>
                <c:ptCount val="8"/>
                <c:pt idx="0">
                  <c:v>0</c:v>
                </c:pt>
                <c:pt idx="1">
                  <c:v>5.873015873015873E-2</c:v>
                </c:pt>
                <c:pt idx="2">
                  <c:v>1.9047619047619049E-2</c:v>
                </c:pt>
                <c:pt idx="3">
                  <c:v>3.1746031746031744E-2</c:v>
                </c:pt>
                <c:pt idx="4">
                  <c:v>3.0158730158730159E-2</c:v>
                </c:pt>
                <c:pt idx="5">
                  <c:v>2.0634920634920634E-2</c:v>
                </c:pt>
                <c:pt idx="6">
                  <c:v>5.7142857142857141E-2</c:v>
                </c:pt>
                <c:pt idx="7">
                  <c:v>0.11587301587301588</c:v>
                </c:pt>
              </c:numCache>
            </c:numRef>
          </c:val>
        </c:ser>
        <c:dLbls>
          <c:showLegendKey val="0"/>
          <c:showVal val="0"/>
          <c:showCatName val="0"/>
          <c:showSerName val="0"/>
          <c:showPercent val="0"/>
          <c:showBubbleSize val="0"/>
        </c:dLbls>
        <c:gapWidth val="150"/>
        <c:overlap val="100"/>
        <c:axId val="123656832"/>
        <c:axId val="109666688"/>
      </c:barChart>
      <c:catAx>
        <c:axId val="123656832"/>
        <c:scaling>
          <c:orientation val="minMax"/>
        </c:scaling>
        <c:delete val="0"/>
        <c:axPos val="l"/>
        <c:majorTickMark val="out"/>
        <c:minorTickMark val="none"/>
        <c:tickLblPos val="nextTo"/>
        <c:txPr>
          <a:bodyPr/>
          <a:lstStyle/>
          <a:p>
            <a:pPr>
              <a:defRPr sz="1600"/>
            </a:pPr>
            <a:endParaRPr lang="en-US"/>
          </a:p>
        </c:txPr>
        <c:crossAx val="109666688"/>
        <c:crosses val="autoZero"/>
        <c:auto val="1"/>
        <c:lblAlgn val="ctr"/>
        <c:lblOffset val="100"/>
        <c:noMultiLvlLbl val="0"/>
      </c:catAx>
      <c:valAx>
        <c:axId val="109666688"/>
        <c:scaling>
          <c:orientation val="minMax"/>
          <c:max val="0.5"/>
        </c:scaling>
        <c:delete val="0"/>
        <c:axPos val="b"/>
        <c:majorGridlines/>
        <c:numFmt formatCode="0%" sourceLinked="1"/>
        <c:majorTickMark val="out"/>
        <c:minorTickMark val="none"/>
        <c:tickLblPos val="nextTo"/>
        <c:crossAx val="123656832"/>
        <c:crosses val="autoZero"/>
        <c:crossBetween val="between"/>
        <c:majorUnit val="0.1"/>
      </c:valAx>
    </c:plotArea>
    <c:legend>
      <c:legendPos val="b"/>
      <c:layout>
        <c:manualLayout>
          <c:xMode val="edge"/>
          <c:yMode val="edge"/>
          <c:x val="0.24280922413579392"/>
          <c:y val="0.89376369797295252"/>
          <c:w val="0.51438155172841216"/>
          <c:h val="9.0202729999697001E-2"/>
        </c:manualLayout>
      </c:layout>
      <c:overlay val="0"/>
    </c:legend>
    <c:plotVisOnly val="1"/>
    <c:dispBlanksAs val="gap"/>
    <c:showDLblsOverMax val="0"/>
  </c:chart>
  <c:txPr>
    <a:bodyPr/>
    <a:lstStyle/>
    <a:p>
      <a:pPr>
        <a:defRPr sz="1800"/>
      </a:pPr>
      <a:endParaRPr lang="en-US"/>
    </a:p>
  </c:tx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400"/>
            </a:pPr>
            <a:r>
              <a:rPr lang="en-GB" sz="2400" dirty="0" smtClean="0"/>
              <a:t>Manufacturing</a:t>
            </a:r>
            <a:endParaRPr lang="en-GB" sz="2400" dirty="0"/>
          </a:p>
        </c:rich>
      </c:tx>
      <c:layout>
        <c:manualLayout>
          <c:xMode val="edge"/>
          <c:yMode val="edge"/>
          <c:x val="0.1263478216732469"/>
          <c:y val="7.3662627867218736E-2"/>
        </c:manualLayout>
      </c:layout>
      <c:overlay val="0"/>
    </c:title>
    <c:autoTitleDeleted val="0"/>
    <c:plotArea>
      <c:layout>
        <c:manualLayout>
          <c:layoutTarget val="inner"/>
          <c:xMode val="edge"/>
          <c:yMode val="edge"/>
          <c:x val="6.8708725104739118E-2"/>
          <c:y val="0.21811002481205791"/>
          <c:w val="0.84492059855628754"/>
          <c:h val="0.66600331444654293"/>
        </c:manualLayout>
      </c:layout>
      <c:barChart>
        <c:barDir val="bar"/>
        <c:grouping val="stacked"/>
        <c:varyColors val="0"/>
        <c:ser>
          <c:idx val="0"/>
          <c:order val="0"/>
          <c:tx>
            <c:strRef>
              <c:f>PO!$E$238</c:f>
              <c:strCache>
                <c:ptCount val="1"/>
                <c:pt idx="0">
                  <c:v>In home country</c:v>
                </c:pt>
              </c:strCache>
            </c:strRef>
          </c:tx>
          <c:invertIfNegative val="0"/>
          <c:cat>
            <c:strRef>
              <c:f>PO!$B$251:$B$258</c:f>
              <c:strCache>
                <c:ptCount val="8"/>
                <c:pt idx="0">
                  <c:v>Other</c:v>
                </c:pt>
                <c:pt idx="1">
                  <c:v>Information/transparency issues</c:v>
                </c:pt>
                <c:pt idx="2">
                  <c:v>Lack of recognition/ accreditations</c:v>
                </c:pt>
                <c:pt idx="3">
                  <c:v>Discriminating behavior of officials</c:v>
                </c:pt>
                <c:pt idx="4">
                  <c:v>Lack of sector-specific facilities</c:v>
                </c:pt>
                <c:pt idx="5">
                  <c:v>Administrative burdens related to regulations</c:v>
                </c:pt>
                <c:pt idx="6">
                  <c:v>Informal or unusually high payment</c:v>
                </c:pt>
                <c:pt idx="7">
                  <c:v>Time constraints</c:v>
                </c:pt>
              </c:strCache>
            </c:strRef>
          </c:cat>
          <c:val>
            <c:numRef>
              <c:f>PO!$E$251:$E$258</c:f>
              <c:numCache>
                <c:formatCode>0%</c:formatCode>
                <c:ptCount val="8"/>
                <c:pt idx="0">
                  <c:v>3.780718336483932E-3</c:v>
                </c:pt>
                <c:pt idx="1">
                  <c:v>1.1342155009451797E-2</c:v>
                </c:pt>
                <c:pt idx="2">
                  <c:v>2.2684310018903593E-2</c:v>
                </c:pt>
                <c:pt idx="3">
                  <c:v>6.8052930056710773E-2</c:v>
                </c:pt>
                <c:pt idx="4">
                  <c:v>2.2684310018903593E-2</c:v>
                </c:pt>
                <c:pt idx="5">
                  <c:v>9.8298676748582225E-2</c:v>
                </c:pt>
                <c:pt idx="6">
                  <c:v>0.12287334593572778</c:v>
                </c:pt>
                <c:pt idx="7">
                  <c:v>0.16446124763705103</c:v>
                </c:pt>
              </c:numCache>
            </c:numRef>
          </c:val>
        </c:ser>
        <c:ser>
          <c:idx val="1"/>
          <c:order val="1"/>
          <c:tx>
            <c:strRef>
              <c:f>PO!$F$238</c:f>
              <c:strCache>
                <c:ptCount val="1"/>
                <c:pt idx="0">
                  <c:v>In partner country</c:v>
                </c:pt>
              </c:strCache>
            </c:strRef>
          </c:tx>
          <c:invertIfNegative val="0"/>
          <c:cat>
            <c:strRef>
              <c:f>PO!$B$251:$B$258</c:f>
              <c:strCache>
                <c:ptCount val="8"/>
                <c:pt idx="0">
                  <c:v>Other</c:v>
                </c:pt>
                <c:pt idx="1">
                  <c:v>Information/transparency issues</c:v>
                </c:pt>
                <c:pt idx="2">
                  <c:v>Lack of recognition/ accreditations</c:v>
                </c:pt>
                <c:pt idx="3">
                  <c:v>Discriminating behavior of officials</c:v>
                </c:pt>
                <c:pt idx="4">
                  <c:v>Lack of sector-specific facilities</c:v>
                </c:pt>
                <c:pt idx="5">
                  <c:v>Administrative burdens related to regulations</c:v>
                </c:pt>
                <c:pt idx="6">
                  <c:v>Informal or unusually high payment</c:v>
                </c:pt>
                <c:pt idx="7">
                  <c:v>Time constraints</c:v>
                </c:pt>
              </c:strCache>
            </c:strRef>
          </c:cat>
          <c:val>
            <c:numRef>
              <c:f>PO!$F$251:$F$258</c:f>
              <c:numCache>
                <c:formatCode>0%</c:formatCode>
                <c:ptCount val="8"/>
                <c:pt idx="0">
                  <c:v>5.6710775047258983E-3</c:v>
                </c:pt>
                <c:pt idx="1">
                  <c:v>2.4574669187145556E-2</c:v>
                </c:pt>
                <c:pt idx="2">
                  <c:v>1.7013232514177693E-2</c:v>
                </c:pt>
                <c:pt idx="3">
                  <c:v>3.4026465028355386E-2</c:v>
                </c:pt>
                <c:pt idx="4">
                  <c:v>3.2136105860113423E-2</c:v>
                </c:pt>
                <c:pt idx="5">
                  <c:v>7.5614366729678639E-2</c:v>
                </c:pt>
                <c:pt idx="6">
                  <c:v>0.1323251417769376</c:v>
                </c:pt>
                <c:pt idx="7">
                  <c:v>0.16446124763705103</c:v>
                </c:pt>
              </c:numCache>
            </c:numRef>
          </c:val>
        </c:ser>
        <c:dLbls>
          <c:showLegendKey val="0"/>
          <c:showVal val="0"/>
          <c:showCatName val="0"/>
          <c:showSerName val="0"/>
          <c:showPercent val="0"/>
          <c:showBubbleSize val="0"/>
        </c:dLbls>
        <c:gapWidth val="150"/>
        <c:overlap val="100"/>
        <c:axId val="125219968"/>
        <c:axId val="125221504"/>
      </c:barChart>
      <c:catAx>
        <c:axId val="125219968"/>
        <c:scaling>
          <c:orientation val="minMax"/>
        </c:scaling>
        <c:delete val="1"/>
        <c:axPos val="l"/>
        <c:majorTickMark val="out"/>
        <c:minorTickMark val="none"/>
        <c:tickLblPos val="nextTo"/>
        <c:crossAx val="125221504"/>
        <c:crosses val="autoZero"/>
        <c:auto val="1"/>
        <c:lblAlgn val="ctr"/>
        <c:lblOffset val="100"/>
        <c:noMultiLvlLbl val="0"/>
      </c:catAx>
      <c:valAx>
        <c:axId val="125221504"/>
        <c:scaling>
          <c:orientation val="minMax"/>
          <c:max val="0.5"/>
        </c:scaling>
        <c:delete val="0"/>
        <c:axPos val="b"/>
        <c:majorGridlines/>
        <c:numFmt formatCode="0%" sourceLinked="1"/>
        <c:majorTickMark val="out"/>
        <c:minorTickMark val="none"/>
        <c:tickLblPos val="nextTo"/>
        <c:crossAx val="125219968"/>
        <c:crosses val="autoZero"/>
        <c:crossBetween val="between"/>
        <c:majorUnit val="0.1"/>
      </c:valAx>
    </c:plotArea>
    <c:plotVisOnly val="1"/>
    <c:dispBlanksAs val="gap"/>
    <c:showDLblsOverMax val="0"/>
  </c:chart>
  <c:txPr>
    <a:bodyPr/>
    <a:lstStyle/>
    <a:p>
      <a:pPr>
        <a:defRPr sz="1600"/>
      </a:pPr>
      <a:endParaRPr lang="en-US"/>
    </a:p>
  </c:tx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c:spPr>
          <c:invertIfNegative val="0"/>
          <c:dPt>
            <c:idx val="0"/>
            <c:invertIfNegative val="0"/>
            <c:bubble3D val="0"/>
            <c:spPr>
              <a:solidFill>
                <a:schemeClr val="accent1"/>
              </a:solidFill>
              <a:ln>
                <a:solidFill>
                  <a:schemeClr val="accent1">
                    <a:lumMod val="60000"/>
                    <a:lumOff val="40000"/>
                  </a:schemeClr>
                </a:solidFill>
              </a:ln>
            </c:spPr>
          </c:dPt>
          <c:dPt>
            <c:idx val="1"/>
            <c:invertIfNegative val="0"/>
            <c:bubble3D val="0"/>
            <c:spPr>
              <a:solidFill>
                <a:schemeClr val="accent3"/>
              </a:solidFill>
            </c:spPr>
          </c:dPt>
          <c:dLbls>
            <c:numFmt formatCode="0%" sourceLinked="0"/>
            <c:showLegendKey val="0"/>
            <c:showVal val="1"/>
            <c:showCatName val="0"/>
            <c:showSerName val="0"/>
            <c:showPercent val="0"/>
            <c:showBubbleSize val="0"/>
            <c:showLeaderLines val="0"/>
          </c:dLbls>
          <c:cat>
            <c:strRef>
              <c:f>GROUPSTR!$J$111:$J$115</c:f>
              <c:strCache>
                <c:ptCount val="5"/>
                <c:pt idx="0">
                  <c:v>SADC</c:v>
                </c:pt>
                <c:pt idx="1">
                  <c:v>LAS</c:v>
                </c:pt>
                <c:pt idx="2">
                  <c:v>ALADI</c:v>
                </c:pt>
                <c:pt idx="3">
                  <c:v>ASEAN</c:v>
                </c:pt>
                <c:pt idx="4">
                  <c:v>EU</c:v>
                </c:pt>
              </c:strCache>
            </c:strRef>
          </c:cat>
          <c:val>
            <c:numRef>
              <c:f>GROUPSTR!$K$111:$K$115</c:f>
              <c:numCache>
                <c:formatCode>General</c:formatCode>
                <c:ptCount val="5"/>
                <c:pt idx="0">
                  <c:v>9.7392543028606351E-2</c:v>
                </c:pt>
                <c:pt idx="1">
                  <c:v>0.11421940802155855</c:v>
                </c:pt>
                <c:pt idx="2">
                  <c:v>0.17330614275034348</c:v>
                </c:pt>
                <c:pt idx="3">
                  <c:v>0.22992245560956498</c:v>
                </c:pt>
                <c:pt idx="4">
                  <c:v>0.60183833736942272</c:v>
                </c:pt>
              </c:numCache>
            </c:numRef>
          </c:val>
        </c:ser>
        <c:dLbls>
          <c:showLegendKey val="0"/>
          <c:showVal val="0"/>
          <c:showCatName val="0"/>
          <c:showSerName val="0"/>
          <c:showPercent val="0"/>
          <c:showBubbleSize val="0"/>
        </c:dLbls>
        <c:gapWidth val="150"/>
        <c:axId val="106885120"/>
        <c:axId val="106886656"/>
      </c:barChart>
      <c:catAx>
        <c:axId val="106885120"/>
        <c:scaling>
          <c:orientation val="minMax"/>
        </c:scaling>
        <c:delete val="0"/>
        <c:axPos val="l"/>
        <c:majorTickMark val="out"/>
        <c:minorTickMark val="none"/>
        <c:tickLblPos val="nextTo"/>
        <c:txPr>
          <a:bodyPr/>
          <a:lstStyle/>
          <a:p>
            <a:pPr>
              <a:defRPr>
                <a:solidFill>
                  <a:schemeClr val="tx1">
                    <a:lumMod val="50000"/>
                  </a:schemeClr>
                </a:solidFill>
              </a:defRPr>
            </a:pPr>
            <a:endParaRPr lang="en-US"/>
          </a:p>
        </c:txPr>
        <c:crossAx val="106886656"/>
        <c:crosses val="autoZero"/>
        <c:auto val="1"/>
        <c:lblAlgn val="ctr"/>
        <c:lblOffset val="100"/>
        <c:noMultiLvlLbl val="0"/>
      </c:catAx>
      <c:valAx>
        <c:axId val="106886656"/>
        <c:scaling>
          <c:orientation val="minMax"/>
        </c:scaling>
        <c:delete val="0"/>
        <c:axPos val="b"/>
        <c:majorGridlines/>
        <c:numFmt formatCode="0%" sourceLinked="0"/>
        <c:majorTickMark val="out"/>
        <c:minorTickMark val="none"/>
        <c:tickLblPos val="nextTo"/>
        <c:txPr>
          <a:bodyPr/>
          <a:lstStyle/>
          <a:p>
            <a:pPr>
              <a:defRPr>
                <a:solidFill>
                  <a:schemeClr val="tx1">
                    <a:lumMod val="50000"/>
                  </a:schemeClr>
                </a:solidFill>
              </a:defRPr>
            </a:pPr>
            <a:endParaRPr lang="en-US"/>
          </a:p>
        </c:txPr>
        <c:crossAx val="106885120"/>
        <c:crosses val="autoZero"/>
        <c:crossBetween val="between"/>
      </c:valAx>
    </c:plotArea>
    <c:plotVisOnly val="1"/>
    <c:dispBlanksAs val="gap"/>
    <c:showDLblsOverMax val="0"/>
  </c:chart>
  <c:txPr>
    <a:bodyPr/>
    <a:lstStyle/>
    <a:p>
      <a:pPr>
        <a:defRPr sz="1600">
          <a:latin typeface="Arial" pitchFamily="34" charset="0"/>
          <a:cs typeface="Arial" pitchFamily="34" charset="0"/>
        </a:defRPr>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77945322194203"/>
          <c:y val="5.1579631236474292E-2"/>
          <c:w val="0.6329546715157347"/>
          <c:h val="0.85526521797023491"/>
        </c:manualLayout>
      </c:layout>
      <c:barChart>
        <c:barDir val="col"/>
        <c:grouping val="percentStacked"/>
        <c:varyColors val="0"/>
        <c:ser>
          <c:idx val="0"/>
          <c:order val="0"/>
          <c:tx>
            <c:v>NTM only</c:v>
          </c:tx>
          <c:invertIfNegative val="0"/>
          <c:dLbls>
            <c:txPr>
              <a:bodyPr/>
              <a:lstStyle/>
              <a:p>
                <a:pPr>
                  <a:defRPr sz="2000"/>
                </a:pPr>
                <a:endParaRPr lang="en-US"/>
              </a:p>
            </c:txPr>
            <c:dLblPos val="ctr"/>
            <c:showLegendKey val="0"/>
            <c:showVal val="1"/>
            <c:showCatName val="0"/>
            <c:showSerName val="0"/>
            <c:showPercent val="0"/>
            <c:showBubbleSize val="0"/>
            <c:showLeaderLines val="0"/>
          </c:dLbls>
          <c:cat>
            <c:strLit>
              <c:ptCount val="1"/>
              <c:pt idx="0">
                <c:v> </c:v>
              </c:pt>
            </c:strLit>
          </c:cat>
          <c:val>
            <c:numRef>
              <c:f>'NTM only &amp; NTM+POs'!$F$15</c:f>
              <c:numCache>
                <c:formatCode>0.0%</c:formatCode>
                <c:ptCount val="1"/>
                <c:pt idx="0">
                  <c:v>0.23497481037477694</c:v>
                </c:pt>
              </c:numCache>
            </c:numRef>
          </c:val>
        </c:ser>
        <c:ser>
          <c:idx val="1"/>
          <c:order val="1"/>
          <c:tx>
            <c:v>NTM with PO</c:v>
          </c:tx>
          <c:invertIfNegative val="0"/>
          <c:dLbls>
            <c:txPr>
              <a:bodyPr/>
              <a:lstStyle/>
              <a:p>
                <a:pPr>
                  <a:defRPr sz="2000">
                    <a:solidFill>
                      <a:schemeClr val="tx2">
                        <a:lumMod val="20000"/>
                        <a:lumOff val="80000"/>
                      </a:schemeClr>
                    </a:solidFill>
                  </a:defRPr>
                </a:pPr>
                <a:endParaRPr lang="en-US"/>
              </a:p>
            </c:txPr>
            <c:dLblPos val="ctr"/>
            <c:showLegendKey val="0"/>
            <c:showVal val="1"/>
            <c:showCatName val="0"/>
            <c:showSerName val="0"/>
            <c:showPercent val="0"/>
            <c:showBubbleSize val="0"/>
            <c:showLeaderLines val="0"/>
          </c:dLbls>
          <c:cat>
            <c:strLit>
              <c:ptCount val="1"/>
              <c:pt idx="0">
                <c:v> </c:v>
              </c:pt>
            </c:strLit>
          </c:cat>
          <c:val>
            <c:numRef>
              <c:f>'NTM only &amp; NTM+POs'!$G$15</c:f>
              <c:numCache>
                <c:formatCode>0.0%</c:formatCode>
                <c:ptCount val="1"/>
                <c:pt idx="0">
                  <c:v>0.76502518962522303</c:v>
                </c:pt>
              </c:numCache>
            </c:numRef>
          </c:val>
        </c:ser>
        <c:dLbls>
          <c:showLegendKey val="0"/>
          <c:showVal val="0"/>
          <c:showCatName val="0"/>
          <c:showSerName val="0"/>
          <c:showPercent val="0"/>
          <c:showBubbleSize val="0"/>
        </c:dLbls>
        <c:gapWidth val="150"/>
        <c:overlap val="100"/>
        <c:axId val="106890368"/>
        <c:axId val="106891904"/>
      </c:barChart>
      <c:catAx>
        <c:axId val="106890368"/>
        <c:scaling>
          <c:orientation val="minMax"/>
        </c:scaling>
        <c:delete val="0"/>
        <c:axPos val="b"/>
        <c:majorTickMark val="out"/>
        <c:minorTickMark val="none"/>
        <c:tickLblPos val="nextTo"/>
        <c:crossAx val="106891904"/>
        <c:crosses val="autoZero"/>
        <c:auto val="1"/>
        <c:lblAlgn val="ctr"/>
        <c:lblOffset val="100"/>
        <c:noMultiLvlLbl val="0"/>
      </c:catAx>
      <c:valAx>
        <c:axId val="106891904"/>
        <c:scaling>
          <c:orientation val="minMax"/>
        </c:scaling>
        <c:delete val="0"/>
        <c:axPos val="l"/>
        <c:majorGridlines/>
        <c:numFmt formatCode="0%" sourceLinked="1"/>
        <c:majorTickMark val="out"/>
        <c:minorTickMark val="none"/>
        <c:tickLblPos val="nextTo"/>
        <c:txPr>
          <a:bodyPr/>
          <a:lstStyle/>
          <a:p>
            <a:pPr>
              <a:defRPr sz="1600"/>
            </a:pPr>
            <a:endParaRPr lang="en-US"/>
          </a:p>
        </c:txPr>
        <c:crossAx val="106890368"/>
        <c:crosses val="autoZero"/>
        <c:crossBetween val="between"/>
      </c:valAx>
    </c:plotArea>
    <c:legend>
      <c:legendPos val="r"/>
      <c:layout/>
      <c:overlay val="0"/>
      <c:txPr>
        <a:bodyPr/>
        <a:lstStyle/>
        <a:p>
          <a:pPr>
            <a:defRPr sz="1800"/>
          </a:pPr>
          <a:endParaRPr lang="en-US"/>
        </a:p>
      </c:txPr>
    </c:legend>
    <c:plotVisOnly val="1"/>
    <c:dispBlanksAs val="gap"/>
    <c:showDLblsOverMax val="0"/>
  </c:chart>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'Figure C.2.12.'!$Q$13</c:f>
              <c:strCache>
                <c:ptCount val="1"/>
                <c:pt idx="0">
                  <c:v>TBT/SPS (A+B)</c:v>
                </c:pt>
              </c:strCache>
            </c:strRef>
          </c:tx>
          <c:invertIfNegative val="0"/>
          <c:dLbls>
            <c:txPr>
              <a:bodyPr/>
              <a:lstStyle/>
              <a:p>
                <a:pPr>
                  <a:defRPr sz="1800"/>
                </a:pPr>
                <a:endParaRPr lang="en-US"/>
              </a:p>
            </c:txPr>
            <c:showLegendKey val="0"/>
            <c:showVal val="1"/>
            <c:showCatName val="0"/>
            <c:showSerName val="0"/>
            <c:showPercent val="0"/>
            <c:showBubbleSize val="0"/>
            <c:showLeaderLines val="0"/>
          </c:dLbls>
          <c:cat>
            <c:strLit>
              <c:ptCount val="2"/>
              <c:pt idx="0">
                <c:v>Developed countries</c:v>
              </c:pt>
              <c:pt idx="1">
                <c:v>Developing countries</c:v>
              </c:pt>
            </c:strLit>
          </c:cat>
          <c:val>
            <c:numRef>
              <c:f>'Figure C.2.12.'!$R$13:$S$13</c:f>
              <c:numCache>
                <c:formatCode>0.0%</c:formatCode>
                <c:ptCount val="2"/>
                <c:pt idx="0">
                  <c:v>0.74366418789520483</c:v>
                </c:pt>
                <c:pt idx="1">
                  <c:v>0.4943993490590371</c:v>
                </c:pt>
              </c:numCache>
            </c:numRef>
          </c:val>
        </c:ser>
        <c:ser>
          <c:idx val="1"/>
          <c:order val="1"/>
          <c:tx>
            <c:strRef>
              <c:f>'Figure C.2.12.'!$Q$14</c:f>
              <c:strCache>
                <c:ptCount val="1"/>
                <c:pt idx="0">
                  <c:v>Other (C-O)</c:v>
                </c:pt>
              </c:strCache>
            </c:strRef>
          </c:tx>
          <c:invertIfNegative val="0"/>
          <c:dLbls>
            <c:txPr>
              <a:bodyPr/>
              <a:lstStyle/>
              <a:p>
                <a:pPr>
                  <a:defRPr sz="1800">
                    <a:solidFill>
                      <a:schemeClr val="accent1">
                        <a:lumMod val="60000"/>
                        <a:lumOff val="40000"/>
                      </a:schemeClr>
                    </a:solidFill>
                  </a:defRPr>
                </a:pPr>
                <a:endParaRPr lang="en-US"/>
              </a:p>
            </c:txPr>
            <c:showLegendKey val="0"/>
            <c:showVal val="1"/>
            <c:showCatName val="0"/>
            <c:showSerName val="0"/>
            <c:showPercent val="0"/>
            <c:showBubbleSize val="0"/>
            <c:showLeaderLines val="0"/>
          </c:dLbls>
          <c:cat>
            <c:strLit>
              <c:ptCount val="2"/>
              <c:pt idx="0">
                <c:v>Developed countries</c:v>
              </c:pt>
              <c:pt idx="1">
                <c:v>Developing countries</c:v>
              </c:pt>
            </c:strLit>
          </c:cat>
          <c:val>
            <c:numRef>
              <c:f>'Figure C.2.12.'!$R$14:$S$14</c:f>
              <c:numCache>
                <c:formatCode>0.0%</c:formatCode>
                <c:ptCount val="2"/>
                <c:pt idx="0">
                  <c:v>0.25633581210479506</c:v>
                </c:pt>
                <c:pt idx="1">
                  <c:v>0.50560065094096285</c:v>
                </c:pt>
              </c:numCache>
            </c:numRef>
          </c:val>
        </c:ser>
        <c:dLbls>
          <c:showLegendKey val="0"/>
          <c:showVal val="0"/>
          <c:showCatName val="0"/>
          <c:showSerName val="0"/>
          <c:showPercent val="0"/>
          <c:showBubbleSize val="0"/>
        </c:dLbls>
        <c:gapWidth val="150"/>
        <c:overlap val="100"/>
        <c:axId val="106954112"/>
        <c:axId val="107218048"/>
      </c:barChart>
      <c:catAx>
        <c:axId val="106954112"/>
        <c:scaling>
          <c:orientation val="minMax"/>
        </c:scaling>
        <c:delete val="0"/>
        <c:axPos val="b"/>
        <c:majorTickMark val="out"/>
        <c:minorTickMark val="none"/>
        <c:tickLblPos val="nextTo"/>
        <c:txPr>
          <a:bodyPr/>
          <a:lstStyle/>
          <a:p>
            <a:pPr>
              <a:defRPr sz="2000"/>
            </a:pPr>
            <a:endParaRPr lang="en-US"/>
          </a:p>
        </c:txPr>
        <c:crossAx val="107218048"/>
        <c:crosses val="autoZero"/>
        <c:auto val="1"/>
        <c:lblAlgn val="ctr"/>
        <c:lblOffset val="100"/>
        <c:noMultiLvlLbl val="0"/>
      </c:catAx>
      <c:valAx>
        <c:axId val="107218048"/>
        <c:scaling>
          <c:orientation val="minMax"/>
        </c:scaling>
        <c:delete val="0"/>
        <c:axPos val="l"/>
        <c:majorGridlines/>
        <c:numFmt formatCode="0%" sourceLinked="1"/>
        <c:majorTickMark val="out"/>
        <c:minorTickMark val="none"/>
        <c:tickLblPos val="nextTo"/>
        <c:txPr>
          <a:bodyPr/>
          <a:lstStyle/>
          <a:p>
            <a:pPr>
              <a:defRPr sz="1800"/>
            </a:pPr>
            <a:endParaRPr lang="en-US"/>
          </a:p>
        </c:txPr>
        <c:crossAx val="106954112"/>
        <c:crosses val="autoZero"/>
        <c:crossBetween val="between"/>
      </c:valAx>
    </c:plotArea>
    <c:legend>
      <c:legendPos val="r"/>
      <c:layout/>
      <c:overlay val="0"/>
      <c:txPr>
        <a:bodyPr/>
        <a:lstStyle/>
        <a:p>
          <a:pPr>
            <a:defRPr sz="1600"/>
          </a:pPr>
          <a:endParaRPr lang="en-US"/>
        </a:p>
      </c:txPr>
    </c:legend>
    <c:plotVisOnly val="1"/>
    <c:dispBlanksAs val="gap"/>
    <c:showDLblsOverMax val="0"/>
  </c:chart>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dirty="0"/>
              <a:t>Agriculture</a:t>
            </a:r>
          </a:p>
        </c:rich>
      </c:tx>
      <c:layout>
        <c:manualLayout>
          <c:xMode val="edge"/>
          <c:yMode val="edge"/>
          <c:x val="0.32688148028903818"/>
          <c:y val="0.18748336138751878"/>
        </c:manualLayout>
      </c:layout>
      <c:overlay val="0"/>
    </c:title>
    <c:autoTitleDeleted val="0"/>
    <c:plotArea>
      <c:layout>
        <c:manualLayout>
          <c:layoutTarget val="inner"/>
          <c:xMode val="edge"/>
          <c:yMode val="edge"/>
          <c:x val="0.26549681289838772"/>
          <c:y val="0.28608154347198744"/>
          <c:w val="0.57544895123403694"/>
          <c:h val="0.71391845652801533"/>
        </c:manualLayout>
      </c:layout>
      <c:pieChart>
        <c:varyColors val="1"/>
        <c:ser>
          <c:idx val="0"/>
          <c:order val="0"/>
          <c:dPt>
            <c:idx val="3"/>
            <c:bubble3D val="0"/>
            <c:explosion val="12"/>
          </c:dPt>
          <c:dLbls>
            <c:txPr>
              <a:bodyPr/>
              <a:lstStyle/>
              <a:p>
                <a:pPr>
                  <a:defRPr b="1">
                    <a:solidFill>
                      <a:schemeClr val="bg2"/>
                    </a:solidFill>
                  </a:defRPr>
                </a:pPr>
                <a:endParaRPr lang="en-US"/>
              </a:p>
            </c:txPr>
            <c:showLegendKey val="0"/>
            <c:showVal val="0"/>
            <c:showCatName val="0"/>
            <c:showSerName val="0"/>
            <c:showPercent val="1"/>
            <c:showBubbleSize val="0"/>
            <c:showLeaderLines val="1"/>
          </c:dLbls>
          <c:cat>
            <c:strRef>
              <c:f>Sheet1!$B$5:$B$8</c:f>
              <c:strCache>
                <c:ptCount val="4"/>
                <c:pt idx="0">
                  <c:v>LAS</c:v>
                </c:pt>
                <c:pt idx="1">
                  <c:v>EU 27</c:v>
                </c:pt>
                <c:pt idx="2">
                  <c:v>Non-LAS (ROW)</c:v>
                </c:pt>
                <c:pt idx="3">
                  <c:v>Home</c:v>
                </c:pt>
              </c:strCache>
            </c:strRef>
          </c:cat>
          <c:val>
            <c:numRef>
              <c:f>Sheet1!$G$5:$G$8</c:f>
              <c:numCache>
                <c:formatCode>0.0%</c:formatCode>
                <c:ptCount val="4"/>
                <c:pt idx="0">
                  <c:v>0.21827733367994659</c:v>
                </c:pt>
                <c:pt idx="1">
                  <c:v>0.39544789693400112</c:v>
                </c:pt>
                <c:pt idx="2">
                  <c:v>0.14984526781064991</c:v>
                </c:pt>
                <c:pt idx="3">
                  <c:v>0.23642950157540446</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0"/>
  </c:chart>
  <c:spPr>
    <a:ln>
      <a:noFill/>
    </a:ln>
  </c:spPr>
  <c:txPr>
    <a:bodyPr/>
    <a:lstStyle/>
    <a:p>
      <a:pPr>
        <a:defRPr sz="1600">
          <a:latin typeface="Arial" pitchFamily="34" charset="0"/>
          <a:cs typeface="Arial" pitchFamily="34" charset="0"/>
        </a:defRPr>
      </a:pPr>
      <a:endParaRPr lang="en-US"/>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dirty="0"/>
              <a:t>Manufacturing</a:t>
            </a:r>
          </a:p>
        </c:rich>
      </c:tx>
      <c:layout>
        <c:manualLayout>
          <c:xMode val="edge"/>
          <c:yMode val="edge"/>
          <c:x val="0.13244487986183354"/>
          <c:y val="0.20272465018011182"/>
        </c:manualLayout>
      </c:layout>
      <c:overlay val="0"/>
    </c:title>
    <c:autoTitleDeleted val="0"/>
    <c:plotArea>
      <c:layout>
        <c:manualLayout>
          <c:layoutTarget val="inner"/>
          <c:xMode val="edge"/>
          <c:yMode val="edge"/>
          <c:x val="8.0916578217691507E-2"/>
          <c:y val="0.28608141373632645"/>
          <c:w val="0.42096727909011433"/>
          <c:h val="0.66120515040332184"/>
        </c:manualLayout>
      </c:layout>
      <c:pieChart>
        <c:varyColors val="1"/>
        <c:ser>
          <c:idx val="0"/>
          <c:order val="0"/>
          <c:dPt>
            <c:idx val="3"/>
            <c:bubble3D val="0"/>
            <c:explosion val="12"/>
          </c:dPt>
          <c:dLbls>
            <c:txPr>
              <a:bodyPr/>
              <a:lstStyle/>
              <a:p>
                <a:pPr>
                  <a:defRPr b="1">
                    <a:solidFill>
                      <a:schemeClr val="bg2"/>
                    </a:solidFill>
                  </a:defRPr>
                </a:pPr>
                <a:endParaRPr lang="en-US"/>
              </a:p>
            </c:txPr>
            <c:showLegendKey val="0"/>
            <c:showVal val="0"/>
            <c:showCatName val="0"/>
            <c:showSerName val="0"/>
            <c:showPercent val="1"/>
            <c:showBubbleSize val="0"/>
            <c:showLeaderLines val="1"/>
          </c:dLbls>
          <c:cat>
            <c:strRef>
              <c:f>Sheet1!$B$5:$B$8</c:f>
              <c:strCache>
                <c:ptCount val="4"/>
                <c:pt idx="0">
                  <c:v>LAS</c:v>
                </c:pt>
                <c:pt idx="1">
                  <c:v>EU 27</c:v>
                </c:pt>
                <c:pt idx="2">
                  <c:v>Non-LAS (ROW)</c:v>
                </c:pt>
                <c:pt idx="3">
                  <c:v>Home</c:v>
                </c:pt>
              </c:strCache>
            </c:strRef>
          </c:cat>
          <c:val>
            <c:numRef>
              <c:f>Sheet1!$L$5:$L$8</c:f>
              <c:numCache>
                <c:formatCode>0.0%</c:formatCode>
                <c:ptCount val="4"/>
                <c:pt idx="0">
                  <c:v>0.2946516233171918</c:v>
                </c:pt>
                <c:pt idx="1">
                  <c:v>0.21851962791007273</c:v>
                </c:pt>
                <c:pt idx="2">
                  <c:v>0.1540778460053584</c:v>
                </c:pt>
                <c:pt idx="3">
                  <c:v>0.33275090276737795</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0662712160980026"/>
          <c:y val="0.29338680491025759"/>
          <c:w val="0.38873510376420406"/>
          <c:h val="0.60398428457312558"/>
        </c:manualLayout>
      </c:layout>
      <c:overlay val="0"/>
      <c:txPr>
        <a:bodyPr/>
        <a:lstStyle/>
        <a:p>
          <a:pPr rtl="0">
            <a:defRPr>
              <a:solidFill>
                <a:schemeClr val="tx1">
                  <a:lumMod val="50000"/>
                </a:schemeClr>
              </a:solidFill>
            </a:defRPr>
          </a:pPr>
          <a:endParaRPr lang="en-US"/>
        </a:p>
      </c:txPr>
    </c:legend>
    <c:plotVisOnly val="1"/>
    <c:dispBlanksAs val="zero"/>
    <c:showDLblsOverMax val="0"/>
  </c:chart>
  <c:spPr>
    <a:ln>
      <a:noFill/>
    </a:ln>
  </c:spPr>
  <c:txPr>
    <a:bodyPr/>
    <a:lstStyle/>
    <a:p>
      <a:pPr>
        <a:defRPr sz="1600">
          <a:latin typeface="Arial" pitchFamily="34" charset="0"/>
          <a:cs typeface="Arial" pitchFamily="34" charset="0"/>
        </a:defRPr>
      </a:pPr>
      <a:endParaRPr lang="en-U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175791619772726E-2"/>
          <c:y val="6.660474862977013E-2"/>
          <c:w val="0.8651520122484716"/>
          <c:h val="0.62101165354330989"/>
        </c:manualLayout>
      </c:layout>
      <c:barChart>
        <c:barDir val="col"/>
        <c:grouping val="clustered"/>
        <c:varyColors val="0"/>
        <c:ser>
          <c:idx val="0"/>
          <c:order val="0"/>
          <c:tx>
            <c:strRef>
              <c:f>'Sheet1 (2)'!$D$19</c:f>
              <c:strCache>
                <c:ptCount val="1"/>
                <c:pt idx="0">
                  <c:v>Average share of NTM cases</c:v>
                </c:pt>
              </c:strCache>
            </c:strRef>
          </c:tx>
          <c:invertIfNegative val="0"/>
          <c:cat>
            <c:multiLvlStrRef>
              <c:f>'Sheet1 (2)'!$B$20:$C$25</c:f>
              <c:multiLvlStrCache>
                <c:ptCount val="6"/>
                <c:lvl>
                  <c:pt idx="0">
                    <c:v>LAS</c:v>
                  </c:pt>
                  <c:pt idx="1">
                    <c:v>EU 27</c:v>
                  </c:pt>
                  <c:pt idx="2">
                    <c:v>Non-LAS (ROW)</c:v>
                  </c:pt>
                  <c:pt idx="3">
                    <c:v>LAS</c:v>
                  </c:pt>
                  <c:pt idx="4">
                    <c:v>EU 27</c:v>
                  </c:pt>
                  <c:pt idx="5">
                    <c:v>Non-LAS (ROW)</c:v>
                  </c:pt>
                </c:lvl>
                <c:lvl>
                  <c:pt idx="0">
                    <c:v>Agriculture</c:v>
                  </c:pt>
                  <c:pt idx="3">
                    <c:v>Manufacturing</c:v>
                  </c:pt>
                </c:lvl>
              </c:multiLvlStrCache>
            </c:multiLvlStrRef>
          </c:cat>
          <c:val>
            <c:numRef>
              <c:f>'Sheet1 (2)'!$D$20:$D$25</c:f>
              <c:numCache>
                <c:formatCode>0.0%</c:formatCode>
                <c:ptCount val="6"/>
                <c:pt idx="0">
                  <c:v>0.2809451659451665</c:v>
                </c:pt>
                <c:pt idx="1">
                  <c:v>0.5213636363636367</c:v>
                </c:pt>
                <c:pt idx="2">
                  <c:v>0.197691197691198</c:v>
                </c:pt>
                <c:pt idx="3">
                  <c:v>0.40456192358366333</c:v>
                </c:pt>
                <c:pt idx="4">
                  <c:v>0.37779973649538823</c:v>
                </c:pt>
                <c:pt idx="5">
                  <c:v>0.21763833992094891</c:v>
                </c:pt>
              </c:numCache>
            </c:numRef>
          </c:val>
        </c:ser>
        <c:ser>
          <c:idx val="1"/>
          <c:order val="1"/>
          <c:tx>
            <c:strRef>
              <c:f>'Sheet1 (2)'!$E$19</c:f>
              <c:strCache>
                <c:ptCount val="1"/>
                <c:pt idx="0">
                  <c:v>Average share of exports</c:v>
                </c:pt>
              </c:strCache>
            </c:strRef>
          </c:tx>
          <c:invertIfNegative val="0"/>
          <c:cat>
            <c:multiLvlStrRef>
              <c:f>'Sheet1 (2)'!$B$20:$C$25</c:f>
              <c:multiLvlStrCache>
                <c:ptCount val="6"/>
                <c:lvl>
                  <c:pt idx="0">
                    <c:v>LAS</c:v>
                  </c:pt>
                  <c:pt idx="1">
                    <c:v>EU 27</c:v>
                  </c:pt>
                  <c:pt idx="2">
                    <c:v>Non-LAS (ROW)</c:v>
                  </c:pt>
                  <c:pt idx="3">
                    <c:v>LAS</c:v>
                  </c:pt>
                  <c:pt idx="4">
                    <c:v>EU 27</c:v>
                  </c:pt>
                  <c:pt idx="5">
                    <c:v>Non-LAS (ROW)</c:v>
                  </c:pt>
                </c:lvl>
                <c:lvl>
                  <c:pt idx="0">
                    <c:v>Agriculture</c:v>
                  </c:pt>
                  <c:pt idx="3">
                    <c:v>Manufacturing</c:v>
                  </c:pt>
                </c:lvl>
              </c:multiLvlStrCache>
            </c:multiLvlStrRef>
          </c:cat>
          <c:val>
            <c:numRef>
              <c:f>'Sheet1 (2)'!$E$20:$E$25</c:f>
              <c:numCache>
                <c:formatCode>0.0%</c:formatCode>
                <c:ptCount val="6"/>
                <c:pt idx="0">
                  <c:v>0.30450217359622811</c:v>
                </c:pt>
                <c:pt idx="1">
                  <c:v>0.43251251403063451</c:v>
                </c:pt>
                <c:pt idx="2">
                  <c:v>0.26298531237313877</c:v>
                </c:pt>
                <c:pt idx="3">
                  <c:v>0.16921863483284438</c:v>
                </c:pt>
                <c:pt idx="4">
                  <c:v>0.57438698100655505</c:v>
                </c:pt>
                <c:pt idx="5">
                  <c:v>0.2563943841605994</c:v>
                </c:pt>
              </c:numCache>
            </c:numRef>
          </c:val>
        </c:ser>
        <c:dLbls>
          <c:showLegendKey val="0"/>
          <c:showVal val="0"/>
          <c:showCatName val="0"/>
          <c:showSerName val="0"/>
          <c:showPercent val="0"/>
          <c:showBubbleSize val="0"/>
        </c:dLbls>
        <c:gapWidth val="150"/>
        <c:axId val="126679680"/>
        <c:axId val="126701952"/>
      </c:barChart>
      <c:catAx>
        <c:axId val="126679680"/>
        <c:scaling>
          <c:orientation val="minMax"/>
        </c:scaling>
        <c:delete val="0"/>
        <c:axPos val="b"/>
        <c:majorTickMark val="out"/>
        <c:minorTickMark val="none"/>
        <c:tickLblPos val="nextTo"/>
        <c:crossAx val="126701952"/>
        <c:crosses val="autoZero"/>
        <c:auto val="1"/>
        <c:lblAlgn val="ctr"/>
        <c:lblOffset val="100"/>
        <c:noMultiLvlLbl val="0"/>
      </c:catAx>
      <c:valAx>
        <c:axId val="126701952"/>
        <c:scaling>
          <c:orientation val="minMax"/>
        </c:scaling>
        <c:delete val="0"/>
        <c:axPos val="l"/>
        <c:majorGridlines/>
        <c:numFmt formatCode="0%" sourceLinked="0"/>
        <c:majorTickMark val="out"/>
        <c:minorTickMark val="none"/>
        <c:tickLblPos val="nextTo"/>
        <c:crossAx val="126679680"/>
        <c:crosses val="autoZero"/>
        <c:crossBetween val="between"/>
      </c:valAx>
    </c:plotArea>
    <c:legend>
      <c:legendPos val="r"/>
      <c:layout>
        <c:manualLayout>
          <c:xMode val="edge"/>
          <c:yMode val="edge"/>
          <c:x val="9.7543088363954505E-2"/>
          <c:y val="5.0542067658209393E-2"/>
          <c:w val="0.88301246719159998"/>
          <c:h val="9.7989938757655284E-2"/>
        </c:manualLayout>
      </c:layout>
      <c:overlay val="0"/>
    </c:legend>
    <c:plotVisOnly val="1"/>
    <c:dispBlanksAs val="gap"/>
    <c:showDLblsOverMax val="0"/>
  </c:chart>
  <c:txPr>
    <a:bodyPr/>
    <a:lstStyle/>
    <a:p>
      <a:pPr>
        <a:defRPr sz="1600">
          <a:latin typeface="Arial" pitchFamily="34" charset="0"/>
          <a:cs typeface="Arial"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GB" sz="1800" b="1" i="0" baseline="0" dirty="0" smtClean="0">
                <a:effectLst/>
              </a:rPr>
              <a:t>Share of companies facing burdensome NTMs and other obstacles to trade</a:t>
            </a:r>
            <a:endParaRPr lang="en-GB" dirty="0">
              <a:effectLst/>
            </a:endParaRPr>
          </a:p>
        </c:rich>
      </c:tx>
      <c:layout/>
      <c:overlay val="0"/>
    </c:title>
    <c:autoTitleDeleted val="0"/>
    <c:plotArea>
      <c:layout>
        <c:manualLayout>
          <c:layoutTarget val="inner"/>
          <c:xMode val="edge"/>
          <c:yMode val="edge"/>
          <c:x val="9.0969110150660171E-2"/>
          <c:y val="9.6545018590019696E-2"/>
          <c:w val="0.89318536742560406"/>
          <c:h val="0.58902016975282812"/>
        </c:manualLayout>
      </c:layout>
      <c:barChart>
        <c:barDir val="col"/>
        <c:grouping val="clustered"/>
        <c:varyColors val="0"/>
        <c:ser>
          <c:idx val="0"/>
          <c:order val="0"/>
          <c:invertIfNegative val="0"/>
          <c:dPt>
            <c:idx val="1"/>
            <c:invertIfNegative val="0"/>
            <c:bubble3D val="0"/>
            <c:spPr>
              <a:solidFill>
                <a:srgbClr val="C1413B"/>
              </a:solidFill>
            </c:spPr>
          </c:dPt>
          <c:dPt>
            <c:idx val="11"/>
            <c:invertIfNegative val="0"/>
            <c:bubble3D val="0"/>
            <c:spPr>
              <a:solidFill>
                <a:srgbClr val="C1413B"/>
              </a:solidFill>
            </c:spPr>
          </c:dPt>
          <c:dPt>
            <c:idx val="12"/>
            <c:invertIfNegative val="0"/>
            <c:bubble3D val="0"/>
            <c:spPr>
              <a:solidFill>
                <a:srgbClr val="36A7E9">
                  <a:lumMod val="60000"/>
                  <a:lumOff val="40000"/>
                </a:srgbClr>
              </a:solidFill>
            </c:spPr>
          </c:dPt>
          <c:dPt>
            <c:idx val="14"/>
            <c:invertIfNegative val="0"/>
            <c:bubble3D val="0"/>
            <c:spPr>
              <a:solidFill>
                <a:schemeClr val="accent1"/>
              </a:solidFill>
            </c:spPr>
          </c:dPt>
          <c:dPt>
            <c:idx val="15"/>
            <c:invertIfNegative val="0"/>
            <c:bubble3D val="0"/>
            <c:spPr>
              <a:solidFill>
                <a:srgbClr val="C1413B"/>
              </a:solidFill>
            </c:spPr>
          </c:dPt>
          <c:dPt>
            <c:idx val="17"/>
            <c:invertIfNegative val="0"/>
            <c:bubble3D val="0"/>
            <c:spPr>
              <a:solidFill>
                <a:schemeClr val="accent1"/>
              </a:solidFill>
            </c:spPr>
          </c:dPt>
          <c:dPt>
            <c:idx val="18"/>
            <c:invertIfNegative val="0"/>
            <c:bubble3D val="0"/>
            <c:spPr>
              <a:solidFill>
                <a:srgbClr val="C1413B"/>
              </a:solidFill>
            </c:spPr>
          </c:dPt>
          <c:dLbls>
            <c:numFmt formatCode="0%" sourceLinked="0"/>
            <c:showLegendKey val="0"/>
            <c:showVal val="1"/>
            <c:showCatName val="0"/>
            <c:showSerName val="0"/>
            <c:showPercent val="0"/>
            <c:showBubbleSize val="0"/>
            <c:showLeaderLines val="0"/>
          </c:dLbls>
          <c:cat>
            <c:strRef>
              <c:f>country!$A$26:$A$47</c:f>
              <c:strCache>
                <c:ptCount val="22"/>
                <c:pt idx="0">
                  <c:v>Guinea</c:v>
                </c:pt>
                <c:pt idx="1">
                  <c:v>Tunisia</c:v>
                </c:pt>
                <c:pt idx="2">
                  <c:v>Rwanda</c:v>
                </c:pt>
                <c:pt idx="3">
                  <c:v>Kenya</c:v>
                </c:pt>
                <c:pt idx="4">
                  <c:v>Cote d'Ivoire</c:v>
                </c:pt>
                <c:pt idx="5">
                  <c:v>Sri Lanka</c:v>
                </c:pt>
                <c:pt idx="6">
                  <c:v>Malawi</c:v>
                </c:pt>
                <c:pt idx="7">
                  <c:v>Cambodia</c:v>
                </c:pt>
                <c:pt idx="8">
                  <c:v>Senegal</c:v>
                </c:pt>
                <c:pt idx="9">
                  <c:v>Paraguay</c:v>
                </c:pt>
                <c:pt idx="10">
                  <c:v>Burkina Faso</c:v>
                </c:pt>
                <c:pt idx="11">
                  <c:v>Occ. Palestinian Territory</c:v>
                </c:pt>
                <c:pt idx="12">
                  <c:v>Average</c:v>
                </c:pt>
                <c:pt idx="13">
                  <c:v>Uruguay</c:v>
                </c:pt>
                <c:pt idx="14">
                  <c:v>Madagascar</c:v>
                </c:pt>
                <c:pt idx="15">
                  <c:v>Morocco</c:v>
                </c:pt>
                <c:pt idx="16">
                  <c:v>Mauritius</c:v>
                </c:pt>
                <c:pt idx="17">
                  <c:v>Peru</c:v>
                </c:pt>
                <c:pt idx="18">
                  <c:v>Egypt</c:v>
                </c:pt>
                <c:pt idx="19">
                  <c:v>Jamaica</c:v>
                </c:pt>
                <c:pt idx="20">
                  <c:v>Trinidad and Tobago</c:v>
                </c:pt>
                <c:pt idx="21">
                  <c:v>Kazakhstan</c:v>
                </c:pt>
              </c:strCache>
            </c:strRef>
          </c:cat>
          <c:val>
            <c:numRef>
              <c:f>country!$B$26:$B$47</c:f>
              <c:numCache>
                <c:formatCode>0.0%</c:formatCode>
                <c:ptCount val="22"/>
                <c:pt idx="0">
                  <c:v>0.94864048338368578</c:v>
                </c:pt>
                <c:pt idx="1">
                  <c:v>0.79844961240310075</c:v>
                </c:pt>
                <c:pt idx="2">
                  <c:v>0.74670000000000003</c:v>
                </c:pt>
                <c:pt idx="3">
                  <c:v>0.74</c:v>
                </c:pt>
                <c:pt idx="4">
                  <c:v>0.71890971039182283</c:v>
                </c:pt>
                <c:pt idx="5">
                  <c:v>0.69699999999999995</c:v>
                </c:pt>
                <c:pt idx="6">
                  <c:v>0.69</c:v>
                </c:pt>
                <c:pt idx="7">
                  <c:v>0.69</c:v>
                </c:pt>
                <c:pt idx="8">
                  <c:v>0.63070000000000004</c:v>
                </c:pt>
                <c:pt idx="9">
                  <c:v>0.61799999999999999</c:v>
                </c:pt>
                <c:pt idx="10">
                  <c:v>0.59899999999999998</c:v>
                </c:pt>
                <c:pt idx="11">
                  <c:v>0.56499999999999995</c:v>
                </c:pt>
                <c:pt idx="12">
                  <c:v>0.5603383659920762</c:v>
                </c:pt>
                <c:pt idx="13">
                  <c:v>0.53500000000000003</c:v>
                </c:pt>
                <c:pt idx="14">
                  <c:v>0.53435114503816794</c:v>
                </c:pt>
                <c:pt idx="15">
                  <c:v>0.4345</c:v>
                </c:pt>
                <c:pt idx="16">
                  <c:v>0.40865384615384615</c:v>
                </c:pt>
                <c:pt idx="17">
                  <c:v>0.40200000000000002</c:v>
                </c:pt>
                <c:pt idx="18">
                  <c:v>0.379</c:v>
                </c:pt>
                <c:pt idx="19">
                  <c:v>0.34539473684210525</c:v>
                </c:pt>
                <c:pt idx="20">
                  <c:v>0.34200000000000003</c:v>
                </c:pt>
                <c:pt idx="21">
                  <c:v>0.33850129198966411</c:v>
                </c:pt>
              </c:numCache>
            </c:numRef>
          </c:val>
        </c:ser>
        <c:dLbls>
          <c:showLegendKey val="0"/>
          <c:showVal val="1"/>
          <c:showCatName val="0"/>
          <c:showSerName val="0"/>
          <c:showPercent val="0"/>
          <c:showBubbleSize val="0"/>
        </c:dLbls>
        <c:gapWidth val="150"/>
        <c:axId val="28412160"/>
        <c:axId val="28422144"/>
      </c:barChart>
      <c:catAx>
        <c:axId val="28412160"/>
        <c:scaling>
          <c:orientation val="minMax"/>
        </c:scaling>
        <c:delete val="0"/>
        <c:axPos val="b"/>
        <c:numFmt formatCode="#,##0.00" sourceLinked="0"/>
        <c:majorTickMark val="out"/>
        <c:minorTickMark val="none"/>
        <c:tickLblPos val="nextTo"/>
        <c:txPr>
          <a:bodyPr/>
          <a:lstStyle/>
          <a:p>
            <a:pPr>
              <a:defRPr sz="1600"/>
            </a:pPr>
            <a:endParaRPr lang="en-US"/>
          </a:p>
        </c:txPr>
        <c:crossAx val="28422144"/>
        <c:crosses val="autoZero"/>
        <c:auto val="1"/>
        <c:lblAlgn val="ctr"/>
        <c:lblOffset val="100"/>
        <c:noMultiLvlLbl val="0"/>
      </c:catAx>
      <c:valAx>
        <c:axId val="28422144"/>
        <c:scaling>
          <c:orientation val="minMax"/>
        </c:scaling>
        <c:delete val="0"/>
        <c:axPos val="l"/>
        <c:majorGridlines/>
        <c:numFmt formatCode="0%" sourceLinked="0"/>
        <c:majorTickMark val="out"/>
        <c:minorTickMark val="none"/>
        <c:tickLblPos val="nextTo"/>
        <c:txPr>
          <a:bodyPr/>
          <a:lstStyle/>
          <a:p>
            <a:pPr>
              <a:defRPr sz="1600"/>
            </a:pPr>
            <a:endParaRPr lang="en-US"/>
          </a:p>
        </c:txPr>
        <c:crossAx val="28412160"/>
        <c:crosses val="autoZero"/>
        <c:crossBetween val="between"/>
      </c:valAx>
    </c:plotArea>
    <c:plotVisOnly val="1"/>
    <c:dispBlanksAs val="gap"/>
    <c:showDLblsOverMax val="0"/>
  </c:chart>
  <c:externalData r:id="rId2">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dirty="0"/>
              <a:t>LAS countries </a:t>
            </a:r>
          </a:p>
        </c:rich>
      </c:tx>
      <c:layout>
        <c:manualLayout>
          <c:xMode val="edge"/>
          <c:yMode val="edge"/>
          <c:x val="0.31999720156879846"/>
          <c:y val="3.2711643150761027E-2"/>
        </c:manualLayout>
      </c:layout>
      <c:overlay val="0"/>
    </c:title>
    <c:autoTitleDeleted val="0"/>
    <c:plotArea>
      <c:layout>
        <c:manualLayout>
          <c:layoutTarget val="inner"/>
          <c:xMode val="edge"/>
          <c:yMode val="edge"/>
          <c:x val="0.24804379452568445"/>
          <c:y val="0.17593234179060968"/>
          <c:w val="0.58748436445444263"/>
          <c:h val="0.76155380577427823"/>
        </c:manualLayout>
      </c:layout>
      <c:pieChart>
        <c:varyColors val="1"/>
        <c:ser>
          <c:idx val="0"/>
          <c:order val="0"/>
          <c:dLbls>
            <c:dLbl>
              <c:idx val="2"/>
              <c:delete val="1"/>
            </c:dLbl>
            <c:dLbl>
              <c:idx val="6"/>
              <c:delete val="1"/>
            </c:dLbl>
            <c:numFmt formatCode="0%" sourceLinked="0"/>
            <c:txPr>
              <a:bodyPr/>
              <a:lstStyle/>
              <a:p>
                <a:pPr>
                  <a:defRPr b="1">
                    <a:solidFill>
                      <a:schemeClr val="bg2"/>
                    </a:solidFill>
                  </a:defRPr>
                </a:pPr>
                <a:endParaRPr lang="en-US"/>
              </a:p>
            </c:txPr>
            <c:dLblPos val="bestFit"/>
            <c:showLegendKey val="0"/>
            <c:showVal val="1"/>
            <c:showCatName val="0"/>
            <c:showSerName val="0"/>
            <c:showPercent val="0"/>
            <c:showBubbleSize val="0"/>
            <c:showLeaderLines val="1"/>
          </c:dLbls>
          <c:cat>
            <c:strRef>
              <c:f>'2. Ag-Ex-NTM'!$I$5:$I$12</c:f>
              <c:strCache>
                <c:ptCount val="8"/>
                <c:pt idx="0">
                  <c:v>A. Technical regulations</c:v>
                </c:pt>
                <c:pt idx="1">
                  <c:v>B. Conformity assessment</c:v>
                </c:pt>
                <c:pt idx="2">
                  <c:v>C. Pre-shipment inspection and other formalities</c:v>
                </c:pt>
                <c:pt idx="3">
                  <c:v>D. Charges, taxes and other para-tariff measures</c:v>
                </c:pt>
                <c:pt idx="4">
                  <c:v>E. Quantity control measures</c:v>
                </c:pt>
                <c:pt idx="5">
                  <c:v>F. Finance Measures</c:v>
                </c:pt>
                <c:pt idx="6">
                  <c:v>H. Anti-competitive measures</c:v>
                </c:pt>
                <c:pt idx="7">
                  <c:v>O. Rules of origin</c:v>
                </c:pt>
              </c:strCache>
            </c:strRef>
          </c:cat>
          <c:val>
            <c:numRef>
              <c:f>'2. Ag-Ex-NTM'!$N$5:$N$12</c:f>
              <c:numCache>
                <c:formatCode>0.0%</c:formatCode>
                <c:ptCount val="8"/>
                <c:pt idx="0">
                  <c:v>0.1720624642925157</c:v>
                </c:pt>
                <c:pt idx="1">
                  <c:v>0.37164349647686157</c:v>
                </c:pt>
                <c:pt idx="2">
                  <c:v>0</c:v>
                </c:pt>
                <c:pt idx="3">
                  <c:v>9.3220338983051279E-2</c:v>
                </c:pt>
                <c:pt idx="4">
                  <c:v>0.10699549292198342</c:v>
                </c:pt>
                <c:pt idx="5">
                  <c:v>7.5922046594299492E-2</c:v>
                </c:pt>
                <c:pt idx="6">
                  <c:v>0</c:v>
                </c:pt>
                <c:pt idx="7">
                  <c:v>0.18015616073128926</c:v>
                </c:pt>
              </c:numCache>
            </c:numRef>
          </c:val>
        </c:ser>
        <c:dLbls>
          <c:showLegendKey val="0"/>
          <c:showVal val="1"/>
          <c:showCatName val="0"/>
          <c:showSerName val="0"/>
          <c:showPercent val="0"/>
          <c:showBubbleSize val="0"/>
          <c:showLeaderLines val="1"/>
        </c:dLbls>
        <c:firstSliceAng val="0"/>
      </c:pieChart>
    </c:plotArea>
    <c:plotVisOnly val="1"/>
    <c:dispBlanksAs val="zero"/>
    <c:showDLblsOverMax val="0"/>
  </c:chart>
  <c:spPr>
    <a:ln>
      <a:noFill/>
    </a:ln>
  </c:spPr>
  <c:txPr>
    <a:bodyPr/>
    <a:lstStyle/>
    <a:p>
      <a:pPr>
        <a:defRPr sz="1600">
          <a:latin typeface="Arial" pitchFamily="34" charset="0"/>
          <a:cs typeface="Arial" pitchFamily="34" charset="0"/>
        </a:defRPr>
      </a:pPr>
      <a:endParaRPr lang="en-U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dirty="0"/>
              <a:t>Non-LAS countries</a:t>
            </a:r>
          </a:p>
        </c:rich>
      </c:tx>
      <c:layout>
        <c:manualLayout>
          <c:xMode val="edge"/>
          <c:yMode val="edge"/>
          <c:x val="3.0924704018394096E-2"/>
          <c:y val="5.2050840504901184E-4"/>
        </c:manualLayout>
      </c:layout>
      <c:overlay val="0"/>
    </c:title>
    <c:autoTitleDeleted val="0"/>
    <c:plotArea>
      <c:layout>
        <c:manualLayout>
          <c:layoutTarget val="inner"/>
          <c:xMode val="edge"/>
          <c:yMode val="edge"/>
          <c:x val="4.9293499329533162E-2"/>
          <c:y val="0.19977285549586674"/>
          <c:w val="0.39456561679790098"/>
          <c:h val="0.73750582579046753"/>
        </c:manualLayout>
      </c:layout>
      <c:pieChart>
        <c:varyColors val="1"/>
        <c:ser>
          <c:idx val="0"/>
          <c:order val="0"/>
          <c:dPt>
            <c:idx val="2"/>
            <c:bubble3D val="0"/>
            <c:spPr>
              <a:solidFill>
                <a:schemeClr val="accent4">
                  <a:lumMod val="75000"/>
                </a:schemeClr>
              </a:solidFill>
            </c:spPr>
          </c:dPt>
          <c:dPt>
            <c:idx val="3"/>
            <c:bubble3D val="0"/>
            <c:spPr>
              <a:solidFill>
                <a:schemeClr val="accent5">
                  <a:lumMod val="75000"/>
                </a:schemeClr>
              </a:solidFill>
            </c:spPr>
          </c:dPt>
          <c:dPt>
            <c:idx val="4"/>
            <c:bubble3D val="0"/>
            <c:spPr>
              <a:solidFill>
                <a:schemeClr val="accent6"/>
              </a:solidFill>
            </c:spPr>
          </c:dPt>
          <c:dPt>
            <c:idx val="5"/>
            <c:bubble3D val="0"/>
            <c:spPr>
              <a:solidFill>
                <a:schemeClr val="accent2">
                  <a:lumMod val="60000"/>
                  <a:lumOff val="40000"/>
                </a:schemeClr>
              </a:solidFill>
            </c:spPr>
          </c:dPt>
          <c:dPt>
            <c:idx val="6"/>
            <c:bubble3D val="0"/>
            <c:spPr>
              <a:solidFill>
                <a:schemeClr val="accent3">
                  <a:lumMod val="75000"/>
                </a:schemeClr>
              </a:solidFill>
            </c:spPr>
          </c:dPt>
          <c:dLbls>
            <c:dLbl>
              <c:idx val="0"/>
              <c:numFmt formatCode="0%" sourceLinked="0"/>
              <c:spPr/>
              <c:txPr>
                <a:bodyPr/>
                <a:lstStyle/>
                <a:p>
                  <a:pPr>
                    <a:defRPr b="1">
                      <a:solidFill>
                        <a:schemeClr val="bg2"/>
                      </a:solidFill>
                    </a:defRPr>
                  </a:pPr>
                  <a:endParaRPr lang="en-US"/>
                </a:p>
              </c:txPr>
              <c:dLblPos val="bestFit"/>
              <c:showLegendKey val="0"/>
              <c:showVal val="1"/>
              <c:showCatName val="0"/>
              <c:showSerName val="0"/>
              <c:showPercent val="0"/>
              <c:showBubbleSize val="0"/>
            </c:dLbl>
            <c:dLbl>
              <c:idx val="1"/>
              <c:numFmt formatCode="0%" sourceLinked="0"/>
              <c:spPr/>
              <c:txPr>
                <a:bodyPr/>
                <a:lstStyle/>
                <a:p>
                  <a:pPr>
                    <a:defRPr b="1">
                      <a:solidFill>
                        <a:schemeClr val="bg2"/>
                      </a:solidFill>
                    </a:defRPr>
                  </a:pPr>
                  <a:endParaRPr lang="en-US"/>
                </a:p>
              </c:txPr>
              <c:dLblPos val="bestFit"/>
              <c:showLegendKey val="0"/>
              <c:showVal val="1"/>
              <c:showCatName val="0"/>
              <c:showSerName val="0"/>
              <c:showPercent val="0"/>
              <c:showBubbleSize val="0"/>
            </c:dLbl>
            <c:dLbl>
              <c:idx val="2"/>
              <c:numFmt formatCode="0%" sourceLinked="0"/>
              <c:spPr/>
              <c:txPr>
                <a:bodyPr/>
                <a:lstStyle/>
                <a:p>
                  <a:pPr>
                    <a:defRPr b="1">
                      <a:solidFill>
                        <a:schemeClr val="tx1"/>
                      </a:solidFill>
                    </a:defRPr>
                  </a:pPr>
                  <a:endParaRPr lang="en-US"/>
                </a:p>
              </c:txPr>
              <c:dLblPos val="bestFit"/>
              <c:showLegendKey val="0"/>
              <c:showVal val="1"/>
              <c:showCatName val="0"/>
              <c:showSerName val="0"/>
              <c:showPercent val="0"/>
              <c:showBubbleSize val="0"/>
            </c:dLbl>
            <c:dLbl>
              <c:idx val="3"/>
              <c:numFmt formatCode="0%" sourceLinked="0"/>
              <c:spPr/>
              <c:txPr>
                <a:bodyPr/>
                <a:lstStyle/>
                <a:p>
                  <a:pPr>
                    <a:defRPr b="1">
                      <a:solidFill>
                        <a:schemeClr val="tx1"/>
                      </a:solidFill>
                    </a:defRPr>
                  </a:pPr>
                  <a:endParaRPr lang="en-US"/>
                </a:p>
              </c:txPr>
              <c:dLblPos val="bestFit"/>
              <c:showLegendKey val="0"/>
              <c:showVal val="1"/>
              <c:showCatName val="0"/>
              <c:showSerName val="0"/>
              <c:showPercent val="0"/>
              <c:showBubbleSize val="0"/>
            </c:dLbl>
            <c:dLbl>
              <c:idx val="4"/>
              <c:numFmt formatCode="0%" sourceLinked="0"/>
              <c:spPr/>
              <c:txPr>
                <a:bodyPr/>
                <a:lstStyle/>
                <a:p>
                  <a:pPr>
                    <a:defRPr b="1">
                      <a:solidFill>
                        <a:schemeClr val="tx1"/>
                      </a:solidFill>
                    </a:defRPr>
                  </a:pPr>
                  <a:endParaRPr lang="en-US"/>
                </a:p>
              </c:txPr>
              <c:dLblPos val="bestFit"/>
              <c:showLegendKey val="0"/>
              <c:showVal val="1"/>
              <c:showCatName val="0"/>
              <c:showSerName val="0"/>
              <c:showPercent val="0"/>
              <c:showBubbleSize val="0"/>
            </c:dLbl>
            <c:dLbl>
              <c:idx val="5"/>
              <c:numFmt formatCode="0%" sourceLinked="0"/>
              <c:spPr/>
              <c:txPr>
                <a:bodyPr/>
                <a:lstStyle/>
                <a:p>
                  <a:pPr>
                    <a:defRPr b="1">
                      <a:solidFill>
                        <a:schemeClr val="tx1"/>
                      </a:solidFill>
                    </a:defRPr>
                  </a:pPr>
                  <a:endParaRPr lang="en-US"/>
                </a:p>
              </c:txPr>
              <c:dLblPos val="bestFit"/>
              <c:showLegendKey val="0"/>
              <c:showVal val="1"/>
              <c:showCatName val="0"/>
              <c:showSerName val="0"/>
              <c:showPercent val="0"/>
              <c:showBubbleSize val="0"/>
            </c:dLbl>
            <c:dLbl>
              <c:idx val="6"/>
              <c:layout/>
              <c:tx>
                <c:rich>
                  <a:bodyPr/>
                  <a:lstStyle/>
                  <a:p>
                    <a:r>
                      <a:rPr lang="en-US" dirty="0">
                        <a:solidFill>
                          <a:schemeClr val="bg2"/>
                        </a:solidFill>
                      </a:rPr>
                      <a:t>6%</a:t>
                    </a:r>
                  </a:p>
                </c:rich>
              </c:tx>
              <c:dLblPos val="bestFit"/>
              <c:showLegendKey val="0"/>
              <c:showVal val="1"/>
              <c:showCatName val="0"/>
              <c:showSerName val="0"/>
              <c:showPercent val="0"/>
              <c:showBubbleSize val="0"/>
            </c:dLbl>
            <c:numFmt formatCode="0%" sourceLinked="0"/>
            <c:txPr>
              <a:bodyPr/>
              <a:lstStyle/>
              <a:p>
                <a:pPr>
                  <a:defRPr b="1">
                    <a:solidFill>
                      <a:schemeClr val="bg1">
                        <a:lumMod val="50000"/>
                      </a:schemeClr>
                    </a:solidFill>
                  </a:defRPr>
                </a:pPr>
                <a:endParaRPr lang="en-US"/>
              </a:p>
            </c:txPr>
            <c:dLblPos val="bestFit"/>
            <c:showLegendKey val="0"/>
            <c:showVal val="1"/>
            <c:showCatName val="0"/>
            <c:showSerName val="0"/>
            <c:showPercent val="0"/>
            <c:showBubbleSize val="0"/>
            <c:showLeaderLines val="1"/>
          </c:dLbls>
          <c:cat>
            <c:strRef>
              <c:f>'2. Ag-Ex-NTM'!$R$66:$R$72</c:f>
              <c:strCache>
                <c:ptCount val="7"/>
                <c:pt idx="0">
                  <c:v>A. Technical regulations</c:v>
                </c:pt>
                <c:pt idx="1">
                  <c:v>B. Conformity assessment</c:v>
                </c:pt>
                <c:pt idx="2">
                  <c:v>D. Charges, taxes and other para-tariff measures</c:v>
                </c:pt>
                <c:pt idx="3">
                  <c:v>E. Quantity control measures</c:v>
                </c:pt>
                <c:pt idx="4">
                  <c:v>F. Finance Measures</c:v>
                </c:pt>
                <c:pt idx="5">
                  <c:v>O. Rules of origin</c:v>
                </c:pt>
                <c:pt idx="6">
                  <c:v>Other</c:v>
                </c:pt>
              </c:strCache>
            </c:strRef>
          </c:cat>
          <c:val>
            <c:numRef>
              <c:f>'2. Ag-Ex-NTM'!$S$66:$S$72</c:f>
              <c:numCache>
                <c:formatCode>0.0%</c:formatCode>
                <c:ptCount val="7"/>
                <c:pt idx="0">
                  <c:v>0.42038849409436607</c:v>
                </c:pt>
                <c:pt idx="1">
                  <c:v>0.39994833692736104</c:v>
                </c:pt>
                <c:pt idx="2">
                  <c:v>1.8726591760299643E-2</c:v>
                </c:pt>
                <c:pt idx="3">
                  <c:v>5.1627454631986293E-2</c:v>
                </c:pt>
                <c:pt idx="4">
                  <c:v>1.8416206261510127E-2</c:v>
                </c:pt>
                <c:pt idx="5">
                  <c:v>2.6124112814782625E-2</c:v>
                </c:pt>
                <c:pt idx="6">
                  <c:v>6.4768803509696896E-2</c:v>
                </c:pt>
              </c:numCache>
            </c:numRef>
          </c:val>
        </c:ser>
        <c:dLbls>
          <c:showLegendKey val="0"/>
          <c:showVal val="1"/>
          <c:showCatName val="0"/>
          <c:showSerName val="0"/>
          <c:showPercent val="0"/>
          <c:showBubbleSize val="0"/>
          <c:showLeaderLines val="1"/>
        </c:dLbls>
        <c:firstSliceAng val="0"/>
      </c:pieChart>
    </c:plotArea>
    <c:legend>
      <c:legendPos val="b"/>
      <c:layout>
        <c:manualLayout>
          <c:xMode val="edge"/>
          <c:yMode val="edge"/>
          <c:x val="0.47186352513538382"/>
          <c:y val="0"/>
          <c:w val="0.52528956896527157"/>
          <c:h val="1"/>
        </c:manualLayout>
      </c:layout>
      <c:overlay val="0"/>
      <c:txPr>
        <a:bodyPr/>
        <a:lstStyle/>
        <a:p>
          <a:pPr rtl="0">
            <a:defRPr/>
          </a:pPr>
          <a:endParaRPr lang="en-US"/>
        </a:p>
      </c:txPr>
    </c:legend>
    <c:plotVisOnly val="1"/>
    <c:dispBlanksAs val="zero"/>
    <c:showDLblsOverMax val="0"/>
  </c:chart>
  <c:spPr>
    <a:ln>
      <a:noFill/>
    </a:ln>
  </c:spPr>
  <c:txPr>
    <a:bodyPr/>
    <a:lstStyle/>
    <a:p>
      <a:pPr>
        <a:defRPr sz="1600">
          <a:latin typeface="Arial" pitchFamily="34" charset="0"/>
          <a:cs typeface="Arial" pitchFamily="34" charset="0"/>
        </a:defRPr>
      </a:pPr>
      <a:endParaRPr lang="en-US"/>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LAS countries</a:t>
            </a:r>
          </a:p>
        </c:rich>
      </c:tx>
      <c:layout>
        <c:manualLayout>
          <c:xMode val="edge"/>
          <c:yMode val="edge"/>
          <c:x val="0.37036135885857868"/>
          <c:y val="1.5071585439575175E-3"/>
        </c:manualLayout>
      </c:layout>
      <c:overlay val="0"/>
    </c:title>
    <c:autoTitleDeleted val="0"/>
    <c:plotArea>
      <c:layout>
        <c:manualLayout>
          <c:layoutTarget val="inner"/>
          <c:xMode val="edge"/>
          <c:yMode val="edge"/>
          <c:x val="0.2132833836299097"/>
          <c:y val="0.13202950730031918"/>
          <c:w val="0.64573727843490925"/>
          <c:h val="0.65732000988665651"/>
        </c:manualLayout>
      </c:layout>
      <c:pieChart>
        <c:varyColors val="1"/>
        <c:dLbls>
          <c:showLegendKey val="0"/>
          <c:showVal val="1"/>
          <c:showCatName val="0"/>
          <c:showSerName val="0"/>
          <c:showPercent val="0"/>
          <c:showBubbleSize val="0"/>
          <c:showLeaderLines val="1"/>
        </c:dLbls>
        <c:firstSliceAng val="0"/>
      </c:pieChart>
    </c:plotArea>
    <c:plotVisOnly val="1"/>
    <c:dispBlanksAs val="gap"/>
    <c:showDLblsOverMax val="0"/>
  </c:chart>
  <c:spPr>
    <a:ln>
      <a:noFill/>
    </a:ln>
  </c:spPr>
  <c:txPr>
    <a:bodyPr/>
    <a:lstStyle/>
    <a:p>
      <a:pPr>
        <a:defRPr sz="800">
          <a:latin typeface="Arial" pitchFamily="34" charset="0"/>
          <a:cs typeface="Arial" pitchFamily="34" charset="0"/>
        </a:defRPr>
      </a:pPr>
      <a:endParaRPr lang="en-US"/>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686645273631725"/>
          <c:y val="5.647022489868176E-2"/>
          <c:w val="2.2910637829560609E-2"/>
          <c:h val="2.8824794726744932E-2"/>
        </c:manualLayout>
      </c:layout>
      <c:pieChart>
        <c:varyColors val="1"/>
        <c:ser>
          <c:idx val="1"/>
          <c:order val="0"/>
          <c:explosion val="2341"/>
          <c:dLbls>
            <c:delete val="1"/>
          </c:dLbls>
          <c:cat>
            <c:strRef>
              <c:f>Sheet2!$A$5:$A$14</c:f>
              <c:strCache>
                <c:ptCount val="10"/>
                <c:pt idx="0">
                  <c:v>A. Technical regulations</c:v>
                </c:pt>
                <c:pt idx="1">
                  <c:v>B. Conformity assessment</c:v>
                </c:pt>
                <c:pt idx="2">
                  <c:v>C. Pre-shipment inspection and other formalities</c:v>
                </c:pt>
                <c:pt idx="3">
                  <c:v>D. Charges, taxes and other para-tariff measures</c:v>
                </c:pt>
                <c:pt idx="4">
                  <c:v>E. Quantity control measures</c:v>
                </c:pt>
                <c:pt idx="5">
                  <c:v>F. Finance Measures</c:v>
                </c:pt>
                <c:pt idx="6">
                  <c:v>H. Anti-competitive measures</c:v>
                </c:pt>
                <c:pt idx="7">
                  <c:v>O. Rules of origin</c:v>
                </c:pt>
                <c:pt idx="8">
                  <c:v>G. Price control measures</c:v>
                </c:pt>
                <c:pt idx="9">
                  <c:v>N. Intellectual property</c:v>
                </c:pt>
              </c:strCache>
            </c:strRef>
          </c:cat>
          <c:val>
            <c:numRef>
              <c:f>Sheet2!$F$5:$F$14</c:f>
              <c:numCache>
                <c:formatCode>0.0%</c:formatCode>
                <c:ptCount val="10"/>
                <c:pt idx="0">
                  <c:v>0.1720624642925157</c:v>
                </c:pt>
                <c:pt idx="1">
                  <c:v>0.37164349647686157</c:v>
                </c:pt>
                <c:pt idx="3">
                  <c:v>9.3220338983050932E-2</c:v>
                </c:pt>
                <c:pt idx="4">
                  <c:v>0.10699549292198317</c:v>
                </c:pt>
                <c:pt idx="5">
                  <c:v>7.5922046594299492E-2</c:v>
                </c:pt>
                <c:pt idx="7">
                  <c:v>0.18015616073128926</c:v>
                </c:pt>
              </c:numCache>
            </c:numRef>
          </c:val>
        </c:ser>
        <c:dLbls>
          <c:showLegendKey val="0"/>
          <c:showVal val="1"/>
          <c:showCatName val="0"/>
          <c:showSerName val="0"/>
          <c:showPercent val="0"/>
          <c:showBubbleSize val="0"/>
          <c:showLeaderLines val="1"/>
        </c:dLbls>
        <c:firstSliceAng val="0"/>
      </c:pieChart>
      <c:spPr>
        <a:noFill/>
        <a:ln w="25400">
          <a:noFill/>
        </a:ln>
      </c:spPr>
    </c:plotArea>
    <c:legend>
      <c:legendPos val="b"/>
      <c:legendEntry>
        <c:idx val="7"/>
        <c:txPr>
          <a:bodyPr/>
          <a:lstStyle/>
          <a:p>
            <a:pPr rtl="0">
              <a:defRPr sz="1400" b="0" i="0" strike="noStrike" normalizeH="0" baseline="0">
                <a:solidFill>
                  <a:schemeClr val="tx1">
                    <a:lumMod val="50000"/>
                  </a:schemeClr>
                </a:solidFill>
              </a:defRPr>
            </a:pPr>
            <a:endParaRPr lang="en-US"/>
          </a:p>
        </c:txPr>
      </c:legendEntry>
      <c:layout>
        <c:manualLayout>
          <c:xMode val="edge"/>
          <c:yMode val="edge"/>
          <c:x val="0"/>
          <c:y val="4.9088950586379018E-3"/>
          <c:w val="0.99880481827188816"/>
          <c:h val="0.99509119052426143"/>
        </c:manualLayout>
      </c:layout>
      <c:overlay val="0"/>
      <c:txPr>
        <a:bodyPr/>
        <a:lstStyle/>
        <a:p>
          <a:pPr rtl="0">
            <a:defRPr sz="1400" b="0" i="0" strike="noStrike" normalizeH="0" baseline="0">
              <a:solidFill>
                <a:schemeClr val="tx1">
                  <a:lumMod val="50000"/>
                </a:schemeClr>
              </a:solidFill>
            </a:defRPr>
          </a:pPr>
          <a:endParaRPr lang="en-US"/>
        </a:p>
      </c:txPr>
    </c:legend>
    <c:plotVisOnly val="1"/>
    <c:dispBlanksAs val="zero"/>
    <c:showDLblsOverMax val="0"/>
  </c:chart>
  <c:spPr>
    <a:ln>
      <a:noFill/>
    </a:ln>
  </c:spPr>
  <c:txPr>
    <a:bodyPr/>
    <a:lstStyle/>
    <a:p>
      <a:pPr>
        <a:defRPr sz="1600">
          <a:latin typeface="Arial" pitchFamily="34" charset="0"/>
          <a:cs typeface="Arial" pitchFamily="34" charset="0"/>
        </a:defRPr>
      </a:pPr>
      <a:endParaRPr lang="en-US"/>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solidFill>
                  <a:schemeClr val="tx1">
                    <a:lumMod val="50000"/>
                  </a:schemeClr>
                </a:solidFill>
              </a:defRPr>
            </a:pPr>
            <a:r>
              <a:rPr lang="en-GB">
                <a:solidFill>
                  <a:schemeClr val="tx1">
                    <a:lumMod val="50000"/>
                  </a:schemeClr>
                </a:solidFill>
              </a:rPr>
              <a:t>LAS countries</a:t>
            </a:r>
          </a:p>
        </c:rich>
      </c:tx>
      <c:layout>
        <c:manualLayout>
          <c:xMode val="edge"/>
          <c:yMode val="edge"/>
          <c:x val="0.27564452715130416"/>
          <c:y val="0"/>
        </c:manualLayout>
      </c:layout>
      <c:overlay val="0"/>
    </c:title>
    <c:autoTitleDeleted val="0"/>
    <c:plotArea>
      <c:layout>
        <c:manualLayout>
          <c:layoutTarget val="inner"/>
          <c:xMode val="edge"/>
          <c:yMode val="edge"/>
          <c:x val="0.22011031696066688"/>
          <c:y val="0.18860089969039079"/>
          <c:w val="0.64573727843490925"/>
          <c:h val="0.65732000988665651"/>
        </c:manualLayout>
      </c:layout>
      <c:pieChart>
        <c:varyColors val="1"/>
        <c:ser>
          <c:idx val="0"/>
          <c:order val="0"/>
          <c:dLbls>
            <c:dLbl>
              <c:idx val="0"/>
              <c:spPr/>
              <c:txPr>
                <a:bodyPr/>
                <a:lstStyle/>
                <a:p>
                  <a:pPr>
                    <a:defRPr b="1">
                      <a:solidFill>
                        <a:schemeClr val="bg2"/>
                      </a:solidFill>
                    </a:defRPr>
                  </a:pPr>
                  <a:endParaRPr lang="en-US"/>
                </a:p>
              </c:txPr>
              <c:dLblPos val="bestFit"/>
              <c:showLegendKey val="0"/>
              <c:showVal val="1"/>
              <c:showCatName val="0"/>
              <c:showSerName val="0"/>
              <c:showPercent val="0"/>
              <c:showBubbleSize val="0"/>
            </c:dLbl>
            <c:dLbl>
              <c:idx val="1"/>
              <c:spPr/>
              <c:txPr>
                <a:bodyPr/>
                <a:lstStyle/>
                <a:p>
                  <a:pPr>
                    <a:defRPr b="1">
                      <a:solidFill>
                        <a:schemeClr val="bg2"/>
                      </a:solidFill>
                    </a:defRPr>
                  </a:pPr>
                  <a:endParaRPr lang="en-US"/>
                </a:p>
              </c:txPr>
              <c:dLblPos val="bestFit"/>
              <c:showLegendKey val="0"/>
              <c:showVal val="1"/>
              <c:showCatName val="0"/>
              <c:showSerName val="0"/>
              <c:showPercent val="0"/>
              <c:showBubbleSize val="0"/>
            </c:dLbl>
            <c:dLbl>
              <c:idx val="5"/>
              <c:spPr/>
              <c:txPr>
                <a:bodyPr/>
                <a:lstStyle/>
                <a:p>
                  <a:pPr>
                    <a:defRPr b="1">
                      <a:solidFill>
                        <a:schemeClr val="bg2"/>
                      </a:solidFill>
                    </a:defRPr>
                  </a:pPr>
                  <a:endParaRPr lang="en-US"/>
                </a:p>
              </c:txPr>
              <c:dLblPos val="bestFit"/>
              <c:showLegendKey val="0"/>
              <c:showVal val="1"/>
              <c:showCatName val="0"/>
              <c:showSerName val="0"/>
              <c:showPercent val="0"/>
              <c:showBubbleSize val="0"/>
            </c:dLbl>
            <c:dLbl>
              <c:idx val="7"/>
              <c:spPr/>
              <c:txPr>
                <a:bodyPr/>
                <a:lstStyle/>
                <a:p>
                  <a:pPr>
                    <a:defRPr b="1">
                      <a:solidFill>
                        <a:schemeClr val="bg2"/>
                      </a:solidFill>
                    </a:defRPr>
                  </a:pPr>
                  <a:endParaRPr lang="en-US"/>
                </a:p>
              </c:txPr>
              <c:dLblPos val="bestFit"/>
              <c:showLegendKey val="0"/>
              <c:showVal val="1"/>
              <c:showCatName val="0"/>
              <c:showSerName val="0"/>
              <c:showPercent val="0"/>
              <c:showBubbleSize val="0"/>
            </c:dLbl>
            <c:txPr>
              <a:bodyPr/>
              <a:lstStyle/>
              <a:p>
                <a:pPr>
                  <a:defRPr b="1">
                    <a:solidFill>
                      <a:schemeClr val="tx1">
                        <a:lumMod val="50000"/>
                      </a:schemeClr>
                    </a:solidFill>
                  </a:defRPr>
                </a:pPr>
                <a:endParaRPr lang="en-US"/>
              </a:p>
            </c:txPr>
            <c:dLblPos val="bestFit"/>
            <c:showLegendKey val="0"/>
            <c:showVal val="1"/>
            <c:showCatName val="0"/>
            <c:showSerName val="0"/>
            <c:showPercent val="0"/>
            <c:showBubbleSize val="0"/>
            <c:showLeaderLines val="1"/>
          </c:dLbls>
          <c:cat>
            <c:strRef>
              <c:f>'2. Mf-Ex-NTM'!$I$5:$I$15</c:f>
              <c:strCache>
                <c:ptCount val="11"/>
                <c:pt idx="0">
                  <c:v>A. Technical regulations</c:v>
                </c:pt>
                <c:pt idx="1">
                  <c:v>B. Conformity assessment</c:v>
                </c:pt>
                <c:pt idx="2">
                  <c:v>C. Pre-shipment inspection and other formalities</c:v>
                </c:pt>
                <c:pt idx="3">
                  <c:v>D. Charges, taxes and other para-tariff measures</c:v>
                </c:pt>
                <c:pt idx="4">
                  <c:v>E. Quantity control measures</c:v>
                </c:pt>
                <c:pt idx="5">
                  <c:v>F. Finance Measures</c:v>
                </c:pt>
                <c:pt idx="6">
                  <c:v>H. Anti-competitive measures</c:v>
                </c:pt>
                <c:pt idx="7">
                  <c:v>O. Rules of origin</c:v>
                </c:pt>
                <c:pt idx="8">
                  <c:v>G. Price control measures</c:v>
                </c:pt>
                <c:pt idx="9">
                  <c:v>N. Intellectual property</c:v>
                </c:pt>
                <c:pt idx="10">
                  <c:v>M. Government procurement restrictions</c:v>
                </c:pt>
              </c:strCache>
            </c:strRef>
          </c:cat>
          <c:val>
            <c:numRef>
              <c:f>'2. Mf-Ex-NTM'!$N$5:$N$15</c:f>
              <c:numCache>
                <c:formatCode>0.0%</c:formatCode>
                <c:ptCount val="11"/>
                <c:pt idx="0">
                  <c:v>0.16214720531267296</c:v>
                </c:pt>
                <c:pt idx="1">
                  <c:v>0.22689540675152187</c:v>
                </c:pt>
                <c:pt idx="2">
                  <c:v>4.6762589928057555E-2</c:v>
                </c:pt>
                <c:pt idx="3">
                  <c:v>6.4748201438848921E-2</c:v>
                </c:pt>
                <c:pt idx="4">
                  <c:v>8.9928057553956831E-3</c:v>
                </c:pt>
                <c:pt idx="5">
                  <c:v>0.10680686220254566</c:v>
                </c:pt>
                <c:pt idx="6">
                  <c:v>3.5971223021582736E-3</c:v>
                </c:pt>
                <c:pt idx="7">
                  <c:v>0.37285556170448259</c:v>
                </c:pt>
                <c:pt idx="8">
                  <c:v>1.7985611510791368E-3</c:v>
                </c:pt>
                <c:pt idx="9">
                  <c:v>5.3956834532374104E-3</c:v>
                </c:pt>
              </c:numCache>
            </c:numRef>
          </c:val>
        </c:ser>
        <c:dLbls>
          <c:showLegendKey val="0"/>
          <c:showVal val="1"/>
          <c:showCatName val="0"/>
          <c:showSerName val="0"/>
          <c:showPercent val="0"/>
          <c:showBubbleSize val="0"/>
          <c:showLeaderLines val="1"/>
        </c:dLbls>
        <c:firstSliceAng val="0"/>
      </c:pieChart>
    </c:plotArea>
    <c:plotVisOnly val="1"/>
    <c:dispBlanksAs val="gap"/>
    <c:showDLblsOverMax val="0"/>
  </c:chart>
  <c:spPr>
    <a:ln>
      <a:noFill/>
    </a:ln>
  </c:spPr>
  <c:txPr>
    <a:bodyPr/>
    <a:lstStyle/>
    <a:p>
      <a:pPr>
        <a:defRPr sz="1600">
          <a:latin typeface="Arial" pitchFamily="34" charset="0"/>
          <a:cs typeface="Arial" pitchFamily="34" charset="0"/>
        </a:defRPr>
      </a:pPr>
      <a:endParaRPr lang="en-US"/>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400"/>
            </a:pPr>
            <a:r>
              <a:rPr lang="en-GB" sz="2400"/>
              <a:t>Agriculture</a:t>
            </a:r>
          </a:p>
        </c:rich>
      </c:tx>
      <c:layout>
        <c:manualLayout>
          <c:xMode val="edge"/>
          <c:yMode val="edge"/>
          <c:x val="0.22409860795999711"/>
          <c:y val="1.1916844074382127E-2"/>
        </c:manualLayout>
      </c:layout>
      <c:overlay val="0"/>
    </c:title>
    <c:autoTitleDeleted val="0"/>
    <c:plotArea>
      <c:layout>
        <c:manualLayout>
          <c:layoutTarget val="inner"/>
          <c:xMode val="edge"/>
          <c:yMode val="edge"/>
          <c:x val="7.4416547839955341E-2"/>
          <c:y val="9.3459960905244777E-2"/>
          <c:w val="0.44170723454969657"/>
          <c:h val="0.5546737299459219"/>
        </c:manualLayout>
      </c:layout>
      <c:barChart>
        <c:barDir val="col"/>
        <c:grouping val="clustered"/>
        <c:varyColors val="0"/>
        <c:ser>
          <c:idx val="0"/>
          <c:order val="0"/>
          <c:tx>
            <c:v>Companies facing obstacles when exporting to this destination, %</c:v>
          </c:tx>
          <c:invertIfNegative val="0"/>
          <c:dLbls>
            <c:numFmt formatCode="0%" sourceLinked="0"/>
            <c:showLegendKey val="0"/>
            <c:showVal val="1"/>
            <c:showCatName val="0"/>
            <c:showSerName val="0"/>
            <c:showPercent val="0"/>
            <c:showBubbleSize val="0"/>
            <c:showLeaderLines val="0"/>
          </c:dLbls>
          <c:cat>
            <c:strRef>
              <c:f>partner2!$A$356:$A$358</c:f>
              <c:strCache>
                <c:ptCount val="3"/>
                <c:pt idx="0">
                  <c:v>LAS</c:v>
                </c:pt>
                <c:pt idx="1">
                  <c:v>EU 27</c:v>
                </c:pt>
                <c:pt idx="2">
                  <c:v>Non-LAS (RoW)</c:v>
                </c:pt>
              </c:strCache>
            </c:strRef>
          </c:cat>
          <c:val>
            <c:numRef>
              <c:f>partner2!$H$356:$H$358</c:f>
              <c:numCache>
                <c:formatCode>0%</c:formatCode>
                <c:ptCount val="3"/>
                <c:pt idx="0">
                  <c:v>0.64358974358974363</c:v>
                </c:pt>
                <c:pt idx="1">
                  <c:v>0.77984084880636606</c:v>
                </c:pt>
                <c:pt idx="2">
                  <c:v>0.66184971098265899</c:v>
                </c:pt>
              </c:numCache>
            </c:numRef>
          </c:val>
        </c:ser>
        <c:ser>
          <c:idx val="1"/>
          <c:order val="1"/>
          <c:tx>
            <c:v>Companies facing obstacles applied by this destination, %</c:v>
          </c:tx>
          <c:invertIfNegative val="0"/>
          <c:cat>
            <c:strRef>
              <c:f>partner2!$A$356:$A$358</c:f>
              <c:strCache>
                <c:ptCount val="3"/>
                <c:pt idx="0">
                  <c:v>LAS</c:v>
                </c:pt>
                <c:pt idx="1">
                  <c:v>EU 27</c:v>
                </c:pt>
                <c:pt idx="2">
                  <c:v>Non-LAS (RoW)</c:v>
                </c:pt>
              </c:strCache>
            </c:strRef>
          </c:cat>
          <c:val>
            <c:numRef>
              <c:f>partner2!$J$356:$J$358</c:f>
              <c:numCache>
                <c:formatCode>0%</c:formatCode>
                <c:ptCount val="3"/>
                <c:pt idx="0">
                  <c:v>0.35384615384615387</c:v>
                </c:pt>
                <c:pt idx="1">
                  <c:v>0.3660477453580902</c:v>
                </c:pt>
                <c:pt idx="2">
                  <c:v>0.30057803468208094</c:v>
                </c:pt>
              </c:numCache>
            </c:numRef>
          </c:val>
        </c:ser>
        <c:dLbls>
          <c:showLegendKey val="0"/>
          <c:showVal val="1"/>
          <c:showCatName val="0"/>
          <c:showSerName val="0"/>
          <c:showPercent val="0"/>
          <c:showBubbleSize val="0"/>
        </c:dLbls>
        <c:gapWidth val="150"/>
        <c:axId val="85506304"/>
        <c:axId val="85508096"/>
      </c:barChart>
      <c:catAx>
        <c:axId val="85506304"/>
        <c:scaling>
          <c:orientation val="minMax"/>
        </c:scaling>
        <c:delete val="0"/>
        <c:axPos val="b"/>
        <c:majorTickMark val="out"/>
        <c:minorTickMark val="none"/>
        <c:tickLblPos val="nextTo"/>
        <c:crossAx val="85508096"/>
        <c:crosses val="autoZero"/>
        <c:auto val="1"/>
        <c:lblAlgn val="ctr"/>
        <c:lblOffset val="100"/>
        <c:noMultiLvlLbl val="0"/>
      </c:catAx>
      <c:valAx>
        <c:axId val="85508096"/>
        <c:scaling>
          <c:orientation val="minMax"/>
        </c:scaling>
        <c:delete val="0"/>
        <c:axPos val="l"/>
        <c:majorGridlines/>
        <c:numFmt formatCode="0%" sourceLinked="1"/>
        <c:majorTickMark val="out"/>
        <c:minorTickMark val="none"/>
        <c:tickLblPos val="nextTo"/>
        <c:crossAx val="85506304"/>
        <c:crosses val="autoZero"/>
        <c:crossBetween val="between"/>
      </c:valAx>
    </c:plotArea>
    <c:legend>
      <c:legendPos val="b"/>
      <c:layout>
        <c:manualLayout>
          <c:xMode val="edge"/>
          <c:yMode val="edge"/>
          <c:x val="7.9354130532787448E-3"/>
          <c:y val="0.75740420734032554"/>
          <c:w val="0.96175612043531788"/>
          <c:h val="0.10636074219981563"/>
        </c:manualLayout>
      </c:layout>
      <c:overlay val="0"/>
      <c:txPr>
        <a:bodyPr/>
        <a:lstStyle/>
        <a:p>
          <a:pPr>
            <a:defRPr sz="1800"/>
          </a:pPr>
          <a:endParaRPr lang="en-US"/>
        </a:p>
      </c:txPr>
    </c:legend>
    <c:plotVisOnly val="1"/>
    <c:dispBlanksAs val="gap"/>
    <c:showDLblsOverMax val="0"/>
  </c:chart>
  <c:txPr>
    <a:bodyPr/>
    <a:lstStyle/>
    <a:p>
      <a:pPr>
        <a:defRPr sz="16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400"/>
            </a:pPr>
            <a:r>
              <a:rPr lang="en-GB" sz="2400"/>
              <a:t>Manufacturing</a:t>
            </a:r>
          </a:p>
        </c:rich>
      </c:tx>
      <c:layout>
        <c:manualLayout>
          <c:xMode val="edge"/>
          <c:yMode val="edge"/>
          <c:x val="0.31137608273410233"/>
          <c:y val="6.4311878952122856E-2"/>
        </c:manualLayout>
      </c:layout>
      <c:overlay val="0"/>
    </c:title>
    <c:autoTitleDeleted val="0"/>
    <c:plotArea>
      <c:layout>
        <c:manualLayout>
          <c:layoutTarget val="inner"/>
          <c:xMode val="edge"/>
          <c:yMode val="edge"/>
          <c:x val="7.0673393802497111E-2"/>
          <c:y val="0.16107739026521525"/>
          <c:w val="0.91378523360847042"/>
          <c:h val="0.66948780487804882"/>
        </c:manualLayout>
      </c:layout>
      <c:barChart>
        <c:barDir val="col"/>
        <c:grouping val="clustered"/>
        <c:varyColors val="0"/>
        <c:ser>
          <c:idx val="0"/>
          <c:order val="0"/>
          <c:invertIfNegative val="0"/>
          <c:dLbls>
            <c:numFmt formatCode="0%" sourceLinked="0"/>
            <c:showLegendKey val="0"/>
            <c:showVal val="1"/>
            <c:showCatName val="0"/>
            <c:showSerName val="0"/>
            <c:showPercent val="0"/>
            <c:showBubbleSize val="0"/>
            <c:showLeaderLines val="0"/>
          </c:dLbls>
          <c:cat>
            <c:strRef>
              <c:f>partner2!$A$356:$A$358</c:f>
              <c:strCache>
                <c:ptCount val="3"/>
                <c:pt idx="0">
                  <c:v>LAS</c:v>
                </c:pt>
                <c:pt idx="1">
                  <c:v>EU 27</c:v>
                </c:pt>
                <c:pt idx="2">
                  <c:v>Non-LAS (RoW)</c:v>
                </c:pt>
              </c:strCache>
            </c:strRef>
          </c:cat>
          <c:val>
            <c:numRef>
              <c:f>partner2!$I$356:$I$358</c:f>
              <c:numCache>
                <c:formatCode>0%</c:formatCode>
                <c:ptCount val="3"/>
                <c:pt idx="0">
                  <c:v>0.55653710247349819</c:v>
                </c:pt>
                <c:pt idx="1">
                  <c:v>0.56046511627906981</c:v>
                </c:pt>
                <c:pt idx="2">
                  <c:v>0.57804878048780484</c:v>
                </c:pt>
              </c:numCache>
            </c:numRef>
          </c:val>
        </c:ser>
        <c:ser>
          <c:idx val="1"/>
          <c:order val="1"/>
          <c:invertIfNegative val="0"/>
          <c:cat>
            <c:strRef>
              <c:f>partner2!$A$356:$A$358</c:f>
              <c:strCache>
                <c:ptCount val="3"/>
                <c:pt idx="0">
                  <c:v>LAS</c:v>
                </c:pt>
                <c:pt idx="1">
                  <c:v>EU 27</c:v>
                </c:pt>
                <c:pt idx="2">
                  <c:v>Non-LAS (RoW)</c:v>
                </c:pt>
              </c:strCache>
            </c:strRef>
          </c:cat>
          <c:val>
            <c:numRef>
              <c:f>partner2!$K$356:$K$358</c:f>
              <c:numCache>
                <c:formatCode>0%</c:formatCode>
                <c:ptCount val="3"/>
                <c:pt idx="0">
                  <c:v>0.36042402826855124</c:v>
                </c:pt>
                <c:pt idx="1">
                  <c:v>0.1744186046511628</c:v>
                </c:pt>
                <c:pt idx="2">
                  <c:v>0.32682926829268294</c:v>
                </c:pt>
              </c:numCache>
            </c:numRef>
          </c:val>
        </c:ser>
        <c:dLbls>
          <c:showLegendKey val="0"/>
          <c:showVal val="1"/>
          <c:showCatName val="0"/>
          <c:showSerName val="0"/>
          <c:showPercent val="0"/>
          <c:showBubbleSize val="0"/>
        </c:dLbls>
        <c:gapWidth val="150"/>
        <c:axId val="104576896"/>
        <c:axId val="104578432"/>
      </c:barChart>
      <c:catAx>
        <c:axId val="104576896"/>
        <c:scaling>
          <c:orientation val="minMax"/>
        </c:scaling>
        <c:delete val="0"/>
        <c:axPos val="b"/>
        <c:majorTickMark val="out"/>
        <c:minorTickMark val="none"/>
        <c:tickLblPos val="nextTo"/>
        <c:crossAx val="104578432"/>
        <c:crosses val="autoZero"/>
        <c:auto val="1"/>
        <c:lblAlgn val="ctr"/>
        <c:lblOffset val="100"/>
        <c:noMultiLvlLbl val="0"/>
      </c:catAx>
      <c:valAx>
        <c:axId val="104578432"/>
        <c:scaling>
          <c:orientation val="minMax"/>
          <c:max val="0.9"/>
        </c:scaling>
        <c:delete val="1"/>
        <c:axPos val="l"/>
        <c:majorGridlines/>
        <c:numFmt formatCode="0%" sourceLinked="1"/>
        <c:majorTickMark val="out"/>
        <c:minorTickMark val="none"/>
        <c:tickLblPos val="nextTo"/>
        <c:crossAx val="104576896"/>
        <c:crosses val="autoZero"/>
        <c:crossBetween val="between"/>
      </c:valAx>
    </c:plotArea>
    <c:plotVisOnly val="1"/>
    <c:dispBlanksAs val="gap"/>
    <c:showDLblsOverMax val="0"/>
  </c:chart>
  <c:txPr>
    <a:bodyPr/>
    <a:lstStyle/>
    <a:p>
      <a:pPr>
        <a:defRPr sz="1600"/>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overlay val="0"/>
      <c:txPr>
        <a:bodyPr/>
        <a:lstStyle/>
        <a:p>
          <a:pPr>
            <a:defRPr sz="2400"/>
          </a:pPr>
          <a:endParaRPr lang="en-US"/>
        </a:p>
      </c:txPr>
    </c:title>
    <c:autoTitleDeleted val="0"/>
    <c:plotArea>
      <c:layout>
        <c:manualLayout>
          <c:layoutTarget val="inner"/>
          <c:xMode val="edge"/>
          <c:yMode val="edge"/>
          <c:x val="0.14409189814814816"/>
          <c:y val="0.20626157407407411"/>
          <c:w val="0.7059368055555556"/>
          <c:h val="0.7059368055555556"/>
        </c:manualLayout>
      </c:layout>
      <c:pieChart>
        <c:varyColors val="1"/>
        <c:ser>
          <c:idx val="0"/>
          <c:order val="0"/>
          <c:tx>
            <c:strRef>
              <c:f>'NTM1'!$F$208</c:f>
              <c:strCache>
                <c:ptCount val="1"/>
                <c:pt idx="0">
                  <c:v>Agriculture</c:v>
                </c:pt>
              </c:strCache>
            </c:strRef>
          </c:tx>
          <c:dPt>
            <c:idx val="3"/>
            <c:bubble3D val="0"/>
            <c:explosion val="9"/>
          </c:dPt>
          <c:dLbls>
            <c:showLegendKey val="0"/>
            <c:showVal val="0"/>
            <c:showCatName val="0"/>
            <c:showSerName val="0"/>
            <c:showPercent val="1"/>
            <c:showBubbleSize val="0"/>
            <c:showLeaderLines val="1"/>
          </c:dLbls>
          <c:cat>
            <c:strRef>
              <c:f>'NTM1'!$A$209:$A$212</c:f>
              <c:strCache>
                <c:ptCount val="4"/>
                <c:pt idx="0">
                  <c:v>LAS</c:v>
                </c:pt>
                <c:pt idx="1">
                  <c:v>EU</c:v>
                </c:pt>
                <c:pt idx="2">
                  <c:v>RoW</c:v>
                </c:pt>
                <c:pt idx="3">
                  <c:v>Home</c:v>
                </c:pt>
              </c:strCache>
            </c:strRef>
          </c:cat>
          <c:val>
            <c:numRef>
              <c:f>'NTM1'!$F$209:$F$212</c:f>
              <c:numCache>
                <c:formatCode>General</c:formatCode>
                <c:ptCount val="4"/>
                <c:pt idx="0">
                  <c:v>314</c:v>
                </c:pt>
                <c:pt idx="1">
                  <c:v>325</c:v>
                </c:pt>
                <c:pt idx="2">
                  <c:v>197</c:v>
                </c:pt>
                <c:pt idx="3">
                  <c:v>212</c:v>
                </c:pt>
              </c:numCache>
            </c:numRef>
          </c:val>
        </c:ser>
        <c:dLbls>
          <c:showLegendKey val="0"/>
          <c:showVal val="1"/>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manualLayout>
          <c:xMode val="edge"/>
          <c:yMode val="edge"/>
          <c:x val="0.20919761904761905"/>
          <c:y val="1.7638888888888888E-2"/>
        </c:manualLayout>
      </c:layout>
      <c:overlay val="0"/>
      <c:txPr>
        <a:bodyPr/>
        <a:lstStyle/>
        <a:p>
          <a:pPr>
            <a:defRPr sz="2400"/>
          </a:pPr>
          <a:endParaRPr lang="en-US"/>
        </a:p>
      </c:txPr>
    </c:title>
    <c:autoTitleDeleted val="0"/>
    <c:plotArea>
      <c:layout>
        <c:manualLayout>
          <c:layoutTarget val="inner"/>
          <c:xMode val="edge"/>
          <c:yMode val="edge"/>
          <c:x val="9.9411706349206347E-2"/>
          <c:y val="0.21802083333333336"/>
          <c:w val="0.59500932539682538"/>
          <c:h val="0.69417754629629624"/>
        </c:manualLayout>
      </c:layout>
      <c:pieChart>
        <c:varyColors val="1"/>
        <c:ser>
          <c:idx val="0"/>
          <c:order val="0"/>
          <c:tx>
            <c:strRef>
              <c:f>'NTM1'!$G$208</c:f>
              <c:strCache>
                <c:ptCount val="1"/>
                <c:pt idx="0">
                  <c:v>Manufacturing</c:v>
                </c:pt>
              </c:strCache>
            </c:strRef>
          </c:tx>
          <c:dPt>
            <c:idx val="3"/>
            <c:bubble3D val="0"/>
            <c:explosion val="12"/>
          </c:dPt>
          <c:dLbls>
            <c:showLegendKey val="0"/>
            <c:showVal val="0"/>
            <c:showCatName val="0"/>
            <c:showSerName val="0"/>
            <c:showPercent val="1"/>
            <c:showBubbleSize val="0"/>
            <c:showLeaderLines val="1"/>
          </c:dLbls>
          <c:cat>
            <c:strRef>
              <c:f>'NTM1'!$A$209:$A$212</c:f>
              <c:strCache>
                <c:ptCount val="4"/>
                <c:pt idx="0">
                  <c:v>LAS</c:v>
                </c:pt>
                <c:pt idx="1">
                  <c:v>EU</c:v>
                </c:pt>
                <c:pt idx="2">
                  <c:v>RoW</c:v>
                </c:pt>
                <c:pt idx="3">
                  <c:v>Home</c:v>
                </c:pt>
              </c:strCache>
            </c:strRef>
          </c:cat>
          <c:val>
            <c:numRef>
              <c:f>'NTM1'!$G$209:$G$212</c:f>
              <c:numCache>
                <c:formatCode>General</c:formatCode>
                <c:ptCount val="4"/>
                <c:pt idx="0">
                  <c:v>366</c:v>
                </c:pt>
                <c:pt idx="1">
                  <c:v>165</c:v>
                </c:pt>
                <c:pt idx="2">
                  <c:v>244</c:v>
                </c:pt>
                <c:pt idx="3">
                  <c:v>176</c:v>
                </c:pt>
              </c:numCache>
            </c:numRef>
          </c:val>
        </c:ser>
        <c:dLbls>
          <c:showLegendKey val="0"/>
          <c:showVal val="1"/>
          <c:showCatName val="0"/>
          <c:showSerName val="0"/>
          <c:showPercent val="0"/>
          <c:showBubbleSize val="0"/>
          <c:showLeaderLines val="1"/>
        </c:dLbls>
        <c:firstSliceAng val="0"/>
      </c:pieChart>
    </c:plotArea>
    <c:legend>
      <c:legendPos val="r"/>
      <c:layout>
        <c:manualLayout>
          <c:xMode val="edge"/>
          <c:yMode val="edge"/>
          <c:x val="0.72579702380952393"/>
          <c:y val="0.66513564814814818"/>
          <c:w val="0.21624662698412697"/>
          <c:h val="0.32638055555555556"/>
        </c:manualLayout>
      </c:layout>
      <c:overlay val="0"/>
    </c:legend>
    <c:plotVisOnly val="1"/>
    <c:dispBlanksAs val="gap"/>
    <c:showDLblsOverMax val="0"/>
  </c:chart>
  <c:txPr>
    <a:bodyPr/>
    <a:lstStyle/>
    <a:p>
      <a:pPr>
        <a:defRPr sz="1800"/>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400"/>
            </a:pPr>
            <a:r>
              <a:rPr lang="en-GB" sz="2400"/>
              <a:t>Agriculture</a:t>
            </a:r>
          </a:p>
        </c:rich>
      </c:tx>
      <c:layout>
        <c:manualLayout>
          <c:xMode val="edge"/>
          <c:yMode val="edge"/>
          <c:x val="0.21329527415974495"/>
          <c:y val="6.0626944228419063E-2"/>
        </c:manualLayout>
      </c:layout>
      <c:overlay val="0"/>
    </c:title>
    <c:autoTitleDeleted val="0"/>
    <c:plotArea>
      <c:layout>
        <c:manualLayout>
          <c:layoutTarget val="inner"/>
          <c:xMode val="edge"/>
          <c:yMode val="edge"/>
          <c:x val="8.7349051611967779E-2"/>
          <c:y val="0.17566529346201676"/>
          <c:w val="0.43033342340493241"/>
          <c:h val="0.5890892765387179"/>
        </c:manualLayout>
      </c:layout>
      <c:barChart>
        <c:barDir val="col"/>
        <c:grouping val="stacked"/>
        <c:varyColors val="0"/>
        <c:ser>
          <c:idx val="1"/>
          <c:order val="0"/>
          <c:tx>
            <c:strRef>
              <c:f>'NTM1'!$C$216</c:f>
              <c:strCache>
                <c:ptCount val="1"/>
                <c:pt idx="0">
                  <c:v>Non-technical NTMs</c:v>
                </c:pt>
              </c:strCache>
            </c:strRef>
          </c:tx>
          <c:invertIfNegative val="0"/>
          <c:cat>
            <c:strRef>
              <c:f>'NTM1'!$A$217:$A$219</c:f>
              <c:strCache>
                <c:ptCount val="3"/>
                <c:pt idx="0">
                  <c:v>LAS</c:v>
                </c:pt>
                <c:pt idx="1">
                  <c:v>EU</c:v>
                </c:pt>
                <c:pt idx="2">
                  <c:v>RoW</c:v>
                </c:pt>
              </c:strCache>
            </c:strRef>
          </c:cat>
          <c:val>
            <c:numRef>
              <c:f>'NTM1'!$C$217:$C$219</c:f>
              <c:numCache>
                <c:formatCode>0%</c:formatCode>
                <c:ptCount val="3"/>
                <c:pt idx="0">
                  <c:v>0.45541401273885351</c:v>
                </c:pt>
                <c:pt idx="1">
                  <c:v>0.23384615384615384</c:v>
                </c:pt>
                <c:pt idx="2">
                  <c:v>0.43654822335025378</c:v>
                </c:pt>
              </c:numCache>
            </c:numRef>
          </c:val>
        </c:ser>
        <c:ser>
          <c:idx val="0"/>
          <c:order val="1"/>
          <c:tx>
            <c:strRef>
              <c:f>'NTM1'!$B$216</c:f>
              <c:strCache>
                <c:ptCount val="1"/>
                <c:pt idx="0">
                  <c:v>Technical NTMs (SPS/TBT)</c:v>
                </c:pt>
              </c:strCache>
            </c:strRef>
          </c:tx>
          <c:invertIfNegative val="0"/>
          <c:cat>
            <c:strRef>
              <c:f>'NTM1'!$A$217:$A$219</c:f>
              <c:strCache>
                <c:ptCount val="3"/>
                <c:pt idx="0">
                  <c:v>LAS</c:v>
                </c:pt>
                <c:pt idx="1">
                  <c:v>EU</c:v>
                </c:pt>
                <c:pt idx="2">
                  <c:v>RoW</c:v>
                </c:pt>
              </c:strCache>
            </c:strRef>
          </c:cat>
          <c:val>
            <c:numRef>
              <c:f>'NTM1'!$B$217:$B$219</c:f>
              <c:numCache>
                <c:formatCode>0%</c:formatCode>
                <c:ptCount val="3"/>
                <c:pt idx="0">
                  <c:v>0.54458598726114649</c:v>
                </c:pt>
                <c:pt idx="1">
                  <c:v>0.76615384615384619</c:v>
                </c:pt>
                <c:pt idx="2">
                  <c:v>0.56345177664974622</c:v>
                </c:pt>
              </c:numCache>
            </c:numRef>
          </c:val>
        </c:ser>
        <c:dLbls>
          <c:dLblPos val="ctr"/>
          <c:showLegendKey val="0"/>
          <c:showVal val="1"/>
          <c:showCatName val="0"/>
          <c:showSerName val="0"/>
          <c:showPercent val="0"/>
          <c:showBubbleSize val="0"/>
        </c:dLbls>
        <c:gapWidth val="150"/>
        <c:overlap val="100"/>
        <c:axId val="105873408"/>
        <c:axId val="105874944"/>
      </c:barChart>
      <c:catAx>
        <c:axId val="105873408"/>
        <c:scaling>
          <c:orientation val="minMax"/>
        </c:scaling>
        <c:delete val="0"/>
        <c:axPos val="b"/>
        <c:majorTickMark val="out"/>
        <c:minorTickMark val="none"/>
        <c:tickLblPos val="nextTo"/>
        <c:crossAx val="105874944"/>
        <c:crosses val="autoZero"/>
        <c:auto val="1"/>
        <c:lblAlgn val="ctr"/>
        <c:lblOffset val="100"/>
        <c:noMultiLvlLbl val="0"/>
      </c:catAx>
      <c:valAx>
        <c:axId val="105874944"/>
        <c:scaling>
          <c:orientation val="minMax"/>
          <c:max val="1"/>
        </c:scaling>
        <c:delete val="0"/>
        <c:axPos val="l"/>
        <c:majorGridlines/>
        <c:numFmt formatCode="0%" sourceLinked="1"/>
        <c:majorTickMark val="out"/>
        <c:minorTickMark val="none"/>
        <c:tickLblPos val="nextTo"/>
        <c:crossAx val="105873408"/>
        <c:crosses val="autoZero"/>
        <c:crossBetween val="between"/>
        <c:majorUnit val="0.2"/>
      </c:valAx>
    </c:plotArea>
    <c:legend>
      <c:legendPos val="b"/>
      <c:layout/>
      <c:overlay val="0"/>
      <c:txPr>
        <a:bodyPr/>
        <a:lstStyle/>
        <a:p>
          <a:pPr>
            <a:defRPr sz="2000"/>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400"/>
            </a:pPr>
            <a:r>
              <a:rPr lang="en-GB" sz="2400"/>
              <a:t>Manufacturing</a:t>
            </a:r>
          </a:p>
        </c:rich>
      </c:tx>
      <c:layout/>
      <c:overlay val="0"/>
    </c:title>
    <c:autoTitleDeleted val="0"/>
    <c:plotArea>
      <c:layout>
        <c:manualLayout>
          <c:layoutTarget val="inner"/>
          <c:xMode val="edge"/>
          <c:yMode val="edge"/>
          <c:x val="3.403617921595456E-2"/>
          <c:y val="0.16753462578232048"/>
          <c:w val="0.93192764156809083"/>
          <c:h val="0.70214266316088336"/>
        </c:manualLayout>
      </c:layout>
      <c:barChart>
        <c:barDir val="col"/>
        <c:grouping val="stacked"/>
        <c:varyColors val="0"/>
        <c:ser>
          <c:idx val="1"/>
          <c:order val="0"/>
          <c:tx>
            <c:strRef>
              <c:f>'NTM1'!$E$216</c:f>
              <c:strCache>
                <c:ptCount val="1"/>
                <c:pt idx="0">
                  <c:v>Non-technical NTMs</c:v>
                </c:pt>
              </c:strCache>
            </c:strRef>
          </c:tx>
          <c:invertIfNegative val="0"/>
          <c:cat>
            <c:strRef>
              <c:f>'NTM1'!$A$217:$A$219</c:f>
              <c:strCache>
                <c:ptCount val="3"/>
                <c:pt idx="0">
                  <c:v>LAS</c:v>
                </c:pt>
                <c:pt idx="1">
                  <c:v>EU</c:v>
                </c:pt>
                <c:pt idx="2">
                  <c:v>RoW</c:v>
                </c:pt>
              </c:strCache>
            </c:strRef>
          </c:cat>
          <c:val>
            <c:numRef>
              <c:f>'NTM1'!$E$217:$E$219</c:f>
              <c:numCache>
                <c:formatCode>0%</c:formatCode>
                <c:ptCount val="3"/>
                <c:pt idx="0">
                  <c:v>0.65573770491803274</c:v>
                </c:pt>
                <c:pt idx="1">
                  <c:v>0.47272727272727272</c:v>
                </c:pt>
                <c:pt idx="2">
                  <c:v>0.78688524590163933</c:v>
                </c:pt>
              </c:numCache>
            </c:numRef>
          </c:val>
        </c:ser>
        <c:ser>
          <c:idx val="0"/>
          <c:order val="1"/>
          <c:tx>
            <c:strRef>
              <c:f>'NTM1'!$D$216</c:f>
              <c:strCache>
                <c:ptCount val="1"/>
                <c:pt idx="0">
                  <c:v>Technical NTMs (SPS/TBT)</c:v>
                </c:pt>
              </c:strCache>
            </c:strRef>
          </c:tx>
          <c:invertIfNegative val="0"/>
          <c:cat>
            <c:strRef>
              <c:f>'NTM1'!$A$217:$A$219</c:f>
              <c:strCache>
                <c:ptCount val="3"/>
                <c:pt idx="0">
                  <c:v>LAS</c:v>
                </c:pt>
                <c:pt idx="1">
                  <c:v>EU</c:v>
                </c:pt>
                <c:pt idx="2">
                  <c:v>RoW</c:v>
                </c:pt>
              </c:strCache>
            </c:strRef>
          </c:cat>
          <c:val>
            <c:numRef>
              <c:f>'NTM1'!$D$217:$D$219</c:f>
              <c:numCache>
                <c:formatCode>0%</c:formatCode>
                <c:ptCount val="3"/>
                <c:pt idx="0">
                  <c:v>0.34426229508196721</c:v>
                </c:pt>
                <c:pt idx="1">
                  <c:v>0.52727272727272723</c:v>
                </c:pt>
                <c:pt idx="2">
                  <c:v>0.21311475409836064</c:v>
                </c:pt>
              </c:numCache>
            </c:numRef>
          </c:val>
        </c:ser>
        <c:dLbls>
          <c:dLblPos val="ctr"/>
          <c:showLegendKey val="0"/>
          <c:showVal val="1"/>
          <c:showCatName val="0"/>
          <c:showSerName val="0"/>
          <c:showPercent val="0"/>
          <c:showBubbleSize val="0"/>
        </c:dLbls>
        <c:gapWidth val="150"/>
        <c:overlap val="100"/>
        <c:axId val="105934208"/>
        <c:axId val="105940096"/>
      </c:barChart>
      <c:catAx>
        <c:axId val="105934208"/>
        <c:scaling>
          <c:orientation val="minMax"/>
        </c:scaling>
        <c:delete val="0"/>
        <c:axPos val="b"/>
        <c:majorTickMark val="out"/>
        <c:minorTickMark val="none"/>
        <c:tickLblPos val="nextTo"/>
        <c:crossAx val="105940096"/>
        <c:crosses val="autoZero"/>
        <c:auto val="1"/>
        <c:lblAlgn val="ctr"/>
        <c:lblOffset val="100"/>
        <c:noMultiLvlLbl val="0"/>
      </c:catAx>
      <c:valAx>
        <c:axId val="105940096"/>
        <c:scaling>
          <c:orientation val="minMax"/>
          <c:max val="1"/>
        </c:scaling>
        <c:delete val="1"/>
        <c:axPos val="l"/>
        <c:majorGridlines/>
        <c:numFmt formatCode="0%" sourceLinked="1"/>
        <c:majorTickMark val="out"/>
        <c:minorTickMark val="none"/>
        <c:tickLblPos val="nextTo"/>
        <c:crossAx val="10593420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5D81E1-27FA-414E-8329-254AC15CFE29}" type="doc">
      <dgm:prSet loTypeId="urn:diagrams.loki3.com/VaryingWidthList+Icon" loCatId="list" qsTypeId="urn:microsoft.com/office/officeart/2005/8/quickstyle/simple1" qsCatId="simple" csTypeId="urn:microsoft.com/office/officeart/2005/8/colors/accent1_2" csCatId="accent1" phldr="1"/>
      <dgm:spPr/>
      <dgm:t>
        <a:bodyPr/>
        <a:lstStyle/>
        <a:p>
          <a:endParaRPr lang="en-GB"/>
        </a:p>
      </dgm:t>
    </dgm:pt>
    <dgm:pt modelId="{6BDD3724-E530-456E-8E3B-8FF4861594A2}">
      <dgm:prSet phldrT="[Text]" custT="1"/>
      <dgm:spPr/>
      <dgm:t>
        <a:bodyPr/>
        <a:lstStyle/>
        <a:p>
          <a:pPr algn="l"/>
          <a:r>
            <a:rPr lang="en-GB" sz="1400" dirty="0" smtClean="0">
              <a:solidFill>
                <a:schemeClr val="bg2"/>
              </a:solidFill>
            </a:rPr>
            <a:t>A	Sanitary and </a:t>
          </a:r>
          <a:r>
            <a:rPr lang="en-GB" sz="1400" dirty="0" err="1" smtClean="0">
              <a:solidFill>
                <a:schemeClr val="bg2"/>
              </a:solidFill>
            </a:rPr>
            <a:t>phytosanitary</a:t>
          </a:r>
          <a:r>
            <a:rPr lang="en-GB" sz="1400" dirty="0" smtClean="0">
              <a:solidFill>
                <a:schemeClr val="bg2"/>
              </a:solidFill>
            </a:rPr>
            <a:t> measures</a:t>
          </a:r>
          <a:endParaRPr lang="en-GB" sz="1400" dirty="0">
            <a:solidFill>
              <a:schemeClr val="bg2"/>
            </a:solidFill>
          </a:endParaRPr>
        </a:p>
      </dgm:t>
    </dgm:pt>
    <dgm:pt modelId="{722DB5DA-F6D4-4E71-A08B-8D794939F831}" type="parTrans" cxnId="{9DA75B13-6476-4383-8392-610EA12C8780}">
      <dgm:prSet/>
      <dgm:spPr/>
      <dgm:t>
        <a:bodyPr/>
        <a:lstStyle/>
        <a:p>
          <a:pPr algn="l"/>
          <a:endParaRPr lang="en-GB" sz="1400">
            <a:solidFill>
              <a:schemeClr val="bg2"/>
            </a:solidFill>
          </a:endParaRPr>
        </a:p>
      </dgm:t>
    </dgm:pt>
    <dgm:pt modelId="{9383A149-E752-443F-BFC7-1FB51806A780}" type="sibTrans" cxnId="{9DA75B13-6476-4383-8392-610EA12C8780}">
      <dgm:prSet/>
      <dgm:spPr/>
      <dgm:t>
        <a:bodyPr/>
        <a:lstStyle/>
        <a:p>
          <a:pPr algn="l"/>
          <a:endParaRPr lang="en-GB" sz="1400">
            <a:solidFill>
              <a:schemeClr val="bg2"/>
            </a:solidFill>
          </a:endParaRPr>
        </a:p>
      </dgm:t>
    </dgm:pt>
    <dgm:pt modelId="{7CE953B3-D1D7-4E96-8304-14008A743298}">
      <dgm:prSet phldrT="[Text]" custT="1"/>
      <dgm:spPr/>
      <dgm:t>
        <a:bodyPr/>
        <a:lstStyle/>
        <a:p>
          <a:pPr algn="l"/>
          <a:r>
            <a:rPr lang="en-GB" sz="1400" dirty="0" smtClean="0">
              <a:solidFill>
                <a:schemeClr val="bg2"/>
              </a:solidFill>
            </a:rPr>
            <a:t>B	Technical barriers to trade</a:t>
          </a:r>
          <a:endParaRPr lang="en-GB" sz="1400" dirty="0">
            <a:solidFill>
              <a:schemeClr val="bg2"/>
            </a:solidFill>
          </a:endParaRPr>
        </a:p>
      </dgm:t>
    </dgm:pt>
    <dgm:pt modelId="{8408B0FC-EC96-4301-8136-0CADBE33668D}" type="parTrans" cxnId="{CD27163B-029D-40A1-887F-EE2698412756}">
      <dgm:prSet/>
      <dgm:spPr/>
      <dgm:t>
        <a:bodyPr/>
        <a:lstStyle/>
        <a:p>
          <a:pPr algn="l"/>
          <a:endParaRPr lang="en-GB" sz="1400">
            <a:solidFill>
              <a:schemeClr val="bg2"/>
            </a:solidFill>
          </a:endParaRPr>
        </a:p>
      </dgm:t>
    </dgm:pt>
    <dgm:pt modelId="{52502B26-5D85-4F1B-A180-53EC53E925AC}" type="sibTrans" cxnId="{CD27163B-029D-40A1-887F-EE2698412756}">
      <dgm:prSet/>
      <dgm:spPr/>
      <dgm:t>
        <a:bodyPr/>
        <a:lstStyle/>
        <a:p>
          <a:pPr algn="l"/>
          <a:endParaRPr lang="en-GB" sz="1400">
            <a:solidFill>
              <a:schemeClr val="bg2"/>
            </a:solidFill>
          </a:endParaRPr>
        </a:p>
      </dgm:t>
    </dgm:pt>
    <dgm:pt modelId="{508C6ABB-53B2-4CF7-97B6-E07CB0AC50F5}">
      <dgm:prSet phldrT="[Text]" custT="1"/>
      <dgm:spPr/>
      <dgm:t>
        <a:bodyPr/>
        <a:lstStyle/>
        <a:p>
          <a:pPr algn="l"/>
          <a:r>
            <a:rPr lang="en-GB" sz="1400" dirty="0" smtClean="0">
              <a:solidFill>
                <a:schemeClr val="bg2"/>
              </a:solidFill>
            </a:rPr>
            <a:t>C	Pre-shipment inspection and other formalities </a:t>
          </a:r>
          <a:endParaRPr lang="en-GB" sz="1400" dirty="0">
            <a:solidFill>
              <a:schemeClr val="bg2"/>
            </a:solidFill>
          </a:endParaRPr>
        </a:p>
      </dgm:t>
    </dgm:pt>
    <dgm:pt modelId="{833F1322-4AD1-4A67-8D59-C0682178BF89}" type="parTrans" cxnId="{5F449E7F-ACE4-4E8E-B8BC-C15F7B8401DC}">
      <dgm:prSet/>
      <dgm:spPr/>
      <dgm:t>
        <a:bodyPr/>
        <a:lstStyle/>
        <a:p>
          <a:pPr algn="l"/>
          <a:endParaRPr lang="en-GB" sz="1400">
            <a:solidFill>
              <a:schemeClr val="bg2"/>
            </a:solidFill>
          </a:endParaRPr>
        </a:p>
      </dgm:t>
    </dgm:pt>
    <dgm:pt modelId="{8C3CB9B8-00ED-4B20-8F7F-F89E5B9F3D12}" type="sibTrans" cxnId="{5F449E7F-ACE4-4E8E-B8BC-C15F7B8401DC}">
      <dgm:prSet/>
      <dgm:spPr/>
      <dgm:t>
        <a:bodyPr/>
        <a:lstStyle/>
        <a:p>
          <a:pPr algn="l"/>
          <a:endParaRPr lang="en-GB" sz="1400">
            <a:solidFill>
              <a:schemeClr val="bg2"/>
            </a:solidFill>
          </a:endParaRPr>
        </a:p>
      </dgm:t>
    </dgm:pt>
    <dgm:pt modelId="{9BCB4451-A0C5-4A86-BF3F-37D83071619E}">
      <dgm:prSet custT="1"/>
      <dgm:spPr/>
      <dgm:t>
        <a:bodyPr/>
        <a:lstStyle/>
        <a:p>
          <a:pPr algn="l"/>
          <a:r>
            <a:rPr lang="en-GB" sz="1400" dirty="0" smtClean="0">
              <a:solidFill>
                <a:schemeClr val="bg2"/>
              </a:solidFill>
            </a:rPr>
            <a:t>D	Contingent trade protective measures</a:t>
          </a:r>
          <a:endParaRPr lang="en-GB" sz="1400" dirty="0">
            <a:solidFill>
              <a:schemeClr val="bg2"/>
            </a:solidFill>
          </a:endParaRPr>
        </a:p>
      </dgm:t>
    </dgm:pt>
    <dgm:pt modelId="{0608C9A4-1A79-4FF7-B7BE-0503E6F789D7}" type="parTrans" cxnId="{8C16D63D-DE5C-4D06-A367-3D472D5D5554}">
      <dgm:prSet/>
      <dgm:spPr/>
      <dgm:t>
        <a:bodyPr/>
        <a:lstStyle/>
        <a:p>
          <a:pPr algn="l"/>
          <a:endParaRPr lang="en-GB" sz="1400">
            <a:solidFill>
              <a:schemeClr val="bg2"/>
            </a:solidFill>
          </a:endParaRPr>
        </a:p>
      </dgm:t>
    </dgm:pt>
    <dgm:pt modelId="{23F0A17A-1E83-450B-919B-7B6229618762}" type="sibTrans" cxnId="{8C16D63D-DE5C-4D06-A367-3D472D5D5554}">
      <dgm:prSet/>
      <dgm:spPr/>
      <dgm:t>
        <a:bodyPr/>
        <a:lstStyle/>
        <a:p>
          <a:pPr algn="l"/>
          <a:endParaRPr lang="en-GB" sz="1400">
            <a:solidFill>
              <a:schemeClr val="bg2"/>
            </a:solidFill>
          </a:endParaRPr>
        </a:p>
      </dgm:t>
    </dgm:pt>
    <dgm:pt modelId="{7A5B2E72-8529-4D7C-AFDD-32D4783FBC15}">
      <dgm:prSet custT="1"/>
      <dgm:spPr/>
      <dgm:t>
        <a:bodyPr/>
        <a:lstStyle/>
        <a:p>
          <a:pPr algn="l"/>
          <a:r>
            <a:rPr lang="en-GB" sz="1400" dirty="0" smtClean="0">
              <a:solidFill>
                <a:schemeClr val="bg2"/>
              </a:solidFill>
            </a:rPr>
            <a:t>E	Non-automatic licensing, quotas, prohibitions and quantity control	 measures</a:t>
          </a:r>
          <a:endParaRPr lang="en-GB" sz="1400" dirty="0">
            <a:solidFill>
              <a:schemeClr val="bg2"/>
            </a:solidFill>
          </a:endParaRPr>
        </a:p>
      </dgm:t>
    </dgm:pt>
    <dgm:pt modelId="{A024BAC2-0314-4375-AA79-568C115A1EBC}" type="parTrans" cxnId="{15D2C689-3C6B-40A4-B392-F5989E7575FB}">
      <dgm:prSet/>
      <dgm:spPr/>
      <dgm:t>
        <a:bodyPr/>
        <a:lstStyle/>
        <a:p>
          <a:pPr algn="l"/>
          <a:endParaRPr lang="en-GB" sz="1400">
            <a:solidFill>
              <a:schemeClr val="bg2"/>
            </a:solidFill>
          </a:endParaRPr>
        </a:p>
      </dgm:t>
    </dgm:pt>
    <dgm:pt modelId="{4BE2645E-17C0-4788-AB96-14EF03991CF8}" type="sibTrans" cxnId="{15D2C689-3C6B-40A4-B392-F5989E7575FB}">
      <dgm:prSet/>
      <dgm:spPr/>
      <dgm:t>
        <a:bodyPr/>
        <a:lstStyle/>
        <a:p>
          <a:pPr algn="l"/>
          <a:endParaRPr lang="en-GB" sz="1400">
            <a:solidFill>
              <a:schemeClr val="bg2"/>
            </a:solidFill>
          </a:endParaRPr>
        </a:p>
      </dgm:t>
    </dgm:pt>
    <dgm:pt modelId="{545B9284-72C9-440D-B172-8310893F87BF}">
      <dgm:prSet custT="1"/>
      <dgm:spPr/>
      <dgm:t>
        <a:bodyPr/>
        <a:lstStyle/>
        <a:p>
          <a:pPr algn="l"/>
          <a:r>
            <a:rPr lang="en-GB" sz="1400" dirty="0" smtClean="0">
              <a:solidFill>
                <a:schemeClr val="bg2"/>
              </a:solidFill>
            </a:rPr>
            <a:t>F	Price control measures including additional taxes and charges</a:t>
          </a:r>
          <a:endParaRPr lang="en-GB" sz="1400" dirty="0">
            <a:solidFill>
              <a:schemeClr val="bg2"/>
            </a:solidFill>
          </a:endParaRPr>
        </a:p>
      </dgm:t>
    </dgm:pt>
    <dgm:pt modelId="{D8F926FA-927D-4A0E-81B8-457C0FD2D3C4}" type="parTrans" cxnId="{B97EAF34-C47A-4F6D-BFB2-9A697CD8416C}">
      <dgm:prSet/>
      <dgm:spPr/>
      <dgm:t>
        <a:bodyPr/>
        <a:lstStyle/>
        <a:p>
          <a:pPr algn="l"/>
          <a:endParaRPr lang="en-GB" sz="1400">
            <a:solidFill>
              <a:schemeClr val="bg2"/>
            </a:solidFill>
          </a:endParaRPr>
        </a:p>
      </dgm:t>
    </dgm:pt>
    <dgm:pt modelId="{76C08AAE-F62A-4586-9199-4DA7ABAE366D}" type="sibTrans" cxnId="{B97EAF34-C47A-4F6D-BFB2-9A697CD8416C}">
      <dgm:prSet/>
      <dgm:spPr/>
      <dgm:t>
        <a:bodyPr/>
        <a:lstStyle/>
        <a:p>
          <a:pPr algn="l"/>
          <a:endParaRPr lang="en-GB" sz="1400">
            <a:solidFill>
              <a:schemeClr val="bg2"/>
            </a:solidFill>
          </a:endParaRPr>
        </a:p>
      </dgm:t>
    </dgm:pt>
    <dgm:pt modelId="{D84A65F1-0335-4A2D-A222-3E2DE89FD90C}">
      <dgm:prSet custT="1"/>
      <dgm:spPr/>
      <dgm:t>
        <a:bodyPr/>
        <a:lstStyle/>
        <a:p>
          <a:pPr algn="l"/>
          <a:r>
            <a:rPr lang="en-GB" sz="1400" dirty="0" smtClean="0">
              <a:solidFill>
                <a:schemeClr val="bg2"/>
              </a:solidFill>
            </a:rPr>
            <a:t>G	Finance measures</a:t>
          </a:r>
          <a:endParaRPr lang="en-GB" sz="1400" dirty="0">
            <a:solidFill>
              <a:schemeClr val="bg2"/>
            </a:solidFill>
          </a:endParaRPr>
        </a:p>
      </dgm:t>
    </dgm:pt>
    <dgm:pt modelId="{C3EF03B1-C1F6-46FA-BC83-F7487CC019BE}" type="parTrans" cxnId="{5F32A65B-4C29-44AC-8CE6-67EC79262660}">
      <dgm:prSet/>
      <dgm:spPr/>
      <dgm:t>
        <a:bodyPr/>
        <a:lstStyle/>
        <a:p>
          <a:pPr algn="l"/>
          <a:endParaRPr lang="en-GB" sz="1400">
            <a:solidFill>
              <a:schemeClr val="bg2"/>
            </a:solidFill>
          </a:endParaRPr>
        </a:p>
      </dgm:t>
    </dgm:pt>
    <dgm:pt modelId="{9878F2FF-CA4D-428A-B012-D4F8FB981FC3}" type="sibTrans" cxnId="{5F32A65B-4C29-44AC-8CE6-67EC79262660}">
      <dgm:prSet/>
      <dgm:spPr/>
      <dgm:t>
        <a:bodyPr/>
        <a:lstStyle/>
        <a:p>
          <a:pPr algn="l"/>
          <a:endParaRPr lang="en-GB" sz="1400">
            <a:solidFill>
              <a:schemeClr val="bg2"/>
            </a:solidFill>
          </a:endParaRPr>
        </a:p>
      </dgm:t>
    </dgm:pt>
    <dgm:pt modelId="{DF9E249C-76A0-4E5B-8A15-6E0C8CADB2C3}">
      <dgm:prSet custT="1"/>
      <dgm:spPr/>
      <dgm:t>
        <a:bodyPr/>
        <a:lstStyle/>
        <a:p>
          <a:pPr algn="l"/>
          <a:r>
            <a:rPr lang="en-GB" sz="1400" dirty="0" smtClean="0">
              <a:solidFill>
                <a:schemeClr val="bg2"/>
              </a:solidFill>
            </a:rPr>
            <a:t>H	Measures affecting competition</a:t>
          </a:r>
          <a:endParaRPr lang="en-GB" sz="1400" dirty="0">
            <a:solidFill>
              <a:schemeClr val="bg2"/>
            </a:solidFill>
          </a:endParaRPr>
        </a:p>
      </dgm:t>
    </dgm:pt>
    <dgm:pt modelId="{14DBCCF8-3B7F-45ED-8C55-1D84C51E28BD}" type="parTrans" cxnId="{681DC347-C7D9-43A7-ADA9-DC06B45EE27C}">
      <dgm:prSet/>
      <dgm:spPr/>
      <dgm:t>
        <a:bodyPr/>
        <a:lstStyle/>
        <a:p>
          <a:pPr algn="l"/>
          <a:endParaRPr lang="en-GB" sz="1400">
            <a:solidFill>
              <a:schemeClr val="bg2"/>
            </a:solidFill>
          </a:endParaRPr>
        </a:p>
      </dgm:t>
    </dgm:pt>
    <dgm:pt modelId="{A614F13E-3702-4098-A4D1-351B21FEC570}" type="sibTrans" cxnId="{681DC347-C7D9-43A7-ADA9-DC06B45EE27C}">
      <dgm:prSet/>
      <dgm:spPr/>
      <dgm:t>
        <a:bodyPr/>
        <a:lstStyle/>
        <a:p>
          <a:pPr algn="l"/>
          <a:endParaRPr lang="en-GB" sz="1400">
            <a:solidFill>
              <a:schemeClr val="bg2"/>
            </a:solidFill>
          </a:endParaRPr>
        </a:p>
      </dgm:t>
    </dgm:pt>
    <dgm:pt modelId="{F65F2577-0684-486A-AF49-ACB3A2A2FEAF}">
      <dgm:prSet custT="1"/>
      <dgm:spPr/>
      <dgm:t>
        <a:bodyPr/>
        <a:lstStyle/>
        <a:p>
          <a:pPr algn="l"/>
          <a:r>
            <a:rPr lang="en-GB" sz="1400" dirty="0" smtClean="0">
              <a:solidFill>
                <a:schemeClr val="bg2"/>
              </a:solidFill>
            </a:rPr>
            <a:t>I	Trade-related investment measures</a:t>
          </a:r>
          <a:endParaRPr lang="en-GB" sz="1400" dirty="0">
            <a:solidFill>
              <a:schemeClr val="bg2"/>
            </a:solidFill>
          </a:endParaRPr>
        </a:p>
      </dgm:t>
    </dgm:pt>
    <dgm:pt modelId="{653BB50C-3FF7-4036-9DC6-FF0CEA1037EF}" type="parTrans" cxnId="{D4A9718C-532A-4481-8ABF-AEA9FACA52AF}">
      <dgm:prSet/>
      <dgm:spPr/>
      <dgm:t>
        <a:bodyPr/>
        <a:lstStyle/>
        <a:p>
          <a:pPr algn="l"/>
          <a:endParaRPr lang="en-GB" sz="1400">
            <a:solidFill>
              <a:schemeClr val="bg2"/>
            </a:solidFill>
          </a:endParaRPr>
        </a:p>
      </dgm:t>
    </dgm:pt>
    <dgm:pt modelId="{94B69DCE-2237-4A29-84AD-5C28DE2B2911}" type="sibTrans" cxnId="{D4A9718C-532A-4481-8ABF-AEA9FACA52AF}">
      <dgm:prSet/>
      <dgm:spPr/>
      <dgm:t>
        <a:bodyPr/>
        <a:lstStyle/>
        <a:p>
          <a:pPr algn="l"/>
          <a:endParaRPr lang="en-GB" sz="1400">
            <a:solidFill>
              <a:schemeClr val="bg2"/>
            </a:solidFill>
          </a:endParaRPr>
        </a:p>
      </dgm:t>
    </dgm:pt>
    <dgm:pt modelId="{86BB6632-E091-4581-BF75-60582297C912}">
      <dgm:prSet custT="1"/>
      <dgm:spPr/>
      <dgm:t>
        <a:bodyPr/>
        <a:lstStyle/>
        <a:p>
          <a:pPr algn="l"/>
          <a:r>
            <a:rPr lang="en-GB" sz="1400" dirty="0" smtClean="0">
              <a:solidFill>
                <a:schemeClr val="bg2"/>
              </a:solidFill>
            </a:rPr>
            <a:t>J	Distribution restrictions</a:t>
          </a:r>
          <a:endParaRPr lang="en-GB" sz="1400" dirty="0">
            <a:solidFill>
              <a:schemeClr val="bg2"/>
            </a:solidFill>
          </a:endParaRPr>
        </a:p>
      </dgm:t>
    </dgm:pt>
    <dgm:pt modelId="{FD245616-DE62-4B56-9BD1-5BA3AB3384E9}" type="parTrans" cxnId="{9088EDBE-2583-4746-B0F8-FF7C1C072BD7}">
      <dgm:prSet/>
      <dgm:spPr/>
      <dgm:t>
        <a:bodyPr/>
        <a:lstStyle/>
        <a:p>
          <a:pPr algn="l"/>
          <a:endParaRPr lang="en-GB" sz="1400">
            <a:solidFill>
              <a:schemeClr val="bg2"/>
            </a:solidFill>
          </a:endParaRPr>
        </a:p>
      </dgm:t>
    </dgm:pt>
    <dgm:pt modelId="{94CD971D-6070-4D17-9FA7-79BB58034D26}" type="sibTrans" cxnId="{9088EDBE-2583-4746-B0F8-FF7C1C072BD7}">
      <dgm:prSet/>
      <dgm:spPr/>
      <dgm:t>
        <a:bodyPr/>
        <a:lstStyle/>
        <a:p>
          <a:pPr algn="l"/>
          <a:endParaRPr lang="en-GB" sz="1400">
            <a:solidFill>
              <a:schemeClr val="bg2"/>
            </a:solidFill>
          </a:endParaRPr>
        </a:p>
      </dgm:t>
    </dgm:pt>
    <dgm:pt modelId="{C7682B31-A63A-4633-83A7-DED299698596}">
      <dgm:prSet custT="1"/>
      <dgm:spPr/>
      <dgm:t>
        <a:bodyPr/>
        <a:lstStyle/>
        <a:p>
          <a:pPr algn="l"/>
          <a:r>
            <a:rPr lang="en-GB" sz="1400" dirty="0" smtClean="0">
              <a:solidFill>
                <a:schemeClr val="bg2"/>
              </a:solidFill>
            </a:rPr>
            <a:t>K	Restriction on post-sales services</a:t>
          </a:r>
          <a:endParaRPr lang="en-GB" sz="1400" dirty="0">
            <a:solidFill>
              <a:schemeClr val="bg2"/>
            </a:solidFill>
          </a:endParaRPr>
        </a:p>
      </dgm:t>
    </dgm:pt>
    <dgm:pt modelId="{CACC0A1B-B130-46DA-A67B-83A457F1A23C}" type="parTrans" cxnId="{E9FE355F-9EE4-4F5A-87EF-C477DFBCB2AB}">
      <dgm:prSet/>
      <dgm:spPr/>
      <dgm:t>
        <a:bodyPr/>
        <a:lstStyle/>
        <a:p>
          <a:pPr algn="l"/>
          <a:endParaRPr lang="en-GB" sz="1400">
            <a:solidFill>
              <a:schemeClr val="bg2"/>
            </a:solidFill>
          </a:endParaRPr>
        </a:p>
      </dgm:t>
    </dgm:pt>
    <dgm:pt modelId="{3508D0E8-E1A8-4219-8F6C-C69BBD499B47}" type="sibTrans" cxnId="{E9FE355F-9EE4-4F5A-87EF-C477DFBCB2AB}">
      <dgm:prSet/>
      <dgm:spPr/>
      <dgm:t>
        <a:bodyPr/>
        <a:lstStyle/>
        <a:p>
          <a:pPr algn="l"/>
          <a:endParaRPr lang="en-GB" sz="1400">
            <a:solidFill>
              <a:schemeClr val="bg2"/>
            </a:solidFill>
          </a:endParaRPr>
        </a:p>
      </dgm:t>
    </dgm:pt>
    <dgm:pt modelId="{F90F9C7E-503C-4A5A-8A31-392B5CBA52AC}">
      <dgm:prSet custT="1"/>
      <dgm:spPr/>
      <dgm:t>
        <a:bodyPr/>
        <a:lstStyle/>
        <a:p>
          <a:pPr algn="l"/>
          <a:r>
            <a:rPr lang="en-GB" sz="1400" dirty="0" smtClean="0">
              <a:solidFill>
                <a:schemeClr val="bg2"/>
              </a:solidFill>
            </a:rPr>
            <a:t>L	Subsidies (excluding export subsidies)</a:t>
          </a:r>
          <a:endParaRPr lang="en-GB" sz="1400" dirty="0">
            <a:solidFill>
              <a:schemeClr val="bg2"/>
            </a:solidFill>
          </a:endParaRPr>
        </a:p>
      </dgm:t>
    </dgm:pt>
    <dgm:pt modelId="{EE650930-09DE-4E51-93DA-B0258703BFF5}" type="parTrans" cxnId="{0A97D948-1F05-47BB-8332-0075D3DA9FE0}">
      <dgm:prSet/>
      <dgm:spPr/>
      <dgm:t>
        <a:bodyPr/>
        <a:lstStyle/>
        <a:p>
          <a:pPr algn="l"/>
          <a:endParaRPr lang="en-GB" sz="1400">
            <a:solidFill>
              <a:schemeClr val="bg2"/>
            </a:solidFill>
          </a:endParaRPr>
        </a:p>
      </dgm:t>
    </dgm:pt>
    <dgm:pt modelId="{8BC49208-BCA2-45FC-958A-8067406401DA}" type="sibTrans" cxnId="{0A97D948-1F05-47BB-8332-0075D3DA9FE0}">
      <dgm:prSet/>
      <dgm:spPr/>
      <dgm:t>
        <a:bodyPr/>
        <a:lstStyle/>
        <a:p>
          <a:pPr algn="l"/>
          <a:endParaRPr lang="en-GB" sz="1400">
            <a:solidFill>
              <a:schemeClr val="bg2"/>
            </a:solidFill>
          </a:endParaRPr>
        </a:p>
      </dgm:t>
    </dgm:pt>
    <dgm:pt modelId="{16BB8475-CC98-4BDA-9FCC-86E7E1A4FCA8}">
      <dgm:prSet custT="1"/>
      <dgm:spPr/>
      <dgm:t>
        <a:bodyPr/>
        <a:lstStyle/>
        <a:p>
          <a:pPr algn="l"/>
          <a:r>
            <a:rPr lang="en-GB" sz="1400" dirty="0" smtClean="0">
              <a:solidFill>
                <a:schemeClr val="bg2"/>
              </a:solidFill>
            </a:rPr>
            <a:t>M	Government procurement restrictions*</a:t>
          </a:r>
          <a:endParaRPr lang="en-GB" sz="1400" dirty="0">
            <a:solidFill>
              <a:schemeClr val="bg2"/>
            </a:solidFill>
          </a:endParaRPr>
        </a:p>
      </dgm:t>
    </dgm:pt>
    <dgm:pt modelId="{04A5608A-8CCD-4315-A465-A234A996FA46}" type="parTrans" cxnId="{99F9EDB5-78F4-4ABA-BBA0-1C5C7ED39CBD}">
      <dgm:prSet/>
      <dgm:spPr/>
      <dgm:t>
        <a:bodyPr/>
        <a:lstStyle/>
        <a:p>
          <a:pPr algn="l"/>
          <a:endParaRPr lang="en-GB" sz="1400">
            <a:solidFill>
              <a:schemeClr val="bg2"/>
            </a:solidFill>
          </a:endParaRPr>
        </a:p>
      </dgm:t>
    </dgm:pt>
    <dgm:pt modelId="{2E56A082-4034-4152-A1D2-45041855C5C0}" type="sibTrans" cxnId="{99F9EDB5-78F4-4ABA-BBA0-1C5C7ED39CBD}">
      <dgm:prSet/>
      <dgm:spPr/>
      <dgm:t>
        <a:bodyPr/>
        <a:lstStyle/>
        <a:p>
          <a:pPr algn="l"/>
          <a:endParaRPr lang="en-GB" sz="1400">
            <a:solidFill>
              <a:schemeClr val="bg2"/>
            </a:solidFill>
          </a:endParaRPr>
        </a:p>
      </dgm:t>
    </dgm:pt>
    <dgm:pt modelId="{C10DABFE-5525-484D-A951-276E16DFD397}">
      <dgm:prSet custT="1"/>
      <dgm:spPr/>
      <dgm:t>
        <a:bodyPr/>
        <a:lstStyle/>
        <a:p>
          <a:pPr algn="l"/>
          <a:r>
            <a:rPr lang="en-GB" sz="1400" dirty="0" smtClean="0">
              <a:solidFill>
                <a:schemeClr val="bg2"/>
              </a:solidFill>
            </a:rPr>
            <a:t>N	Intellectual property*</a:t>
          </a:r>
          <a:endParaRPr lang="en-GB" sz="1400" dirty="0">
            <a:solidFill>
              <a:schemeClr val="bg2"/>
            </a:solidFill>
          </a:endParaRPr>
        </a:p>
      </dgm:t>
    </dgm:pt>
    <dgm:pt modelId="{69D4EDC5-7D76-48DE-BCFF-1C8850D84BFB}" type="parTrans" cxnId="{8C236EB2-5DCA-4EE8-8978-A35F1FCC9CC1}">
      <dgm:prSet/>
      <dgm:spPr/>
      <dgm:t>
        <a:bodyPr/>
        <a:lstStyle/>
        <a:p>
          <a:pPr algn="l"/>
          <a:endParaRPr lang="en-GB" sz="1400">
            <a:solidFill>
              <a:schemeClr val="bg2"/>
            </a:solidFill>
          </a:endParaRPr>
        </a:p>
      </dgm:t>
    </dgm:pt>
    <dgm:pt modelId="{397F76B0-63D6-4E09-9246-CAC3EC4CDF29}" type="sibTrans" cxnId="{8C236EB2-5DCA-4EE8-8978-A35F1FCC9CC1}">
      <dgm:prSet/>
      <dgm:spPr/>
      <dgm:t>
        <a:bodyPr/>
        <a:lstStyle/>
        <a:p>
          <a:pPr algn="l"/>
          <a:endParaRPr lang="en-GB" sz="1400">
            <a:solidFill>
              <a:schemeClr val="bg2"/>
            </a:solidFill>
          </a:endParaRPr>
        </a:p>
      </dgm:t>
    </dgm:pt>
    <dgm:pt modelId="{84080781-12F9-4A9F-B2C4-A3A12951C55F}">
      <dgm:prSet custT="1"/>
      <dgm:spPr/>
      <dgm:t>
        <a:bodyPr/>
        <a:lstStyle/>
        <a:p>
          <a:pPr algn="l"/>
          <a:r>
            <a:rPr lang="en-GB" sz="1400" dirty="0" smtClean="0">
              <a:solidFill>
                <a:schemeClr val="bg2"/>
              </a:solidFill>
            </a:rPr>
            <a:t>O	Rules of origin</a:t>
          </a:r>
          <a:endParaRPr lang="en-GB" sz="1400" dirty="0">
            <a:solidFill>
              <a:schemeClr val="bg2"/>
            </a:solidFill>
          </a:endParaRPr>
        </a:p>
      </dgm:t>
    </dgm:pt>
    <dgm:pt modelId="{69C4E6DF-060F-4407-A83B-66EC23C0C41E}" type="parTrans" cxnId="{D18221F6-B440-4218-B992-1E43B415FE3D}">
      <dgm:prSet/>
      <dgm:spPr/>
      <dgm:t>
        <a:bodyPr/>
        <a:lstStyle/>
        <a:p>
          <a:pPr algn="l"/>
          <a:endParaRPr lang="en-GB" sz="1400">
            <a:solidFill>
              <a:schemeClr val="bg2"/>
            </a:solidFill>
          </a:endParaRPr>
        </a:p>
      </dgm:t>
    </dgm:pt>
    <dgm:pt modelId="{221DE983-389E-4D21-8CFC-0481C2453816}" type="sibTrans" cxnId="{D18221F6-B440-4218-B992-1E43B415FE3D}">
      <dgm:prSet/>
      <dgm:spPr/>
      <dgm:t>
        <a:bodyPr/>
        <a:lstStyle/>
        <a:p>
          <a:pPr algn="l"/>
          <a:endParaRPr lang="en-GB" sz="1400">
            <a:solidFill>
              <a:schemeClr val="bg2"/>
            </a:solidFill>
          </a:endParaRPr>
        </a:p>
      </dgm:t>
    </dgm:pt>
    <dgm:pt modelId="{67D61F05-D7B8-418A-B8D1-D6E8F9629AFC}">
      <dgm:prSet custT="1"/>
      <dgm:spPr/>
      <dgm:t>
        <a:bodyPr/>
        <a:lstStyle/>
        <a:p>
          <a:pPr algn="l"/>
          <a:r>
            <a:rPr lang="en-GB" sz="1400" dirty="0" smtClean="0">
              <a:solidFill>
                <a:schemeClr val="bg2"/>
              </a:solidFill>
            </a:rPr>
            <a:t>P	Export related measures</a:t>
          </a:r>
          <a:endParaRPr lang="en-GB" sz="1400" dirty="0">
            <a:solidFill>
              <a:schemeClr val="bg2"/>
            </a:solidFill>
          </a:endParaRPr>
        </a:p>
      </dgm:t>
    </dgm:pt>
    <dgm:pt modelId="{63D15263-9EF8-4560-B512-5622F63BE62F}" type="parTrans" cxnId="{AA76E22C-6A7E-4BD5-87A3-399CF2D6373F}">
      <dgm:prSet/>
      <dgm:spPr/>
      <dgm:t>
        <a:bodyPr/>
        <a:lstStyle/>
        <a:p>
          <a:pPr algn="l"/>
          <a:endParaRPr lang="en-GB" sz="1400">
            <a:solidFill>
              <a:schemeClr val="bg2"/>
            </a:solidFill>
          </a:endParaRPr>
        </a:p>
      </dgm:t>
    </dgm:pt>
    <dgm:pt modelId="{3F2D460F-D463-430E-8CDC-E7E2C02C6CB4}" type="sibTrans" cxnId="{AA76E22C-6A7E-4BD5-87A3-399CF2D6373F}">
      <dgm:prSet/>
      <dgm:spPr/>
      <dgm:t>
        <a:bodyPr/>
        <a:lstStyle/>
        <a:p>
          <a:pPr algn="l"/>
          <a:endParaRPr lang="en-GB" sz="1400">
            <a:solidFill>
              <a:schemeClr val="bg2"/>
            </a:solidFill>
          </a:endParaRPr>
        </a:p>
      </dgm:t>
    </dgm:pt>
    <dgm:pt modelId="{DA5FAC8A-EAB8-46C1-BD1E-EB328481CF9A}">
      <dgm:prSet custT="1"/>
      <dgm:spPr>
        <a:solidFill>
          <a:schemeClr val="bg1"/>
        </a:solidFill>
      </dgm:spPr>
      <dgm:t>
        <a:bodyPr/>
        <a:lstStyle/>
        <a:p>
          <a:endParaRPr lang="en-GB" sz="1400">
            <a:solidFill>
              <a:schemeClr val="bg2"/>
            </a:solidFill>
          </a:endParaRPr>
        </a:p>
      </dgm:t>
    </dgm:pt>
    <dgm:pt modelId="{0A943BCC-632D-4298-AE4E-94D6EE95ACBA}" type="parTrans" cxnId="{4C70CB02-F31E-4FCB-9E45-2F880DF0B052}">
      <dgm:prSet/>
      <dgm:spPr/>
      <dgm:t>
        <a:bodyPr/>
        <a:lstStyle/>
        <a:p>
          <a:endParaRPr lang="en-GB" sz="1400">
            <a:solidFill>
              <a:schemeClr val="bg2"/>
            </a:solidFill>
          </a:endParaRPr>
        </a:p>
      </dgm:t>
    </dgm:pt>
    <dgm:pt modelId="{55E74A2E-E9AD-46D2-9BEB-1373D8D28363}" type="sibTrans" cxnId="{4C70CB02-F31E-4FCB-9E45-2F880DF0B052}">
      <dgm:prSet/>
      <dgm:spPr/>
      <dgm:t>
        <a:bodyPr/>
        <a:lstStyle/>
        <a:p>
          <a:endParaRPr lang="en-GB" sz="1400">
            <a:solidFill>
              <a:schemeClr val="bg2"/>
            </a:solidFill>
          </a:endParaRPr>
        </a:p>
      </dgm:t>
    </dgm:pt>
    <dgm:pt modelId="{58C60439-2210-4040-87B0-409B64B68795}">
      <dgm:prSet custT="1"/>
      <dgm:spPr>
        <a:solidFill>
          <a:schemeClr val="bg1"/>
        </a:solidFill>
      </dgm:spPr>
      <dgm:t>
        <a:bodyPr/>
        <a:lstStyle/>
        <a:p>
          <a:endParaRPr lang="en-GB" sz="1400">
            <a:solidFill>
              <a:schemeClr val="bg2"/>
            </a:solidFill>
          </a:endParaRPr>
        </a:p>
      </dgm:t>
    </dgm:pt>
    <dgm:pt modelId="{1EC4DB8E-9B3F-4818-93DB-3C0A67015EBD}" type="sibTrans" cxnId="{6D993642-28CB-40C3-9F84-3DE6B0021EDC}">
      <dgm:prSet/>
      <dgm:spPr/>
      <dgm:t>
        <a:bodyPr/>
        <a:lstStyle/>
        <a:p>
          <a:endParaRPr lang="en-GB" sz="1400">
            <a:solidFill>
              <a:schemeClr val="bg2"/>
            </a:solidFill>
          </a:endParaRPr>
        </a:p>
      </dgm:t>
    </dgm:pt>
    <dgm:pt modelId="{0ACBFF2E-248A-4B7B-9692-18E12F675557}" type="parTrans" cxnId="{6D993642-28CB-40C3-9F84-3DE6B0021EDC}">
      <dgm:prSet/>
      <dgm:spPr/>
      <dgm:t>
        <a:bodyPr/>
        <a:lstStyle/>
        <a:p>
          <a:endParaRPr lang="en-GB" sz="1400">
            <a:solidFill>
              <a:schemeClr val="bg2"/>
            </a:solidFill>
          </a:endParaRPr>
        </a:p>
      </dgm:t>
    </dgm:pt>
    <dgm:pt modelId="{80BDAE3E-0C99-443C-B6AC-BBBABA640771}" type="pres">
      <dgm:prSet presAssocID="{AA5D81E1-27FA-414E-8329-254AC15CFE29}" presName="Name0" presStyleCnt="0">
        <dgm:presLayoutVars>
          <dgm:resizeHandles/>
        </dgm:presLayoutVars>
      </dgm:prSet>
      <dgm:spPr/>
      <dgm:t>
        <a:bodyPr/>
        <a:lstStyle/>
        <a:p>
          <a:endParaRPr lang="en-GB"/>
        </a:p>
      </dgm:t>
    </dgm:pt>
    <dgm:pt modelId="{3922F0E2-16BE-4F9E-BD4E-CAEC8E741526}" type="pres">
      <dgm:prSet presAssocID="{6BDD3724-E530-456E-8E3B-8FF4861594A2}" presName="text" presStyleLbl="node1" presStyleIdx="0" presStyleCnt="18" custScaleX="184211">
        <dgm:presLayoutVars>
          <dgm:bulletEnabled val="1"/>
        </dgm:presLayoutVars>
      </dgm:prSet>
      <dgm:spPr/>
      <dgm:t>
        <a:bodyPr/>
        <a:lstStyle/>
        <a:p>
          <a:endParaRPr lang="en-GB"/>
        </a:p>
      </dgm:t>
    </dgm:pt>
    <dgm:pt modelId="{4C448DB1-F811-4594-B361-E4F24AADD53B}" type="pres">
      <dgm:prSet presAssocID="{9383A149-E752-443F-BFC7-1FB51806A780}" presName="space" presStyleCnt="0"/>
      <dgm:spPr/>
    </dgm:pt>
    <dgm:pt modelId="{747812E2-EEC3-4B40-B66C-DF47606FBF6C}" type="pres">
      <dgm:prSet presAssocID="{7CE953B3-D1D7-4E96-8304-14008A743298}" presName="text" presStyleLbl="node1" presStyleIdx="1" presStyleCnt="18" custScaleX="243321">
        <dgm:presLayoutVars>
          <dgm:bulletEnabled val="1"/>
        </dgm:presLayoutVars>
      </dgm:prSet>
      <dgm:spPr/>
      <dgm:t>
        <a:bodyPr/>
        <a:lstStyle/>
        <a:p>
          <a:endParaRPr lang="en-GB"/>
        </a:p>
      </dgm:t>
    </dgm:pt>
    <dgm:pt modelId="{EE518C66-899B-4E22-9749-5F199563189F}" type="pres">
      <dgm:prSet presAssocID="{52502B26-5D85-4F1B-A180-53EC53E925AC}" presName="space" presStyleCnt="0"/>
      <dgm:spPr/>
    </dgm:pt>
    <dgm:pt modelId="{B910E482-7555-44CF-9D47-8ADCC7DCD2EA}" type="pres">
      <dgm:prSet presAssocID="{58C60439-2210-4040-87B0-409B64B68795}" presName="text" presStyleLbl="node1" presStyleIdx="2" presStyleCnt="18">
        <dgm:presLayoutVars>
          <dgm:bulletEnabled val="1"/>
        </dgm:presLayoutVars>
      </dgm:prSet>
      <dgm:spPr/>
      <dgm:t>
        <a:bodyPr/>
        <a:lstStyle/>
        <a:p>
          <a:endParaRPr lang="en-GB"/>
        </a:p>
      </dgm:t>
    </dgm:pt>
    <dgm:pt modelId="{89A4A335-51E4-44DA-BB47-E4B637952196}" type="pres">
      <dgm:prSet presAssocID="{1EC4DB8E-9B3F-4818-93DB-3C0A67015EBD}" presName="space" presStyleCnt="0"/>
      <dgm:spPr/>
    </dgm:pt>
    <dgm:pt modelId="{D7BD1AA9-E4A1-42A7-8077-863DA20F13AB}" type="pres">
      <dgm:prSet presAssocID="{508C6ABB-53B2-4CF7-97B6-E07CB0AC50F5}" presName="text" presStyleLbl="node1" presStyleIdx="3" presStyleCnt="18" custScaleX="157268">
        <dgm:presLayoutVars>
          <dgm:bulletEnabled val="1"/>
        </dgm:presLayoutVars>
      </dgm:prSet>
      <dgm:spPr/>
      <dgm:t>
        <a:bodyPr/>
        <a:lstStyle/>
        <a:p>
          <a:endParaRPr lang="en-GB"/>
        </a:p>
      </dgm:t>
    </dgm:pt>
    <dgm:pt modelId="{46C2F4C2-9DB6-4D8B-9011-9FD8C04CA761}" type="pres">
      <dgm:prSet presAssocID="{8C3CB9B8-00ED-4B20-8F7F-F89E5B9F3D12}" presName="space" presStyleCnt="0"/>
      <dgm:spPr/>
    </dgm:pt>
    <dgm:pt modelId="{1AF88193-BB25-4E81-81D7-DBA3E0B1A38C}" type="pres">
      <dgm:prSet presAssocID="{9BCB4451-A0C5-4A86-BF3F-37D83071619E}" presName="text" presStyleLbl="node1" presStyleIdx="4" presStyleCnt="18" custScaleX="184211">
        <dgm:presLayoutVars>
          <dgm:bulletEnabled val="1"/>
        </dgm:presLayoutVars>
      </dgm:prSet>
      <dgm:spPr/>
      <dgm:t>
        <a:bodyPr/>
        <a:lstStyle/>
        <a:p>
          <a:endParaRPr lang="en-GB"/>
        </a:p>
      </dgm:t>
    </dgm:pt>
    <dgm:pt modelId="{EDF9D830-0FAF-4554-934D-328345E7CD5D}" type="pres">
      <dgm:prSet presAssocID="{23F0A17A-1E83-450B-919B-7B6229618762}" presName="space" presStyleCnt="0"/>
      <dgm:spPr/>
    </dgm:pt>
    <dgm:pt modelId="{03163278-4D3B-42FA-9FA5-9BC69FB8B5A3}" type="pres">
      <dgm:prSet presAssocID="{7A5B2E72-8529-4D7C-AFDD-32D4783FBC15}" presName="text" presStyleLbl="node1" presStyleIdx="5" presStyleCnt="18" custScaleX="100750" custScaleY="143497">
        <dgm:presLayoutVars>
          <dgm:bulletEnabled val="1"/>
        </dgm:presLayoutVars>
      </dgm:prSet>
      <dgm:spPr/>
      <dgm:t>
        <a:bodyPr/>
        <a:lstStyle/>
        <a:p>
          <a:endParaRPr lang="en-GB"/>
        </a:p>
      </dgm:t>
    </dgm:pt>
    <dgm:pt modelId="{EFA13146-3D68-4126-8FF0-55D5D2F84FB6}" type="pres">
      <dgm:prSet presAssocID="{4BE2645E-17C0-4788-AB96-14EF03991CF8}" presName="space" presStyleCnt="0"/>
      <dgm:spPr/>
    </dgm:pt>
    <dgm:pt modelId="{09B46E64-45BB-4CBE-915A-02DAC1CE0696}" type="pres">
      <dgm:prSet presAssocID="{545B9284-72C9-440D-B172-8310893F87BF}" presName="text" presStyleLbl="node1" presStyleIdx="6" presStyleCnt="18" custScaleX="119407">
        <dgm:presLayoutVars>
          <dgm:bulletEnabled val="1"/>
        </dgm:presLayoutVars>
      </dgm:prSet>
      <dgm:spPr/>
      <dgm:t>
        <a:bodyPr/>
        <a:lstStyle/>
        <a:p>
          <a:endParaRPr lang="en-GB"/>
        </a:p>
      </dgm:t>
    </dgm:pt>
    <dgm:pt modelId="{25A67B3E-C73E-49CB-B5CF-F6843095F95E}" type="pres">
      <dgm:prSet presAssocID="{76C08AAE-F62A-4586-9199-4DA7ABAE366D}" presName="space" presStyleCnt="0"/>
      <dgm:spPr/>
    </dgm:pt>
    <dgm:pt modelId="{463CA349-8CDF-4B6B-80E1-428D6E8159E9}" type="pres">
      <dgm:prSet presAssocID="{D84A65F1-0335-4A2D-A222-3E2DE89FD90C}" presName="text" presStyleLbl="node1" presStyleIdx="7" presStyleCnt="18" custScaleX="307048">
        <dgm:presLayoutVars>
          <dgm:bulletEnabled val="1"/>
        </dgm:presLayoutVars>
      </dgm:prSet>
      <dgm:spPr/>
      <dgm:t>
        <a:bodyPr/>
        <a:lstStyle/>
        <a:p>
          <a:endParaRPr lang="en-GB"/>
        </a:p>
      </dgm:t>
    </dgm:pt>
    <dgm:pt modelId="{CE293C2E-38BF-4862-A16E-7203EEF1DE41}" type="pres">
      <dgm:prSet presAssocID="{9878F2FF-CA4D-428A-B012-D4F8FB981FC3}" presName="space" presStyleCnt="0"/>
      <dgm:spPr/>
    </dgm:pt>
    <dgm:pt modelId="{95648CEE-F86C-4428-8442-69EEC8C6051C}" type="pres">
      <dgm:prSet presAssocID="{DF9E249C-76A0-4E5B-8A15-6E0C8CADB2C3}" presName="text" presStyleLbl="node1" presStyleIdx="8" presStyleCnt="18" custScaleX="211410">
        <dgm:presLayoutVars>
          <dgm:bulletEnabled val="1"/>
        </dgm:presLayoutVars>
      </dgm:prSet>
      <dgm:spPr/>
      <dgm:t>
        <a:bodyPr/>
        <a:lstStyle/>
        <a:p>
          <a:endParaRPr lang="en-GB"/>
        </a:p>
      </dgm:t>
    </dgm:pt>
    <dgm:pt modelId="{7DA64728-F838-428D-92BB-C66D92969968}" type="pres">
      <dgm:prSet presAssocID="{A614F13E-3702-4098-A4D1-351B21FEC570}" presName="space" presStyleCnt="0"/>
      <dgm:spPr/>
    </dgm:pt>
    <dgm:pt modelId="{F49B8B7A-389D-4688-8D5D-A8DC3B6C5304}" type="pres">
      <dgm:prSet presAssocID="{F65F2577-0684-486A-AF49-ACB3A2A2FEAF}" presName="text" presStyleLbl="node1" presStyleIdx="9" presStyleCnt="18" custScaleX="189647">
        <dgm:presLayoutVars>
          <dgm:bulletEnabled val="1"/>
        </dgm:presLayoutVars>
      </dgm:prSet>
      <dgm:spPr/>
      <dgm:t>
        <a:bodyPr/>
        <a:lstStyle/>
        <a:p>
          <a:endParaRPr lang="en-GB"/>
        </a:p>
      </dgm:t>
    </dgm:pt>
    <dgm:pt modelId="{B5EB7AE3-DA74-46A6-84B9-36B6E168B718}" type="pres">
      <dgm:prSet presAssocID="{94B69DCE-2237-4A29-84AD-5C28DE2B2911}" presName="space" presStyleCnt="0"/>
      <dgm:spPr/>
    </dgm:pt>
    <dgm:pt modelId="{0E29D884-84B7-4C5F-BC6D-E6446FBFEA5B}" type="pres">
      <dgm:prSet presAssocID="{86BB6632-E091-4581-BF75-60582297C912}" presName="text" presStyleLbl="node1" presStyleIdx="10" presStyleCnt="18" custScaleX="268667">
        <dgm:presLayoutVars>
          <dgm:bulletEnabled val="1"/>
        </dgm:presLayoutVars>
      </dgm:prSet>
      <dgm:spPr/>
      <dgm:t>
        <a:bodyPr/>
        <a:lstStyle/>
        <a:p>
          <a:endParaRPr lang="en-GB"/>
        </a:p>
      </dgm:t>
    </dgm:pt>
    <dgm:pt modelId="{6A18F1FD-978A-47CE-A659-106FFF959D6C}" type="pres">
      <dgm:prSet presAssocID="{94CD971D-6070-4D17-9FA7-79BB58034D26}" presName="space" presStyleCnt="0"/>
      <dgm:spPr/>
    </dgm:pt>
    <dgm:pt modelId="{6A16D499-CFC0-4265-96BF-997E5835C159}" type="pres">
      <dgm:prSet presAssocID="{C7682B31-A63A-4633-83A7-DED299698596}" presName="text" presStyleLbl="node1" presStyleIdx="11" presStyleCnt="18" custScaleX="201500">
        <dgm:presLayoutVars>
          <dgm:bulletEnabled val="1"/>
        </dgm:presLayoutVars>
      </dgm:prSet>
      <dgm:spPr/>
      <dgm:t>
        <a:bodyPr/>
        <a:lstStyle/>
        <a:p>
          <a:endParaRPr lang="en-GB"/>
        </a:p>
      </dgm:t>
    </dgm:pt>
    <dgm:pt modelId="{1312D555-CEFD-488E-8A19-CE208C864FB4}" type="pres">
      <dgm:prSet presAssocID="{3508D0E8-E1A8-4219-8F6C-C69BBD499B47}" presName="space" presStyleCnt="0"/>
      <dgm:spPr/>
    </dgm:pt>
    <dgm:pt modelId="{252D9A86-CBE4-41A0-A17F-96EA2264FDF9}" type="pres">
      <dgm:prSet presAssocID="{F90F9C7E-503C-4A5A-8A31-392B5CBA52AC}" presName="text" presStyleLbl="node1" presStyleIdx="12" presStyleCnt="18" custScaleX="179111">
        <dgm:presLayoutVars>
          <dgm:bulletEnabled val="1"/>
        </dgm:presLayoutVars>
      </dgm:prSet>
      <dgm:spPr/>
      <dgm:t>
        <a:bodyPr/>
        <a:lstStyle/>
        <a:p>
          <a:endParaRPr lang="en-GB"/>
        </a:p>
      </dgm:t>
    </dgm:pt>
    <dgm:pt modelId="{7B88609E-3662-4812-9C0E-C45768C04895}" type="pres">
      <dgm:prSet presAssocID="{8BC49208-BCA2-45FC-958A-8067406401DA}" presName="space" presStyleCnt="0"/>
      <dgm:spPr/>
    </dgm:pt>
    <dgm:pt modelId="{8BF62AB3-93A1-4B4A-A951-3F00A2385B50}" type="pres">
      <dgm:prSet presAssocID="{16BB8475-CC98-4BDA-9FCC-86E7E1A4FCA8}" presName="text" presStyleLbl="node1" presStyleIdx="13" presStyleCnt="18" custScaleX="179111">
        <dgm:presLayoutVars>
          <dgm:bulletEnabled val="1"/>
        </dgm:presLayoutVars>
      </dgm:prSet>
      <dgm:spPr/>
      <dgm:t>
        <a:bodyPr/>
        <a:lstStyle/>
        <a:p>
          <a:endParaRPr lang="en-GB"/>
        </a:p>
      </dgm:t>
    </dgm:pt>
    <dgm:pt modelId="{045D6D79-8B10-4EF1-9D4D-0956998EEEC3}" type="pres">
      <dgm:prSet presAssocID="{2E56A082-4034-4152-A1D2-45041855C5C0}" presName="space" presStyleCnt="0"/>
      <dgm:spPr/>
    </dgm:pt>
    <dgm:pt modelId="{D90AED45-2F6D-459C-A72C-75F9EAEDC8B4}" type="pres">
      <dgm:prSet presAssocID="{C10DABFE-5525-484D-A951-276E16DFD397}" presName="text" presStyleLbl="node1" presStyleIdx="14" presStyleCnt="18" custScaleX="286578" custScaleY="100697">
        <dgm:presLayoutVars>
          <dgm:bulletEnabled val="1"/>
        </dgm:presLayoutVars>
      </dgm:prSet>
      <dgm:spPr/>
      <dgm:t>
        <a:bodyPr/>
        <a:lstStyle/>
        <a:p>
          <a:endParaRPr lang="en-GB"/>
        </a:p>
      </dgm:t>
    </dgm:pt>
    <dgm:pt modelId="{B947B3BE-0C2C-42CE-9096-27272BE692AE}" type="pres">
      <dgm:prSet presAssocID="{397F76B0-63D6-4E09-9246-CAC3EC4CDF29}" presName="space" presStyleCnt="0"/>
      <dgm:spPr/>
    </dgm:pt>
    <dgm:pt modelId="{841D3DE4-BD37-49DD-93FE-2C041A0AD1AD}" type="pres">
      <dgm:prSet presAssocID="{84080781-12F9-4A9F-B2C4-A3A12951C55F}" presName="text" presStyleLbl="node1" presStyleIdx="15" presStyleCnt="18" custScaleX="368421">
        <dgm:presLayoutVars>
          <dgm:bulletEnabled val="1"/>
        </dgm:presLayoutVars>
      </dgm:prSet>
      <dgm:spPr/>
      <dgm:t>
        <a:bodyPr/>
        <a:lstStyle/>
        <a:p>
          <a:endParaRPr lang="en-GB"/>
        </a:p>
      </dgm:t>
    </dgm:pt>
    <dgm:pt modelId="{5D330E1D-21B1-4073-AD90-CAF8BE9C27F3}" type="pres">
      <dgm:prSet presAssocID="{221DE983-389E-4D21-8CFC-0481C2453816}" presName="space" presStyleCnt="0"/>
      <dgm:spPr/>
    </dgm:pt>
    <dgm:pt modelId="{C21A6755-A3FF-4984-9450-F9498C24E5D0}" type="pres">
      <dgm:prSet presAssocID="{DA5FAC8A-EAB8-46C1-BD1E-EB328481CF9A}" presName="text" presStyleLbl="node1" presStyleIdx="16" presStyleCnt="18">
        <dgm:presLayoutVars>
          <dgm:bulletEnabled val="1"/>
        </dgm:presLayoutVars>
      </dgm:prSet>
      <dgm:spPr/>
      <dgm:t>
        <a:bodyPr/>
        <a:lstStyle/>
        <a:p>
          <a:endParaRPr lang="en-GB"/>
        </a:p>
      </dgm:t>
    </dgm:pt>
    <dgm:pt modelId="{DAD3C415-F56A-49D7-9149-DEF31792D107}" type="pres">
      <dgm:prSet presAssocID="{55E74A2E-E9AD-46D2-9BEB-1373D8D28363}" presName="space" presStyleCnt="0"/>
      <dgm:spPr/>
    </dgm:pt>
    <dgm:pt modelId="{EBB25183-AD0D-489E-AEE5-33A237716D62}" type="pres">
      <dgm:prSet presAssocID="{67D61F05-D7B8-418A-B8D1-D6E8F9629AFC}" presName="text" presStyleLbl="node1" presStyleIdx="17" presStyleCnt="18" custScaleX="254545">
        <dgm:presLayoutVars>
          <dgm:bulletEnabled val="1"/>
        </dgm:presLayoutVars>
      </dgm:prSet>
      <dgm:spPr/>
      <dgm:t>
        <a:bodyPr/>
        <a:lstStyle/>
        <a:p>
          <a:endParaRPr lang="en-GB"/>
        </a:p>
      </dgm:t>
    </dgm:pt>
  </dgm:ptLst>
  <dgm:cxnLst>
    <dgm:cxn modelId="{681DC347-C7D9-43A7-ADA9-DC06B45EE27C}" srcId="{AA5D81E1-27FA-414E-8329-254AC15CFE29}" destId="{DF9E249C-76A0-4E5B-8A15-6E0C8CADB2C3}" srcOrd="8" destOrd="0" parTransId="{14DBCCF8-3B7F-45ED-8C55-1D84C51E28BD}" sibTransId="{A614F13E-3702-4098-A4D1-351B21FEC570}"/>
    <dgm:cxn modelId="{D344F6B5-6F58-4794-A523-017BEE7E24FB}" type="presOf" srcId="{DA5FAC8A-EAB8-46C1-BD1E-EB328481CF9A}" destId="{C21A6755-A3FF-4984-9450-F9498C24E5D0}" srcOrd="0" destOrd="0" presId="urn:diagrams.loki3.com/VaryingWidthList+Icon"/>
    <dgm:cxn modelId="{CEA051C2-0CE4-4441-B7FD-F9F56725D93D}" type="presOf" srcId="{C7682B31-A63A-4633-83A7-DED299698596}" destId="{6A16D499-CFC0-4265-96BF-997E5835C159}" srcOrd="0" destOrd="0" presId="urn:diagrams.loki3.com/VaryingWidthList+Icon"/>
    <dgm:cxn modelId="{9088EDBE-2583-4746-B0F8-FF7C1C072BD7}" srcId="{AA5D81E1-27FA-414E-8329-254AC15CFE29}" destId="{86BB6632-E091-4581-BF75-60582297C912}" srcOrd="10" destOrd="0" parTransId="{FD245616-DE62-4B56-9BD1-5BA3AB3384E9}" sibTransId="{94CD971D-6070-4D17-9FA7-79BB58034D26}"/>
    <dgm:cxn modelId="{1A8DEF0D-AF77-4155-AEE2-528ADEE576FF}" type="presOf" srcId="{545B9284-72C9-440D-B172-8310893F87BF}" destId="{09B46E64-45BB-4CBE-915A-02DAC1CE0696}" srcOrd="0" destOrd="0" presId="urn:diagrams.loki3.com/VaryingWidthList+Icon"/>
    <dgm:cxn modelId="{C61BF4C8-6E6A-4DFC-86E9-BC23C941FF5D}" type="presOf" srcId="{DF9E249C-76A0-4E5B-8A15-6E0C8CADB2C3}" destId="{95648CEE-F86C-4428-8442-69EEC8C6051C}" srcOrd="0" destOrd="0" presId="urn:diagrams.loki3.com/VaryingWidthList+Icon"/>
    <dgm:cxn modelId="{324A3773-1153-4318-89F2-582492AB5F4D}" type="presOf" srcId="{D84A65F1-0335-4A2D-A222-3E2DE89FD90C}" destId="{463CA349-8CDF-4B6B-80E1-428D6E8159E9}" srcOrd="0" destOrd="0" presId="urn:diagrams.loki3.com/VaryingWidthList+Icon"/>
    <dgm:cxn modelId="{E5745F92-0A2A-41C0-A066-B86FF27902F0}" type="presOf" srcId="{67D61F05-D7B8-418A-B8D1-D6E8F9629AFC}" destId="{EBB25183-AD0D-489E-AEE5-33A237716D62}" srcOrd="0" destOrd="0" presId="urn:diagrams.loki3.com/VaryingWidthList+Icon"/>
    <dgm:cxn modelId="{5F449E7F-ACE4-4E8E-B8BC-C15F7B8401DC}" srcId="{AA5D81E1-27FA-414E-8329-254AC15CFE29}" destId="{508C6ABB-53B2-4CF7-97B6-E07CB0AC50F5}" srcOrd="3" destOrd="0" parTransId="{833F1322-4AD1-4A67-8D59-C0682178BF89}" sibTransId="{8C3CB9B8-00ED-4B20-8F7F-F89E5B9F3D12}"/>
    <dgm:cxn modelId="{0A97D948-1F05-47BB-8332-0075D3DA9FE0}" srcId="{AA5D81E1-27FA-414E-8329-254AC15CFE29}" destId="{F90F9C7E-503C-4A5A-8A31-392B5CBA52AC}" srcOrd="12" destOrd="0" parTransId="{EE650930-09DE-4E51-93DA-B0258703BFF5}" sibTransId="{8BC49208-BCA2-45FC-958A-8067406401DA}"/>
    <dgm:cxn modelId="{91523A0E-DF08-44BF-929F-178A85E20B8D}" type="presOf" srcId="{7A5B2E72-8529-4D7C-AFDD-32D4783FBC15}" destId="{03163278-4D3B-42FA-9FA5-9BC69FB8B5A3}" srcOrd="0" destOrd="0" presId="urn:diagrams.loki3.com/VaryingWidthList+Icon"/>
    <dgm:cxn modelId="{D18221F6-B440-4218-B992-1E43B415FE3D}" srcId="{AA5D81E1-27FA-414E-8329-254AC15CFE29}" destId="{84080781-12F9-4A9F-B2C4-A3A12951C55F}" srcOrd="15" destOrd="0" parTransId="{69C4E6DF-060F-4407-A83B-66EC23C0C41E}" sibTransId="{221DE983-389E-4D21-8CFC-0481C2453816}"/>
    <dgm:cxn modelId="{5F32A65B-4C29-44AC-8CE6-67EC79262660}" srcId="{AA5D81E1-27FA-414E-8329-254AC15CFE29}" destId="{D84A65F1-0335-4A2D-A222-3E2DE89FD90C}" srcOrd="7" destOrd="0" parTransId="{C3EF03B1-C1F6-46FA-BC83-F7487CC019BE}" sibTransId="{9878F2FF-CA4D-428A-B012-D4F8FB981FC3}"/>
    <dgm:cxn modelId="{AA76E22C-6A7E-4BD5-87A3-399CF2D6373F}" srcId="{AA5D81E1-27FA-414E-8329-254AC15CFE29}" destId="{67D61F05-D7B8-418A-B8D1-D6E8F9629AFC}" srcOrd="17" destOrd="0" parTransId="{63D15263-9EF8-4560-B512-5622F63BE62F}" sibTransId="{3F2D460F-D463-430E-8CDC-E7E2C02C6CB4}"/>
    <dgm:cxn modelId="{4C70CB02-F31E-4FCB-9E45-2F880DF0B052}" srcId="{AA5D81E1-27FA-414E-8329-254AC15CFE29}" destId="{DA5FAC8A-EAB8-46C1-BD1E-EB328481CF9A}" srcOrd="16" destOrd="0" parTransId="{0A943BCC-632D-4298-AE4E-94D6EE95ACBA}" sibTransId="{55E74A2E-E9AD-46D2-9BEB-1373D8D28363}"/>
    <dgm:cxn modelId="{8C236EB2-5DCA-4EE8-8978-A35F1FCC9CC1}" srcId="{AA5D81E1-27FA-414E-8329-254AC15CFE29}" destId="{C10DABFE-5525-484D-A951-276E16DFD397}" srcOrd="14" destOrd="0" parTransId="{69D4EDC5-7D76-48DE-BCFF-1C8850D84BFB}" sibTransId="{397F76B0-63D6-4E09-9246-CAC3EC4CDF29}"/>
    <dgm:cxn modelId="{4114099A-6A44-48E5-A6FB-D6314C70D4B8}" type="presOf" srcId="{F90F9C7E-503C-4A5A-8A31-392B5CBA52AC}" destId="{252D9A86-CBE4-41A0-A17F-96EA2264FDF9}" srcOrd="0" destOrd="0" presId="urn:diagrams.loki3.com/VaryingWidthList+Icon"/>
    <dgm:cxn modelId="{CD27163B-029D-40A1-887F-EE2698412756}" srcId="{AA5D81E1-27FA-414E-8329-254AC15CFE29}" destId="{7CE953B3-D1D7-4E96-8304-14008A743298}" srcOrd="1" destOrd="0" parTransId="{8408B0FC-EC96-4301-8136-0CADBE33668D}" sibTransId="{52502B26-5D85-4F1B-A180-53EC53E925AC}"/>
    <dgm:cxn modelId="{7D9BF6E8-86D3-47D8-B516-CC0DE5E67097}" type="presOf" srcId="{9BCB4451-A0C5-4A86-BF3F-37D83071619E}" destId="{1AF88193-BB25-4E81-81D7-DBA3E0B1A38C}" srcOrd="0" destOrd="0" presId="urn:diagrams.loki3.com/VaryingWidthList+Icon"/>
    <dgm:cxn modelId="{B97EAF34-C47A-4F6D-BFB2-9A697CD8416C}" srcId="{AA5D81E1-27FA-414E-8329-254AC15CFE29}" destId="{545B9284-72C9-440D-B172-8310893F87BF}" srcOrd="6" destOrd="0" parTransId="{D8F926FA-927D-4A0E-81B8-457C0FD2D3C4}" sibTransId="{76C08AAE-F62A-4586-9199-4DA7ABAE366D}"/>
    <dgm:cxn modelId="{45C8DBD7-1769-4469-A041-66C26A177ADE}" type="presOf" srcId="{6BDD3724-E530-456E-8E3B-8FF4861594A2}" destId="{3922F0E2-16BE-4F9E-BD4E-CAEC8E741526}" srcOrd="0" destOrd="0" presId="urn:diagrams.loki3.com/VaryingWidthList+Icon"/>
    <dgm:cxn modelId="{65159A2A-AAC0-45E9-A1D8-4BFFBD9A16FC}" type="presOf" srcId="{7CE953B3-D1D7-4E96-8304-14008A743298}" destId="{747812E2-EEC3-4B40-B66C-DF47606FBF6C}" srcOrd="0" destOrd="0" presId="urn:diagrams.loki3.com/VaryingWidthList+Icon"/>
    <dgm:cxn modelId="{51F3D540-4B39-4449-82D9-C600E787B33A}" type="presOf" srcId="{F65F2577-0684-486A-AF49-ACB3A2A2FEAF}" destId="{F49B8B7A-389D-4688-8D5D-A8DC3B6C5304}" srcOrd="0" destOrd="0" presId="urn:diagrams.loki3.com/VaryingWidthList+Icon"/>
    <dgm:cxn modelId="{9DA75B13-6476-4383-8392-610EA12C8780}" srcId="{AA5D81E1-27FA-414E-8329-254AC15CFE29}" destId="{6BDD3724-E530-456E-8E3B-8FF4861594A2}" srcOrd="0" destOrd="0" parTransId="{722DB5DA-F6D4-4E71-A08B-8D794939F831}" sibTransId="{9383A149-E752-443F-BFC7-1FB51806A780}"/>
    <dgm:cxn modelId="{99F9EDB5-78F4-4ABA-BBA0-1C5C7ED39CBD}" srcId="{AA5D81E1-27FA-414E-8329-254AC15CFE29}" destId="{16BB8475-CC98-4BDA-9FCC-86E7E1A4FCA8}" srcOrd="13" destOrd="0" parTransId="{04A5608A-8CCD-4315-A465-A234A996FA46}" sibTransId="{2E56A082-4034-4152-A1D2-45041855C5C0}"/>
    <dgm:cxn modelId="{56FEFE7E-C77F-4172-9876-F833D37CC712}" type="presOf" srcId="{16BB8475-CC98-4BDA-9FCC-86E7E1A4FCA8}" destId="{8BF62AB3-93A1-4B4A-A951-3F00A2385B50}" srcOrd="0" destOrd="0" presId="urn:diagrams.loki3.com/VaryingWidthList+Icon"/>
    <dgm:cxn modelId="{72A80BC5-E47D-43B3-8648-EBB362BA49F3}" type="presOf" srcId="{C10DABFE-5525-484D-A951-276E16DFD397}" destId="{D90AED45-2F6D-459C-A72C-75F9EAEDC8B4}" srcOrd="0" destOrd="0" presId="urn:diagrams.loki3.com/VaryingWidthList+Icon"/>
    <dgm:cxn modelId="{15D2C689-3C6B-40A4-B392-F5989E7575FB}" srcId="{AA5D81E1-27FA-414E-8329-254AC15CFE29}" destId="{7A5B2E72-8529-4D7C-AFDD-32D4783FBC15}" srcOrd="5" destOrd="0" parTransId="{A024BAC2-0314-4375-AA79-568C115A1EBC}" sibTransId="{4BE2645E-17C0-4788-AB96-14EF03991CF8}"/>
    <dgm:cxn modelId="{2A2ACE15-753C-4FD3-819A-62C282211E0F}" type="presOf" srcId="{58C60439-2210-4040-87B0-409B64B68795}" destId="{B910E482-7555-44CF-9D47-8ADCC7DCD2EA}" srcOrd="0" destOrd="0" presId="urn:diagrams.loki3.com/VaryingWidthList+Icon"/>
    <dgm:cxn modelId="{BD184BCE-C536-432A-B9D2-8E9F59E068D3}" type="presOf" srcId="{AA5D81E1-27FA-414E-8329-254AC15CFE29}" destId="{80BDAE3E-0C99-443C-B6AC-BBBABA640771}" srcOrd="0" destOrd="0" presId="urn:diagrams.loki3.com/VaryingWidthList+Icon"/>
    <dgm:cxn modelId="{8C16D63D-DE5C-4D06-A367-3D472D5D5554}" srcId="{AA5D81E1-27FA-414E-8329-254AC15CFE29}" destId="{9BCB4451-A0C5-4A86-BF3F-37D83071619E}" srcOrd="4" destOrd="0" parTransId="{0608C9A4-1A79-4FF7-B7BE-0503E6F789D7}" sibTransId="{23F0A17A-1E83-450B-919B-7B6229618762}"/>
    <dgm:cxn modelId="{F6BEC430-A4C9-4541-BBBC-BFE4F4DB80E3}" type="presOf" srcId="{84080781-12F9-4A9F-B2C4-A3A12951C55F}" destId="{841D3DE4-BD37-49DD-93FE-2C041A0AD1AD}" srcOrd="0" destOrd="0" presId="urn:diagrams.loki3.com/VaryingWidthList+Icon"/>
    <dgm:cxn modelId="{879E2C92-07E6-4C6E-B03F-E7FD9A2187A9}" type="presOf" srcId="{86BB6632-E091-4581-BF75-60582297C912}" destId="{0E29D884-84B7-4C5F-BC6D-E6446FBFEA5B}" srcOrd="0" destOrd="0" presId="urn:diagrams.loki3.com/VaryingWidthList+Icon"/>
    <dgm:cxn modelId="{E9FE355F-9EE4-4F5A-87EF-C477DFBCB2AB}" srcId="{AA5D81E1-27FA-414E-8329-254AC15CFE29}" destId="{C7682B31-A63A-4633-83A7-DED299698596}" srcOrd="11" destOrd="0" parTransId="{CACC0A1B-B130-46DA-A67B-83A457F1A23C}" sibTransId="{3508D0E8-E1A8-4219-8F6C-C69BBD499B47}"/>
    <dgm:cxn modelId="{D4A9718C-532A-4481-8ABF-AEA9FACA52AF}" srcId="{AA5D81E1-27FA-414E-8329-254AC15CFE29}" destId="{F65F2577-0684-486A-AF49-ACB3A2A2FEAF}" srcOrd="9" destOrd="0" parTransId="{653BB50C-3FF7-4036-9DC6-FF0CEA1037EF}" sibTransId="{94B69DCE-2237-4A29-84AD-5C28DE2B2911}"/>
    <dgm:cxn modelId="{FCF5CF6F-03D4-41DD-AF7A-B97BD86B6C1B}" type="presOf" srcId="{508C6ABB-53B2-4CF7-97B6-E07CB0AC50F5}" destId="{D7BD1AA9-E4A1-42A7-8077-863DA20F13AB}" srcOrd="0" destOrd="0" presId="urn:diagrams.loki3.com/VaryingWidthList+Icon"/>
    <dgm:cxn modelId="{6D993642-28CB-40C3-9F84-3DE6B0021EDC}" srcId="{AA5D81E1-27FA-414E-8329-254AC15CFE29}" destId="{58C60439-2210-4040-87B0-409B64B68795}" srcOrd="2" destOrd="0" parTransId="{0ACBFF2E-248A-4B7B-9692-18E12F675557}" sibTransId="{1EC4DB8E-9B3F-4818-93DB-3C0A67015EBD}"/>
    <dgm:cxn modelId="{5824C31A-26A1-4E5D-A05B-C589B48D362F}" type="presParOf" srcId="{80BDAE3E-0C99-443C-B6AC-BBBABA640771}" destId="{3922F0E2-16BE-4F9E-BD4E-CAEC8E741526}" srcOrd="0" destOrd="0" presId="urn:diagrams.loki3.com/VaryingWidthList+Icon"/>
    <dgm:cxn modelId="{DD9540AA-18C0-4FDA-9188-ED806135A348}" type="presParOf" srcId="{80BDAE3E-0C99-443C-B6AC-BBBABA640771}" destId="{4C448DB1-F811-4594-B361-E4F24AADD53B}" srcOrd="1" destOrd="0" presId="urn:diagrams.loki3.com/VaryingWidthList+Icon"/>
    <dgm:cxn modelId="{4A738270-88A6-43C4-8725-240D62C21A17}" type="presParOf" srcId="{80BDAE3E-0C99-443C-B6AC-BBBABA640771}" destId="{747812E2-EEC3-4B40-B66C-DF47606FBF6C}" srcOrd="2" destOrd="0" presId="urn:diagrams.loki3.com/VaryingWidthList+Icon"/>
    <dgm:cxn modelId="{05A7B6BC-A446-4D46-A9D7-E09F74F94DE3}" type="presParOf" srcId="{80BDAE3E-0C99-443C-B6AC-BBBABA640771}" destId="{EE518C66-899B-4E22-9749-5F199563189F}" srcOrd="3" destOrd="0" presId="urn:diagrams.loki3.com/VaryingWidthList+Icon"/>
    <dgm:cxn modelId="{5D789935-E573-4924-8732-F53F58560C64}" type="presParOf" srcId="{80BDAE3E-0C99-443C-B6AC-BBBABA640771}" destId="{B910E482-7555-44CF-9D47-8ADCC7DCD2EA}" srcOrd="4" destOrd="0" presId="urn:diagrams.loki3.com/VaryingWidthList+Icon"/>
    <dgm:cxn modelId="{D81D7A69-7F1B-469E-B687-4855030B17BC}" type="presParOf" srcId="{80BDAE3E-0C99-443C-B6AC-BBBABA640771}" destId="{89A4A335-51E4-44DA-BB47-E4B637952196}" srcOrd="5" destOrd="0" presId="urn:diagrams.loki3.com/VaryingWidthList+Icon"/>
    <dgm:cxn modelId="{692EF609-057A-4EEF-ABBE-5E2E56EFB1D8}" type="presParOf" srcId="{80BDAE3E-0C99-443C-B6AC-BBBABA640771}" destId="{D7BD1AA9-E4A1-42A7-8077-863DA20F13AB}" srcOrd="6" destOrd="0" presId="urn:diagrams.loki3.com/VaryingWidthList+Icon"/>
    <dgm:cxn modelId="{207A8FA6-F62C-40A4-A0C1-5E9BBFC1BEFB}" type="presParOf" srcId="{80BDAE3E-0C99-443C-B6AC-BBBABA640771}" destId="{46C2F4C2-9DB6-4D8B-9011-9FD8C04CA761}" srcOrd="7" destOrd="0" presId="urn:diagrams.loki3.com/VaryingWidthList+Icon"/>
    <dgm:cxn modelId="{F07DA1A8-8A6C-4B65-8308-1D403526EC78}" type="presParOf" srcId="{80BDAE3E-0C99-443C-B6AC-BBBABA640771}" destId="{1AF88193-BB25-4E81-81D7-DBA3E0B1A38C}" srcOrd="8" destOrd="0" presId="urn:diagrams.loki3.com/VaryingWidthList+Icon"/>
    <dgm:cxn modelId="{FC9DDBA4-3B79-425C-A670-1FA41EDA487D}" type="presParOf" srcId="{80BDAE3E-0C99-443C-B6AC-BBBABA640771}" destId="{EDF9D830-0FAF-4554-934D-328345E7CD5D}" srcOrd="9" destOrd="0" presId="urn:diagrams.loki3.com/VaryingWidthList+Icon"/>
    <dgm:cxn modelId="{E45209BA-1A95-4CCF-B810-280D23A8EC00}" type="presParOf" srcId="{80BDAE3E-0C99-443C-B6AC-BBBABA640771}" destId="{03163278-4D3B-42FA-9FA5-9BC69FB8B5A3}" srcOrd="10" destOrd="0" presId="urn:diagrams.loki3.com/VaryingWidthList+Icon"/>
    <dgm:cxn modelId="{8B9D1372-7260-4019-927A-B6F8E4C8A1ED}" type="presParOf" srcId="{80BDAE3E-0C99-443C-B6AC-BBBABA640771}" destId="{EFA13146-3D68-4126-8FF0-55D5D2F84FB6}" srcOrd="11" destOrd="0" presId="urn:diagrams.loki3.com/VaryingWidthList+Icon"/>
    <dgm:cxn modelId="{EC235AD7-2622-46F4-ABE5-1902DD82C7EF}" type="presParOf" srcId="{80BDAE3E-0C99-443C-B6AC-BBBABA640771}" destId="{09B46E64-45BB-4CBE-915A-02DAC1CE0696}" srcOrd="12" destOrd="0" presId="urn:diagrams.loki3.com/VaryingWidthList+Icon"/>
    <dgm:cxn modelId="{E88C9B55-9AC5-4D71-A785-9649A65A20A1}" type="presParOf" srcId="{80BDAE3E-0C99-443C-B6AC-BBBABA640771}" destId="{25A67B3E-C73E-49CB-B5CF-F6843095F95E}" srcOrd="13" destOrd="0" presId="urn:diagrams.loki3.com/VaryingWidthList+Icon"/>
    <dgm:cxn modelId="{348E5AB2-0398-46AF-9973-BF57E8A5BACF}" type="presParOf" srcId="{80BDAE3E-0C99-443C-B6AC-BBBABA640771}" destId="{463CA349-8CDF-4B6B-80E1-428D6E8159E9}" srcOrd="14" destOrd="0" presId="urn:diagrams.loki3.com/VaryingWidthList+Icon"/>
    <dgm:cxn modelId="{ACED8C2E-32EB-4679-9CED-C79E585660DF}" type="presParOf" srcId="{80BDAE3E-0C99-443C-B6AC-BBBABA640771}" destId="{CE293C2E-38BF-4862-A16E-7203EEF1DE41}" srcOrd="15" destOrd="0" presId="urn:diagrams.loki3.com/VaryingWidthList+Icon"/>
    <dgm:cxn modelId="{7FF47653-D584-4C4D-AD4A-3B3D537CE42C}" type="presParOf" srcId="{80BDAE3E-0C99-443C-B6AC-BBBABA640771}" destId="{95648CEE-F86C-4428-8442-69EEC8C6051C}" srcOrd="16" destOrd="0" presId="urn:diagrams.loki3.com/VaryingWidthList+Icon"/>
    <dgm:cxn modelId="{A5D490B5-E063-42D6-9E3D-D8F1B8000449}" type="presParOf" srcId="{80BDAE3E-0C99-443C-B6AC-BBBABA640771}" destId="{7DA64728-F838-428D-92BB-C66D92969968}" srcOrd="17" destOrd="0" presId="urn:diagrams.loki3.com/VaryingWidthList+Icon"/>
    <dgm:cxn modelId="{9F9CBA3A-2D12-4D5F-841F-4E9C3F815920}" type="presParOf" srcId="{80BDAE3E-0C99-443C-B6AC-BBBABA640771}" destId="{F49B8B7A-389D-4688-8D5D-A8DC3B6C5304}" srcOrd="18" destOrd="0" presId="urn:diagrams.loki3.com/VaryingWidthList+Icon"/>
    <dgm:cxn modelId="{6F937114-E177-4FD4-BA18-B9F0705C345D}" type="presParOf" srcId="{80BDAE3E-0C99-443C-B6AC-BBBABA640771}" destId="{B5EB7AE3-DA74-46A6-84B9-36B6E168B718}" srcOrd="19" destOrd="0" presId="urn:diagrams.loki3.com/VaryingWidthList+Icon"/>
    <dgm:cxn modelId="{43FAC39F-4B1E-4879-965B-B1F474991D4E}" type="presParOf" srcId="{80BDAE3E-0C99-443C-B6AC-BBBABA640771}" destId="{0E29D884-84B7-4C5F-BC6D-E6446FBFEA5B}" srcOrd="20" destOrd="0" presId="urn:diagrams.loki3.com/VaryingWidthList+Icon"/>
    <dgm:cxn modelId="{F74E3556-E761-4AC1-BC7A-C5FB83C2DA4A}" type="presParOf" srcId="{80BDAE3E-0C99-443C-B6AC-BBBABA640771}" destId="{6A18F1FD-978A-47CE-A659-106FFF959D6C}" srcOrd="21" destOrd="0" presId="urn:diagrams.loki3.com/VaryingWidthList+Icon"/>
    <dgm:cxn modelId="{038A53A8-42D3-4F84-A239-D632EB40D77F}" type="presParOf" srcId="{80BDAE3E-0C99-443C-B6AC-BBBABA640771}" destId="{6A16D499-CFC0-4265-96BF-997E5835C159}" srcOrd="22" destOrd="0" presId="urn:diagrams.loki3.com/VaryingWidthList+Icon"/>
    <dgm:cxn modelId="{C7FFD062-354F-4AF7-8604-02F5A75BB4FD}" type="presParOf" srcId="{80BDAE3E-0C99-443C-B6AC-BBBABA640771}" destId="{1312D555-CEFD-488E-8A19-CE208C864FB4}" srcOrd="23" destOrd="0" presId="urn:diagrams.loki3.com/VaryingWidthList+Icon"/>
    <dgm:cxn modelId="{A9AC2A17-03D6-4CB9-9CCE-A764FEDD4720}" type="presParOf" srcId="{80BDAE3E-0C99-443C-B6AC-BBBABA640771}" destId="{252D9A86-CBE4-41A0-A17F-96EA2264FDF9}" srcOrd="24" destOrd="0" presId="urn:diagrams.loki3.com/VaryingWidthList+Icon"/>
    <dgm:cxn modelId="{698D9F5A-ABB9-435B-8F9D-94AB678C09EA}" type="presParOf" srcId="{80BDAE3E-0C99-443C-B6AC-BBBABA640771}" destId="{7B88609E-3662-4812-9C0E-C45768C04895}" srcOrd="25" destOrd="0" presId="urn:diagrams.loki3.com/VaryingWidthList+Icon"/>
    <dgm:cxn modelId="{3BE42F91-8A7F-4366-94FA-D9A99C770CFC}" type="presParOf" srcId="{80BDAE3E-0C99-443C-B6AC-BBBABA640771}" destId="{8BF62AB3-93A1-4B4A-A951-3F00A2385B50}" srcOrd="26" destOrd="0" presId="urn:diagrams.loki3.com/VaryingWidthList+Icon"/>
    <dgm:cxn modelId="{9E0D0730-FE8B-4C1F-9C90-86001D276256}" type="presParOf" srcId="{80BDAE3E-0C99-443C-B6AC-BBBABA640771}" destId="{045D6D79-8B10-4EF1-9D4D-0956998EEEC3}" srcOrd="27" destOrd="0" presId="urn:diagrams.loki3.com/VaryingWidthList+Icon"/>
    <dgm:cxn modelId="{4C028C7C-A6FD-441B-BEA5-288BC8F5DC99}" type="presParOf" srcId="{80BDAE3E-0C99-443C-B6AC-BBBABA640771}" destId="{D90AED45-2F6D-459C-A72C-75F9EAEDC8B4}" srcOrd="28" destOrd="0" presId="urn:diagrams.loki3.com/VaryingWidthList+Icon"/>
    <dgm:cxn modelId="{6FC7C622-B683-47AE-9056-7E3E4C083992}" type="presParOf" srcId="{80BDAE3E-0C99-443C-B6AC-BBBABA640771}" destId="{B947B3BE-0C2C-42CE-9096-27272BE692AE}" srcOrd="29" destOrd="0" presId="urn:diagrams.loki3.com/VaryingWidthList+Icon"/>
    <dgm:cxn modelId="{9932D91F-918A-4D57-9477-A93B8BF7D14A}" type="presParOf" srcId="{80BDAE3E-0C99-443C-B6AC-BBBABA640771}" destId="{841D3DE4-BD37-49DD-93FE-2C041A0AD1AD}" srcOrd="30" destOrd="0" presId="urn:diagrams.loki3.com/VaryingWidthList+Icon"/>
    <dgm:cxn modelId="{D9811831-F0CC-4FE1-919A-70A7AAD48941}" type="presParOf" srcId="{80BDAE3E-0C99-443C-B6AC-BBBABA640771}" destId="{5D330E1D-21B1-4073-AD90-CAF8BE9C27F3}" srcOrd="31" destOrd="0" presId="urn:diagrams.loki3.com/VaryingWidthList+Icon"/>
    <dgm:cxn modelId="{66D538FE-2104-4984-9D80-9B63AF8C17A8}" type="presParOf" srcId="{80BDAE3E-0C99-443C-B6AC-BBBABA640771}" destId="{C21A6755-A3FF-4984-9450-F9498C24E5D0}" srcOrd="32" destOrd="0" presId="urn:diagrams.loki3.com/VaryingWidthList+Icon"/>
    <dgm:cxn modelId="{D3BE9B15-D1C7-4FDD-8167-0B98E54170FD}" type="presParOf" srcId="{80BDAE3E-0C99-443C-B6AC-BBBABA640771}" destId="{DAD3C415-F56A-49D7-9149-DEF31792D107}" srcOrd="33" destOrd="0" presId="urn:diagrams.loki3.com/VaryingWidthList+Icon"/>
    <dgm:cxn modelId="{CC5764F6-F55E-40D4-BCC4-1AB4119B080E}" type="presParOf" srcId="{80BDAE3E-0C99-443C-B6AC-BBBABA640771}" destId="{EBB25183-AD0D-489E-AEE5-33A237716D62}" srcOrd="34" destOrd="0" presId="urn:diagrams.loki3.com/VaryingWidthLis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22F0E2-16BE-4F9E-BD4E-CAEC8E741526}">
      <dsp:nvSpPr>
        <dsp:cNvPr id="0" name=""/>
        <dsp:cNvSpPr/>
      </dsp:nvSpPr>
      <dsp:spPr>
        <a:xfrm>
          <a:off x="0" y="3112"/>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A	Sanitary and </a:t>
          </a:r>
          <a:r>
            <a:rPr lang="en-GB" sz="1400" kern="1200" dirty="0" err="1" smtClean="0">
              <a:solidFill>
                <a:schemeClr val="bg2"/>
              </a:solidFill>
            </a:rPr>
            <a:t>phytosanitary</a:t>
          </a:r>
          <a:r>
            <a:rPr lang="en-GB" sz="1400" kern="1200" dirty="0" smtClean="0">
              <a:solidFill>
                <a:schemeClr val="bg2"/>
              </a:solidFill>
            </a:rPr>
            <a:t> measures</a:t>
          </a:r>
          <a:endParaRPr lang="en-GB" sz="1400" kern="1200" dirty="0">
            <a:solidFill>
              <a:schemeClr val="bg2"/>
            </a:solidFill>
          </a:endParaRPr>
        </a:p>
      </dsp:txBody>
      <dsp:txXfrm>
        <a:off x="0" y="3112"/>
        <a:ext cx="6253618" cy="249757"/>
      </dsp:txXfrm>
    </dsp:sp>
    <dsp:sp modelId="{747812E2-EEC3-4B40-B66C-DF47606FBF6C}">
      <dsp:nvSpPr>
        <dsp:cNvPr id="0" name=""/>
        <dsp:cNvSpPr/>
      </dsp:nvSpPr>
      <dsp:spPr>
        <a:xfrm>
          <a:off x="0" y="265357"/>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B	Technical barriers to trade</a:t>
          </a:r>
          <a:endParaRPr lang="en-GB" sz="1400" kern="1200" dirty="0">
            <a:solidFill>
              <a:schemeClr val="bg2"/>
            </a:solidFill>
          </a:endParaRPr>
        </a:p>
      </dsp:txBody>
      <dsp:txXfrm>
        <a:off x="0" y="265357"/>
        <a:ext cx="6253618" cy="249757"/>
      </dsp:txXfrm>
    </dsp:sp>
    <dsp:sp modelId="{B910E482-7555-44CF-9D47-8ADCC7DCD2EA}">
      <dsp:nvSpPr>
        <dsp:cNvPr id="0" name=""/>
        <dsp:cNvSpPr/>
      </dsp:nvSpPr>
      <dsp:spPr>
        <a:xfrm>
          <a:off x="2766809" y="527603"/>
          <a:ext cx="720000" cy="249757"/>
        </a:xfrm>
        <a:prstGeom prst="rect">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endParaRPr lang="en-GB" sz="1400" kern="1200">
            <a:solidFill>
              <a:schemeClr val="bg2"/>
            </a:solidFill>
          </a:endParaRPr>
        </a:p>
      </dsp:txBody>
      <dsp:txXfrm>
        <a:off x="2766809" y="527603"/>
        <a:ext cx="720000" cy="249757"/>
      </dsp:txXfrm>
    </dsp:sp>
    <dsp:sp modelId="{D7BD1AA9-E4A1-42A7-8077-863DA20F13AB}">
      <dsp:nvSpPr>
        <dsp:cNvPr id="0" name=""/>
        <dsp:cNvSpPr/>
      </dsp:nvSpPr>
      <dsp:spPr>
        <a:xfrm>
          <a:off x="0" y="789849"/>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C	Pre-shipment inspection and other formalities </a:t>
          </a:r>
          <a:endParaRPr lang="en-GB" sz="1400" kern="1200" dirty="0">
            <a:solidFill>
              <a:schemeClr val="bg2"/>
            </a:solidFill>
          </a:endParaRPr>
        </a:p>
      </dsp:txBody>
      <dsp:txXfrm>
        <a:off x="0" y="789849"/>
        <a:ext cx="6253618" cy="249757"/>
      </dsp:txXfrm>
    </dsp:sp>
    <dsp:sp modelId="{1AF88193-BB25-4E81-81D7-DBA3E0B1A38C}">
      <dsp:nvSpPr>
        <dsp:cNvPr id="0" name=""/>
        <dsp:cNvSpPr/>
      </dsp:nvSpPr>
      <dsp:spPr>
        <a:xfrm>
          <a:off x="0" y="1052094"/>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D	Contingent trade protective measures</a:t>
          </a:r>
          <a:endParaRPr lang="en-GB" sz="1400" kern="1200" dirty="0">
            <a:solidFill>
              <a:schemeClr val="bg2"/>
            </a:solidFill>
          </a:endParaRPr>
        </a:p>
      </dsp:txBody>
      <dsp:txXfrm>
        <a:off x="0" y="1052094"/>
        <a:ext cx="6253618" cy="249757"/>
      </dsp:txXfrm>
    </dsp:sp>
    <dsp:sp modelId="{03163278-4D3B-42FA-9FA5-9BC69FB8B5A3}">
      <dsp:nvSpPr>
        <dsp:cNvPr id="0" name=""/>
        <dsp:cNvSpPr/>
      </dsp:nvSpPr>
      <dsp:spPr>
        <a:xfrm>
          <a:off x="0" y="1314340"/>
          <a:ext cx="6253618" cy="35839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E	Non-automatic licensing, quotas, prohibitions and quantity control	 measures</a:t>
          </a:r>
          <a:endParaRPr lang="en-GB" sz="1400" kern="1200" dirty="0">
            <a:solidFill>
              <a:schemeClr val="bg2"/>
            </a:solidFill>
          </a:endParaRPr>
        </a:p>
      </dsp:txBody>
      <dsp:txXfrm>
        <a:off x="0" y="1314340"/>
        <a:ext cx="6253618" cy="358394"/>
      </dsp:txXfrm>
    </dsp:sp>
    <dsp:sp modelId="{09B46E64-45BB-4CBE-915A-02DAC1CE0696}">
      <dsp:nvSpPr>
        <dsp:cNvPr id="0" name=""/>
        <dsp:cNvSpPr/>
      </dsp:nvSpPr>
      <dsp:spPr>
        <a:xfrm>
          <a:off x="0" y="1685223"/>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F	Price control measures including additional taxes and charges</a:t>
          </a:r>
          <a:endParaRPr lang="en-GB" sz="1400" kern="1200" dirty="0">
            <a:solidFill>
              <a:schemeClr val="bg2"/>
            </a:solidFill>
          </a:endParaRPr>
        </a:p>
      </dsp:txBody>
      <dsp:txXfrm>
        <a:off x="0" y="1685223"/>
        <a:ext cx="6253618" cy="249757"/>
      </dsp:txXfrm>
    </dsp:sp>
    <dsp:sp modelId="{463CA349-8CDF-4B6B-80E1-428D6E8159E9}">
      <dsp:nvSpPr>
        <dsp:cNvPr id="0" name=""/>
        <dsp:cNvSpPr/>
      </dsp:nvSpPr>
      <dsp:spPr>
        <a:xfrm>
          <a:off x="0" y="1947468"/>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G	Finance measures</a:t>
          </a:r>
          <a:endParaRPr lang="en-GB" sz="1400" kern="1200" dirty="0">
            <a:solidFill>
              <a:schemeClr val="bg2"/>
            </a:solidFill>
          </a:endParaRPr>
        </a:p>
      </dsp:txBody>
      <dsp:txXfrm>
        <a:off x="0" y="1947468"/>
        <a:ext cx="6253618" cy="249757"/>
      </dsp:txXfrm>
    </dsp:sp>
    <dsp:sp modelId="{95648CEE-F86C-4428-8442-69EEC8C6051C}">
      <dsp:nvSpPr>
        <dsp:cNvPr id="0" name=""/>
        <dsp:cNvSpPr/>
      </dsp:nvSpPr>
      <dsp:spPr>
        <a:xfrm>
          <a:off x="0" y="2209714"/>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H	Measures affecting competition</a:t>
          </a:r>
          <a:endParaRPr lang="en-GB" sz="1400" kern="1200" dirty="0">
            <a:solidFill>
              <a:schemeClr val="bg2"/>
            </a:solidFill>
          </a:endParaRPr>
        </a:p>
      </dsp:txBody>
      <dsp:txXfrm>
        <a:off x="0" y="2209714"/>
        <a:ext cx="6253618" cy="249757"/>
      </dsp:txXfrm>
    </dsp:sp>
    <dsp:sp modelId="{F49B8B7A-389D-4688-8D5D-A8DC3B6C5304}">
      <dsp:nvSpPr>
        <dsp:cNvPr id="0" name=""/>
        <dsp:cNvSpPr/>
      </dsp:nvSpPr>
      <dsp:spPr>
        <a:xfrm>
          <a:off x="0" y="2471960"/>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I	Trade-related investment measures</a:t>
          </a:r>
          <a:endParaRPr lang="en-GB" sz="1400" kern="1200" dirty="0">
            <a:solidFill>
              <a:schemeClr val="bg2"/>
            </a:solidFill>
          </a:endParaRPr>
        </a:p>
      </dsp:txBody>
      <dsp:txXfrm>
        <a:off x="0" y="2471960"/>
        <a:ext cx="6253618" cy="249757"/>
      </dsp:txXfrm>
    </dsp:sp>
    <dsp:sp modelId="{0E29D884-84B7-4C5F-BC6D-E6446FBFEA5B}">
      <dsp:nvSpPr>
        <dsp:cNvPr id="0" name=""/>
        <dsp:cNvSpPr/>
      </dsp:nvSpPr>
      <dsp:spPr>
        <a:xfrm>
          <a:off x="0" y="2734205"/>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J	Distribution restrictions</a:t>
          </a:r>
          <a:endParaRPr lang="en-GB" sz="1400" kern="1200" dirty="0">
            <a:solidFill>
              <a:schemeClr val="bg2"/>
            </a:solidFill>
          </a:endParaRPr>
        </a:p>
      </dsp:txBody>
      <dsp:txXfrm>
        <a:off x="0" y="2734205"/>
        <a:ext cx="6253618" cy="249757"/>
      </dsp:txXfrm>
    </dsp:sp>
    <dsp:sp modelId="{6A16D499-CFC0-4265-96BF-997E5835C159}">
      <dsp:nvSpPr>
        <dsp:cNvPr id="0" name=""/>
        <dsp:cNvSpPr/>
      </dsp:nvSpPr>
      <dsp:spPr>
        <a:xfrm>
          <a:off x="0" y="2996451"/>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K	Restriction on post-sales services</a:t>
          </a:r>
          <a:endParaRPr lang="en-GB" sz="1400" kern="1200" dirty="0">
            <a:solidFill>
              <a:schemeClr val="bg2"/>
            </a:solidFill>
          </a:endParaRPr>
        </a:p>
      </dsp:txBody>
      <dsp:txXfrm>
        <a:off x="0" y="2996451"/>
        <a:ext cx="6253618" cy="249757"/>
      </dsp:txXfrm>
    </dsp:sp>
    <dsp:sp modelId="{252D9A86-CBE4-41A0-A17F-96EA2264FDF9}">
      <dsp:nvSpPr>
        <dsp:cNvPr id="0" name=""/>
        <dsp:cNvSpPr/>
      </dsp:nvSpPr>
      <dsp:spPr>
        <a:xfrm>
          <a:off x="0" y="3258697"/>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L	Subsidies (excluding export subsidies)</a:t>
          </a:r>
          <a:endParaRPr lang="en-GB" sz="1400" kern="1200" dirty="0">
            <a:solidFill>
              <a:schemeClr val="bg2"/>
            </a:solidFill>
          </a:endParaRPr>
        </a:p>
      </dsp:txBody>
      <dsp:txXfrm>
        <a:off x="0" y="3258697"/>
        <a:ext cx="6253618" cy="249757"/>
      </dsp:txXfrm>
    </dsp:sp>
    <dsp:sp modelId="{8BF62AB3-93A1-4B4A-A951-3F00A2385B50}">
      <dsp:nvSpPr>
        <dsp:cNvPr id="0" name=""/>
        <dsp:cNvSpPr/>
      </dsp:nvSpPr>
      <dsp:spPr>
        <a:xfrm>
          <a:off x="0" y="3520942"/>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M	Government procurement restrictions*</a:t>
          </a:r>
          <a:endParaRPr lang="en-GB" sz="1400" kern="1200" dirty="0">
            <a:solidFill>
              <a:schemeClr val="bg2"/>
            </a:solidFill>
          </a:endParaRPr>
        </a:p>
      </dsp:txBody>
      <dsp:txXfrm>
        <a:off x="0" y="3520942"/>
        <a:ext cx="6253618" cy="249757"/>
      </dsp:txXfrm>
    </dsp:sp>
    <dsp:sp modelId="{D90AED45-2F6D-459C-A72C-75F9EAEDC8B4}">
      <dsp:nvSpPr>
        <dsp:cNvPr id="0" name=""/>
        <dsp:cNvSpPr/>
      </dsp:nvSpPr>
      <dsp:spPr>
        <a:xfrm>
          <a:off x="0" y="3783188"/>
          <a:ext cx="6253618" cy="25149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N	Intellectual property*</a:t>
          </a:r>
          <a:endParaRPr lang="en-GB" sz="1400" kern="1200" dirty="0">
            <a:solidFill>
              <a:schemeClr val="bg2"/>
            </a:solidFill>
          </a:endParaRPr>
        </a:p>
      </dsp:txBody>
      <dsp:txXfrm>
        <a:off x="0" y="3783188"/>
        <a:ext cx="6253618" cy="251498"/>
      </dsp:txXfrm>
    </dsp:sp>
    <dsp:sp modelId="{841D3DE4-BD37-49DD-93FE-2C041A0AD1AD}">
      <dsp:nvSpPr>
        <dsp:cNvPr id="0" name=""/>
        <dsp:cNvSpPr/>
      </dsp:nvSpPr>
      <dsp:spPr>
        <a:xfrm>
          <a:off x="0" y="4047174"/>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O	Rules of origin</a:t>
          </a:r>
          <a:endParaRPr lang="en-GB" sz="1400" kern="1200" dirty="0">
            <a:solidFill>
              <a:schemeClr val="bg2"/>
            </a:solidFill>
          </a:endParaRPr>
        </a:p>
      </dsp:txBody>
      <dsp:txXfrm>
        <a:off x="0" y="4047174"/>
        <a:ext cx="6253618" cy="249757"/>
      </dsp:txXfrm>
    </dsp:sp>
    <dsp:sp modelId="{C21A6755-A3FF-4984-9450-F9498C24E5D0}">
      <dsp:nvSpPr>
        <dsp:cNvPr id="0" name=""/>
        <dsp:cNvSpPr/>
      </dsp:nvSpPr>
      <dsp:spPr>
        <a:xfrm>
          <a:off x="2766809" y="4309420"/>
          <a:ext cx="720000" cy="249757"/>
        </a:xfrm>
        <a:prstGeom prst="rect">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endParaRPr lang="en-GB" sz="1400" kern="1200">
            <a:solidFill>
              <a:schemeClr val="bg2"/>
            </a:solidFill>
          </a:endParaRPr>
        </a:p>
      </dsp:txBody>
      <dsp:txXfrm>
        <a:off x="2766809" y="4309420"/>
        <a:ext cx="720000" cy="249757"/>
      </dsp:txXfrm>
    </dsp:sp>
    <dsp:sp modelId="{EBB25183-AD0D-489E-AEE5-33A237716D62}">
      <dsp:nvSpPr>
        <dsp:cNvPr id="0" name=""/>
        <dsp:cNvSpPr/>
      </dsp:nvSpPr>
      <dsp:spPr>
        <a:xfrm>
          <a:off x="0" y="4571666"/>
          <a:ext cx="6253618" cy="2497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l" defTabSz="622300">
            <a:lnSpc>
              <a:spcPct val="90000"/>
            </a:lnSpc>
            <a:spcBef>
              <a:spcPct val="0"/>
            </a:spcBef>
            <a:spcAft>
              <a:spcPct val="35000"/>
            </a:spcAft>
          </a:pPr>
          <a:r>
            <a:rPr lang="en-GB" sz="1400" kern="1200" dirty="0" smtClean="0">
              <a:solidFill>
                <a:schemeClr val="bg2"/>
              </a:solidFill>
            </a:rPr>
            <a:t>P	Export related measures</a:t>
          </a:r>
          <a:endParaRPr lang="en-GB" sz="1400" kern="1200" dirty="0">
            <a:solidFill>
              <a:schemeClr val="bg2"/>
            </a:solidFill>
          </a:endParaRPr>
        </a:p>
      </dsp:txBody>
      <dsp:txXfrm>
        <a:off x="0" y="4571666"/>
        <a:ext cx="6253618" cy="249757"/>
      </dsp:txXfrm>
    </dsp:sp>
  </dsp:spTree>
</dsp:drawing>
</file>

<file path=ppt/diagrams/layout1.xml><?xml version="1.0" encoding="utf-8"?>
<dgm:layoutDef xmlns:dgm="http://schemas.openxmlformats.org/drawingml/2006/diagram" xmlns:a="http://schemas.openxmlformats.org/drawingml/2006/main" uniqueId="urn:diagrams.loki3.com/VaryingWidthList+Icon">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rawings/drawing1.xml><?xml version="1.0" encoding="utf-8"?>
<c:userShapes xmlns:c="http://schemas.openxmlformats.org/drawingml/2006/chart">
  <cdr:relSizeAnchor xmlns:cdr="http://schemas.openxmlformats.org/drawingml/2006/chartDrawing">
    <cdr:from>
      <cdr:x>0</cdr:x>
      <cdr:y>0.91379</cdr:y>
    </cdr:from>
    <cdr:to>
      <cdr:x>1</cdr:x>
      <cdr:y>1</cdr:y>
    </cdr:to>
    <cdr:sp macro="" textlink="">
      <cdr:nvSpPr>
        <cdr:cNvPr id="2" name="TextBox 1"/>
        <cdr:cNvSpPr txBox="1"/>
      </cdr:nvSpPr>
      <cdr:spPr>
        <a:xfrm xmlns:a="http://schemas.openxmlformats.org/drawingml/2006/main">
          <a:off x="144016" y="3960440"/>
          <a:ext cx="7776864" cy="36004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FF783F0-1FF4-4E22-9B9C-714C1AF7A340}" type="datetimeFigureOut">
              <a:rPr lang="en-US" smtClean="0"/>
              <a:pPr/>
              <a:t>4/10/2013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7F60EEEB-E722-468D-8D93-57D48501B961}" type="slidenum">
              <a:rPr lang="en-US" smtClean="0"/>
              <a:pPr/>
              <a:t>‹#›</a:t>
            </a:fld>
            <a:endParaRPr lang="en-US"/>
          </a:p>
        </p:txBody>
      </p:sp>
    </p:spTree>
    <p:extLst>
      <p:ext uri="{BB962C8B-B14F-4D97-AF65-F5344CB8AC3E}">
        <p14:creationId xmlns:p14="http://schemas.microsoft.com/office/powerpoint/2010/main" val="1429226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F60EEEB-E722-468D-8D93-57D48501B961}" type="slidenum">
              <a:rPr lang="en-US" smtClean="0"/>
              <a:pPr/>
              <a:t>1</a:t>
            </a:fld>
            <a:endParaRPr lang="en-US"/>
          </a:p>
        </p:txBody>
      </p:sp>
    </p:spTree>
    <p:extLst>
      <p:ext uri="{BB962C8B-B14F-4D97-AF65-F5344CB8AC3E}">
        <p14:creationId xmlns:p14="http://schemas.microsoft.com/office/powerpoint/2010/main" val="3080405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eaLnBrk="1" fontAlgn="auto" hangingPunct="1">
              <a:spcBef>
                <a:spcPts val="0"/>
              </a:spcBef>
              <a:spcAft>
                <a:spcPts val="0"/>
              </a:spcAft>
              <a:defRPr/>
            </a:pPr>
            <a:r>
              <a:rPr lang="fr-CH" sz="1600" u="sng" dirty="0" err="1" smtClean="0"/>
              <a:t>Speaking</a:t>
            </a:r>
            <a:r>
              <a:rPr lang="fr-CH" sz="1600" u="sng" dirty="0" smtClean="0"/>
              <a:t> notes:</a:t>
            </a:r>
          </a:p>
          <a:p>
            <a:pPr eaLnBrk="1" fontAlgn="auto" hangingPunct="1">
              <a:spcBef>
                <a:spcPts val="0"/>
              </a:spcBef>
              <a:spcAft>
                <a:spcPts val="0"/>
              </a:spcAft>
              <a:defRPr/>
            </a:pPr>
            <a:endParaRPr lang="fr-CH" sz="1600" dirty="0" smtClean="0"/>
          </a:p>
          <a:p>
            <a:r>
              <a:rPr lang="en-GB" sz="1600" kern="1200" dirty="0" smtClean="0">
                <a:solidFill>
                  <a:schemeClr val="tx1"/>
                </a:solidFill>
                <a:effectLst/>
                <a:latin typeface="+mn-lt"/>
                <a:ea typeface="+mn-ea"/>
                <a:cs typeface="+mn-cs"/>
              </a:rPr>
              <a:t>Face-to-face interviews consist of three main parts. The first part aims at collecting additional characteristics of the companies such as the turnover and share of exports in total sales. The second part is dedicated to the exporting and importing activities of the company, with all trade products and partner countries recorded. During this step, the interviewer also identifies all products affected by burdensome regulations and the countries applying these regulations. The third part of the interview investigates each problem in detail. A trained interviewer helps respondents to identify the relevant government-imposed regulations, affected products (6-digit level of the Harmonized System), the partner country exporting or importing these products, and the country applying the regulation (which may be the partner, transit or home country).</a:t>
            </a:r>
          </a:p>
          <a:p>
            <a:endParaRPr lang="fr-CH" sz="1600" kern="1200" dirty="0" smtClean="0">
              <a:solidFill>
                <a:schemeClr val="tx1"/>
              </a:solidFill>
              <a:effectLst/>
              <a:latin typeface="+mn-lt"/>
              <a:ea typeface="+mn-ea"/>
              <a:cs typeface="+mn-cs"/>
            </a:endParaRPr>
          </a:p>
          <a:p>
            <a:r>
              <a:rPr lang="en-GB" sz="1600" kern="1200" dirty="0" smtClean="0">
                <a:solidFill>
                  <a:schemeClr val="tx1"/>
                </a:solidFill>
                <a:effectLst/>
                <a:latin typeface="+mn-lt"/>
                <a:ea typeface="+mn-ea"/>
                <a:cs typeface="+mn-cs"/>
              </a:rPr>
              <a:t>The survey allows constructing frequency and coverage statistics based on </a:t>
            </a:r>
            <a:r>
              <a:rPr lang="en-GB" sz="1600" i="1" kern="1200" dirty="0" smtClean="0">
                <a:solidFill>
                  <a:schemeClr val="tx1"/>
                </a:solidFill>
                <a:effectLst/>
                <a:latin typeface="+mn-lt"/>
                <a:ea typeface="+mn-ea"/>
                <a:cs typeface="+mn-cs"/>
              </a:rPr>
              <a:t>‘cases’.</a:t>
            </a:r>
            <a:r>
              <a:rPr lang="en-GB" sz="1600" kern="1200" dirty="0" smtClean="0">
                <a:solidFill>
                  <a:schemeClr val="tx1"/>
                </a:solidFill>
                <a:effectLst/>
                <a:latin typeface="+mn-lt"/>
                <a:ea typeface="+mn-ea"/>
                <a:cs typeface="+mn-cs"/>
              </a:rPr>
              <a:t> A case is the most disaggregated data unit of the survey. By construction, each company participating in a face-to-face interview reports at least one case of burdensome NTMs, and, if relevant, related procedural obstacles and problems with the business environment. Each case of each company consists of one NTM (a government-mandated regulation, for example sanitary and </a:t>
            </a:r>
            <a:r>
              <a:rPr lang="en-GB" sz="1600" kern="1200" dirty="0" err="1" smtClean="0">
                <a:solidFill>
                  <a:schemeClr val="tx1"/>
                </a:solidFill>
                <a:effectLst/>
                <a:latin typeface="+mn-lt"/>
                <a:ea typeface="+mn-ea"/>
                <a:cs typeface="+mn-cs"/>
              </a:rPr>
              <a:t>phytosanitary</a:t>
            </a:r>
            <a:r>
              <a:rPr lang="en-GB" sz="1600" kern="1200" dirty="0" smtClean="0">
                <a:solidFill>
                  <a:schemeClr val="tx1"/>
                </a:solidFill>
                <a:effectLst/>
                <a:latin typeface="+mn-lt"/>
                <a:ea typeface="+mn-ea"/>
                <a:cs typeface="+mn-cs"/>
              </a:rPr>
              <a:t> [SPS] certificate), one product affected by this NTM, and partner country applying the reported NTM. </a:t>
            </a:r>
          </a:p>
          <a:p>
            <a:endParaRPr lang="fr-CH" sz="1600" kern="1200" dirty="0" smtClean="0">
              <a:solidFill>
                <a:schemeClr val="tx1"/>
              </a:solidFill>
              <a:effectLst/>
              <a:latin typeface="+mn-lt"/>
              <a:ea typeface="+mn-ea"/>
              <a:cs typeface="+mn-cs"/>
            </a:endParaRPr>
          </a:p>
          <a:p>
            <a:pPr eaLnBrk="1" hangingPunct="1"/>
            <a:endParaRPr lang="en-GB" sz="2000" dirty="0" smtClean="0"/>
          </a:p>
          <a:p>
            <a:pPr marL="873125" lvl="1" indent="-342900" eaLnBrk="1" hangingPunct="1"/>
            <a:r>
              <a:rPr lang="en-GB" u="sng" dirty="0" smtClean="0"/>
              <a:t>Perception data:</a:t>
            </a:r>
            <a:r>
              <a:rPr lang="en-GB" dirty="0" smtClean="0"/>
              <a:t> respondents are asked to report burdensome regulations representing </a:t>
            </a:r>
            <a:r>
              <a:rPr lang="en-GB" i="1" dirty="0" smtClean="0"/>
              <a:t>a serious impediment</a:t>
            </a:r>
            <a:r>
              <a:rPr lang="en-GB" dirty="0" smtClean="0"/>
              <a:t> to their exports or imports. They may have different scales for judging what constitutes an impediment (cultural, political, social, economic and linguistic differences)</a:t>
            </a:r>
          </a:p>
          <a:p>
            <a:pPr marL="873125" lvl="1" indent="-342900" eaLnBrk="1" hangingPunct="1">
              <a:buFont typeface="+mj-lt"/>
              <a:buAutoNum type="arabicPeriod"/>
            </a:pPr>
            <a:endParaRPr lang="en-GB" dirty="0" smtClean="0"/>
          </a:p>
          <a:p>
            <a:pPr marL="873125" lvl="1" indent="-342900"/>
            <a:r>
              <a:rPr lang="en-GB" u="sng" dirty="0" smtClean="0"/>
              <a:t>Unavailable or incomplete business registers:</a:t>
            </a:r>
            <a:r>
              <a:rPr lang="en-GB" dirty="0" smtClean="0"/>
              <a:t> As a result, it may be difficult to ensure random sampling within each sector, and a sufficient rate of participation in smaller sectors</a:t>
            </a:r>
          </a:p>
          <a:p>
            <a:pPr marL="873125" lvl="1" indent="-342900" eaLnBrk="1" hangingPunct="1">
              <a:buFont typeface="+mj-lt"/>
              <a:buAutoNum type="arabicPeriod"/>
            </a:pPr>
            <a:endParaRPr lang="en-GB" dirty="0" smtClean="0"/>
          </a:p>
          <a:p>
            <a:pPr marL="873125" lvl="1" indent="-342900"/>
            <a:r>
              <a:rPr lang="en-GB" u="sng" dirty="0" smtClean="0"/>
              <a:t>Limited knowledge:</a:t>
            </a:r>
            <a:r>
              <a:rPr lang="en-GB" dirty="0" smtClean="0"/>
              <a:t> for example, exporters may not know the demand-side constraints behind the borders, e.g. ‘Buy domestic’ campaigns</a:t>
            </a:r>
            <a:endParaRPr lang="en-GB" dirty="0" smtClean="0">
              <a:latin typeface="Arial" charset="0"/>
              <a:cs typeface="Arial" charset="0"/>
            </a:endParaRPr>
          </a:p>
          <a:p>
            <a:endParaRPr lang="en-GB" sz="1600" kern="1200" dirty="0" smtClean="0">
              <a:solidFill>
                <a:schemeClr val="tx1"/>
              </a:solidFill>
              <a:effectLst/>
              <a:latin typeface="+mn-lt"/>
              <a:ea typeface="+mn-ea"/>
              <a:cs typeface="+mn-cs"/>
            </a:endParaRPr>
          </a:p>
          <a:p>
            <a:endParaRPr lang="en-GB" sz="1600" kern="1200" dirty="0" smtClean="0">
              <a:solidFill>
                <a:schemeClr val="tx1"/>
              </a:solidFill>
              <a:effectLst/>
              <a:latin typeface="+mn-lt"/>
              <a:ea typeface="+mn-ea"/>
              <a:cs typeface="+mn-cs"/>
            </a:endParaRPr>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10</a:t>
            </a:fld>
            <a:endParaRPr lang="en-US" smtClean="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40C9842-6C2E-49D6-AC23-1F8DBE1B531F}" type="slidenum">
              <a:rPr lang="en-US" smtClean="0">
                <a:solidFill>
                  <a:prstClr val="black"/>
                </a:solidFill>
              </a:rPr>
              <a:pPr>
                <a:defRPr/>
              </a:pPr>
              <a:t>11</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i="1" kern="1200" dirty="0" smtClean="0">
                <a:solidFill>
                  <a:schemeClr val="tx1"/>
                </a:solidFill>
                <a:effectLst/>
                <a:latin typeface="+mn-lt"/>
                <a:ea typeface="+mn-ea"/>
                <a:cs typeface="+mn-cs"/>
              </a:rPr>
              <a:t>Note</a:t>
            </a:r>
            <a:r>
              <a:rPr lang="en-US" sz="1000" i="1" kern="1200" dirty="0" smtClean="0">
                <a:solidFill>
                  <a:schemeClr val="tx1"/>
                </a:solidFill>
                <a:effectLst/>
                <a:latin typeface="+mn-lt"/>
                <a:ea typeface="+mn-ea"/>
                <a:cs typeface="+mn-cs"/>
              </a:rPr>
              <a:t>: ITC staff calculations. Total trade is defined as (</a:t>
            </a:r>
            <a:r>
              <a:rPr lang="en-US" sz="1000" i="1" kern="1200" dirty="0" err="1" smtClean="0">
                <a:solidFill>
                  <a:schemeClr val="tx1"/>
                </a:solidFill>
                <a:effectLst/>
                <a:latin typeface="+mn-lt"/>
                <a:ea typeface="+mn-ea"/>
                <a:cs typeface="+mn-cs"/>
              </a:rPr>
              <a:t>exports+imports</a:t>
            </a:r>
            <a:r>
              <a:rPr lang="en-US" sz="1000" i="1" kern="1200" dirty="0" smtClean="0">
                <a:solidFill>
                  <a:schemeClr val="tx1"/>
                </a:solidFill>
                <a:effectLst/>
                <a:latin typeface="+mn-lt"/>
                <a:ea typeface="+mn-ea"/>
                <a:cs typeface="+mn-cs"/>
              </a:rPr>
              <a:t>)/2. Data is for 2010 and excludes oil (HS 27). ).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i="1" kern="1200" dirty="0" smtClean="0">
                <a:solidFill>
                  <a:schemeClr val="tx1"/>
                </a:solidFill>
                <a:effectLst/>
                <a:latin typeface="+mn-lt"/>
                <a:ea typeface="+mn-ea"/>
                <a:cs typeface="+mn-cs"/>
              </a:rPr>
              <a:t>Data source</a:t>
            </a:r>
            <a:r>
              <a:rPr lang="en-US" sz="1000" i="1" kern="1200" dirty="0" smtClean="0">
                <a:solidFill>
                  <a:schemeClr val="tx1"/>
                </a:solidFill>
                <a:effectLst/>
                <a:latin typeface="+mn-lt"/>
                <a:ea typeface="+mn-ea"/>
                <a:cs typeface="+mn-cs"/>
              </a:rPr>
              <a:t>: </a:t>
            </a:r>
            <a:r>
              <a:rPr lang="en-US" sz="1000" i="1" kern="1200" dirty="0" err="1" smtClean="0">
                <a:solidFill>
                  <a:schemeClr val="tx1"/>
                </a:solidFill>
                <a:effectLst/>
                <a:latin typeface="+mn-lt"/>
                <a:ea typeface="+mn-ea"/>
                <a:cs typeface="+mn-cs"/>
              </a:rPr>
              <a:t>Cepii’s</a:t>
            </a:r>
            <a:r>
              <a:rPr lang="en-US" sz="1000" i="1" kern="1200" dirty="0" smtClean="0">
                <a:solidFill>
                  <a:schemeClr val="tx1"/>
                </a:solidFill>
                <a:effectLst/>
                <a:latin typeface="+mn-lt"/>
                <a:ea typeface="+mn-ea"/>
                <a:cs typeface="+mn-cs"/>
              </a:rPr>
              <a:t> BACI database.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mn-lt"/>
                <a:ea typeface="+mn-ea"/>
                <a:cs typeface="+mn-cs"/>
              </a:rPr>
              <a:t>OECD =</a:t>
            </a:r>
            <a:r>
              <a:rPr lang="en-US" sz="1000" i="1" kern="1200" baseline="0" dirty="0" smtClean="0">
                <a:solidFill>
                  <a:schemeClr val="tx1"/>
                </a:solidFill>
                <a:effectLst/>
                <a:latin typeface="+mn-lt"/>
                <a:ea typeface="+mn-ea"/>
                <a:cs typeface="+mn-cs"/>
              </a:rPr>
              <a:t> </a:t>
            </a:r>
            <a:r>
              <a:rPr lang="en-US" sz="1000" i="1" kern="1200" dirty="0" err="1" smtClean="0">
                <a:solidFill>
                  <a:schemeClr val="tx1"/>
                </a:solidFill>
                <a:effectLst/>
                <a:latin typeface="+mn-lt"/>
                <a:ea typeface="+mn-ea"/>
                <a:cs typeface="+mn-cs"/>
              </a:rPr>
              <a:t>Organisation</a:t>
            </a:r>
            <a:r>
              <a:rPr lang="en-US" sz="1000" i="1" kern="1200" dirty="0" smtClean="0">
                <a:solidFill>
                  <a:schemeClr val="tx1"/>
                </a:solidFill>
                <a:effectLst/>
                <a:latin typeface="+mn-lt"/>
                <a:ea typeface="+mn-ea"/>
                <a:cs typeface="+mn-cs"/>
              </a:rPr>
              <a:t> of Economic Co-operation and Development (34</a:t>
            </a:r>
            <a:r>
              <a:rPr lang="en-US" sz="1000" i="1" kern="1200" baseline="0" dirty="0" smtClean="0">
                <a:solidFill>
                  <a:schemeClr val="tx1"/>
                </a:solidFill>
                <a:effectLst/>
                <a:latin typeface="+mn-lt"/>
                <a:ea typeface="+mn-ea"/>
                <a:cs typeface="+mn-cs"/>
              </a:rPr>
              <a:t> member states)</a:t>
            </a:r>
            <a:endParaRPr lang="en-US" sz="10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mn-lt"/>
                <a:ea typeface="+mn-ea"/>
                <a:cs typeface="+mn-cs"/>
              </a:rPr>
              <a:t>DCs =</a:t>
            </a:r>
            <a:r>
              <a:rPr lang="en-US" sz="1000" i="1" kern="1200" baseline="0" dirty="0" smtClean="0">
                <a:solidFill>
                  <a:schemeClr val="tx1"/>
                </a:solidFill>
                <a:effectLst/>
                <a:latin typeface="+mn-lt"/>
                <a:ea typeface="+mn-ea"/>
                <a:cs typeface="+mn-cs"/>
              </a:rPr>
              <a:t> Developing Countries</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i="1" kern="1200" baseline="0" dirty="0" smtClean="0">
                <a:solidFill>
                  <a:schemeClr val="tx1"/>
                </a:solidFill>
                <a:effectLst/>
                <a:latin typeface="+mn-lt"/>
                <a:ea typeface="+mn-ea"/>
                <a:cs typeface="+mn-cs"/>
              </a:rPr>
              <a:t>LAS = League of Arab States (22 member states)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i="1" kern="1200" baseline="0" dirty="0" err="1" smtClean="0">
                <a:solidFill>
                  <a:schemeClr val="tx1"/>
                </a:solidFill>
                <a:effectLst/>
                <a:latin typeface="+mn-lt"/>
                <a:ea typeface="+mn-ea"/>
                <a:cs typeface="+mn-cs"/>
              </a:rPr>
              <a:t>RoW</a:t>
            </a:r>
            <a:r>
              <a:rPr lang="en-US" sz="1000" i="1" kern="1200" baseline="0" dirty="0" smtClean="0">
                <a:solidFill>
                  <a:schemeClr val="tx1"/>
                </a:solidFill>
                <a:effectLst/>
                <a:latin typeface="+mn-lt"/>
                <a:ea typeface="+mn-ea"/>
                <a:cs typeface="+mn-cs"/>
              </a:rPr>
              <a:t> = Rest of the World</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i="1" kern="1200" baseline="0" dirty="0" smtClean="0">
                <a:solidFill>
                  <a:schemeClr val="tx1"/>
                </a:solidFill>
                <a:effectLst/>
                <a:latin typeface="+mn-lt"/>
                <a:ea typeface="+mn-ea"/>
                <a:cs typeface="+mn-cs"/>
              </a:rPr>
              <a:t>LDCs= Least Developed Countries</a:t>
            </a:r>
            <a:endParaRPr lang="en-US" sz="10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CH" sz="1200" b="1"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u="sng" kern="1200" dirty="0" smtClean="0">
                <a:solidFill>
                  <a:schemeClr val="tx1"/>
                </a:solidFill>
                <a:latin typeface="+mn-lt"/>
                <a:ea typeface="+mn-ea"/>
                <a:cs typeface="+mn-cs"/>
              </a:rPr>
              <a:t>Speaking</a:t>
            </a:r>
            <a:r>
              <a:rPr lang="en-GB" sz="1200" u="sng" kern="1200" baseline="0" dirty="0" smtClean="0">
                <a:solidFill>
                  <a:schemeClr val="tx1"/>
                </a:solidFill>
                <a:latin typeface="+mn-lt"/>
                <a:ea typeface="+mn-ea"/>
                <a:cs typeface="+mn-cs"/>
              </a:rPr>
              <a:t> points:</a:t>
            </a:r>
            <a:endParaRPr lang="en-GB" sz="1200" u="sng"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i="1" kern="1200" dirty="0" smtClean="0">
                <a:solidFill>
                  <a:schemeClr val="tx1"/>
                </a:solidFill>
                <a:effectLst/>
                <a:latin typeface="+mn-lt"/>
                <a:ea typeface="+mn-ea"/>
                <a:cs typeface="+mn-cs"/>
              </a:rPr>
              <a:t>Tariff preferences have not translated into regional integration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i="1"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spite of </a:t>
            </a:r>
            <a:r>
              <a:rPr lang="en-GB" sz="1200" kern="1200" dirty="0" err="1" smtClean="0">
                <a:solidFill>
                  <a:schemeClr val="tx1"/>
                </a:solidFill>
                <a:effectLst/>
                <a:latin typeface="+mn-lt"/>
                <a:ea typeface="+mn-ea"/>
                <a:cs typeface="+mn-cs"/>
              </a:rPr>
              <a:t>ongoing</a:t>
            </a:r>
            <a:r>
              <a:rPr lang="en-GB" sz="1200" kern="1200" dirty="0" smtClean="0">
                <a:solidFill>
                  <a:schemeClr val="tx1"/>
                </a:solidFill>
                <a:effectLst/>
                <a:latin typeface="+mn-lt"/>
                <a:ea typeface="+mn-ea"/>
                <a:cs typeface="+mn-cs"/>
              </a:rPr>
              <a:t> efforts to cut tariffs and to sign and implement preferential agreements, regional trade integration among the member states of the Arab League is moderate compared to other common markets, such as the European Union (EU) and the Association of Southeast Asian Nations (ASEAN). In fact, the </a:t>
            </a:r>
            <a:r>
              <a:rPr lang="en-GB" sz="1200" b="1" kern="1200" dirty="0" smtClean="0">
                <a:solidFill>
                  <a:schemeClr val="tx1"/>
                </a:solidFill>
                <a:effectLst/>
                <a:latin typeface="+mn-lt"/>
                <a:ea typeface="+mn-ea"/>
                <a:cs typeface="+mn-cs"/>
              </a:rPr>
              <a:t>share of total trade</a:t>
            </a:r>
            <a:r>
              <a:rPr lang="en-GB" sz="1200" kern="1200" dirty="0" smtClean="0">
                <a:solidFill>
                  <a:schemeClr val="tx1"/>
                </a:solidFill>
                <a:effectLst/>
                <a:latin typeface="+mn-lt"/>
                <a:ea typeface="+mn-ea"/>
                <a:cs typeface="+mn-cs"/>
              </a:rPr>
              <a:t> which takes place </a:t>
            </a:r>
            <a:r>
              <a:rPr lang="en-GB" sz="1200" b="1" kern="1200" dirty="0" smtClean="0">
                <a:solidFill>
                  <a:schemeClr val="tx1"/>
                </a:solidFill>
                <a:effectLst/>
                <a:latin typeface="+mn-lt"/>
                <a:ea typeface="+mn-ea"/>
                <a:cs typeface="+mn-cs"/>
              </a:rPr>
              <a:t>inside the League</a:t>
            </a:r>
            <a:r>
              <a:rPr lang="en-GB" sz="1200" kern="1200" dirty="0" smtClean="0">
                <a:solidFill>
                  <a:schemeClr val="tx1"/>
                </a:solidFill>
                <a:effectLst/>
                <a:latin typeface="+mn-lt"/>
                <a:ea typeface="+mn-ea"/>
                <a:cs typeface="+mn-cs"/>
              </a:rPr>
              <a:t> amounts to a mere 11%, and thus represents </a:t>
            </a:r>
            <a:r>
              <a:rPr lang="en-GB" sz="1200" b="1" kern="1200" dirty="0" smtClean="0">
                <a:solidFill>
                  <a:schemeClr val="tx1"/>
                </a:solidFill>
                <a:effectLst/>
                <a:latin typeface="+mn-lt"/>
                <a:ea typeface="+mn-ea"/>
                <a:cs typeface="+mn-cs"/>
              </a:rPr>
              <a:t>only a fraction of the trade </a:t>
            </a:r>
            <a:r>
              <a:rPr lang="en-GB" sz="1200" kern="1200" dirty="0" smtClean="0">
                <a:solidFill>
                  <a:schemeClr val="tx1"/>
                </a:solidFill>
                <a:effectLst/>
                <a:latin typeface="+mn-lt"/>
                <a:ea typeface="+mn-ea"/>
                <a:cs typeface="+mn-cs"/>
              </a:rPr>
              <a:t>conducted </a:t>
            </a:r>
            <a:r>
              <a:rPr lang="en-GB" sz="1200" b="1" kern="1200" dirty="0" smtClean="0">
                <a:solidFill>
                  <a:schemeClr val="tx1"/>
                </a:solidFill>
                <a:effectLst/>
                <a:latin typeface="+mn-lt"/>
                <a:ea typeface="+mn-ea"/>
                <a:cs typeface="+mn-cs"/>
              </a:rPr>
              <a:t>with the member states of the Organisation of Economic Co-operation and Development (OECD) or with other developing countries (DCs)</a:t>
            </a:r>
            <a:r>
              <a:rPr lang="en-GB" sz="1200" b="0" kern="1200" dirty="0" smtClean="0">
                <a:solidFill>
                  <a:schemeClr val="tx1"/>
                </a:solidFill>
                <a:effectLst/>
                <a:latin typeface="+mn-lt"/>
                <a:ea typeface="+mn-ea"/>
                <a:cs typeface="+mn-cs"/>
              </a:rPr>
              <a:t>.</a:t>
            </a:r>
          </a:p>
          <a:p>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i="0" strike="noStrike" kern="1200" dirty="0" smtClean="0">
                <a:solidFill>
                  <a:schemeClr val="tx1"/>
                </a:solidFill>
                <a:effectLst/>
                <a:latin typeface="+mn-lt"/>
                <a:ea typeface="+mn-ea"/>
                <a:cs typeface="+mn-cs"/>
              </a:rPr>
              <a:t>The share of trade conducted with other LAS members varies considerably, however, across the individual member states. The share of the LAS in each country’s total trade ranges from 0.9% in the case of Comoros to 42% in the case of Palestine. Although some LAS members trade substantially within the region (like Jordan, Somalia, Oman and Bahrain), most LAS countries’ trade is directed towards non-LAS countries. In fact, </a:t>
            </a:r>
            <a:r>
              <a:rPr lang="en-GB" sz="1200" b="1" i="0" strike="noStrike" kern="1200" dirty="0" smtClean="0">
                <a:solidFill>
                  <a:schemeClr val="tx1"/>
                </a:solidFill>
                <a:effectLst/>
                <a:latin typeface="+mn-lt"/>
                <a:ea typeface="+mn-ea"/>
                <a:cs typeface="+mn-cs"/>
              </a:rPr>
              <a:t>10 out of 22 LAS members have an intra-LAS trade share of below 10%</a:t>
            </a:r>
            <a:r>
              <a:rPr lang="en-GB" sz="1200" i="0" strike="noStrike" kern="1200" dirty="0" smtClean="0">
                <a:solidFill>
                  <a:schemeClr val="tx1"/>
                </a:solidFill>
                <a:effectLst/>
                <a:latin typeface="+mn-lt"/>
                <a:ea typeface="+mn-ea"/>
                <a:cs typeface="+mn-cs"/>
              </a:rPr>
              <a:t>. Due to Free Trade Agreements (FTAs), most of Mediterranean countries’ trade (particularly that of Algeria, Morocco and Tunisia) is heavily directed towards the EU. </a:t>
            </a:r>
          </a:p>
          <a:p>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7F60EEEB-E722-468D-8D93-57D48501B961}" type="slidenum">
              <a:rPr lang="en-US" smtClean="0"/>
              <a:pPr/>
              <a:t>13</a:t>
            </a:fld>
            <a:endParaRPr lang="en-US"/>
          </a:p>
        </p:txBody>
      </p:sp>
    </p:spTree>
    <p:extLst>
      <p:ext uri="{BB962C8B-B14F-4D97-AF65-F5344CB8AC3E}">
        <p14:creationId xmlns:p14="http://schemas.microsoft.com/office/powerpoint/2010/main" val="525744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b="1" i="1" kern="1200" dirty="0" smtClean="0">
                <a:solidFill>
                  <a:schemeClr val="tx1"/>
                </a:solidFill>
                <a:latin typeface="+mn-lt"/>
                <a:ea typeface="+mn-ea"/>
                <a:cs typeface="+mn-cs"/>
              </a:rPr>
              <a:t>Note</a:t>
            </a:r>
            <a:r>
              <a:rPr lang="en-GB" sz="1200" i="1" kern="1200" dirty="0" smtClean="0">
                <a:solidFill>
                  <a:schemeClr val="tx1"/>
                </a:solidFill>
                <a:latin typeface="+mn-lt"/>
                <a:ea typeface="+mn-ea"/>
                <a:cs typeface="+mn-cs"/>
              </a:rPr>
              <a:t>: This graph reflects, to the best of ITC’s knowledge, the situation as of January 2012. Included are (implemented) agreements concerning trade in goods only. The number and list of products to which preferences are granted varies from country/territory to country/territory. Only agreements with reciprocal preferences are shown. It should be borne in mind that the displayed countries may be granted preferential tariffs resulting from trade regimes such as the General System of Preferences (GSP); that is from countries providing non-reciprocal preferential tariffs to developing and least developed countries.</a:t>
            </a:r>
          </a:p>
          <a:p>
            <a:r>
              <a:rPr lang="fr-CH" sz="1200" b="1" i="1" kern="1200" dirty="0" smtClean="0">
                <a:solidFill>
                  <a:schemeClr val="tx1"/>
                </a:solidFill>
                <a:latin typeface="+mn-lt"/>
                <a:ea typeface="+mn-ea"/>
                <a:cs typeface="+mn-cs"/>
              </a:rPr>
              <a:t>Data source</a:t>
            </a:r>
            <a:r>
              <a:rPr lang="fr-CH" sz="1200" i="1" kern="1200" dirty="0" smtClean="0">
                <a:solidFill>
                  <a:schemeClr val="tx1"/>
                </a:solidFill>
                <a:latin typeface="+mn-lt"/>
                <a:ea typeface="+mn-ea"/>
                <a:cs typeface="+mn-cs"/>
              </a:rPr>
              <a:t>: </a:t>
            </a:r>
            <a:r>
              <a:rPr lang="fr-CH" sz="1200" i="1" kern="1200" dirty="0" err="1" smtClean="0">
                <a:solidFill>
                  <a:schemeClr val="tx1"/>
                </a:solidFill>
                <a:latin typeface="+mn-lt"/>
                <a:ea typeface="+mn-ea"/>
                <a:cs typeface="+mn-cs"/>
              </a:rPr>
              <a:t>ITC’s</a:t>
            </a:r>
            <a:r>
              <a:rPr lang="fr-CH" sz="1200" i="1" kern="1200" dirty="0" smtClean="0">
                <a:solidFill>
                  <a:schemeClr val="tx1"/>
                </a:solidFill>
                <a:latin typeface="+mn-lt"/>
                <a:ea typeface="+mn-ea"/>
                <a:cs typeface="+mn-cs"/>
              </a:rPr>
              <a:t> </a:t>
            </a:r>
            <a:r>
              <a:rPr lang="fr-CH" sz="1200" i="1" kern="1200" dirty="0" err="1" smtClean="0">
                <a:solidFill>
                  <a:schemeClr val="tx1"/>
                </a:solidFill>
                <a:latin typeface="+mn-lt"/>
                <a:ea typeface="+mn-ea"/>
                <a:cs typeface="+mn-cs"/>
              </a:rPr>
              <a:t>MacMap</a:t>
            </a:r>
            <a:endParaRPr lang="en-GB" sz="1200" i="1" kern="1200" dirty="0" smtClean="0">
              <a:solidFill>
                <a:schemeClr val="tx1"/>
              </a:solidFill>
              <a:latin typeface="+mn-lt"/>
              <a:ea typeface="+mn-ea"/>
              <a:cs typeface="+mn-cs"/>
            </a:endParaRPr>
          </a:p>
          <a:p>
            <a:endParaRPr lang="fr-CH"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CH" sz="1200" i="1" kern="1200" dirty="0" smtClean="0">
                <a:solidFill>
                  <a:schemeClr val="tx1"/>
                </a:solidFill>
                <a:latin typeface="+mn-lt"/>
                <a:ea typeface="+mn-ea"/>
                <a:cs typeface="+mn-cs"/>
              </a:rPr>
              <a:t>LAS = </a:t>
            </a:r>
            <a:r>
              <a:rPr lang="fr-CH" sz="1200" i="1" kern="1200" dirty="0" err="1" smtClean="0">
                <a:solidFill>
                  <a:schemeClr val="tx1"/>
                </a:solidFill>
                <a:latin typeface="+mn-lt"/>
                <a:ea typeface="+mn-ea"/>
                <a:cs typeface="+mn-cs"/>
              </a:rPr>
              <a:t>League</a:t>
            </a:r>
            <a:r>
              <a:rPr lang="fr-CH" sz="1200" i="1" kern="1200" dirty="0" smtClean="0">
                <a:solidFill>
                  <a:schemeClr val="tx1"/>
                </a:solidFill>
                <a:latin typeface="+mn-lt"/>
                <a:ea typeface="+mn-ea"/>
                <a:cs typeface="+mn-cs"/>
              </a:rPr>
              <a:t> of </a:t>
            </a:r>
            <a:r>
              <a:rPr lang="fr-CH" sz="1200" i="1" kern="1200" dirty="0" err="1" smtClean="0">
                <a:solidFill>
                  <a:schemeClr val="tx1"/>
                </a:solidFill>
                <a:latin typeface="+mn-lt"/>
                <a:ea typeface="+mn-ea"/>
                <a:cs typeface="+mn-cs"/>
              </a:rPr>
              <a:t>Arab</a:t>
            </a:r>
            <a:r>
              <a:rPr lang="fr-CH" sz="1200" i="1" kern="1200" dirty="0" smtClean="0">
                <a:solidFill>
                  <a:schemeClr val="tx1"/>
                </a:solidFill>
                <a:latin typeface="+mn-lt"/>
                <a:ea typeface="+mn-ea"/>
                <a:cs typeface="+mn-cs"/>
              </a:rPr>
              <a:t> States</a:t>
            </a:r>
            <a:r>
              <a:rPr lang="fr-CH" sz="1200" i="1" kern="1200" baseline="0" dirty="0" smtClean="0">
                <a:solidFill>
                  <a:schemeClr val="tx1"/>
                </a:solidFill>
                <a:latin typeface="+mn-lt"/>
                <a:ea typeface="+mn-ea"/>
                <a:cs typeface="+mn-cs"/>
              </a:rPr>
              <a:t> (22 </a:t>
            </a:r>
            <a:r>
              <a:rPr lang="fr-CH" sz="1200" i="1" kern="1200" baseline="0" dirty="0" err="1" smtClean="0">
                <a:solidFill>
                  <a:schemeClr val="tx1"/>
                </a:solidFill>
                <a:latin typeface="+mn-lt"/>
                <a:ea typeface="+mn-ea"/>
                <a:cs typeface="+mn-cs"/>
              </a:rPr>
              <a:t>member</a:t>
            </a:r>
            <a:r>
              <a:rPr lang="fr-CH" sz="1200" i="1" kern="1200" baseline="0" dirty="0" smtClean="0">
                <a:solidFill>
                  <a:schemeClr val="tx1"/>
                </a:solidFill>
                <a:latin typeface="+mn-lt"/>
                <a:ea typeface="+mn-ea"/>
                <a:cs typeface="+mn-cs"/>
              </a:rPr>
              <a:t> states)</a:t>
            </a:r>
          </a:p>
          <a:p>
            <a:pPr marL="0" marR="0" indent="0" algn="l" defTabSz="914400" rtl="0" eaLnBrk="1" fontAlgn="auto" latinLnBrk="0" hangingPunct="1">
              <a:lnSpc>
                <a:spcPct val="100000"/>
              </a:lnSpc>
              <a:spcBef>
                <a:spcPts val="0"/>
              </a:spcBef>
              <a:spcAft>
                <a:spcPts val="0"/>
              </a:spcAft>
              <a:buClrTx/>
              <a:buSzTx/>
              <a:buFontTx/>
              <a:buNone/>
              <a:tabLst/>
              <a:defRPr/>
            </a:pPr>
            <a:r>
              <a:rPr lang="fr-CH" sz="1200" i="1" kern="1200" baseline="0" dirty="0" smtClean="0">
                <a:solidFill>
                  <a:schemeClr val="tx1"/>
                </a:solidFill>
                <a:latin typeface="+mn-lt"/>
                <a:ea typeface="+mn-ea"/>
                <a:cs typeface="+mn-cs"/>
              </a:rPr>
              <a:t>GAFTA = </a:t>
            </a:r>
            <a:r>
              <a:rPr lang="fr-CH" sz="1200" i="1" kern="1200" baseline="0" dirty="0" err="1" smtClean="0">
                <a:solidFill>
                  <a:schemeClr val="tx1"/>
                </a:solidFill>
                <a:latin typeface="+mn-lt"/>
                <a:ea typeface="+mn-ea"/>
                <a:cs typeface="+mn-cs"/>
              </a:rPr>
              <a:t>Greater</a:t>
            </a:r>
            <a:r>
              <a:rPr lang="fr-CH" sz="1200" i="1" kern="1200" baseline="0" dirty="0" smtClean="0">
                <a:solidFill>
                  <a:schemeClr val="tx1"/>
                </a:solidFill>
                <a:latin typeface="+mn-lt"/>
                <a:ea typeface="+mn-ea"/>
                <a:cs typeface="+mn-cs"/>
              </a:rPr>
              <a:t> </a:t>
            </a:r>
            <a:r>
              <a:rPr lang="fr-CH" sz="1200" i="1" kern="1200" baseline="0" dirty="0" err="1" smtClean="0">
                <a:solidFill>
                  <a:schemeClr val="tx1"/>
                </a:solidFill>
                <a:latin typeface="+mn-lt"/>
                <a:ea typeface="+mn-ea"/>
                <a:cs typeface="+mn-cs"/>
              </a:rPr>
              <a:t>Arab</a:t>
            </a:r>
            <a:r>
              <a:rPr lang="fr-CH" sz="1200" i="1" kern="1200" baseline="0" dirty="0" smtClean="0">
                <a:solidFill>
                  <a:schemeClr val="tx1"/>
                </a:solidFill>
                <a:latin typeface="+mn-lt"/>
                <a:ea typeface="+mn-ea"/>
                <a:cs typeface="+mn-cs"/>
              </a:rPr>
              <a:t> Free Trade Area (18 </a:t>
            </a:r>
            <a:r>
              <a:rPr lang="fr-CH" sz="1200" i="1" kern="1200" baseline="0" dirty="0" err="1" smtClean="0">
                <a:solidFill>
                  <a:schemeClr val="tx1"/>
                </a:solidFill>
                <a:latin typeface="+mn-lt"/>
                <a:ea typeface="+mn-ea"/>
                <a:cs typeface="+mn-cs"/>
              </a:rPr>
              <a:t>member</a:t>
            </a:r>
            <a:r>
              <a:rPr lang="fr-CH" sz="1200" i="1" kern="1200" baseline="0" dirty="0" smtClean="0">
                <a:solidFill>
                  <a:schemeClr val="tx1"/>
                </a:solidFill>
                <a:latin typeface="+mn-lt"/>
                <a:ea typeface="+mn-ea"/>
                <a:cs typeface="+mn-cs"/>
              </a:rPr>
              <a:t> states)</a:t>
            </a:r>
          </a:p>
          <a:p>
            <a:pPr marL="0" marR="0" indent="0" algn="l" defTabSz="914400" rtl="0" eaLnBrk="1" fontAlgn="auto" latinLnBrk="0" hangingPunct="1">
              <a:lnSpc>
                <a:spcPct val="100000"/>
              </a:lnSpc>
              <a:spcBef>
                <a:spcPts val="0"/>
              </a:spcBef>
              <a:spcAft>
                <a:spcPts val="0"/>
              </a:spcAft>
              <a:buClrTx/>
              <a:buSzTx/>
              <a:buFontTx/>
              <a:buNone/>
              <a:tabLst/>
              <a:defRPr/>
            </a:pPr>
            <a:r>
              <a:rPr lang="fr-CH" sz="1200" i="1" kern="1200" baseline="0" dirty="0" smtClean="0">
                <a:solidFill>
                  <a:schemeClr val="tx1"/>
                </a:solidFill>
                <a:latin typeface="+mn-lt"/>
                <a:ea typeface="+mn-ea"/>
                <a:cs typeface="+mn-cs"/>
              </a:rPr>
              <a:t>GCC = Gulf </a:t>
            </a:r>
            <a:r>
              <a:rPr lang="fr-CH" sz="1200" i="1" kern="1200" baseline="0" dirty="0" err="1" smtClean="0">
                <a:solidFill>
                  <a:schemeClr val="tx1"/>
                </a:solidFill>
                <a:latin typeface="+mn-lt"/>
                <a:ea typeface="+mn-ea"/>
                <a:cs typeface="+mn-cs"/>
              </a:rPr>
              <a:t>Cooperation</a:t>
            </a:r>
            <a:r>
              <a:rPr lang="fr-CH" sz="1200" i="1" kern="1200" baseline="0" dirty="0" smtClean="0">
                <a:solidFill>
                  <a:schemeClr val="tx1"/>
                </a:solidFill>
                <a:latin typeface="+mn-lt"/>
                <a:ea typeface="+mn-ea"/>
                <a:cs typeface="+mn-cs"/>
              </a:rPr>
              <a:t> Council  (6 </a:t>
            </a:r>
            <a:r>
              <a:rPr lang="fr-CH" sz="1200" i="1" kern="1200" baseline="0" dirty="0" err="1" smtClean="0">
                <a:solidFill>
                  <a:schemeClr val="tx1"/>
                </a:solidFill>
                <a:latin typeface="+mn-lt"/>
                <a:ea typeface="+mn-ea"/>
                <a:cs typeface="+mn-cs"/>
              </a:rPr>
              <a:t>member</a:t>
            </a:r>
            <a:r>
              <a:rPr lang="fr-CH" sz="1200" i="1" kern="1200" baseline="0" dirty="0" smtClean="0">
                <a:solidFill>
                  <a:schemeClr val="tx1"/>
                </a:solidFill>
                <a:latin typeface="+mn-lt"/>
                <a:ea typeface="+mn-ea"/>
                <a:cs typeface="+mn-cs"/>
              </a:rPr>
              <a:t> states)</a:t>
            </a:r>
          </a:p>
          <a:p>
            <a:pPr marL="0" marR="0" indent="0" algn="l" defTabSz="914400" rtl="0" eaLnBrk="1" fontAlgn="auto" latinLnBrk="0" hangingPunct="1">
              <a:lnSpc>
                <a:spcPct val="100000"/>
              </a:lnSpc>
              <a:spcBef>
                <a:spcPts val="0"/>
              </a:spcBef>
              <a:spcAft>
                <a:spcPts val="0"/>
              </a:spcAft>
              <a:buClrTx/>
              <a:buSzTx/>
              <a:buFontTx/>
              <a:buNone/>
              <a:tabLst/>
              <a:defRPr/>
            </a:pPr>
            <a:r>
              <a:rPr lang="fr-CH" sz="1200" i="1" kern="1200" baseline="0" dirty="0" smtClean="0">
                <a:solidFill>
                  <a:schemeClr val="tx1"/>
                </a:solidFill>
                <a:latin typeface="+mn-lt"/>
                <a:ea typeface="+mn-ea"/>
                <a:cs typeface="+mn-cs"/>
              </a:rPr>
              <a:t>Agadir agreement (4 </a:t>
            </a:r>
            <a:r>
              <a:rPr lang="fr-CH" sz="1200" i="1" kern="1200" baseline="0" dirty="0" err="1" smtClean="0">
                <a:solidFill>
                  <a:schemeClr val="tx1"/>
                </a:solidFill>
                <a:latin typeface="+mn-lt"/>
                <a:ea typeface="+mn-ea"/>
                <a:cs typeface="+mn-cs"/>
              </a:rPr>
              <a:t>member</a:t>
            </a:r>
            <a:r>
              <a:rPr lang="fr-CH" sz="1200" i="1" kern="1200" baseline="0" dirty="0" smtClean="0">
                <a:solidFill>
                  <a:schemeClr val="tx1"/>
                </a:solidFill>
                <a:latin typeface="+mn-lt"/>
                <a:ea typeface="+mn-ea"/>
                <a:cs typeface="+mn-cs"/>
              </a:rPr>
              <a:t> states)</a:t>
            </a:r>
            <a:endParaRPr lang="en-GB" sz="1200" i="1"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r>
              <a:rPr lang="en-GB" sz="1200" u="sng" kern="1200" dirty="0" smtClean="0">
                <a:solidFill>
                  <a:schemeClr val="tx1"/>
                </a:solidFill>
                <a:latin typeface="+mn-lt"/>
                <a:ea typeface="+mn-ea"/>
                <a:cs typeface="+mn-cs"/>
              </a:rPr>
              <a:t>Speaking</a:t>
            </a:r>
            <a:r>
              <a:rPr lang="en-GB" sz="1200" u="sng" kern="1200" baseline="0" dirty="0" smtClean="0">
                <a:solidFill>
                  <a:schemeClr val="tx1"/>
                </a:solidFill>
                <a:latin typeface="+mn-lt"/>
                <a:ea typeface="+mn-ea"/>
                <a:cs typeface="+mn-cs"/>
              </a:rPr>
              <a:t> points:</a:t>
            </a:r>
          </a:p>
          <a:p>
            <a:endParaRPr lang="en-GB" sz="1200" u="sng"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LAS members have signed a number of trade agreements on preferential market access, many of them overlapping</a:t>
            </a:r>
            <a:r>
              <a:rPr lang="en-US" sz="1200" kern="1200" dirty="0" smtClean="0">
                <a:solidFill>
                  <a:schemeClr val="tx1"/>
                </a:solidFill>
                <a:latin typeface="+mn-lt"/>
                <a:ea typeface="+mn-ea"/>
                <a:cs typeface="+mn-cs"/>
              </a:rPr>
              <a:t>. Most notably, the </a:t>
            </a:r>
            <a:r>
              <a:rPr lang="en-US" sz="1200" b="1" kern="1200" dirty="0" smtClean="0">
                <a:solidFill>
                  <a:schemeClr val="tx1"/>
                </a:solidFill>
                <a:latin typeface="+mn-lt"/>
                <a:ea typeface="+mn-ea"/>
                <a:cs typeface="+mn-cs"/>
              </a:rPr>
              <a:t>Greater Arab Free Trade Area (GAFTA) comprises all League members except Comoros, Djibouti, Mauritania and Somalia</a:t>
            </a:r>
            <a:r>
              <a:rPr lang="en-US" sz="1200" kern="1200" dirty="0" smtClean="0">
                <a:solidFill>
                  <a:schemeClr val="tx1"/>
                </a:solidFill>
                <a:latin typeface="+mn-lt"/>
                <a:ea typeface="+mn-ea"/>
                <a:cs typeface="+mn-cs"/>
              </a:rPr>
              <a:t>. Within GAFTA, the six Gulf countries form the Gulf Cooperation Council (GCC) and Egypt, Jordan, Morocco and Tunisia are party to the </a:t>
            </a:r>
            <a:r>
              <a:rPr lang="en-US" sz="1200" kern="1200" dirty="0" err="1" smtClean="0">
                <a:solidFill>
                  <a:schemeClr val="tx1"/>
                </a:solidFill>
                <a:latin typeface="+mn-lt"/>
                <a:ea typeface="+mn-ea"/>
                <a:cs typeface="+mn-cs"/>
              </a:rPr>
              <a:t>Agadir</a:t>
            </a:r>
            <a:r>
              <a:rPr lang="en-US" sz="1200" kern="1200" dirty="0" smtClean="0">
                <a:solidFill>
                  <a:schemeClr val="tx1"/>
                </a:solidFill>
                <a:latin typeface="+mn-lt"/>
                <a:ea typeface="+mn-ea"/>
                <a:cs typeface="+mn-cs"/>
              </a:rPr>
              <a:t> agreement for establishing a Mediterranean free trade area. At the same time a number of bilateral agreements between Arab states, most of which were implemented before GAFTA, formally still exist. Although in principle superseded by GAFTA, these agreements may still be used for preferential trade, in particular where rules of origin differ from the ones stipulated by GAFTA.</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Average tariffs applied by LAS countries to other League members are</a:t>
            </a:r>
            <a:r>
              <a:rPr lang="en-US" sz="1200" kern="1200" dirty="0" smtClean="0">
                <a:solidFill>
                  <a:schemeClr val="tx1"/>
                </a:solidFill>
                <a:latin typeface="+mn-lt"/>
                <a:ea typeface="+mn-ea"/>
                <a:cs typeface="+mn-cs"/>
              </a:rPr>
              <a:t> accordingly </a:t>
            </a:r>
            <a:r>
              <a:rPr lang="en-US" sz="1200" b="1" kern="1200" dirty="0" smtClean="0">
                <a:solidFill>
                  <a:schemeClr val="tx1"/>
                </a:solidFill>
                <a:latin typeface="+mn-lt"/>
                <a:ea typeface="+mn-ea"/>
                <a:cs typeface="+mn-cs"/>
              </a:rPr>
              <a:t>low</a:t>
            </a:r>
            <a:r>
              <a:rPr lang="en-US" sz="1200" kern="1200" dirty="0" smtClean="0">
                <a:solidFill>
                  <a:schemeClr val="tx1"/>
                </a:solidFill>
                <a:latin typeface="+mn-lt"/>
                <a:ea typeface="+mn-ea"/>
                <a:cs typeface="+mn-cs"/>
              </a:rPr>
              <a:t>. Based on the LAS’ import structure during 2006-2010, a weighted average of 0.4% tariff duty was applied among LAS members. By contrast, non-LAS members face tariffs on LAS markets in the range of 5% to 6%.</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F60EEEB-E722-468D-8D93-57D48501B96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Note: The share is calculated as the number of firms with NTMs over the total number of firms having replied to this question.</a:t>
            </a:r>
            <a:endParaRPr lang="en-GB" sz="1200" kern="1200" dirty="0" smtClean="0">
              <a:solidFill>
                <a:schemeClr val="tx1"/>
              </a:solidFill>
              <a:effectLst/>
              <a:latin typeface="+mn-lt"/>
              <a:ea typeface="+mn-ea"/>
              <a:cs typeface="+mn-cs"/>
            </a:endParaRPr>
          </a:p>
          <a:p>
            <a:pPr eaLnBrk="1" fontAlgn="auto" hangingPunct="1">
              <a:spcBef>
                <a:spcPts val="0"/>
              </a:spcBef>
              <a:spcAft>
                <a:spcPts val="0"/>
              </a:spcAft>
              <a:defRPr/>
            </a:pPr>
            <a:endParaRPr lang="fr-CH" dirty="0" smtClean="0"/>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15</a:t>
            </a:fld>
            <a:endParaRPr lang="en-US" smtClean="0">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Note: The share is calculated as the number of firms with NTMs over the total number of firms having replied to this question.</a:t>
            </a:r>
            <a:endParaRPr lang="en-GB" sz="1200" kern="1200" dirty="0" smtClean="0">
              <a:solidFill>
                <a:schemeClr val="tx1"/>
              </a:solidFill>
              <a:effectLst/>
              <a:latin typeface="+mn-lt"/>
              <a:ea typeface="+mn-ea"/>
              <a:cs typeface="+mn-cs"/>
            </a:endParaRPr>
          </a:p>
          <a:p>
            <a:pPr eaLnBrk="1" fontAlgn="auto" hangingPunct="1">
              <a:spcBef>
                <a:spcPts val="0"/>
              </a:spcBef>
              <a:spcAft>
                <a:spcPts val="0"/>
              </a:spcAft>
              <a:defRPr/>
            </a:pPr>
            <a:endParaRPr lang="fr-CH" dirty="0" smtClean="0"/>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16</a:t>
            </a:fld>
            <a:endParaRPr lang="en-US" smtClean="0">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marL="0" indent="0">
              <a:buFontTx/>
              <a:buNone/>
            </a:pPr>
            <a:r>
              <a:rPr lang="fr-CH" sz="1200" b="1" kern="1200" baseline="0" dirty="0" err="1" smtClean="0">
                <a:solidFill>
                  <a:schemeClr val="tx1"/>
                </a:solidFill>
                <a:effectLst/>
                <a:latin typeface="+mn-lt"/>
                <a:ea typeface="+mn-ea"/>
                <a:cs typeface="+mn-cs"/>
              </a:rPr>
              <a:t>Regional</a:t>
            </a:r>
            <a:r>
              <a:rPr lang="fr-CH" sz="1200" b="1" kern="1200" baseline="0" dirty="0" smtClean="0">
                <a:solidFill>
                  <a:schemeClr val="tx1"/>
                </a:solidFill>
                <a:effectLst/>
                <a:latin typeface="+mn-lt"/>
                <a:ea typeface="+mn-ea"/>
                <a:cs typeface="+mn-cs"/>
              </a:rPr>
              <a:t> </a:t>
            </a:r>
            <a:r>
              <a:rPr lang="fr-CH" sz="1200" b="1" kern="1200" baseline="0" dirty="0" err="1" smtClean="0">
                <a:solidFill>
                  <a:schemeClr val="tx1"/>
                </a:solidFill>
                <a:effectLst/>
                <a:latin typeface="+mn-lt"/>
                <a:ea typeface="+mn-ea"/>
                <a:cs typeface="+mn-cs"/>
              </a:rPr>
              <a:t>findings</a:t>
            </a:r>
            <a:r>
              <a:rPr lang="fr-CH" sz="1200" b="1" kern="1200" baseline="0" dirty="0" smtClean="0">
                <a:solidFill>
                  <a:schemeClr val="tx1"/>
                </a:solidFill>
                <a:effectLst/>
                <a:latin typeface="+mn-lt"/>
                <a:ea typeface="+mn-ea"/>
                <a:cs typeface="+mn-cs"/>
              </a:rPr>
              <a:t> </a:t>
            </a:r>
            <a:r>
              <a:rPr lang="fr-CH" sz="1200" b="1" kern="1200" baseline="0" dirty="0" err="1" smtClean="0">
                <a:solidFill>
                  <a:schemeClr val="tx1"/>
                </a:solidFill>
                <a:effectLst/>
                <a:latin typeface="+mn-lt"/>
                <a:ea typeface="+mn-ea"/>
                <a:cs typeface="+mn-cs"/>
              </a:rPr>
              <a:t>based</a:t>
            </a:r>
            <a:r>
              <a:rPr lang="fr-CH" sz="1200" b="1" kern="1200" baseline="0" dirty="0" smtClean="0">
                <a:solidFill>
                  <a:schemeClr val="tx1"/>
                </a:solidFill>
                <a:effectLst/>
                <a:latin typeface="+mn-lt"/>
                <a:ea typeface="+mn-ea"/>
                <a:cs typeface="+mn-cs"/>
              </a:rPr>
              <a:t> on </a:t>
            </a:r>
            <a:r>
              <a:rPr lang="fr-CH" sz="1200" b="1" kern="1200" baseline="0" dirty="0" err="1" smtClean="0">
                <a:solidFill>
                  <a:schemeClr val="tx1"/>
                </a:solidFill>
                <a:effectLst/>
                <a:latin typeface="+mn-lt"/>
                <a:ea typeface="+mn-ea"/>
                <a:cs typeface="+mn-cs"/>
              </a:rPr>
              <a:t>survey</a:t>
            </a:r>
            <a:r>
              <a:rPr lang="fr-CH" sz="1200" b="1" kern="1200" baseline="0" dirty="0" smtClean="0">
                <a:solidFill>
                  <a:schemeClr val="tx1"/>
                </a:solidFill>
                <a:effectLst/>
                <a:latin typeface="+mn-lt"/>
                <a:ea typeface="+mn-ea"/>
                <a:cs typeface="+mn-cs"/>
              </a:rPr>
              <a:t> </a:t>
            </a:r>
            <a:r>
              <a:rPr lang="fr-CH" sz="1200" b="1" kern="1200" baseline="0" dirty="0" err="1" smtClean="0">
                <a:solidFill>
                  <a:schemeClr val="tx1"/>
                </a:solidFill>
                <a:effectLst/>
                <a:latin typeface="+mn-lt"/>
                <a:ea typeface="+mn-ea"/>
                <a:cs typeface="+mn-cs"/>
              </a:rPr>
              <a:t>results</a:t>
            </a:r>
            <a:r>
              <a:rPr lang="fr-CH" sz="1200" b="1" kern="1200" baseline="0" dirty="0" smtClean="0">
                <a:solidFill>
                  <a:schemeClr val="tx1"/>
                </a:solidFill>
                <a:effectLst/>
                <a:latin typeface="+mn-lt"/>
                <a:ea typeface="+mn-ea"/>
                <a:cs typeface="+mn-cs"/>
              </a:rPr>
              <a:t> in </a:t>
            </a:r>
            <a:r>
              <a:rPr lang="fr-CH" sz="1200" b="1" kern="1200" baseline="0" dirty="0" err="1" smtClean="0">
                <a:solidFill>
                  <a:schemeClr val="tx1"/>
                </a:solidFill>
                <a:effectLst/>
                <a:latin typeface="+mn-lt"/>
                <a:ea typeface="+mn-ea"/>
                <a:cs typeface="+mn-cs"/>
              </a:rPr>
              <a:t>Egypt</a:t>
            </a:r>
            <a:r>
              <a:rPr lang="fr-CH" sz="1200" b="1" kern="1200" baseline="0" dirty="0" smtClean="0">
                <a:solidFill>
                  <a:schemeClr val="tx1"/>
                </a:solidFill>
                <a:effectLst/>
                <a:latin typeface="+mn-lt"/>
                <a:ea typeface="+mn-ea"/>
                <a:cs typeface="+mn-cs"/>
              </a:rPr>
              <a:t>, </a:t>
            </a:r>
            <a:r>
              <a:rPr lang="fr-CH" sz="1200" b="1" kern="1200" baseline="0" dirty="0" err="1" smtClean="0">
                <a:solidFill>
                  <a:schemeClr val="tx1"/>
                </a:solidFill>
                <a:effectLst/>
                <a:latin typeface="+mn-lt"/>
                <a:ea typeface="+mn-ea"/>
                <a:cs typeface="+mn-cs"/>
              </a:rPr>
              <a:t>Morocco</a:t>
            </a:r>
            <a:r>
              <a:rPr lang="fr-CH" sz="1200" b="1" kern="1200" baseline="0" dirty="0" smtClean="0">
                <a:solidFill>
                  <a:schemeClr val="tx1"/>
                </a:solidFill>
                <a:effectLst/>
                <a:latin typeface="+mn-lt"/>
                <a:ea typeface="+mn-ea"/>
                <a:cs typeface="+mn-cs"/>
              </a:rPr>
              <a:t>, </a:t>
            </a:r>
            <a:r>
              <a:rPr lang="fr-CH" sz="1200" b="1" kern="1200" baseline="0" dirty="0" err="1" smtClean="0">
                <a:solidFill>
                  <a:schemeClr val="tx1"/>
                </a:solidFill>
                <a:effectLst/>
                <a:latin typeface="+mn-lt"/>
                <a:ea typeface="+mn-ea"/>
                <a:cs typeface="+mn-cs"/>
              </a:rPr>
              <a:t>Occ</a:t>
            </a:r>
            <a:r>
              <a:rPr lang="fr-CH" sz="1200" b="1" kern="1200" baseline="0" dirty="0" smtClean="0">
                <a:solidFill>
                  <a:schemeClr val="tx1"/>
                </a:solidFill>
                <a:effectLst/>
                <a:latin typeface="+mn-lt"/>
                <a:ea typeface="+mn-ea"/>
                <a:cs typeface="+mn-cs"/>
              </a:rPr>
              <a:t>. </a:t>
            </a:r>
            <a:r>
              <a:rPr lang="fr-CH" sz="1200" b="1" kern="1200" baseline="0" dirty="0" err="1" smtClean="0">
                <a:solidFill>
                  <a:schemeClr val="tx1"/>
                </a:solidFill>
                <a:effectLst/>
                <a:latin typeface="+mn-lt"/>
                <a:ea typeface="+mn-ea"/>
                <a:cs typeface="+mn-cs"/>
              </a:rPr>
              <a:t>Palestinian</a:t>
            </a:r>
            <a:r>
              <a:rPr lang="fr-CH" sz="1200" b="1" kern="1200" baseline="0" dirty="0" smtClean="0">
                <a:solidFill>
                  <a:schemeClr val="tx1"/>
                </a:solidFill>
                <a:effectLst/>
                <a:latin typeface="+mn-lt"/>
                <a:ea typeface="+mn-ea"/>
                <a:cs typeface="+mn-cs"/>
              </a:rPr>
              <a:t> </a:t>
            </a:r>
            <a:r>
              <a:rPr lang="fr-CH" sz="1200" b="1" kern="1200" baseline="0" dirty="0" err="1" smtClean="0">
                <a:solidFill>
                  <a:schemeClr val="tx1"/>
                </a:solidFill>
                <a:effectLst/>
                <a:latin typeface="+mn-lt"/>
                <a:ea typeface="+mn-ea"/>
                <a:cs typeface="+mn-cs"/>
              </a:rPr>
              <a:t>Territory</a:t>
            </a:r>
            <a:r>
              <a:rPr lang="fr-CH" sz="1200" b="1" kern="1200" baseline="0" dirty="0" smtClean="0">
                <a:solidFill>
                  <a:schemeClr val="tx1"/>
                </a:solidFill>
                <a:effectLst/>
                <a:latin typeface="+mn-lt"/>
                <a:ea typeface="+mn-ea"/>
                <a:cs typeface="+mn-cs"/>
              </a:rPr>
              <a:t> and </a:t>
            </a:r>
            <a:r>
              <a:rPr lang="fr-CH" sz="1200" b="1" kern="1200" baseline="0" dirty="0" err="1" smtClean="0">
                <a:solidFill>
                  <a:schemeClr val="tx1"/>
                </a:solidFill>
                <a:effectLst/>
                <a:latin typeface="+mn-lt"/>
                <a:ea typeface="+mn-ea"/>
                <a:cs typeface="+mn-cs"/>
              </a:rPr>
              <a:t>Tunisia</a:t>
            </a:r>
            <a:r>
              <a:rPr lang="fr-CH" sz="1200" b="1" kern="1200" baseline="0" dirty="0" smtClean="0">
                <a:solidFill>
                  <a:schemeClr val="tx1"/>
                </a:solidFill>
                <a:effectLst/>
                <a:latin typeface="+mn-lt"/>
                <a:ea typeface="+mn-ea"/>
                <a:cs typeface="+mn-cs"/>
              </a:rPr>
              <a:t>.</a:t>
            </a:r>
          </a:p>
          <a:p>
            <a:pPr marL="0" indent="0">
              <a:buFontTx/>
              <a:buNone/>
            </a:pPr>
            <a:endParaRPr lang="fr-CH" sz="1200" kern="1200" baseline="0" dirty="0" smtClean="0">
              <a:solidFill>
                <a:schemeClr val="tx1"/>
              </a:solidFill>
              <a:effectLst/>
              <a:latin typeface="+mn-lt"/>
              <a:ea typeface="+mn-ea"/>
              <a:cs typeface="+mn-cs"/>
            </a:endParaRPr>
          </a:p>
          <a:p>
            <a:pPr marL="228600" indent="-228600">
              <a:buFontTx/>
              <a:buAutoNum type="arabicParenR"/>
            </a:pPr>
            <a:r>
              <a:rPr lang="fr-CH" sz="1200" kern="1200" baseline="0" dirty="0" err="1" smtClean="0">
                <a:solidFill>
                  <a:schemeClr val="tx1"/>
                </a:solidFill>
                <a:effectLst/>
                <a:latin typeface="+mn-lt"/>
                <a:ea typeface="+mn-ea"/>
                <a:cs typeface="+mn-cs"/>
              </a:rPr>
              <a:t>Companies</a:t>
            </a:r>
            <a:r>
              <a:rPr lang="fr-CH" sz="1200" kern="1200" baseline="0" dirty="0" smtClean="0">
                <a:solidFill>
                  <a:schemeClr val="tx1"/>
                </a:solidFill>
                <a:effectLst/>
                <a:latin typeface="+mn-lt"/>
                <a:ea typeface="+mn-ea"/>
                <a:cs typeface="+mn-cs"/>
              </a:rPr>
              <a:t> in LAS are more </a:t>
            </a:r>
            <a:r>
              <a:rPr lang="fr-CH" sz="1200" kern="1200" baseline="0" dirty="0" err="1" smtClean="0">
                <a:solidFill>
                  <a:schemeClr val="tx1"/>
                </a:solidFill>
                <a:effectLst/>
                <a:latin typeface="+mn-lt"/>
                <a:ea typeface="+mn-ea"/>
                <a:cs typeface="+mn-cs"/>
              </a:rPr>
              <a:t>likely</a:t>
            </a:r>
            <a:r>
              <a:rPr lang="fr-CH" sz="1200" kern="1200" baseline="0" dirty="0" smtClean="0">
                <a:solidFill>
                  <a:schemeClr val="tx1"/>
                </a:solidFill>
                <a:effectLst/>
                <a:latin typeface="+mn-lt"/>
                <a:ea typeface="+mn-ea"/>
                <a:cs typeface="+mn-cs"/>
              </a:rPr>
              <a:t> to face </a:t>
            </a:r>
            <a:r>
              <a:rPr lang="fr-CH" sz="1200" kern="1200" baseline="0" dirty="0" err="1" smtClean="0">
                <a:solidFill>
                  <a:schemeClr val="tx1"/>
                </a:solidFill>
                <a:effectLst/>
                <a:latin typeface="+mn-lt"/>
                <a:ea typeface="+mn-ea"/>
                <a:cs typeface="+mn-cs"/>
              </a:rPr>
              <a:t>NTBs</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when</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exporting</a:t>
            </a:r>
            <a:r>
              <a:rPr lang="fr-CH" sz="1200" kern="1200" baseline="0" dirty="0" smtClean="0">
                <a:solidFill>
                  <a:schemeClr val="tx1"/>
                </a:solidFill>
                <a:effectLst/>
                <a:latin typeface="+mn-lt"/>
                <a:ea typeface="+mn-ea"/>
                <a:cs typeface="+mn-cs"/>
              </a:rPr>
              <a:t> agricultural </a:t>
            </a:r>
            <a:r>
              <a:rPr lang="fr-CH" sz="1200" kern="1200" baseline="0" dirty="0" err="1" smtClean="0">
                <a:solidFill>
                  <a:schemeClr val="tx1"/>
                </a:solidFill>
                <a:effectLst/>
                <a:latin typeface="+mn-lt"/>
                <a:ea typeface="+mn-ea"/>
                <a:cs typeface="+mn-cs"/>
              </a:rPr>
              <a:t>product</a:t>
            </a:r>
            <a:r>
              <a:rPr lang="fr-CH" sz="1200" kern="1200" baseline="0" dirty="0" smtClean="0">
                <a:solidFill>
                  <a:schemeClr val="tx1"/>
                </a:solidFill>
                <a:effectLst/>
                <a:latin typeface="+mn-lt"/>
                <a:ea typeface="+mn-ea"/>
                <a:cs typeface="+mn-cs"/>
              </a:rPr>
              <a:t> (72% vs. 57% for </a:t>
            </a:r>
            <a:r>
              <a:rPr lang="fr-CH" sz="1200" kern="1200" baseline="0" dirty="0" err="1" smtClean="0">
                <a:solidFill>
                  <a:schemeClr val="tx1"/>
                </a:solidFill>
                <a:effectLst/>
                <a:latin typeface="+mn-lt"/>
                <a:ea typeface="+mn-ea"/>
                <a:cs typeface="+mn-cs"/>
              </a:rPr>
              <a:t>manufacturing</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products</a:t>
            </a:r>
            <a:r>
              <a:rPr lang="fr-CH" sz="1200" kern="1200" baseline="0" dirty="0" smtClean="0">
                <a:solidFill>
                  <a:schemeClr val="tx1"/>
                </a:solidFill>
                <a:effectLst/>
                <a:latin typeface="+mn-lt"/>
                <a:ea typeface="+mn-ea"/>
                <a:cs typeface="+mn-cs"/>
              </a:rPr>
              <a:t>).</a:t>
            </a:r>
          </a:p>
          <a:p>
            <a:pPr marL="228600" indent="-228600">
              <a:buFontTx/>
              <a:buAutoNum type="arabicParenR"/>
            </a:pPr>
            <a:r>
              <a:rPr lang="fr-CH" sz="1200" kern="1200" baseline="0" dirty="0" err="1" smtClean="0">
                <a:solidFill>
                  <a:schemeClr val="tx1"/>
                </a:solidFill>
                <a:effectLst/>
                <a:latin typeface="+mn-lt"/>
                <a:ea typeface="+mn-ea"/>
                <a:cs typeface="+mn-cs"/>
              </a:rPr>
              <a:t>Companies</a:t>
            </a:r>
            <a:r>
              <a:rPr lang="fr-CH" sz="1200" kern="1200" baseline="0" dirty="0" smtClean="0">
                <a:solidFill>
                  <a:schemeClr val="tx1"/>
                </a:solidFill>
                <a:effectLst/>
                <a:latin typeface="+mn-lt"/>
                <a:ea typeface="+mn-ea"/>
                <a:cs typeface="+mn-cs"/>
              </a:rPr>
              <a:t> in the </a:t>
            </a:r>
            <a:r>
              <a:rPr lang="fr-CH" sz="1200" kern="1200" baseline="0" dirty="0" err="1" smtClean="0">
                <a:solidFill>
                  <a:schemeClr val="tx1"/>
                </a:solidFill>
                <a:effectLst/>
                <a:latin typeface="+mn-lt"/>
                <a:ea typeface="+mn-ea"/>
                <a:cs typeface="+mn-cs"/>
              </a:rPr>
              <a:t>region</a:t>
            </a:r>
            <a:r>
              <a:rPr lang="fr-CH" sz="1200" kern="1200" baseline="0" dirty="0" smtClean="0">
                <a:solidFill>
                  <a:schemeClr val="tx1"/>
                </a:solidFill>
                <a:effectLst/>
                <a:latin typeface="+mn-lt"/>
                <a:ea typeface="+mn-ea"/>
                <a:cs typeface="+mn-cs"/>
              </a:rPr>
              <a:t> report </a:t>
            </a:r>
            <a:r>
              <a:rPr lang="fr-CH" sz="1200" kern="1200" baseline="0" dirty="0" err="1" smtClean="0">
                <a:solidFill>
                  <a:schemeClr val="tx1"/>
                </a:solidFill>
                <a:effectLst/>
                <a:latin typeface="+mn-lt"/>
                <a:ea typeface="+mn-ea"/>
                <a:cs typeface="+mn-cs"/>
              </a:rPr>
              <a:t>facing</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burdensome</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NTMs</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applied</a:t>
            </a:r>
            <a:r>
              <a:rPr lang="fr-CH" sz="1200" kern="1200" baseline="0" dirty="0" smtClean="0">
                <a:solidFill>
                  <a:schemeClr val="tx1"/>
                </a:solidFill>
                <a:effectLst/>
                <a:latin typeface="+mn-lt"/>
                <a:ea typeface="+mn-ea"/>
                <a:cs typeface="+mn-cs"/>
              </a:rPr>
              <a:t> by all </a:t>
            </a:r>
            <a:r>
              <a:rPr lang="fr-CH" sz="1200" kern="1200" baseline="0" dirty="0" err="1" smtClean="0">
                <a:solidFill>
                  <a:schemeClr val="tx1"/>
                </a:solidFill>
                <a:effectLst/>
                <a:latin typeface="+mn-lt"/>
                <a:ea typeface="+mn-ea"/>
                <a:cs typeface="+mn-cs"/>
              </a:rPr>
              <a:t>trading</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partners</a:t>
            </a:r>
            <a:r>
              <a:rPr lang="fr-CH" sz="1200" kern="1200" baseline="0" dirty="0" smtClean="0">
                <a:solidFill>
                  <a:schemeClr val="tx1"/>
                </a:solidFill>
                <a:effectLst/>
                <a:latin typeface="+mn-lt"/>
                <a:ea typeface="+mn-ea"/>
                <a:cs typeface="+mn-cs"/>
              </a:rPr>
              <a:t> in </a:t>
            </a:r>
            <a:r>
              <a:rPr lang="fr-CH" sz="1200" kern="1200" baseline="0" dirty="0" err="1" smtClean="0">
                <a:solidFill>
                  <a:schemeClr val="tx1"/>
                </a:solidFill>
                <a:effectLst/>
                <a:latin typeface="+mn-lt"/>
                <a:ea typeface="+mn-ea"/>
                <a:cs typeface="+mn-cs"/>
              </a:rPr>
              <a:t>particular</a:t>
            </a:r>
            <a:r>
              <a:rPr lang="fr-CH" sz="1200" kern="1200" baseline="0" dirty="0" smtClean="0">
                <a:solidFill>
                  <a:schemeClr val="tx1"/>
                </a:solidFill>
                <a:effectLst/>
                <a:latin typeface="+mn-lt"/>
                <a:ea typeface="+mn-ea"/>
                <a:cs typeface="+mn-cs"/>
              </a:rPr>
              <a:t> </a:t>
            </a:r>
            <a:r>
              <a:rPr lang="fr-CH" sz="1200" kern="1200" baseline="0" dirty="0" err="1" smtClean="0">
                <a:solidFill>
                  <a:schemeClr val="tx1"/>
                </a:solidFill>
                <a:effectLst/>
                <a:latin typeface="+mn-lt"/>
                <a:ea typeface="+mn-ea"/>
                <a:cs typeface="+mn-cs"/>
              </a:rPr>
              <a:t>other</a:t>
            </a:r>
            <a:r>
              <a:rPr lang="fr-CH" sz="1200" kern="1200" baseline="0" dirty="0" smtClean="0">
                <a:solidFill>
                  <a:schemeClr val="tx1"/>
                </a:solidFill>
                <a:effectLst/>
                <a:latin typeface="+mn-lt"/>
                <a:ea typeface="+mn-ea"/>
                <a:cs typeface="+mn-cs"/>
              </a:rPr>
              <a:t> LAS countries and EU countries.</a:t>
            </a:r>
          </a:p>
          <a:p>
            <a:pPr marL="228600" indent="-228600">
              <a:buFontTx/>
              <a:buAutoNum type="arabicParenR"/>
            </a:pPr>
            <a:endParaRPr lang="fr-CH" sz="1200" kern="1200" baseline="0" dirty="0" smtClean="0">
              <a:solidFill>
                <a:schemeClr val="tx1"/>
              </a:solidFill>
              <a:effectLst/>
              <a:latin typeface="+mn-lt"/>
              <a:ea typeface="+mn-ea"/>
              <a:cs typeface="+mn-cs"/>
            </a:endParaRPr>
          </a:p>
          <a:p>
            <a:r>
              <a:rPr lang="en-US" sz="1200" b="1" kern="1200" dirty="0" smtClean="0">
                <a:solidFill>
                  <a:schemeClr val="tx1"/>
                </a:solidFill>
                <a:latin typeface="+mn-lt"/>
                <a:ea typeface="+mn-ea"/>
                <a:cs typeface="+mn-cs"/>
              </a:rPr>
              <a:t>For agricultural exports, the EU seems to be the most challenging destination</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While less challenging than the EU, LAS members are reportedly more difficult in terms of NTMs than countries outside LAS and EU (</a:t>
            </a:r>
            <a:r>
              <a:rPr lang="en-US" sz="1200" b="1" kern="1200" dirty="0" err="1" smtClean="0">
                <a:solidFill>
                  <a:schemeClr val="tx1"/>
                </a:solidFill>
                <a:latin typeface="+mn-lt"/>
                <a:ea typeface="+mn-ea"/>
                <a:cs typeface="+mn-cs"/>
              </a:rPr>
              <a:t>RoW</a:t>
            </a:r>
            <a:r>
              <a:rPr lang="en-US" sz="1200" b="1" kern="1200" dirty="0" smtClean="0">
                <a:solidFill>
                  <a:schemeClr val="tx1"/>
                </a:solidFill>
                <a:latin typeface="+mn-lt"/>
                <a:ea typeface="+mn-ea"/>
                <a:cs typeface="+mn-cs"/>
              </a:rPr>
              <a:t>). In manufacturing, while most destinations seem to be challenging</a:t>
            </a:r>
            <a:r>
              <a:rPr lang="en-US" sz="1200" b="1" kern="1200" baseline="0" dirty="0" smtClean="0">
                <a:solidFill>
                  <a:schemeClr val="tx1"/>
                </a:solidFill>
                <a:latin typeface="+mn-lt"/>
                <a:ea typeface="+mn-ea"/>
                <a:cs typeface="+mn-cs"/>
              </a:rPr>
              <a:t>, LAS members </a:t>
            </a:r>
            <a:r>
              <a:rPr lang="en-US" sz="1200" b="1" kern="1200" dirty="0" smtClean="0">
                <a:solidFill>
                  <a:schemeClr val="tx1"/>
                </a:solidFill>
                <a:latin typeface="+mn-lt"/>
                <a:ea typeface="+mn-ea"/>
                <a:cs typeface="+mn-cs"/>
              </a:rPr>
              <a:t>are perceived more difficult in terms of NTMs </a:t>
            </a:r>
            <a:r>
              <a:rPr lang="en-US" sz="1200" b="0" kern="1200" dirty="0" smtClean="0">
                <a:solidFill>
                  <a:schemeClr val="tx1"/>
                </a:solidFill>
                <a:latin typeface="+mn-lt"/>
                <a:ea typeface="+mn-ea"/>
                <a:cs typeface="+mn-cs"/>
              </a:rPr>
              <a:t>than</a:t>
            </a:r>
            <a:r>
              <a:rPr lang="en-US" sz="1200" b="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all other countries, whether EU or not. </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In conclusion, the NTM survey results in Egypt, Morocco, Palestine and Tunisia indicate that </a:t>
            </a:r>
            <a:r>
              <a:rPr lang="en-GB" sz="1200" b="1" kern="1200" dirty="0" smtClean="0">
                <a:solidFill>
                  <a:schemeClr val="tx1"/>
                </a:solidFill>
                <a:latin typeface="+mn-lt"/>
                <a:ea typeface="+mn-ea"/>
                <a:cs typeface="+mn-cs"/>
              </a:rPr>
              <a:t>intra-regional trade in the LAS</a:t>
            </a:r>
            <a:r>
              <a:rPr lang="en-GB" sz="1200" kern="1200" dirty="0" smtClean="0">
                <a:solidFill>
                  <a:schemeClr val="tx1"/>
                </a:solidFill>
                <a:latin typeface="+mn-lt"/>
                <a:ea typeface="+mn-ea"/>
                <a:cs typeface="+mn-cs"/>
              </a:rPr>
              <a:t>, in particular for manufacturing products, </a:t>
            </a:r>
            <a:r>
              <a:rPr lang="en-GB" sz="1200" b="1" kern="1200" dirty="0" smtClean="0">
                <a:solidFill>
                  <a:schemeClr val="tx1"/>
                </a:solidFill>
                <a:latin typeface="+mn-lt"/>
                <a:ea typeface="+mn-ea"/>
                <a:cs typeface="+mn-cs"/>
              </a:rPr>
              <a:t>is indeed affected by non-tariff barriers</a:t>
            </a:r>
            <a:r>
              <a:rPr lang="en-GB" sz="1200" kern="1200" dirty="0" smtClean="0">
                <a:solidFill>
                  <a:schemeClr val="tx1"/>
                </a:solidFill>
                <a:latin typeface="+mn-lt"/>
                <a:ea typeface="+mn-ea"/>
                <a:cs typeface="+mn-cs"/>
              </a:rPr>
              <a:t>.</a:t>
            </a:r>
          </a:p>
          <a:p>
            <a:pPr marL="228600" indent="-228600">
              <a:buFontTx/>
              <a:buAutoNum type="arabicParenR"/>
            </a:pPr>
            <a:endParaRPr lang="fr-CH" sz="1200" kern="1200" baseline="0" dirty="0" smtClean="0">
              <a:solidFill>
                <a:schemeClr val="tx1"/>
              </a:solidFill>
              <a:effectLst/>
              <a:latin typeface="+mn-lt"/>
              <a:ea typeface="+mn-ea"/>
              <a:cs typeface="+mn-cs"/>
            </a:endParaRPr>
          </a:p>
          <a:p>
            <a:pPr marL="171450" indent="-171450">
              <a:buFontTx/>
              <a:buChar char="-"/>
            </a:pPr>
            <a:endParaRPr lang="en-GB" sz="1200" kern="1200" dirty="0" smtClean="0">
              <a:solidFill>
                <a:schemeClr val="tx1"/>
              </a:solidFill>
              <a:effectLst/>
              <a:latin typeface="+mn-lt"/>
              <a:ea typeface="+mn-ea"/>
              <a:cs typeface="+mn-cs"/>
            </a:endParaRPr>
          </a:p>
          <a:p>
            <a:pPr eaLnBrk="1" fontAlgn="auto" hangingPunct="1">
              <a:spcBef>
                <a:spcPts val="0"/>
              </a:spcBef>
              <a:spcAft>
                <a:spcPts val="0"/>
              </a:spcAft>
              <a:defRPr/>
            </a:pPr>
            <a:endParaRPr lang="fr-CH" dirty="0" smtClean="0"/>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17</a:t>
            </a:fld>
            <a:endParaRPr lang="en-US" smtClean="0">
              <a:latin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Note</a:t>
            </a:r>
            <a:r>
              <a:rPr lang="en-US" sz="1200" i="1" kern="1200" dirty="0" smtClean="0">
                <a:solidFill>
                  <a:schemeClr val="tx1"/>
                </a:solidFill>
                <a:effectLst/>
                <a:latin typeface="+mn-lt"/>
                <a:ea typeface="+mn-ea"/>
                <a:cs typeface="+mn-cs"/>
              </a:rPr>
              <a:t>: ITC staff calculations. Only burdensome NTMs reported by exporters are considered.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Data source</a:t>
            </a:r>
            <a:r>
              <a:rPr lang="en-US" sz="1200" i="1" kern="1200" dirty="0" smtClean="0">
                <a:solidFill>
                  <a:schemeClr val="tx1"/>
                </a:solidFill>
                <a:effectLst/>
                <a:latin typeface="+mn-lt"/>
                <a:ea typeface="+mn-ea"/>
                <a:cs typeface="+mn-cs"/>
              </a:rPr>
              <a:t>: ITC NTM surveys in Egypt, Morocco, Occ.</a:t>
            </a:r>
            <a:r>
              <a:rPr lang="en-US" sz="1200" i="1" kern="1200" baseline="0" dirty="0" smtClean="0">
                <a:solidFill>
                  <a:schemeClr val="tx1"/>
                </a:solidFill>
                <a:effectLst/>
                <a:latin typeface="+mn-lt"/>
                <a:ea typeface="+mn-ea"/>
                <a:cs typeface="+mn-cs"/>
              </a:rPr>
              <a:t> Palestinian Territory</a:t>
            </a:r>
            <a:r>
              <a:rPr lang="en-US" sz="1200" i="1" kern="1200" dirty="0" smtClean="0">
                <a:solidFill>
                  <a:schemeClr val="tx1"/>
                </a:solidFill>
                <a:effectLst/>
                <a:latin typeface="+mn-lt"/>
                <a:ea typeface="+mn-ea"/>
                <a:cs typeface="+mn-cs"/>
              </a:rPr>
              <a:t> and Tunisia.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LAS = League of Arab States (22 member states)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EU27 =</a:t>
            </a:r>
            <a:r>
              <a:rPr lang="en-US" sz="1200" i="1" kern="1200" baseline="0" dirty="0" smtClean="0">
                <a:solidFill>
                  <a:schemeClr val="tx1"/>
                </a:solidFill>
                <a:effectLst/>
                <a:latin typeface="+mn-lt"/>
                <a:ea typeface="+mn-ea"/>
                <a:cs typeface="+mn-cs"/>
              </a:rPr>
              <a:t> European Union (27 member states)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baseline="0" dirty="0" smtClean="0">
                <a:solidFill>
                  <a:schemeClr val="tx1"/>
                </a:solidFill>
                <a:effectLst/>
                <a:latin typeface="+mn-lt"/>
                <a:ea typeface="+mn-ea"/>
                <a:cs typeface="+mn-cs"/>
              </a:rPr>
              <a:t>ROW = Rest of the World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baseline="0" dirty="0" smtClean="0">
                <a:solidFill>
                  <a:schemeClr val="tx1"/>
                </a:solidFill>
                <a:effectLst/>
                <a:latin typeface="+mn-lt"/>
                <a:ea typeface="+mn-ea"/>
                <a:cs typeface="+mn-cs"/>
              </a:rPr>
              <a:t>NTM = Non-Tariff Measure</a:t>
            </a:r>
            <a:endParaRPr lang="en-U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u="sng" kern="1200" dirty="0" smtClean="0">
                <a:solidFill>
                  <a:schemeClr val="tx1"/>
                </a:solidFill>
                <a:effectLst/>
                <a:latin typeface="+mn-lt"/>
                <a:ea typeface="+mn-ea"/>
                <a:cs typeface="+mn-cs"/>
              </a:rPr>
              <a:t>Speaking points</a:t>
            </a:r>
            <a:r>
              <a:rPr lang="en-US" sz="1200" i="0" kern="1200" dirty="0" smtClean="0">
                <a:solidFill>
                  <a:schemeClr val="tx1"/>
                </a:solidFill>
                <a:effectLst/>
                <a:latin typeface="+mn-lt"/>
                <a:ea typeface="+mn-ea"/>
                <a:cs typeface="+mn-cs"/>
              </a:rPr>
              <a:t>:</a:t>
            </a:r>
            <a:endParaRPr lang="en-GB" sz="1200" i="0" kern="1200" dirty="0" smtClean="0">
              <a:solidFill>
                <a:schemeClr val="tx1"/>
              </a:solidFill>
              <a:effectLst/>
              <a:latin typeface="+mn-lt"/>
              <a:ea typeface="+mn-ea"/>
              <a:cs typeface="+mn-cs"/>
            </a:endParaRP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figure summarizes the “origin” of challenging Non-Tariff</a:t>
            </a:r>
            <a:r>
              <a:rPr lang="en-GB" sz="1200" kern="1200" baseline="0" dirty="0" smtClean="0">
                <a:solidFill>
                  <a:schemeClr val="tx1"/>
                </a:solidFill>
                <a:latin typeface="+mn-lt"/>
                <a:ea typeface="+mn-ea"/>
                <a:cs typeface="+mn-cs"/>
              </a:rPr>
              <a:t> Measures (</a:t>
            </a:r>
            <a:r>
              <a:rPr lang="en-GB" sz="1200" kern="1200" dirty="0" smtClean="0">
                <a:solidFill>
                  <a:schemeClr val="tx1"/>
                </a:solidFill>
                <a:latin typeface="+mn-lt"/>
                <a:ea typeface="+mn-ea"/>
                <a:cs typeface="+mn-cs"/>
              </a:rPr>
              <a:t>NTMs) reported by exporting companies in Egypt, Morocco, Palestine and Tunisia. For both the agricultural and manufacturing sector, a significant share of challenging measures affecting exports, 20% and 19% respectively, is applied by the home country. This is in line with the findings of NTM surveys in other countries and regions, which have revealed that </a:t>
            </a:r>
            <a:r>
              <a:rPr lang="en-GB" sz="1200" b="1" kern="1200" dirty="0" smtClean="0">
                <a:solidFill>
                  <a:schemeClr val="tx1"/>
                </a:solidFill>
                <a:latin typeface="+mn-lt"/>
                <a:ea typeface="+mn-ea"/>
                <a:cs typeface="+mn-cs"/>
              </a:rPr>
              <a:t>many trade impediments originate at home</a:t>
            </a:r>
            <a:r>
              <a:rPr lang="en-GB"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majority of burdensome NTMs faced by exporting businesses in the four countries under consideration are however applied by partner countries, in particular EU and LAS members despite the existing free trade agreements with both. Put differently, </a:t>
            </a:r>
            <a:r>
              <a:rPr lang="en-GB" sz="1200" b="1" kern="1200" dirty="0" smtClean="0">
                <a:solidFill>
                  <a:schemeClr val="tx1"/>
                </a:solidFill>
                <a:latin typeface="+mn-lt"/>
                <a:ea typeface="+mn-ea"/>
                <a:cs typeface="+mn-cs"/>
              </a:rPr>
              <a:t>trade agreements providing preferential market access do not insulate against problems related to NTMs</a:t>
            </a:r>
            <a:r>
              <a:rPr lang="en-GB"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 agriculture, most NTM cases are applied by the EU and the LAS, whereas in manufacturing, the share of cases concern LAS and the</a:t>
            </a:r>
            <a:r>
              <a:rPr lang="en-US" sz="1200" kern="1200" baseline="0" dirty="0" smtClean="0">
                <a:solidFill>
                  <a:schemeClr val="tx1"/>
                </a:solidFill>
                <a:latin typeface="+mn-lt"/>
                <a:ea typeface="+mn-ea"/>
                <a:cs typeface="+mn-cs"/>
              </a:rPr>
              <a:t> rest of the world </a:t>
            </a:r>
            <a:r>
              <a:rPr lang="en-US" sz="1200" kern="1200" dirty="0" smtClean="0">
                <a:solidFill>
                  <a:schemeClr val="tx1"/>
                </a:solidFill>
                <a:latin typeface="+mn-lt"/>
                <a:ea typeface="+mn-ea"/>
                <a:cs typeface="+mn-cs"/>
              </a:rPr>
              <a:t>(i.e. countries which are neither EU nor LAS members).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These figures represent averages across the four surveyed countries, however </a:t>
            </a:r>
            <a:r>
              <a:rPr lang="en-US" sz="1200" b="1" kern="1200" dirty="0" smtClean="0">
                <a:solidFill>
                  <a:schemeClr val="tx1"/>
                </a:solidFill>
                <a:latin typeface="+mn-lt"/>
                <a:ea typeface="+mn-ea"/>
                <a:cs typeface="+mn-cs"/>
              </a:rPr>
              <a:t>cross-country differences are quite pronounced</a:t>
            </a:r>
            <a:r>
              <a:rPr lang="en-US" sz="1200" kern="1200" dirty="0" smtClean="0">
                <a:solidFill>
                  <a:schemeClr val="tx1"/>
                </a:solidFill>
                <a:latin typeface="+mn-lt"/>
                <a:ea typeface="+mn-ea"/>
                <a:cs typeface="+mn-cs"/>
              </a:rPr>
              <a:t>. In line with its trade structure, Morocco reports much fewer cases related to LAS members than the average and relatively more for EU, whereas the opposite holds true for Egypt. This is a consequence of the sampling for the surveys, which is closely linked to the trade pattern of each country and therefore leads to a correlation between export shares and number of NTM cases (for both sectors and partner countries).</a:t>
            </a:r>
            <a:endParaRPr lang="en-US" dirty="0" smtClean="0"/>
          </a:p>
          <a:p>
            <a:pPr marL="171450" indent="-171450">
              <a:buFontTx/>
              <a:buChar char="-"/>
            </a:pPr>
            <a:endParaRPr lang="en-GB" sz="1200" kern="1200" dirty="0" smtClean="0">
              <a:solidFill>
                <a:schemeClr val="tx1"/>
              </a:solidFill>
              <a:effectLst/>
              <a:latin typeface="+mn-lt"/>
              <a:ea typeface="+mn-ea"/>
              <a:cs typeface="+mn-cs"/>
            </a:endParaRPr>
          </a:p>
          <a:p>
            <a:pPr eaLnBrk="1" fontAlgn="auto" hangingPunct="1">
              <a:spcBef>
                <a:spcPts val="0"/>
              </a:spcBef>
              <a:spcAft>
                <a:spcPts val="0"/>
              </a:spcAft>
              <a:defRPr/>
            </a:pPr>
            <a:endParaRPr lang="fr-CH" dirty="0" smtClean="0"/>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18</a:t>
            </a:fld>
            <a:endParaRPr lang="en-US" smtClean="0">
              <a:latin typeface="Calibri"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r>
              <a:rPr lang="en-US" dirty="0" smtClean="0"/>
              <a:t>The type of NTMs</a:t>
            </a:r>
            <a:r>
              <a:rPr lang="en-US" baseline="0" dirty="0" smtClean="0"/>
              <a:t> applied by partners are sector specific: while agr</a:t>
            </a:r>
            <a:r>
              <a:rPr lang="en-US" dirty="0" smtClean="0"/>
              <a:t>iculture exports face burdensome technical requirements (SPS/TBT), most manufacturing exports should rather comply with non technical requirements.</a:t>
            </a:r>
            <a:r>
              <a:rPr lang="en-US" baseline="0" dirty="0" smtClean="0"/>
              <a:t> </a:t>
            </a:r>
          </a:p>
          <a:p>
            <a:r>
              <a:rPr lang="en-US" baseline="0" dirty="0" smtClean="0"/>
              <a:t>The partner country matters too: Most burdensome regulations applied by EU are technical. This is particularly true for agro-based product exported to the EU which often have to comply with a large number of regulations on product characteristics and production process which also have to be proved through conformity assessment procedures notably testing and certification requirements. </a:t>
            </a:r>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19</a:t>
            </a:fld>
            <a:endParaRPr lang="en-US"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eaLnBrk="1" fontAlgn="auto" hangingPunct="1">
              <a:spcBef>
                <a:spcPts val="0"/>
              </a:spcBef>
              <a:spcAft>
                <a:spcPts val="0"/>
              </a:spcAft>
              <a:defRPr/>
            </a:pPr>
            <a:r>
              <a:rPr lang="en-US" b="1" i="1" dirty="0" smtClean="0"/>
              <a:t>Note</a:t>
            </a:r>
            <a:r>
              <a:rPr lang="en-US" i="1" dirty="0" smtClean="0"/>
              <a:t> : LAS = League of Arab States (22 member states)</a:t>
            </a:r>
          </a:p>
          <a:p>
            <a:pPr eaLnBrk="1" fontAlgn="auto" hangingPunct="1">
              <a:spcBef>
                <a:spcPts val="0"/>
              </a:spcBef>
              <a:spcAft>
                <a:spcPts val="0"/>
              </a:spcAft>
              <a:defRPr/>
            </a:pPr>
            <a:endParaRPr lang="en-US" i="1" dirty="0" smtClean="0"/>
          </a:p>
          <a:p>
            <a:pPr eaLnBrk="1" fontAlgn="auto" hangingPunct="1">
              <a:spcBef>
                <a:spcPts val="0"/>
              </a:spcBef>
              <a:spcAft>
                <a:spcPts val="0"/>
              </a:spcAft>
              <a:defRPr/>
            </a:pPr>
            <a:r>
              <a:rPr lang="fr-CH" u="sng" dirty="0" err="1" smtClean="0"/>
              <a:t>Speaking</a:t>
            </a:r>
            <a:r>
              <a:rPr lang="fr-CH" u="sng" dirty="0" smtClean="0"/>
              <a:t> points</a:t>
            </a:r>
            <a:r>
              <a:rPr lang="fr-CH" dirty="0" smtClean="0"/>
              <a:t>:</a:t>
            </a:r>
          </a:p>
          <a:p>
            <a:pPr eaLnBrk="1" fontAlgn="auto" hangingPunct="1">
              <a:spcBef>
                <a:spcPts val="0"/>
              </a:spcBef>
              <a:spcAft>
                <a:spcPts val="0"/>
              </a:spcAft>
              <a:defRPr/>
            </a:pPr>
            <a:endParaRPr lang="en-US" i="1" dirty="0" smtClean="0"/>
          </a:p>
          <a:p>
            <a:pPr eaLnBrk="1" fontAlgn="auto" hangingPunct="1">
              <a:spcBef>
                <a:spcPts val="0"/>
              </a:spcBef>
              <a:spcAft>
                <a:spcPts val="0"/>
              </a:spcAft>
              <a:defRPr/>
            </a:pPr>
            <a:r>
              <a:rPr lang="en-US" b="1" dirty="0" smtClean="0"/>
              <a:t>A major challenge</a:t>
            </a:r>
            <a:r>
              <a:rPr lang="en-US" dirty="0" smtClean="0"/>
              <a:t> within the LAS region are the </a:t>
            </a:r>
            <a:r>
              <a:rPr lang="en-US" b="1" dirty="0" smtClean="0"/>
              <a:t>high levels of unemployment</a:t>
            </a:r>
            <a:r>
              <a:rPr lang="en-US" dirty="0" smtClean="0"/>
              <a:t>, especially among the youth. Finding new export opportunities for companies is one possible way to create jobs.</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fr-CH" u="sng" dirty="0" err="1" smtClean="0"/>
              <a:t>Methodology</a:t>
            </a:r>
            <a:r>
              <a:rPr lang="fr-CH" dirty="0" smtClean="0"/>
              <a:t>:</a:t>
            </a:r>
          </a:p>
          <a:p>
            <a:pPr eaLnBrk="1" fontAlgn="auto" hangingPunct="1">
              <a:spcBef>
                <a:spcPts val="0"/>
              </a:spcBef>
              <a:spcAft>
                <a:spcPts val="0"/>
              </a:spcAft>
              <a:defRPr/>
            </a:pPr>
            <a:endParaRPr lang="fr-CH" dirty="0" smtClean="0"/>
          </a:p>
          <a:p>
            <a:pPr eaLnBrk="1" fontAlgn="auto" hangingPunct="1">
              <a:spcBef>
                <a:spcPts val="0"/>
              </a:spcBef>
              <a:spcAft>
                <a:spcPts val="0"/>
              </a:spcAft>
              <a:defRPr/>
            </a:pPr>
            <a:r>
              <a:rPr lang="en-US" b="1" dirty="0" smtClean="0"/>
              <a:t>Analyses based on CGE models allow inferring welfare and trade consequences of trade </a:t>
            </a:r>
            <a:r>
              <a:rPr lang="en-US" b="1" dirty="0" err="1" smtClean="0"/>
              <a:t>liberalisation</a:t>
            </a:r>
            <a:r>
              <a:rPr lang="en-US" b="1" dirty="0" smtClean="0"/>
              <a:t> for individual economies</a:t>
            </a:r>
            <a:r>
              <a:rPr lang="en-US" dirty="0" smtClean="0"/>
              <a:t>. In addition, it allows measuring the possibility of creating jobs in the export sectors. Employing  a Computable General Equilibrium (CGE) model of the world economy (the so-called Mirage model) we predict the benefits from a reduction of  remaining trade obstacles. </a:t>
            </a:r>
            <a:endParaRPr lang="en-US" strike="sngStrike" dirty="0" smtClean="0"/>
          </a:p>
          <a:p>
            <a:pPr eaLnBrk="1" fontAlgn="auto" hangingPunct="1">
              <a:spcBef>
                <a:spcPts val="0"/>
              </a:spcBef>
              <a:spcAft>
                <a:spcPts val="0"/>
              </a:spcAft>
              <a:defRPr/>
            </a:pPr>
            <a:endParaRPr lang="fr-CH" dirty="0" smtClean="0"/>
          </a:p>
          <a:p>
            <a:pPr eaLnBrk="1" fontAlgn="auto" hangingPunct="1">
              <a:spcBef>
                <a:spcPts val="0"/>
              </a:spcBef>
              <a:spcAft>
                <a:spcPts val="0"/>
              </a:spcAft>
              <a:defRPr/>
            </a:pPr>
            <a:r>
              <a:rPr lang="en-US" dirty="0" smtClean="0"/>
              <a:t>We compare </a:t>
            </a:r>
            <a:r>
              <a:rPr lang="en-US" b="1" dirty="0" smtClean="0"/>
              <a:t>two different scenarios</a:t>
            </a:r>
            <a:r>
              <a:rPr lang="en-US" dirty="0" smtClean="0"/>
              <a:t>: first, we assume a </a:t>
            </a:r>
            <a:r>
              <a:rPr lang="en-US" b="1" dirty="0" smtClean="0"/>
              <a:t>world without major policy changes</a:t>
            </a:r>
            <a:r>
              <a:rPr lang="en-US" dirty="0" smtClean="0"/>
              <a:t> (we only implement some minor changes that have occurred between 2007 and 2011). Second, we assume that </a:t>
            </a:r>
            <a:r>
              <a:rPr lang="en-US" b="1" dirty="0" smtClean="0"/>
              <a:t>LAS countries manage to significantly ease obstacles to trade</a:t>
            </a:r>
            <a:r>
              <a:rPr lang="en-US" dirty="0" smtClean="0"/>
              <a:t> (bringing them down to a fourth of their current level) with respect to other LAS members only. We then </a:t>
            </a:r>
            <a:r>
              <a:rPr lang="en-US" b="1" dirty="0" smtClean="0"/>
              <a:t>compare the evolution of trade, welfare and employment between 2007 and 2025</a:t>
            </a:r>
            <a:r>
              <a:rPr lang="en-US" dirty="0" smtClean="0"/>
              <a:t> in both scenarios</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endParaRPr lang="en-GB" dirty="0" smtClean="0"/>
          </a:p>
          <a:p>
            <a:pPr eaLnBrk="1" fontAlgn="auto" hangingPunct="1">
              <a:spcBef>
                <a:spcPts val="0"/>
              </a:spcBef>
              <a:spcAft>
                <a:spcPts val="0"/>
              </a:spcAft>
              <a:defRPr/>
            </a:pPr>
            <a:endParaRPr lang="en-GB" dirty="0"/>
          </a:p>
        </p:txBody>
      </p:sp>
      <p:sp>
        <p:nvSpPr>
          <p:cNvPr id="3174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D5F5058B-E5A2-4BD1-B92F-B24B158FE517}" type="slidenum">
              <a:rPr lang="en-US" smtClean="0">
                <a:latin typeface="Calibri" pitchFamily="34" charset="0"/>
              </a:rPr>
              <a:pPr fontAlgn="base">
                <a:spcBef>
                  <a:spcPct val="0"/>
                </a:spcBef>
                <a:spcAft>
                  <a:spcPct val="0"/>
                </a:spcAft>
                <a:defRPr/>
              </a:pPr>
              <a:t>2</a:t>
            </a:fld>
            <a:endParaRPr lang="en-US" smtClean="0">
              <a:latin typeface="Calibri"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smtClean="0"/>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20</a:t>
            </a:fld>
            <a:endParaRPr lang="en-US" smtClean="0">
              <a:latin typeface="Calibri"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smtClean="0"/>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21</a:t>
            </a:fld>
            <a:endParaRPr lang="en-US" smtClean="0">
              <a:latin typeface="Calibri"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smtClean="0"/>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22</a:t>
            </a:fld>
            <a:endParaRPr lang="en-US" smtClean="0">
              <a:latin typeface="Calibri"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smtClean="0"/>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23</a:t>
            </a:fld>
            <a:endParaRPr lang="en-US" smtClean="0">
              <a:latin typeface="Calibri"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smtClean="0"/>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24</a:t>
            </a:fld>
            <a:endParaRPr lang="en-US" smtClean="0">
              <a:latin typeface="Calibri"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smtClean="0"/>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25</a:t>
            </a:fld>
            <a:endParaRPr lang="en-US" smtClean="0">
              <a:latin typeface="Calibri"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smtClean="0"/>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26</a:t>
            </a:fld>
            <a:endParaRPr lang="en-US" smtClean="0">
              <a:latin typeface="Calibri"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fontAlgn="auto" hangingPunct="1">
              <a:spcBef>
                <a:spcPts val="0"/>
              </a:spcBef>
              <a:spcAft>
                <a:spcPts val="0"/>
              </a:spcAft>
              <a:defRPr/>
            </a:pPr>
            <a:endParaRPr lang="en-GB" dirty="0"/>
          </a:p>
        </p:txBody>
      </p:sp>
      <p:sp>
        <p:nvSpPr>
          <p:cNvPr id="3277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F402016-A378-48D4-AA33-FCF802BC5FB0}" type="slidenum">
              <a:rPr lang="en-US" smtClean="0">
                <a:latin typeface="Calibri" pitchFamily="34" charset="0"/>
              </a:rPr>
              <a:pPr fontAlgn="base">
                <a:spcBef>
                  <a:spcPct val="0"/>
                </a:spcBef>
                <a:spcAft>
                  <a:spcPct val="0"/>
                </a:spcAft>
                <a:defRPr/>
              </a:pPr>
              <a:t>28</a:t>
            </a:fld>
            <a:endParaRPr lang="en-US" smtClean="0">
              <a:latin typeface="Calibri"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40C9842-6C2E-49D6-AC23-1F8DBE1B531F}" type="slidenum">
              <a:rPr lang="en-US" smtClean="0">
                <a:solidFill>
                  <a:prstClr val="black"/>
                </a:solidFill>
              </a:rPr>
              <a:pPr>
                <a:defRPr/>
              </a:pPr>
              <a:t>29</a:t>
            </a:fld>
            <a:endParaRPr lang="en-US">
              <a:solidFill>
                <a:prstClr val="black"/>
              </a:solidFill>
            </a:endParaRPr>
          </a:p>
        </p:txBody>
      </p:sp>
    </p:spTree>
    <p:extLst>
      <p:ext uri="{BB962C8B-B14F-4D97-AF65-F5344CB8AC3E}">
        <p14:creationId xmlns:p14="http://schemas.microsoft.com/office/powerpoint/2010/main" val="1780003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0C9842-6C2E-49D6-AC23-1F8DBE1B531F}"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marL="0" indent="0">
              <a:buFont typeface="Arial" pitchFamily="34" charset="0"/>
              <a:buNone/>
            </a:pPr>
            <a:r>
              <a:rPr lang="en-US" sz="2000" dirty="0" smtClean="0"/>
              <a:t>Other</a:t>
            </a:r>
            <a:r>
              <a:rPr lang="en-US" sz="2000" baseline="0" dirty="0" smtClean="0"/>
              <a:t> potential usages…</a:t>
            </a:r>
          </a:p>
          <a:p>
            <a:pPr marL="0" indent="0">
              <a:buFont typeface="Arial" pitchFamily="34" charset="0"/>
              <a:buNone/>
            </a:pPr>
            <a:endParaRPr lang="en-US" sz="2000" dirty="0" smtClean="0"/>
          </a:p>
          <a:p>
            <a:pPr marL="342900" indent="-342900">
              <a:buFont typeface="Arial" pitchFamily="34" charset="0"/>
              <a:buChar char="•"/>
            </a:pPr>
            <a:r>
              <a:rPr lang="en-US" sz="2000" dirty="0" smtClean="0"/>
              <a:t>the business sector’s perspective allows for a more precise measurement of real obstacles to trade</a:t>
            </a:r>
          </a:p>
          <a:p>
            <a:pPr marL="873125" lvl="1" indent="-342900">
              <a:buFont typeface="Wingdings"/>
              <a:buChar char="à"/>
            </a:pPr>
            <a:r>
              <a:rPr lang="en-US" sz="2000" u="sng" dirty="0" smtClean="0">
                <a:sym typeface="Wingdings" pitchFamily="2" charset="2"/>
              </a:rPr>
              <a:t>within one country: </a:t>
            </a:r>
          </a:p>
          <a:p>
            <a:pPr lvl="1" indent="0">
              <a:buNone/>
            </a:pPr>
            <a:r>
              <a:rPr lang="en-US" sz="2000" i="1" dirty="0" smtClean="0">
                <a:sym typeface="Wingdings" pitchFamily="2" charset="2"/>
              </a:rPr>
              <a:t>	why do some firms report burdensome NTMs on a specific 	market whereas other firms do not seem to find exporting  there 	problematic?</a:t>
            </a:r>
          </a:p>
          <a:p>
            <a:pPr marL="342900" indent="-342900">
              <a:buFont typeface="Arial" pitchFamily="34" charset="0"/>
              <a:buChar char="•"/>
            </a:pPr>
            <a:endParaRPr lang="en-US" sz="2000" dirty="0" smtClean="0"/>
          </a:p>
          <a:p>
            <a:pPr marL="342900" indent="-342900">
              <a:buFont typeface="Arial" pitchFamily="34" charset="0"/>
              <a:buChar char="•"/>
            </a:pPr>
            <a:r>
              <a:rPr lang="en-US" sz="2000" dirty="0" smtClean="0"/>
              <a:t>the bilateral dimension accounts for the fact that NTMs imposed by one country do not affect all export countries in the same way</a:t>
            </a:r>
          </a:p>
          <a:p>
            <a:pPr marL="873125" lvl="1" indent="-342900">
              <a:buFont typeface="Wingdings"/>
              <a:buChar char="à"/>
            </a:pPr>
            <a:r>
              <a:rPr lang="en-US" sz="2000" u="sng" dirty="0" smtClean="0"/>
              <a:t>across countries:</a:t>
            </a:r>
          </a:p>
          <a:p>
            <a:pPr lvl="1" indent="0">
              <a:buNone/>
            </a:pPr>
            <a:r>
              <a:rPr lang="en-US" sz="2000" dirty="0" smtClean="0"/>
              <a:t>	</a:t>
            </a:r>
            <a:r>
              <a:rPr lang="en-US" sz="2000" i="1" dirty="0" smtClean="0"/>
              <a:t>why do firms from one country report burdensome NTMs on </a:t>
            </a:r>
            <a:r>
              <a:rPr lang="en-US" sz="2000" i="1" dirty="0" smtClean="0">
                <a:sym typeface="Wingdings" pitchFamily="2" charset="2"/>
              </a:rPr>
              <a:t>a specific  market whereas firms from other countries do not seem to 	find exporting there problematic?</a:t>
            </a:r>
          </a:p>
          <a:p>
            <a:pPr marL="342900" indent="-342900">
              <a:buFont typeface="Arial" pitchFamily="34" charset="0"/>
              <a:buChar char="•"/>
            </a:pPr>
            <a:endParaRPr lang="en-US" sz="2000" b="1" dirty="0" smtClean="0"/>
          </a:p>
          <a:p>
            <a:pPr marL="342900" indent="-342900">
              <a:buFont typeface="Arial" pitchFamily="34" charset="0"/>
              <a:buChar char="•"/>
            </a:pPr>
            <a:r>
              <a:rPr lang="en-US" sz="2000" b="1" dirty="0" smtClean="0">
                <a:solidFill>
                  <a:schemeClr val="accent1"/>
                </a:solidFill>
              </a:rPr>
              <a:t>A tailored assistance to overcome trade barriers instead of a one-size-fits-all approach</a:t>
            </a:r>
          </a:p>
          <a:p>
            <a:pPr eaLnBrk="1" fontAlgn="auto" hangingPunct="1">
              <a:spcBef>
                <a:spcPts val="0"/>
              </a:spcBef>
              <a:spcAft>
                <a:spcPts val="0"/>
              </a:spcAft>
              <a:defRPr/>
            </a:pPr>
            <a:endParaRPr lang="fr-CH" dirty="0" smtClean="0"/>
          </a:p>
          <a:p>
            <a:pPr eaLnBrk="1" fontAlgn="auto" hangingPunct="1">
              <a:spcBef>
                <a:spcPts val="0"/>
              </a:spcBef>
              <a:spcAft>
                <a:spcPts val="0"/>
              </a:spcAft>
              <a:defRPr/>
            </a:pPr>
            <a:endParaRPr lang="fr-CH" dirty="0" smtClean="0"/>
          </a:p>
          <a:p>
            <a:pPr eaLnBrk="1" fontAlgn="auto" hangingPunct="1">
              <a:spcBef>
                <a:spcPts val="0"/>
              </a:spcBef>
              <a:spcAft>
                <a:spcPts val="0"/>
              </a:spcAft>
              <a:defRPr/>
            </a:pPr>
            <a:r>
              <a:rPr lang="fr-CH" dirty="0" smtClean="0"/>
              <a:t>So </a:t>
            </a:r>
            <a:r>
              <a:rPr lang="fr-CH" dirty="0" err="1" smtClean="0"/>
              <a:t>what</a:t>
            </a:r>
            <a:r>
              <a:rPr lang="fr-CH" dirty="0" smtClean="0"/>
              <a:t> are the </a:t>
            </a:r>
            <a:r>
              <a:rPr lang="fr-CH" dirty="0" err="1" smtClean="0"/>
              <a:t>results</a:t>
            </a:r>
            <a:r>
              <a:rPr lang="fr-CH" dirty="0" smtClean="0"/>
              <a:t>?</a:t>
            </a:r>
            <a:r>
              <a:rPr lang="fr-CH" baseline="0" dirty="0" smtClean="0"/>
              <a:t> </a:t>
            </a:r>
            <a:r>
              <a:rPr lang="fr-CH" baseline="0" dirty="0" err="1" smtClean="0"/>
              <a:t>Let’s</a:t>
            </a:r>
            <a:r>
              <a:rPr lang="fr-CH" baseline="0" dirty="0" smtClean="0"/>
              <a:t> look </a:t>
            </a:r>
            <a:r>
              <a:rPr lang="fr-CH" baseline="0" dirty="0" err="1" smtClean="0"/>
              <a:t>at</a:t>
            </a:r>
            <a:r>
              <a:rPr lang="fr-CH" baseline="0" dirty="0" smtClean="0"/>
              <a:t> </a:t>
            </a:r>
            <a:r>
              <a:rPr lang="fr-CH" baseline="0" dirty="0" err="1" smtClean="0"/>
              <a:t>some</a:t>
            </a:r>
            <a:r>
              <a:rPr lang="fr-CH" baseline="0" dirty="0" smtClean="0"/>
              <a:t> </a:t>
            </a:r>
            <a:r>
              <a:rPr lang="fr-CH" baseline="0" dirty="0" err="1" smtClean="0"/>
              <a:t>examples</a:t>
            </a:r>
            <a:r>
              <a:rPr lang="fr-CH" baseline="0" dirty="0" smtClean="0"/>
              <a:t>…</a:t>
            </a:r>
            <a:endParaRPr lang="fr-CH" dirty="0" smtClean="0"/>
          </a:p>
        </p:txBody>
      </p:sp>
      <p:sp>
        <p:nvSpPr>
          <p:cNvPr id="22532"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A73FD27A-E799-40D0-B226-1CAD115C1A24}" type="slidenum">
              <a:rPr lang="en-US" smtClean="0">
                <a:latin typeface="Calibri" pitchFamily="34" charset="0"/>
              </a:rPr>
              <a:pPr fontAlgn="base">
                <a:spcBef>
                  <a:spcPct val="0"/>
                </a:spcBef>
                <a:spcAft>
                  <a:spcPct val="0"/>
                </a:spcAft>
                <a:defRPr/>
              </a:pPr>
              <a:t>31</a:t>
            </a:fld>
            <a:endParaRPr lang="en-US" smtClean="0">
              <a:latin typeface="Calibri"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040C9842-6C2E-49D6-AC23-1F8DBE1B531F}"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80AD7D7-D34E-4561-A854-AD144612308B}" type="slidenum">
              <a:rPr lang="en-GB" smtClean="0"/>
              <a:pPr/>
              <a:t>33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040C9842-6C2E-49D6-AC23-1F8DBE1B531F}"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Enhancing Arab Capacity for Trade (</a:t>
            </a:r>
            <a:r>
              <a:rPr lang="en-US" dirty="0" err="1" smtClean="0"/>
              <a:t>EnACT</a:t>
            </a:r>
            <a:r>
              <a:rPr lang="en-US" dirty="0" smtClean="0"/>
              <a:t>) </a:t>
            </a:r>
          </a:p>
          <a:p>
            <a:r>
              <a:rPr lang="en-US" dirty="0" smtClean="0"/>
              <a:t>Aid for Trade for</a:t>
            </a:r>
            <a:r>
              <a:rPr lang="en-US" baseline="0" dirty="0" smtClean="0"/>
              <a:t> Arab states </a:t>
            </a:r>
            <a:r>
              <a:rPr lang="en-US" baseline="0" dirty="0" smtClean="0">
                <a:sym typeface="Wingdings" pitchFamily="2" charset="2"/>
              </a:rPr>
              <a:t> ITC involve in the component on identifying and removing obstacles to trade </a:t>
            </a:r>
            <a:endParaRPr lang="en-GB" dirty="0"/>
          </a:p>
        </p:txBody>
      </p:sp>
      <p:sp>
        <p:nvSpPr>
          <p:cNvPr id="4" name="Slide Number Placeholder 3"/>
          <p:cNvSpPr>
            <a:spLocks noGrp="1"/>
          </p:cNvSpPr>
          <p:nvPr>
            <p:ph type="sldNum" sz="quarter" idx="10"/>
          </p:nvPr>
        </p:nvSpPr>
        <p:spPr/>
        <p:txBody>
          <a:bodyPr/>
          <a:lstStyle/>
          <a:p>
            <a:fld id="{7F60EEEB-E722-468D-8D93-57D48501B961}" type="slidenum">
              <a:rPr lang="en-US" smtClean="0"/>
              <a:pPr/>
              <a:t>36</a:t>
            </a:fld>
            <a:endParaRPr lang="en-US"/>
          </a:p>
        </p:txBody>
      </p:sp>
    </p:spTree>
    <p:extLst>
      <p:ext uri="{BB962C8B-B14F-4D97-AF65-F5344CB8AC3E}">
        <p14:creationId xmlns:p14="http://schemas.microsoft.com/office/powerpoint/2010/main" val="2352024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40C9842-6C2E-49D6-AC23-1F8DBE1B531F}"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40C9842-6C2E-49D6-AC23-1F8DBE1B531F}" type="slidenum">
              <a:rPr lang="en-US" smtClean="0"/>
              <a:pPr>
                <a:defRPr/>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Note</a:t>
            </a:r>
            <a:r>
              <a:rPr lang="en-US" sz="1200" i="1" kern="1200" dirty="0" smtClean="0">
                <a:solidFill>
                  <a:schemeClr val="tx1"/>
                </a:solidFill>
                <a:effectLst/>
                <a:latin typeface="+mn-lt"/>
                <a:ea typeface="+mn-ea"/>
                <a:cs typeface="+mn-cs"/>
              </a:rPr>
              <a:t>: ITC staff calculations. Intra-regional trade is given as a percentage of total trade by region. Total trade is defined as (</a:t>
            </a:r>
            <a:r>
              <a:rPr lang="en-US" sz="1200" i="1" kern="1200" dirty="0" err="1" smtClean="0">
                <a:solidFill>
                  <a:schemeClr val="tx1"/>
                </a:solidFill>
                <a:effectLst/>
                <a:latin typeface="+mn-lt"/>
                <a:ea typeface="+mn-ea"/>
                <a:cs typeface="+mn-cs"/>
              </a:rPr>
              <a:t>exports+imports</a:t>
            </a:r>
            <a:r>
              <a:rPr lang="en-US" sz="1200" i="1" kern="1200" dirty="0" smtClean="0">
                <a:solidFill>
                  <a:schemeClr val="tx1"/>
                </a:solidFill>
                <a:effectLst/>
                <a:latin typeface="+mn-lt"/>
                <a:ea typeface="+mn-ea"/>
                <a:cs typeface="+mn-cs"/>
              </a:rPr>
              <a:t>)/2. Data is for 2010 and excludes oil (HS 27). The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Data source</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Cepii’s</a:t>
            </a:r>
            <a:r>
              <a:rPr lang="en-US" sz="1200" i="1" kern="1200" dirty="0" smtClean="0">
                <a:solidFill>
                  <a:schemeClr val="tx1"/>
                </a:solidFill>
                <a:effectLst/>
                <a:latin typeface="+mn-lt"/>
                <a:ea typeface="+mn-ea"/>
                <a:cs typeface="+mn-cs"/>
              </a:rPr>
              <a:t> BACI database.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EU =</a:t>
            </a:r>
            <a:r>
              <a:rPr lang="en-US" sz="1200" i="1" kern="1200" baseline="0" dirty="0" smtClean="0">
                <a:solidFill>
                  <a:schemeClr val="tx1"/>
                </a:solidFill>
                <a:effectLst/>
                <a:latin typeface="+mn-lt"/>
                <a:ea typeface="+mn-ea"/>
                <a:cs typeface="+mn-cs"/>
              </a:rPr>
              <a:t> European Union (27 member states)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baseline="0" dirty="0" smtClean="0">
                <a:solidFill>
                  <a:schemeClr val="tx1"/>
                </a:solidFill>
                <a:effectLst/>
                <a:latin typeface="+mn-lt"/>
                <a:ea typeface="+mn-ea"/>
                <a:cs typeface="+mn-cs"/>
              </a:rPr>
              <a:t>ASEAN = </a:t>
            </a:r>
            <a:r>
              <a:rPr lang="en-US" sz="1200" i="1" kern="1200" dirty="0" smtClean="0">
                <a:solidFill>
                  <a:schemeClr val="tx1"/>
                </a:solidFill>
                <a:effectLst/>
                <a:latin typeface="+mn-lt"/>
                <a:ea typeface="+mn-ea"/>
                <a:cs typeface="+mn-cs"/>
              </a:rPr>
              <a:t>Association of Southeast Asian Nations (10 member states)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ALADI = </a:t>
            </a:r>
            <a:r>
              <a:rPr lang="en-US" sz="1200" i="1" kern="1200" dirty="0" err="1" smtClean="0">
                <a:solidFill>
                  <a:schemeClr val="tx1"/>
                </a:solidFill>
                <a:effectLst/>
                <a:latin typeface="+mn-lt"/>
                <a:ea typeface="+mn-ea"/>
                <a:cs typeface="+mn-cs"/>
              </a:rPr>
              <a:t>Asociación</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Latinoamericana</a:t>
            </a:r>
            <a:r>
              <a:rPr lang="en-US" sz="1200" i="1" kern="1200" dirty="0" smtClean="0">
                <a:solidFill>
                  <a:schemeClr val="tx1"/>
                </a:solidFill>
                <a:effectLst/>
                <a:latin typeface="+mn-lt"/>
                <a:ea typeface="+mn-ea"/>
                <a:cs typeface="+mn-cs"/>
              </a:rPr>
              <a:t> de </a:t>
            </a:r>
            <a:r>
              <a:rPr lang="en-US" sz="1200" i="1" kern="1200" dirty="0" err="1" smtClean="0">
                <a:solidFill>
                  <a:schemeClr val="tx1"/>
                </a:solidFill>
                <a:effectLst/>
                <a:latin typeface="+mn-lt"/>
                <a:ea typeface="+mn-ea"/>
                <a:cs typeface="+mn-cs"/>
              </a:rPr>
              <a:t>Integración</a:t>
            </a:r>
            <a:r>
              <a:rPr lang="en-US" sz="1200" i="1" kern="1200" dirty="0" smtClean="0">
                <a:solidFill>
                  <a:schemeClr val="tx1"/>
                </a:solidFill>
                <a:effectLst/>
                <a:latin typeface="+mn-lt"/>
                <a:ea typeface="+mn-ea"/>
                <a:cs typeface="+mn-cs"/>
              </a:rPr>
              <a:t> (12 member</a:t>
            </a:r>
            <a:r>
              <a:rPr lang="en-US" sz="1200" i="1" kern="1200" baseline="0" dirty="0" smtClean="0">
                <a:solidFill>
                  <a:schemeClr val="tx1"/>
                </a:solidFill>
                <a:effectLst/>
                <a:latin typeface="+mn-lt"/>
                <a:ea typeface="+mn-ea"/>
                <a:cs typeface="+mn-cs"/>
              </a:rPr>
              <a:t> states)</a:t>
            </a:r>
            <a:endParaRPr lang="en-U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LAS =</a:t>
            </a:r>
            <a:r>
              <a:rPr lang="en-US" sz="1200" i="1" kern="1200" baseline="0" dirty="0" smtClean="0">
                <a:solidFill>
                  <a:schemeClr val="tx1"/>
                </a:solidFill>
                <a:effectLst/>
                <a:latin typeface="+mn-lt"/>
                <a:ea typeface="+mn-ea"/>
                <a:cs typeface="+mn-cs"/>
              </a:rPr>
              <a:t> League of Arab States (22 member states)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baseline="0" dirty="0" smtClean="0">
                <a:solidFill>
                  <a:schemeClr val="tx1"/>
                </a:solidFill>
                <a:effectLst/>
                <a:latin typeface="+mn-lt"/>
                <a:ea typeface="+mn-ea"/>
                <a:cs typeface="+mn-cs"/>
              </a:rPr>
              <a:t>SADC = </a:t>
            </a:r>
            <a:r>
              <a:rPr lang="en-US" sz="1200" i="1" kern="1200" dirty="0" smtClean="0">
                <a:solidFill>
                  <a:schemeClr val="tx1"/>
                </a:solidFill>
                <a:effectLst/>
                <a:latin typeface="+mn-lt"/>
                <a:ea typeface="+mn-ea"/>
                <a:cs typeface="+mn-cs"/>
              </a:rPr>
              <a:t>South African Development Community  (15 member</a:t>
            </a:r>
            <a:r>
              <a:rPr lang="en-US" sz="1200" i="1" kern="1200" baseline="0" dirty="0" smtClean="0">
                <a:solidFill>
                  <a:schemeClr val="tx1"/>
                </a:solidFill>
                <a:effectLst/>
                <a:latin typeface="+mn-lt"/>
                <a:ea typeface="+mn-ea"/>
                <a:cs typeface="+mn-cs"/>
              </a:rPr>
              <a:t> states)</a:t>
            </a:r>
            <a:endParaRPr lang="en-U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u="sng" kern="1200" dirty="0" smtClean="0">
                <a:solidFill>
                  <a:schemeClr val="tx1"/>
                </a:solidFill>
                <a:latin typeface="+mn-lt"/>
                <a:ea typeface="+mn-ea"/>
                <a:cs typeface="+mn-cs"/>
              </a:rPr>
              <a:t>Speaking</a:t>
            </a:r>
            <a:r>
              <a:rPr lang="en-GB" sz="1200" u="sng" kern="1200" baseline="0" dirty="0" smtClean="0">
                <a:solidFill>
                  <a:schemeClr val="tx1"/>
                </a:solidFill>
                <a:latin typeface="+mn-lt"/>
                <a:ea typeface="+mn-ea"/>
                <a:cs typeface="+mn-cs"/>
              </a:rPr>
              <a:t> points: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u="sng"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While more than 60% of the EU’s total trade is with one of its member states, only 11% of the LAS’ trade takes place inside the region.</a:t>
            </a:r>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F60EEEB-E722-468D-8D93-57D48501B961}"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40C9842-6C2E-49D6-AC23-1F8DBE1B531F}"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eaLnBrk="1" fontAlgn="auto" hangingPunct="1">
              <a:spcBef>
                <a:spcPts val="0"/>
              </a:spcBef>
              <a:spcAft>
                <a:spcPts val="0"/>
              </a:spcAft>
              <a:defRPr/>
            </a:pPr>
            <a:r>
              <a:rPr lang="en-US" b="1" i="1" dirty="0" smtClean="0"/>
              <a:t>Note</a:t>
            </a:r>
            <a:r>
              <a:rPr lang="en-US" i="1" dirty="0" smtClean="0"/>
              <a:t> : LAS = League of Arab States (22 member states)</a:t>
            </a:r>
          </a:p>
          <a:p>
            <a:pPr eaLnBrk="1" fontAlgn="auto" hangingPunct="1">
              <a:spcBef>
                <a:spcPts val="0"/>
              </a:spcBef>
              <a:spcAft>
                <a:spcPts val="0"/>
              </a:spcAft>
              <a:defRPr/>
            </a:pPr>
            <a:endParaRPr lang="en-US" i="1" dirty="0" smtClean="0"/>
          </a:p>
          <a:p>
            <a:pPr eaLnBrk="1" fontAlgn="auto" hangingPunct="1">
              <a:spcBef>
                <a:spcPts val="0"/>
              </a:spcBef>
              <a:spcAft>
                <a:spcPts val="0"/>
              </a:spcAft>
              <a:defRPr/>
            </a:pPr>
            <a:r>
              <a:rPr lang="fr-CH" u="sng" dirty="0" err="1" smtClean="0"/>
              <a:t>Speaking</a:t>
            </a:r>
            <a:r>
              <a:rPr lang="fr-CH" u="sng" dirty="0" smtClean="0"/>
              <a:t> points</a:t>
            </a:r>
            <a:r>
              <a:rPr lang="fr-CH" dirty="0" smtClean="0"/>
              <a:t>:</a:t>
            </a:r>
          </a:p>
          <a:p>
            <a:pPr eaLnBrk="1" fontAlgn="auto" hangingPunct="1">
              <a:spcBef>
                <a:spcPts val="0"/>
              </a:spcBef>
              <a:spcAft>
                <a:spcPts val="0"/>
              </a:spcAft>
              <a:defRPr/>
            </a:pPr>
            <a:endParaRPr lang="en-US" i="1" dirty="0" smtClean="0"/>
          </a:p>
          <a:p>
            <a:pPr eaLnBrk="1" fontAlgn="auto" hangingPunct="1">
              <a:spcBef>
                <a:spcPts val="0"/>
              </a:spcBef>
              <a:spcAft>
                <a:spcPts val="0"/>
              </a:spcAft>
              <a:defRPr/>
            </a:pPr>
            <a:r>
              <a:rPr lang="en-US" b="1" dirty="0" smtClean="0"/>
              <a:t>A major challenge</a:t>
            </a:r>
            <a:r>
              <a:rPr lang="en-US" dirty="0" smtClean="0"/>
              <a:t> within the LAS region are the </a:t>
            </a:r>
            <a:r>
              <a:rPr lang="en-US" b="1" dirty="0" smtClean="0"/>
              <a:t>high levels of unemployment</a:t>
            </a:r>
            <a:r>
              <a:rPr lang="en-US" dirty="0" smtClean="0"/>
              <a:t>, especially among the youth. Finding new export opportunities for companies is one possible way to create jobs.</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fr-CH" u="sng" dirty="0" err="1" smtClean="0"/>
              <a:t>Methodology</a:t>
            </a:r>
            <a:r>
              <a:rPr lang="fr-CH" dirty="0" smtClean="0"/>
              <a:t>:</a:t>
            </a:r>
          </a:p>
          <a:p>
            <a:pPr eaLnBrk="1" fontAlgn="auto" hangingPunct="1">
              <a:spcBef>
                <a:spcPts val="0"/>
              </a:spcBef>
              <a:spcAft>
                <a:spcPts val="0"/>
              </a:spcAft>
              <a:defRPr/>
            </a:pPr>
            <a:endParaRPr lang="fr-CH" dirty="0" smtClean="0"/>
          </a:p>
          <a:p>
            <a:pPr eaLnBrk="1" fontAlgn="auto" hangingPunct="1">
              <a:spcBef>
                <a:spcPts val="0"/>
              </a:spcBef>
              <a:spcAft>
                <a:spcPts val="0"/>
              </a:spcAft>
              <a:defRPr/>
            </a:pPr>
            <a:r>
              <a:rPr lang="en-US" b="1" dirty="0" smtClean="0"/>
              <a:t>Analyses based on CGE models allow inferring welfare and trade consequences of trade </a:t>
            </a:r>
            <a:r>
              <a:rPr lang="en-US" b="1" dirty="0" err="1" smtClean="0"/>
              <a:t>liberalisation</a:t>
            </a:r>
            <a:r>
              <a:rPr lang="en-US" b="1" dirty="0" smtClean="0"/>
              <a:t> for individual economies</a:t>
            </a:r>
            <a:r>
              <a:rPr lang="en-US" dirty="0" smtClean="0"/>
              <a:t>. In addition, it allows measuring the possibility of creating jobs in the export sectors. Employing  a Computable General Equilibrium (CGE) model of the world economy (the so-called Mirage model) we predict the benefits from a reduction of  remaining trade obstacles. </a:t>
            </a:r>
            <a:endParaRPr lang="en-US" strike="sngStrike" dirty="0" smtClean="0"/>
          </a:p>
          <a:p>
            <a:pPr eaLnBrk="1" fontAlgn="auto" hangingPunct="1">
              <a:spcBef>
                <a:spcPts val="0"/>
              </a:spcBef>
              <a:spcAft>
                <a:spcPts val="0"/>
              </a:spcAft>
              <a:defRPr/>
            </a:pPr>
            <a:endParaRPr lang="fr-CH" dirty="0" smtClean="0"/>
          </a:p>
          <a:p>
            <a:pPr eaLnBrk="1" fontAlgn="auto" hangingPunct="1">
              <a:spcBef>
                <a:spcPts val="0"/>
              </a:spcBef>
              <a:spcAft>
                <a:spcPts val="0"/>
              </a:spcAft>
              <a:defRPr/>
            </a:pPr>
            <a:r>
              <a:rPr lang="en-US" dirty="0" smtClean="0"/>
              <a:t>We compare </a:t>
            </a:r>
            <a:r>
              <a:rPr lang="en-US" b="1" dirty="0" smtClean="0"/>
              <a:t>two different scenarios</a:t>
            </a:r>
            <a:r>
              <a:rPr lang="en-US" dirty="0" smtClean="0"/>
              <a:t>: first, we assume a </a:t>
            </a:r>
            <a:r>
              <a:rPr lang="en-US" b="1" dirty="0" smtClean="0"/>
              <a:t>world without major policy changes</a:t>
            </a:r>
            <a:r>
              <a:rPr lang="en-US" dirty="0" smtClean="0"/>
              <a:t> (we only implement some minor changes that have occurred between 2007 and 2011). Second, we assume that </a:t>
            </a:r>
            <a:r>
              <a:rPr lang="en-US" b="1" dirty="0" smtClean="0"/>
              <a:t>LAS countries manage to significantly ease obstacles to trade</a:t>
            </a:r>
            <a:r>
              <a:rPr lang="en-US" dirty="0" smtClean="0"/>
              <a:t> (bringing them down to a fourth of their current level) with respect to other LAS members only. We then </a:t>
            </a:r>
            <a:r>
              <a:rPr lang="en-US" b="1" dirty="0" smtClean="0"/>
              <a:t>compare the evolution of trade, welfare and employment between 2007 and 2025</a:t>
            </a:r>
            <a:r>
              <a:rPr lang="en-US" dirty="0" smtClean="0"/>
              <a:t> in both scenarios</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endParaRPr lang="en-GB" dirty="0" smtClean="0"/>
          </a:p>
          <a:p>
            <a:pPr eaLnBrk="1" fontAlgn="auto" hangingPunct="1">
              <a:spcBef>
                <a:spcPts val="0"/>
              </a:spcBef>
              <a:spcAft>
                <a:spcPts val="0"/>
              </a:spcAft>
              <a:defRPr/>
            </a:pPr>
            <a:endParaRPr lang="en-GB" dirty="0"/>
          </a:p>
        </p:txBody>
      </p:sp>
      <p:sp>
        <p:nvSpPr>
          <p:cNvPr id="31748"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defRPr/>
            </a:pPr>
            <a:fld id="{D5F5058B-E5A2-4BD1-B92F-B24B158FE517}" type="slidenum">
              <a:rPr lang="en-US" smtClean="0">
                <a:latin typeface="Calibri" pitchFamily="34" charset="0"/>
              </a:rPr>
              <a:pPr fontAlgn="base">
                <a:spcBef>
                  <a:spcPct val="0"/>
                </a:spcBef>
                <a:spcAft>
                  <a:spcPct val="0"/>
                </a:spcAft>
                <a:defRPr/>
              </a:pPr>
              <a:t>40</a:t>
            </a:fld>
            <a:endParaRPr lang="en-US" smtClean="0">
              <a:latin typeface="Calibri"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table is based on the phone-screen phase of the survey which aims at establishing whether or not companies face burdensome NTMs. Those answering that they do are then invited to a face-to-face interview.</a:t>
            </a:r>
          </a:p>
          <a:p>
            <a:r>
              <a:rPr lang="en-US" dirty="0" smtClean="0"/>
              <a:t>In total (average of eleven countries), about 53% of companies report being affected by burdensome NTMs or related obstacles to trade.</a:t>
            </a:r>
          </a:p>
          <a:p>
            <a:r>
              <a:rPr lang="en-US" dirty="0" smtClean="0"/>
              <a:t>The agricultural sector (Sectors 1 and 2, ITC definition) seems on average more affected than manufacturing (sectors 3-13).</a:t>
            </a:r>
          </a:p>
          <a:p>
            <a:r>
              <a:rPr lang="en-US" dirty="0" smtClean="0"/>
              <a:t>Note: minerals and arms are excluded from the survey.</a:t>
            </a:r>
          </a:p>
          <a:p>
            <a:endParaRPr lang="en-GB" dirty="0"/>
          </a:p>
        </p:txBody>
      </p:sp>
      <p:sp>
        <p:nvSpPr>
          <p:cNvPr id="4" name="Slide Number Placeholder 3"/>
          <p:cNvSpPr>
            <a:spLocks noGrp="1"/>
          </p:cNvSpPr>
          <p:nvPr>
            <p:ph type="sldNum" sz="quarter" idx="10"/>
          </p:nvPr>
        </p:nvSpPr>
        <p:spPr/>
        <p:txBody>
          <a:bodyPr/>
          <a:lstStyle/>
          <a:p>
            <a:pPr>
              <a:defRPr/>
            </a:pPr>
            <a:fld id="{8FA6D641-940B-44F6-BEBE-CF84C519D58A}" type="slidenum">
              <a:rPr lang="en-US" smtClean="0"/>
              <a:pPr>
                <a:defRPr/>
              </a:pPr>
              <a:t>41</a:t>
            </a:fld>
            <a:endParaRPr lang="en-US"/>
          </a:p>
        </p:txBody>
      </p:sp>
    </p:spTree>
    <p:extLst>
      <p:ext uri="{BB962C8B-B14F-4D97-AF65-F5344CB8AC3E}">
        <p14:creationId xmlns:p14="http://schemas.microsoft.com/office/powerpoint/2010/main" val="33637482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u="sng" kern="1200" dirty="0" smtClean="0">
                <a:solidFill>
                  <a:schemeClr val="tx1"/>
                </a:solidFill>
                <a:effectLst/>
                <a:latin typeface="+mn-lt"/>
                <a:ea typeface="+mn-ea"/>
                <a:cs typeface="+mn-cs"/>
              </a:rPr>
              <a:t>Is it only the NTM itself that is a problem?</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Most NTMs are not problematic “themselves” - linked to the majority of non-tariff measures, which are reported as challenging, are procedural obstacles such as administrative delays or inappropriate facilities that render compliance with the underlying NTMs difficult. I.e. an exporter may be compliant with the required tolerance limit for pesticides, yet has difficulties to prove it because the accredited testing laboratory is too costly or far away.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a:defRPr/>
            </a:pPr>
            <a:fld id="{8FA6D641-940B-44F6-BEBE-CF84C519D58A}" type="slidenum">
              <a:rPr lang="en-US" smtClean="0"/>
              <a:pPr>
                <a:defRPr/>
              </a:pPr>
              <a:t>42</a:t>
            </a:fld>
            <a:endParaRPr lang="en-US"/>
          </a:p>
        </p:txBody>
      </p:sp>
    </p:spTree>
    <p:extLst>
      <p:ext uri="{BB962C8B-B14F-4D97-AF65-F5344CB8AC3E}">
        <p14:creationId xmlns:p14="http://schemas.microsoft.com/office/powerpoint/2010/main" val="38149930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FA6D641-940B-44F6-BEBE-CF84C519D58A}" type="slidenum">
              <a:rPr lang="en-US" smtClean="0"/>
              <a:pPr>
                <a:defRPr/>
              </a:pPr>
              <a:t>43</a:t>
            </a:fld>
            <a:endParaRPr lang="en-US"/>
          </a:p>
        </p:txBody>
      </p:sp>
    </p:spTree>
    <p:extLst>
      <p:ext uri="{BB962C8B-B14F-4D97-AF65-F5344CB8AC3E}">
        <p14:creationId xmlns:p14="http://schemas.microsoft.com/office/powerpoint/2010/main" val="645619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exporting to developed countries, nearly three quarters of the NTM cases (for NTMs applied by the partner country) concern SPS/TBT measures.</a:t>
            </a:r>
          </a:p>
          <a:p>
            <a:r>
              <a:rPr lang="en-US" dirty="0" smtClean="0"/>
              <a:t>When the partner countries are developing, this share drops to about a half and other types of measures "gain in importance" (i.e. are perceived as comparatively more challenging).</a:t>
            </a:r>
          </a:p>
          <a:p>
            <a:r>
              <a:rPr lang="en-US" dirty="0" smtClean="0"/>
              <a:t>Note: these figures take into consideration NTMs applied by government (compulsory regulations) of either developed or developing countries. This does not take into account private standard (voluntary regulations) which have also been captured in the survey notably for Egypt (5 cases), Jamaica (2 cases), Madagascar (2 cases) and Rwanda (28 cases).</a:t>
            </a:r>
          </a:p>
          <a:p>
            <a:endParaRPr lang="en-GB" dirty="0"/>
          </a:p>
        </p:txBody>
      </p:sp>
      <p:sp>
        <p:nvSpPr>
          <p:cNvPr id="4" name="Slide Number Placeholder 3"/>
          <p:cNvSpPr>
            <a:spLocks noGrp="1"/>
          </p:cNvSpPr>
          <p:nvPr>
            <p:ph type="sldNum" sz="quarter" idx="10"/>
          </p:nvPr>
        </p:nvSpPr>
        <p:spPr/>
        <p:txBody>
          <a:bodyPr/>
          <a:lstStyle/>
          <a:p>
            <a:pPr>
              <a:defRPr/>
            </a:pPr>
            <a:fld id="{8FA6D641-940B-44F6-BEBE-CF84C519D58A}" type="slidenum">
              <a:rPr lang="en-US" smtClean="0"/>
              <a:pPr>
                <a:defRPr/>
              </a:pPr>
              <a:t>44</a:t>
            </a:fld>
            <a:endParaRPr lang="en-US"/>
          </a:p>
        </p:txBody>
      </p:sp>
    </p:spTree>
    <p:extLst>
      <p:ext uri="{BB962C8B-B14F-4D97-AF65-F5344CB8AC3E}">
        <p14:creationId xmlns:p14="http://schemas.microsoft.com/office/powerpoint/2010/main" val="22118057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Note</a:t>
            </a:r>
            <a:r>
              <a:rPr lang="en-US" sz="1200" i="1" kern="1200" dirty="0" smtClean="0">
                <a:solidFill>
                  <a:schemeClr val="tx1"/>
                </a:solidFill>
                <a:effectLst/>
                <a:latin typeface="+mn-lt"/>
                <a:ea typeface="+mn-ea"/>
                <a:cs typeface="+mn-cs"/>
              </a:rPr>
              <a:t>: ITC staff calculations. Only burdensome NTMs reported by exporters are considered.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Data source</a:t>
            </a:r>
            <a:r>
              <a:rPr lang="en-US" sz="1200" i="1" kern="1200" dirty="0" smtClean="0">
                <a:solidFill>
                  <a:schemeClr val="tx1"/>
                </a:solidFill>
                <a:effectLst/>
                <a:latin typeface="+mn-lt"/>
                <a:ea typeface="+mn-ea"/>
                <a:cs typeface="+mn-cs"/>
              </a:rPr>
              <a:t>: ITC NTM surveys in Egypt, Morocco and Tunisia.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LAS = League of Arab States (22 member states)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EU27 =</a:t>
            </a:r>
            <a:r>
              <a:rPr lang="en-US" sz="1200" i="1" kern="1200" baseline="0" dirty="0" smtClean="0">
                <a:solidFill>
                  <a:schemeClr val="tx1"/>
                </a:solidFill>
                <a:effectLst/>
                <a:latin typeface="+mn-lt"/>
                <a:ea typeface="+mn-ea"/>
                <a:cs typeface="+mn-cs"/>
              </a:rPr>
              <a:t> European Union (27 member states)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baseline="0" dirty="0" smtClean="0">
                <a:solidFill>
                  <a:schemeClr val="tx1"/>
                </a:solidFill>
                <a:effectLst/>
                <a:latin typeface="+mn-lt"/>
                <a:ea typeface="+mn-ea"/>
                <a:cs typeface="+mn-cs"/>
              </a:rPr>
              <a:t>ROW = Rest of the World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baseline="0" dirty="0" smtClean="0">
                <a:solidFill>
                  <a:schemeClr val="tx1"/>
                </a:solidFill>
                <a:effectLst/>
                <a:latin typeface="+mn-lt"/>
                <a:ea typeface="+mn-ea"/>
                <a:cs typeface="+mn-cs"/>
              </a:rPr>
              <a:t>NTM = Non-Tariff Measure</a:t>
            </a:r>
            <a:endParaRPr lang="en-U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u="sng" kern="1200" dirty="0" smtClean="0">
                <a:solidFill>
                  <a:schemeClr val="tx1"/>
                </a:solidFill>
                <a:effectLst/>
                <a:latin typeface="+mn-lt"/>
                <a:ea typeface="+mn-ea"/>
                <a:cs typeface="+mn-cs"/>
              </a:rPr>
              <a:t>Speaking points</a:t>
            </a:r>
            <a:r>
              <a:rPr lang="en-US" sz="1200" i="0" kern="1200" dirty="0" smtClean="0">
                <a:solidFill>
                  <a:schemeClr val="tx1"/>
                </a:solidFill>
                <a:effectLst/>
                <a:latin typeface="+mn-lt"/>
                <a:ea typeface="+mn-ea"/>
                <a:cs typeface="+mn-cs"/>
              </a:rPr>
              <a:t>:</a:t>
            </a:r>
            <a:endParaRPr lang="en-GB" sz="1200" i="0" kern="1200" dirty="0" smtClean="0">
              <a:solidFill>
                <a:schemeClr val="tx1"/>
              </a:solidFill>
              <a:effectLst/>
              <a:latin typeface="+mn-lt"/>
              <a:ea typeface="+mn-ea"/>
              <a:cs typeface="+mn-cs"/>
            </a:endParaRP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figure summarizes the “origin” of challenging Non-Tariff</a:t>
            </a:r>
            <a:r>
              <a:rPr lang="en-GB" sz="1200" kern="1200" baseline="0" dirty="0" smtClean="0">
                <a:solidFill>
                  <a:schemeClr val="tx1"/>
                </a:solidFill>
                <a:latin typeface="+mn-lt"/>
                <a:ea typeface="+mn-ea"/>
                <a:cs typeface="+mn-cs"/>
              </a:rPr>
              <a:t> Measures (</a:t>
            </a:r>
            <a:r>
              <a:rPr lang="en-GB" sz="1200" kern="1200" dirty="0" smtClean="0">
                <a:solidFill>
                  <a:schemeClr val="tx1"/>
                </a:solidFill>
                <a:latin typeface="+mn-lt"/>
                <a:ea typeface="+mn-ea"/>
                <a:cs typeface="+mn-cs"/>
              </a:rPr>
              <a:t>NTMs) reported by exporting companies in Egypt, Morocco and, for the agricultural sector, Tunisia. For both the agricultural and manufacturing sector, a significant share of challenging measures affecting exports, 24% and 33% respectively, is applied by the home country. This is in line with the findings of NTM surveys in other countries and regions, which have revealed that </a:t>
            </a:r>
            <a:r>
              <a:rPr lang="en-GB" sz="1200" b="1" kern="1200" dirty="0" smtClean="0">
                <a:solidFill>
                  <a:schemeClr val="tx1"/>
                </a:solidFill>
                <a:latin typeface="+mn-lt"/>
                <a:ea typeface="+mn-ea"/>
                <a:cs typeface="+mn-cs"/>
              </a:rPr>
              <a:t>many trade impediments originate at home</a:t>
            </a:r>
            <a:r>
              <a:rPr lang="en-GB"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majority of burdensome NTMs faced by exporting businesses in the three countries under consideration are however applied by partner countries, in particular EU and LAS members despite the existing free trade agreements with both. Put differently, </a:t>
            </a:r>
            <a:r>
              <a:rPr lang="en-GB" sz="1200" b="1" kern="1200" dirty="0" smtClean="0">
                <a:solidFill>
                  <a:schemeClr val="tx1"/>
                </a:solidFill>
                <a:latin typeface="+mn-lt"/>
                <a:ea typeface="+mn-ea"/>
                <a:cs typeface="+mn-cs"/>
              </a:rPr>
              <a:t>trade agreements providing preferential market access do not insulate against problems related to NTMs</a:t>
            </a:r>
            <a:r>
              <a:rPr lang="en-GB"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 agriculture, more NTM cases concern thereby the EU than LAS, whereas in manufacturing, the share of cases related to LAS members is higher. In both sectors, only 15% of cases reported by businesses in Egypt, Morocco and Tunisia concern NTMs applied by the rest of the world (i.e. countries which are neither EU nor LAS members).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These figures represent averages across the three surveyed countries, however </a:t>
            </a:r>
            <a:r>
              <a:rPr lang="en-US" sz="1200" b="1" kern="1200" dirty="0" smtClean="0">
                <a:solidFill>
                  <a:schemeClr val="tx1"/>
                </a:solidFill>
                <a:latin typeface="+mn-lt"/>
                <a:ea typeface="+mn-ea"/>
                <a:cs typeface="+mn-cs"/>
              </a:rPr>
              <a:t>cross-country differences are quite pronounced</a:t>
            </a:r>
            <a:r>
              <a:rPr lang="en-US" sz="1200" kern="1200" dirty="0" smtClean="0">
                <a:solidFill>
                  <a:schemeClr val="tx1"/>
                </a:solidFill>
                <a:latin typeface="+mn-lt"/>
                <a:ea typeface="+mn-ea"/>
                <a:cs typeface="+mn-cs"/>
              </a:rPr>
              <a:t>. In line with its trade structure, Morocco reports much fewer cases related to LAS members than the average and relatively more for EU, whereas the opposite holds true for Egypt. This is a consequence of the sampling for the surveys, which is closely linked to the trade pattern of each country and therefore leads to a correlation between export shares and number of NTM cases (for both sectors and partner countries).</a:t>
            </a:r>
            <a:endParaRPr lang="en-US" dirty="0" smtClean="0"/>
          </a:p>
          <a:p>
            <a:endParaRPr lang="en-GB" dirty="0"/>
          </a:p>
        </p:txBody>
      </p:sp>
      <p:sp>
        <p:nvSpPr>
          <p:cNvPr id="4" name="Slide Number Placeholder 3"/>
          <p:cNvSpPr>
            <a:spLocks noGrp="1"/>
          </p:cNvSpPr>
          <p:nvPr>
            <p:ph type="sldNum" sz="quarter" idx="10"/>
          </p:nvPr>
        </p:nvSpPr>
        <p:spPr/>
        <p:txBody>
          <a:bodyPr/>
          <a:lstStyle/>
          <a:p>
            <a:pPr>
              <a:defRPr/>
            </a:pPr>
            <a:fld id="{8FA6D641-940B-44F6-BEBE-CF84C519D58A}"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Note</a:t>
            </a:r>
            <a:r>
              <a:rPr lang="en-US" sz="1200" i="1" kern="1200" dirty="0" smtClean="0">
                <a:solidFill>
                  <a:schemeClr val="tx1"/>
                </a:solidFill>
                <a:effectLst/>
                <a:latin typeface="+mn-lt"/>
                <a:ea typeface="+mn-ea"/>
                <a:cs typeface="+mn-cs"/>
              </a:rPr>
              <a:t>: ITC staff calculations. Agriculture: simple average across Egypt, Morocco and Tunisia; Manufacturing: simple average across Egypt and Morocco. Only burdensome NTMs reported by exporters are considered.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Data source</a:t>
            </a:r>
            <a:r>
              <a:rPr lang="en-US" sz="1200" i="1"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Trade :ITC Trade Map. Trade data for 2010, minerals and arms excluded. NTM data comes from ITC NTM surveys in Egypt, Morocco and Tunisia.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NTM = Non-Tariff Measure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LAS = League of Arab States (22 member states)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EU27 = </a:t>
            </a:r>
            <a:r>
              <a:rPr lang="en-US" sz="1200" i="1" kern="1200" baseline="0" dirty="0" smtClean="0">
                <a:solidFill>
                  <a:schemeClr val="tx1"/>
                </a:solidFill>
                <a:effectLst/>
                <a:latin typeface="+mn-lt"/>
                <a:ea typeface="+mn-ea"/>
                <a:cs typeface="+mn-cs"/>
              </a:rPr>
              <a:t>European Union (27 member states)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baseline="0" dirty="0" smtClean="0">
                <a:solidFill>
                  <a:schemeClr val="tx1"/>
                </a:solidFill>
                <a:effectLst/>
                <a:latin typeface="+mn-lt"/>
                <a:ea typeface="+mn-ea"/>
                <a:cs typeface="+mn-cs"/>
              </a:rPr>
              <a:t>ROW = Rest of the World</a:t>
            </a:r>
            <a:endParaRPr lang="en-GB"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tx1"/>
                </a:solidFill>
                <a:latin typeface="+mn-lt"/>
                <a:ea typeface="+mn-ea"/>
                <a:cs typeface="+mn-cs"/>
              </a:rPr>
              <a:t>Speaking points</a:t>
            </a:r>
            <a:r>
              <a:rPr lang="en-US" sz="1200" kern="120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To assess the perceived difficulty of different (groups of) trading partners, the reported NTM cases have to be put into the trade context. This figure plots the average share of NTM cases against the average share of exports by partner region. If the former exceeds the latter, a destination market can be said to be relatively difficult.</a:t>
            </a:r>
            <a:r>
              <a:rPr lang="en-US" sz="1200" kern="1200" baseline="0" dirty="0" smtClean="0">
                <a:solidFill>
                  <a:schemeClr val="tx1"/>
                </a:solidFill>
                <a:latin typeface="+mn-lt"/>
                <a:ea typeface="+mn-ea"/>
                <a:cs typeface="+mn-cs"/>
              </a:rPr>
              <a:t> E.g. e</a:t>
            </a:r>
            <a:r>
              <a:rPr lang="en-US" sz="1200" kern="1200" dirty="0" smtClean="0">
                <a:solidFill>
                  <a:schemeClr val="tx1"/>
                </a:solidFill>
                <a:latin typeface="+mn-lt"/>
                <a:ea typeface="+mn-ea"/>
                <a:cs typeface="+mn-cs"/>
              </a:rPr>
              <a:t>xports of manufacturing goods to LAS (League of Arab States) countries, seems challenging: 18 % of trade is confronted by more than 40% of all reported NTMs.</a:t>
            </a:r>
          </a:p>
          <a:p>
            <a:endParaRPr lang="en-GB"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For agricultural exports, the EU seems to be the most challenging destination</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While less challenging than the EU, LAS members are reportedly more difficult in terms of NTMs than countries outside LAS and EU</a:t>
            </a:r>
            <a:r>
              <a:rPr lang="en-US" sz="1200" kern="1200" dirty="0" smtClean="0">
                <a:solidFill>
                  <a:schemeClr val="tx1"/>
                </a:solidFill>
                <a:latin typeface="+mn-lt"/>
                <a:ea typeface="+mn-ea"/>
                <a:cs typeface="+mn-cs"/>
              </a:rPr>
              <a:t>, at least for Egypt and Tunisia – in Morocco, no NTM case was reported by the (very few) companies that export agricultural products to LAS countries</a:t>
            </a:r>
            <a:r>
              <a:rPr lang="en-US" sz="1200" b="1" kern="1200" dirty="0" smtClean="0">
                <a:solidFill>
                  <a:schemeClr val="tx1"/>
                </a:solidFill>
                <a:latin typeface="+mn-lt"/>
                <a:ea typeface="+mn-ea"/>
                <a:cs typeface="+mn-cs"/>
              </a:rPr>
              <a:t>. In manufacturing, export destinations within the League of Arab States are perceived by far as most challenging</a:t>
            </a:r>
            <a:r>
              <a:rPr lang="en-US" sz="1200" kern="1200" dirty="0" smtClean="0">
                <a:solidFill>
                  <a:schemeClr val="tx1"/>
                </a:solidFill>
                <a:latin typeface="+mn-lt"/>
                <a:ea typeface="+mn-ea"/>
                <a:cs typeface="+mn-cs"/>
              </a:rPr>
              <a:t> whereas all other countries, whether EU or not, seem relatively accessible. </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In conclusion, the NTM survey results in Egypt, Morocco and Tunisia indicate that </a:t>
            </a:r>
            <a:r>
              <a:rPr lang="en-GB" sz="1200" b="1" kern="1200" dirty="0" smtClean="0">
                <a:solidFill>
                  <a:schemeClr val="tx1"/>
                </a:solidFill>
                <a:latin typeface="+mn-lt"/>
                <a:ea typeface="+mn-ea"/>
                <a:cs typeface="+mn-cs"/>
              </a:rPr>
              <a:t>intra-regional trade in the LAS</a:t>
            </a:r>
            <a:r>
              <a:rPr lang="en-GB" sz="1200" kern="1200" dirty="0" smtClean="0">
                <a:solidFill>
                  <a:schemeClr val="tx1"/>
                </a:solidFill>
                <a:latin typeface="+mn-lt"/>
                <a:ea typeface="+mn-ea"/>
                <a:cs typeface="+mn-cs"/>
              </a:rPr>
              <a:t>, in particular for manufacturing products, </a:t>
            </a:r>
            <a:r>
              <a:rPr lang="en-GB" sz="1200" b="1" kern="1200" dirty="0" smtClean="0">
                <a:solidFill>
                  <a:schemeClr val="tx1"/>
                </a:solidFill>
                <a:latin typeface="+mn-lt"/>
                <a:ea typeface="+mn-ea"/>
                <a:cs typeface="+mn-cs"/>
              </a:rPr>
              <a:t>is indeed affected by non-tariff barriers</a:t>
            </a:r>
            <a:r>
              <a:rPr lang="en-GB" sz="1200" kern="1200" dirty="0" smtClean="0">
                <a:solidFill>
                  <a:schemeClr val="tx1"/>
                </a:solidFill>
                <a:latin typeface="+mn-lt"/>
                <a:ea typeface="+mn-ea"/>
                <a:cs typeface="+mn-cs"/>
              </a:rPr>
              <a:t>.</a:t>
            </a:r>
          </a:p>
          <a:p>
            <a:endParaRPr lang="en-GB" dirty="0"/>
          </a:p>
        </p:txBody>
      </p:sp>
      <p:sp>
        <p:nvSpPr>
          <p:cNvPr id="4" name="Slide Number Placeholder 3"/>
          <p:cNvSpPr>
            <a:spLocks noGrp="1"/>
          </p:cNvSpPr>
          <p:nvPr>
            <p:ph type="sldNum" sz="quarter" idx="10"/>
          </p:nvPr>
        </p:nvSpPr>
        <p:spPr/>
        <p:txBody>
          <a:bodyPr/>
          <a:lstStyle/>
          <a:p>
            <a:pPr>
              <a:defRPr/>
            </a:pPr>
            <a:fld id="{8FA6D641-940B-44F6-BEBE-CF84C519D58A}"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Note</a:t>
            </a:r>
            <a:r>
              <a:rPr lang="en-US" sz="1200" i="1" kern="1200" dirty="0" smtClean="0">
                <a:solidFill>
                  <a:schemeClr val="tx1"/>
                </a:solidFill>
                <a:effectLst/>
                <a:latin typeface="+mn-lt"/>
                <a:ea typeface="+mn-ea"/>
                <a:cs typeface="+mn-cs"/>
              </a:rPr>
              <a:t>: ITC staff calculations. LAS: Simple average of types of challenging measures applied by LAS partner countries that were reported by companies in Egypt and Tunisia (no cases in Morocco); non-LAS: simple average of types of measures applied by non-LAS partner countries that were reported by companies in Egypt, Morocco and Tunisia.</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effectLst/>
                <a:latin typeface="+mn-lt"/>
                <a:ea typeface="+mn-ea"/>
                <a:cs typeface="+mn-cs"/>
              </a:rPr>
              <a:t>Data source</a:t>
            </a:r>
            <a:r>
              <a:rPr lang="en-US" sz="1200" i="1" kern="1200" dirty="0" smtClean="0">
                <a:solidFill>
                  <a:schemeClr val="tx1"/>
                </a:solidFill>
                <a:effectLst/>
                <a:latin typeface="+mn-lt"/>
                <a:ea typeface="+mn-ea"/>
                <a:cs typeface="+mn-cs"/>
              </a:rPr>
              <a:t>: ITC NTM surveys in Egypt, Morocco and Tunisia.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LAS =</a:t>
            </a:r>
            <a:r>
              <a:rPr lang="en-US" sz="1200" i="1" kern="1200" baseline="0" dirty="0" smtClean="0">
                <a:solidFill>
                  <a:schemeClr val="tx1"/>
                </a:solidFill>
                <a:effectLst/>
                <a:latin typeface="+mn-lt"/>
                <a:ea typeface="+mn-ea"/>
                <a:cs typeface="+mn-cs"/>
              </a:rPr>
              <a:t> League of Arab States (22 member states)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baseline="0" dirty="0" smtClean="0">
                <a:solidFill>
                  <a:schemeClr val="tx1"/>
                </a:solidFill>
                <a:effectLst/>
                <a:latin typeface="+mn-lt"/>
                <a:ea typeface="+mn-ea"/>
                <a:cs typeface="+mn-cs"/>
              </a:rPr>
              <a:t>NTMs = Non-Tariff Measures</a:t>
            </a:r>
            <a:endParaRPr lang="en-GB"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rPr>
              <a:t>Speaking points</a:t>
            </a:r>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types of burdensome NTMs experienced by companies when exporting </a:t>
            </a:r>
            <a:r>
              <a:rPr lang="en-US" sz="1200" b="1" kern="1200" dirty="0" smtClean="0">
                <a:solidFill>
                  <a:schemeClr val="tx1"/>
                </a:solidFill>
                <a:latin typeface="+mn-lt"/>
                <a:ea typeface="+mn-ea"/>
                <a:cs typeface="+mn-cs"/>
              </a:rPr>
              <a:t>agricultural</a:t>
            </a:r>
            <a:r>
              <a:rPr lang="en-US" sz="1200" kern="1200" dirty="0" smtClean="0">
                <a:solidFill>
                  <a:schemeClr val="tx1"/>
                </a:solidFill>
                <a:latin typeface="+mn-lt"/>
                <a:ea typeface="+mn-ea"/>
                <a:cs typeface="+mn-cs"/>
              </a:rPr>
              <a:t> products to other LAS members are summarized in the left panel of the figure. </a:t>
            </a:r>
            <a:r>
              <a:rPr lang="en-US" sz="1200" b="1" kern="1200" dirty="0" smtClean="0">
                <a:solidFill>
                  <a:schemeClr val="tx1"/>
                </a:solidFill>
                <a:latin typeface="+mn-lt"/>
                <a:ea typeface="+mn-ea"/>
                <a:cs typeface="+mn-cs"/>
              </a:rPr>
              <a:t>SPS and TBT measures are perceived as most challenging</a:t>
            </a:r>
            <a:r>
              <a:rPr lang="en-US" sz="1200" kern="1200" dirty="0" smtClean="0">
                <a:solidFill>
                  <a:schemeClr val="tx1"/>
                </a:solidFill>
                <a:latin typeface="+mn-lt"/>
                <a:ea typeface="+mn-ea"/>
                <a:cs typeface="+mn-cs"/>
              </a:rPr>
              <a:t>. More than half (54%) of the NTM cases fall into this category, which comprises technical regulations i.e. product-specific requirements such as tolerance limits for residues, hygienic requirements or measures on labeling and packaging, and conformity assessment measures aiming at proving compliance with technical regulations e.g. through testing and certification. </a:t>
            </a:r>
            <a:r>
              <a:rPr lang="en-US" sz="1200" b="1" kern="1200" dirty="0" smtClean="0">
                <a:solidFill>
                  <a:schemeClr val="tx1"/>
                </a:solidFill>
                <a:latin typeface="+mn-lt"/>
                <a:ea typeface="+mn-ea"/>
                <a:cs typeface="+mn-cs"/>
              </a:rPr>
              <a:t>It is worth noting that companies have significantly more problems complying with conformity assessment measures applied by LAS partner countries than with technical regulations themselves</a:t>
            </a:r>
            <a:r>
              <a:rPr lang="en-US" sz="1200" kern="1200" dirty="0" smtClean="0">
                <a:solidFill>
                  <a:schemeClr val="tx1"/>
                </a:solidFill>
                <a:latin typeface="+mn-lt"/>
                <a:ea typeface="+mn-ea"/>
                <a:cs typeface="+mn-cs"/>
              </a:rPr>
              <a:t>. This stands in </a:t>
            </a:r>
            <a:r>
              <a:rPr lang="en-US" sz="1200" b="1" kern="1200" dirty="0" smtClean="0">
                <a:solidFill>
                  <a:schemeClr val="tx1"/>
                </a:solidFill>
                <a:latin typeface="+mn-lt"/>
                <a:ea typeface="+mn-ea"/>
                <a:cs typeface="+mn-cs"/>
              </a:rPr>
              <a:t>contrast to the cases reported for partner countries outside the LAS</a:t>
            </a:r>
            <a:r>
              <a:rPr lang="en-US" sz="1200" kern="1200" dirty="0" smtClean="0">
                <a:solidFill>
                  <a:schemeClr val="tx1"/>
                </a:solidFill>
                <a:latin typeface="+mn-lt"/>
                <a:ea typeface="+mn-ea"/>
                <a:cs typeface="+mn-cs"/>
              </a:rPr>
              <a:t> (whether EU or not), where both technical regulations and conformity assessment seem equally challenging (see right panel of figure D).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Next to SPS and TBT measures, </a:t>
            </a:r>
            <a:r>
              <a:rPr lang="en-US" sz="1200" b="1" kern="1200" dirty="0" smtClean="0">
                <a:solidFill>
                  <a:schemeClr val="tx1"/>
                </a:solidFill>
                <a:latin typeface="+mn-lt"/>
                <a:ea typeface="+mn-ea"/>
                <a:cs typeface="+mn-cs"/>
              </a:rPr>
              <a:t>rules of origin represent a significant problem for companies exporting agricultural products to other LAS members</a:t>
            </a:r>
            <a:r>
              <a:rPr lang="en-US" sz="1200" kern="1200" dirty="0" smtClean="0">
                <a:solidFill>
                  <a:schemeClr val="tx1"/>
                </a:solidFill>
                <a:latin typeface="+mn-lt"/>
                <a:ea typeface="+mn-ea"/>
                <a:cs typeface="+mn-cs"/>
              </a:rPr>
              <a:t>. As previously discussed, GAFTA and numerous bilateral agreements between Arab States have in principle established tariff-free market access; however, in order to benefit from tariff preferences, companies have to prove the origin of their products. As such, trade agreements ‘replace’ the tariff by a non-tariff measure. This is not necessarily problematic – as an example, for the EU only 2.7% of reported NTM-related problems concern rules of origin. These rules seem however a major challenge when trading with LAS countries.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Other burdensome measures reported for LAS partner countries include quantity control measures (licenses, quotas etc.), charges and taxes, and finance measures (such as regulations concerning terms of payment for imports or on official foreign exchange allocation). These measures represent together about 30% of challenging NTMs applied by LAS members – in contrast to only 10% in countries outside the LAS.</a:t>
            </a:r>
          </a:p>
          <a:p>
            <a:endParaRPr lang="en-US" dirty="0"/>
          </a:p>
        </p:txBody>
      </p:sp>
      <p:sp>
        <p:nvSpPr>
          <p:cNvPr id="4" name="Slide Number Placeholder 3"/>
          <p:cNvSpPr>
            <a:spLocks noGrp="1"/>
          </p:cNvSpPr>
          <p:nvPr>
            <p:ph type="sldNum" sz="quarter" idx="10"/>
          </p:nvPr>
        </p:nvSpPr>
        <p:spPr/>
        <p:txBody>
          <a:bodyPr/>
          <a:lstStyle/>
          <a:p>
            <a:fld id="{7F60EEEB-E722-468D-8D93-57D48501B961}"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i="1" dirty="0" smtClean="0">
                <a:solidFill>
                  <a:schemeClr val="tx1">
                    <a:lumMod val="50000"/>
                  </a:schemeClr>
                </a:solidFill>
              </a:rPr>
              <a:t>Note</a:t>
            </a:r>
            <a:r>
              <a:rPr lang="en-US" sz="1200" i="1" dirty="0" smtClean="0">
                <a:solidFill>
                  <a:schemeClr val="tx1">
                    <a:lumMod val="50000"/>
                  </a:schemeClr>
                </a:solidFill>
              </a:rPr>
              <a:t>: ITC staff calculations. </a:t>
            </a:r>
          </a:p>
          <a:p>
            <a:r>
              <a:rPr lang="en-US" sz="1200" b="1" i="1" dirty="0" smtClean="0">
                <a:solidFill>
                  <a:schemeClr val="tx1">
                    <a:lumMod val="50000"/>
                  </a:schemeClr>
                </a:solidFill>
              </a:rPr>
              <a:t>Data source</a:t>
            </a:r>
            <a:r>
              <a:rPr lang="en-US" sz="1200" i="1" dirty="0" smtClean="0">
                <a:solidFill>
                  <a:schemeClr val="tx1">
                    <a:lumMod val="50000"/>
                  </a:schemeClr>
                </a:solidFill>
              </a:rPr>
              <a:t>: ITC NTM surveys in Egypt and Morocco. Simple average of shares of the different NTM types reported by exporters in Egypt and Morocco for NTMs applied by partner countries. </a:t>
            </a:r>
          </a:p>
          <a:p>
            <a:endParaRPr lang="en-US" sz="1200" i="1" dirty="0" smtClean="0">
              <a:solidFill>
                <a:schemeClr val="tx1">
                  <a:lumMod val="50000"/>
                </a:schemeClr>
              </a:solidFill>
            </a:endParaRPr>
          </a:p>
          <a:p>
            <a:r>
              <a:rPr lang="en-US" sz="1200" i="1" dirty="0" smtClean="0">
                <a:solidFill>
                  <a:schemeClr val="tx1">
                    <a:lumMod val="50000"/>
                  </a:schemeClr>
                </a:solidFill>
              </a:rPr>
              <a:t>LAS = League of Arab States (22 member states)</a:t>
            </a:r>
          </a:p>
          <a:p>
            <a:r>
              <a:rPr lang="en-US" sz="1200" i="1" dirty="0" smtClean="0">
                <a:solidFill>
                  <a:schemeClr val="tx1">
                    <a:lumMod val="50000"/>
                  </a:schemeClr>
                </a:solidFill>
              </a:rPr>
              <a:t>NTMs = Non-Tariff Measures</a:t>
            </a:r>
          </a:p>
          <a:p>
            <a:endParaRPr lang="en-US" sz="1200" kern="1200" dirty="0" smtClean="0">
              <a:solidFill>
                <a:schemeClr val="tx1"/>
              </a:solidFill>
              <a:effectLst/>
              <a:latin typeface="+mn-lt"/>
              <a:ea typeface="+mn-ea"/>
              <a:cs typeface="+mn-cs"/>
            </a:endParaRPr>
          </a:p>
          <a:p>
            <a:r>
              <a:rPr lang="en-US" sz="1200" u="sng" kern="1200" dirty="0" smtClean="0">
                <a:solidFill>
                  <a:schemeClr val="tx1"/>
                </a:solidFill>
                <a:effectLst/>
                <a:latin typeface="+mn-lt"/>
                <a:ea typeface="+mn-ea"/>
                <a:cs typeface="+mn-cs"/>
              </a:rPr>
              <a:t>Speaking points</a:t>
            </a:r>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types of NTMs reported by exporters in the </a:t>
            </a:r>
            <a:r>
              <a:rPr lang="en-US" sz="1200" b="1" kern="1200" dirty="0" smtClean="0">
                <a:solidFill>
                  <a:schemeClr val="tx1"/>
                </a:solidFill>
                <a:effectLst/>
                <a:latin typeface="+mn-lt"/>
                <a:ea typeface="+mn-ea"/>
                <a:cs typeface="+mn-cs"/>
              </a:rPr>
              <a:t>manufacturing</a:t>
            </a:r>
            <a:r>
              <a:rPr lang="en-US" sz="1200" kern="1200" dirty="0" smtClean="0">
                <a:solidFill>
                  <a:schemeClr val="tx1"/>
                </a:solidFill>
                <a:effectLst/>
                <a:latin typeface="+mn-lt"/>
                <a:ea typeface="+mn-ea"/>
                <a:cs typeface="+mn-cs"/>
              </a:rPr>
              <a:t> sector are displayed in this figure. In comparison to agricultural exporters, </a:t>
            </a:r>
            <a:r>
              <a:rPr lang="en-US" sz="1200" b="1" kern="1200" dirty="0" smtClean="0">
                <a:solidFill>
                  <a:schemeClr val="tx1"/>
                </a:solidFill>
                <a:effectLst/>
                <a:latin typeface="+mn-lt"/>
                <a:ea typeface="+mn-ea"/>
                <a:cs typeface="+mn-cs"/>
              </a:rPr>
              <a:t>companies in this sector report less problems related to conformity assessment when exporting within the LAS</a:t>
            </a:r>
            <a:r>
              <a:rPr lang="en-US" sz="1200" kern="1200" dirty="0" smtClean="0">
                <a:solidFill>
                  <a:schemeClr val="tx1"/>
                </a:solidFill>
                <a:effectLst/>
                <a:latin typeface="+mn-lt"/>
                <a:ea typeface="+mn-ea"/>
                <a:cs typeface="+mn-cs"/>
              </a:rPr>
              <a:t>. However, </a:t>
            </a:r>
            <a:r>
              <a:rPr lang="en-US" sz="1200" b="1" kern="1200" dirty="0" smtClean="0">
                <a:solidFill>
                  <a:schemeClr val="tx1"/>
                </a:solidFill>
                <a:effectLst/>
                <a:latin typeface="+mn-lt"/>
                <a:ea typeface="+mn-ea"/>
                <a:cs typeface="+mn-cs"/>
              </a:rPr>
              <a:t>the challenges related to rules of origin are much more pronounced</a:t>
            </a:r>
            <a:r>
              <a:rPr lang="en-US" sz="1200" kern="1200" dirty="0" smtClean="0">
                <a:solidFill>
                  <a:schemeClr val="tx1"/>
                </a:solidFill>
                <a:effectLst/>
                <a:latin typeface="+mn-lt"/>
                <a:ea typeface="+mn-ea"/>
                <a:cs typeface="+mn-cs"/>
              </a:rPr>
              <a:t> with 37% of NTM cases concerning this type of measure. This is not limited to partner countries in the LAS – the same problem is reported for EU countries and, even more so, the rest of the world. Again, finance measures and charges and taxes turn out to be relatively more problematic for LAS trading partners than for partners in other countries. </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The NTM survey results in Egypt, Morocco and Tunisia thus indicate that intra-regional trade in the LAS, in particular for manufacturing products, is indeed affected by non-tariff barriers. In particular SPS and TBT measures as well as rules of origin are perceived as major challenges to export to LAS members. This is despite the fact that GAFTA includes provisions on the elimination of non-tariff barriers to trade. </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7F60EEEB-E722-468D-8D93-57D48501B961}" type="slidenum">
              <a:rPr lang="en-US" smtClean="0"/>
              <a:pPr/>
              <a:t>49</a:t>
            </a:fld>
            <a:endParaRPr lang="en-US"/>
          </a:p>
        </p:txBody>
      </p:sp>
    </p:spTree>
    <p:extLst>
      <p:ext uri="{BB962C8B-B14F-4D97-AF65-F5344CB8AC3E}">
        <p14:creationId xmlns:p14="http://schemas.microsoft.com/office/powerpoint/2010/main" val="2841859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lvl="1" indent="0">
              <a:lnSpc>
                <a:spcPct val="130000"/>
              </a:lnSpc>
              <a:defRPr/>
            </a:pPr>
            <a:r>
              <a:rPr lang="en-US" dirty="0" smtClean="0"/>
              <a:t>Only on goods</a:t>
            </a:r>
          </a:p>
          <a:p>
            <a:pPr marL="0" lvl="1" indent="0">
              <a:lnSpc>
                <a:spcPct val="130000"/>
              </a:lnSpc>
              <a:defRPr/>
            </a:pPr>
            <a:r>
              <a:rPr lang="en-US" dirty="0" smtClean="0"/>
              <a:t>Only mandatory requirements</a:t>
            </a:r>
          </a:p>
          <a:p>
            <a:pPr marL="0" lvl="1" indent="0">
              <a:lnSpc>
                <a:spcPct val="130000"/>
              </a:lnSpc>
              <a:defRPr/>
            </a:pPr>
            <a:r>
              <a:rPr lang="en-US" dirty="0" smtClean="0"/>
              <a:t>Differentiates between </a:t>
            </a:r>
            <a:r>
              <a:rPr lang="en-US" b="1" dirty="0" smtClean="0"/>
              <a:t>import and export related measures</a:t>
            </a:r>
          </a:p>
          <a:p>
            <a:pPr marL="0" lvl="1" indent="0">
              <a:lnSpc>
                <a:spcPct val="130000"/>
              </a:lnSpc>
              <a:defRPr/>
            </a:pPr>
            <a:r>
              <a:rPr lang="en-US" dirty="0" smtClean="0"/>
              <a:t>Differentiates between </a:t>
            </a:r>
            <a:r>
              <a:rPr lang="en-US" b="1" dirty="0" smtClean="0"/>
              <a:t>technical and non-technical measures</a:t>
            </a:r>
          </a:p>
          <a:p>
            <a:pPr marL="0" lvl="1" indent="0">
              <a:lnSpc>
                <a:spcPct val="130000"/>
              </a:lnSpc>
              <a:defRPr/>
            </a:pPr>
            <a:r>
              <a:rPr lang="en-US" b="1" dirty="0" smtClean="0"/>
              <a:t>16 chapters, 15 on import related, one on export related measures</a:t>
            </a:r>
          </a:p>
          <a:p>
            <a:pPr marL="0" lvl="1" indent="0">
              <a:lnSpc>
                <a:spcPct val="130000"/>
              </a:lnSpc>
              <a:defRPr/>
            </a:pPr>
            <a:r>
              <a:rPr lang="en-US" b="1" dirty="0" smtClean="0"/>
              <a:t>Main chapters on technical regulations (SPS and TBT)</a:t>
            </a:r>
          </a:p>
          <a:p>
            <a:pPr marL="0" lvl="1" indent="0">
              <a:lnSpc>
                <a:spcPct val="130000"/>
              </a:lnSpc>
              <a:defRPr/>
            </a:pPr>
            <a:endParaRPr lang="en-US" b="1" dirty="0" smtClean="0"/>
          </a:p>
          <a:p>
            <a:pPr marL="171450" lvl="1" indent="-171450">
              <a:buFont typeface="Arial" pitchFamily="34" charset="0"/>
              <a:buChar char="•"/>
            </a:pPr>
            <a:r>
              <a:rPr lang="en-ZA" dirty="0" smtClean="0"/>
              <a:t>To collect, classify and disseminate information about NTMs across countries</a:t>
            </a:r>
          </a:p>
          <a:p>
            <a:pPr marL="171450" lvl="1" indent="-171450" eaLnBrk="1" hangingPunct="1">
              <a:buFont typeface="Arial" pitchFamily="34" charset="0"/>
              <a:buChar char="•"/>
            </a:pPr>
            <a:r>
              <a:rPr lang="en-ZA" dirty="0" smtClean="0"/>
              <a:t>Tested in pilot phase  (2008-2009) – UNCTAD/ITC</a:t>
            </a:r>
          </a:p>
          <a:p>
            <a:pPr marL="171450" lvl="1" indent="-171450" eaLnBrk="1" hangingPunct="1">
              <a:buFont typeface="Arial" pitchFamily="34" charset="0"/>
              <a:buChar char="•"/>
            </a:pPr>
            <a:r>
              <a:rPr lang="en-ZA" dirty="0" smtClean="0"/>
              <a:t>Revisions in 2009 and 2012</a:t>
            </a:r>
          </a:p>
          <a:p>
            <a:pPr marL="171450" lvl="1" indent="-171450">
              <a:buFont typeface="Arial" pitchFamily="34" charset="0"/>
              <a:buChar char="•"/>
            </a:pPr>
            <a:r>
              <a:rPr lang="en-ZA" dirty="0" smtClean="0"/>
              <a:t>Used by several regional secretariats, e.g. ALADI in Latin America and ASEAN in Asia </a:t>
            </a:r>
            <a:r>
              <a:rPr lang="en-ZA" sz="1200" dirty="0" smtClean="0"/>
              <a:t>to monitor intra-regional NTMs</a:t>
            </a:r>
          </a:p>
          <a:p>
            <a:pPr marL="171450" lvl="1" indent="-171450">
              <a:buFont typeface="Arial" pitchFamily="34" charset="0"/>
              <a:buChar char="•"/>
            </a:pPr>
            <a:r>
              <a:rPr lang="en-ZA" sz="1200" dirty="0" smtClean="0"/>
              <a:t>Used by World Bank, UNCTAD, ITC and others to collect, classify data on NTMs across countries, and to disseminate the information as global public good</a:t>
            </a:r>
          </a:p>
          <a:p>
            <a:pPr marL="171450" lvl="1" indent="-171450">
              <a:buFont typeface="Arial" pitchFamily="34" charset="0"/>
              <a:buChar char="•"/>
            </a:pPr>
            <a:r>
              <a:rPr lang="en-ZA" sz="1200" dirty="0" smtClean="0"/>
              <a:t>Used as basic reference by ITC to implement company level surveys on NTMs</a:t>
            </a:r>
          </a:p>
          <a:p>
            <a:pPr marL="0" lvl="1" indent="0">
              <a:lnSpc>
                <a:spcPct val="130000"/>
              </a:lnSpc>
              <a:defRPr/>
            </a:pPr>
            <a:endParaRPr lang="en-US" dirty="0" smtClean="0"/>
          </a:p>
          <a:p>
            <a:pPr marL="0" lvl="1" indent="0">
              <a:lnSpc>
                <a:spcPct val="130000"/>
              </a:lnSpc>
              <a:defRPr/>
            </a:pPr>
            <a:endParaRPr lang="en-US" dirty="0" smtClean="0"/>
          </a:p>
          <a:p>
            <a:pPr marL="0" indent="0" eaLnBrk="1" fontAlgn="auto" hangingPunct="1">
              <a:spcBef>
                <a:spcPct val="20000"/>
              </a:spcBef>
              <a:spcAft>
                <a:spcPts val="0"/>
              </a:spcAft>
              <a:buFont typeface="Courier New" pitchFamily="49" charset="0"/>
              <a:buChar char="o"/>
              <a:tabLst>
                <a:tab pos="360363" algn="l"/>
              </a:tabLst>
              <a:defRPr/>
            </a:pPr>
            <a:r>
              <a:rPr lang="en-US" sz="2000" kern="1200" dirty="0" smtClean="0">
                <a:solidFill>
                  <a:schemeClr val="tx1">
                    <a:lumMod val="50000"/>
                    <a:lumOff val="50000"/>
                  </a:schemeClr>
                </a:solidFill>
              </a:rPr>
              <a:t> Technical requirements: </a:t>
            </a:r>
          </a:p>
          <a:p>
            <a:pPr marL="449263" lvl="1" indent="-182563" defTabSz="355600" eaLnBrk="1" hangingPunct="1">
              <a:spcBef>
                <a:spcPts val="1200"/>
              </a:spcBef>
              <a:buFont typeface="Arial" pitchFamily="34" charset="0"/>
              <a:buChar char="•"/>
              <a:defRPr/>
            </a:pPr>
            <a:r>
              <a:rPr lang="en-US" sz="1800" dirty="0" smtClean="0">
                <a:solidFill>
                  <a:schemeClr val="tx1">
                    <a:lumMod val="50000"/>
                    <a:lumOff val="50000"/>
                  </a:schemeClr>
                </a:solidFill>
              </a:rPr>
              <a:t>Refer to product-specific properties. </a:t>
            </a:r>
          </a:p>
          <a:p>
            <a:pPr marL="849313" lvl="2" indent="-182563" defTabSz="355600" eaLnBrk="1" hangingPunct="1">
              <a:spcBef>
                <a:spcPts val="1200"/>
              </a:spcBef>
              <a:buFont typeface="Arial" pitchFamily="34" charset="0"/>
              <a:buChar char="•"/>
              <a:defRPr/>
            </a:pPr>
            <a:r>
              <a:rPr lang="en-US" sz="1600" dirty="0" smtClean="0">
                <a:solidFill>
                  <a:schemeClr val="tx1">
                    <a:lumMod val="50000"/>
                    <a:lumOff val="50000"/>
                  </a:schemeClr>
                </a:solidFill>
              </a:rPr>
              <a:t>Product characteristics, technical specifications, and the production process. </a:t>
            </a:r>
          </a:p>
          <a:p>
            <a:pPr marL="849313" lvl="2" indent="-182563" defTabSz="355600" eaLnBrk="1" hangingPunct="1">
              <a:spcBef>
                <a:spcPts val="1200"/>
              </a:spcBef>
              <a:buFont typeface="Arial" pitchFamily="34" charset="0"/>
              <a:buChar char="•"/>
              <a:defRPr/>
            </a:pPr>
            <a:r>
              <a:rPr lang="en-US" sz="1600" dirty="0" smtClean="0">
                <a:solidFill>
                  <a:schemeClr val="tx1">
                    <a:lumMod val="50000"/>
                    <a:lumOff val="50000"/>
                  </a:schemeClr>
                </a:solidFill>
              </a:rPr>
              <a:t>They also include conformity assessment methods which confirm that products fulfill the requirements laid down in regulations</a:t>
            </a:r>
          </a:p>
          <a:p>
            <a:pPr marL="449263" lvl="1" indent="-182563" defTabSz="355600" eaLnBrk="1" hangingPunct="1">
              <a:spcBef>
                <a:spcPts val="1200"/>
              </a:spcBef>
              <a:buFont typeface="Arial" pitchFamily="34" charset="0"/>
              <a:buChar char="•"/>
              <a:defRPr/>
            </a:pPr>
            <a:r>
              <a:rPr lang="en-US" sz="1800" dirty="0" smtClean="0">
                <a:solidFill>
                  <a:schemeClr val="tx1">
                    <a:lumMod val="50000"/>
                    <a:lumOff val="50000"/>
                  </a:schemeClr>
                </a:solidFill>
              </a:rPr>
              <a:t>include measures that are applied in order to protect food safety and animal and plant health (Sanitary and </a:t>
            </a:r>
            <a:r>
              <a:rPr lang="en-US" sz="1800" dirty="0" err="1" smtClean="0">
                <a:solidFill>
                  <a:schemeClr val="tx1">
                    <a:lumMod val="50000"/>
                    <a:lumOff val="50000"/>
                  </a:schemeClr>
                </a:solidFill>
              </a:rPr>
              <a:t>Phytosanitary</a:t>
            </a:r>
            <a:r>
              <a:rPr lang="en-US" sz="1800" dirty="0" smtClean="0">
                <a:solidFill>
                  <a:schemeClr val="tx1">
                    <a:lumMod val="50000"/>
                    <a:lumOff val="50000"/>
                  </a:schemeClr>
                </a:solidFill>
              </a:rPr>
              <a:t> Measures – SPS) as well as other technical measures for national security reasons, consumer safety reasons etc.(also known as “Technical Barriers to Trade – TBT”)</a:t>
            </a:r>
          </a:p>
          <a:p>
            <a:pPr marL="266700" lvl="1" indent="0" defTabSz="355600" eaLnBrk="1" hangingPunct="1">
              <a:spcBef>
                <a:spcPts val="1200"/>
              </a:spcBef>
              <a:buNone/>
              <a:defRPr/>
            </a:pPr>
            <a:endParaRPr lang="en-US" sz="900" b="1" u="sng" dirty="0" smtClean="0">
              <a:solidFill>
                <a:schemeClr val="tx1">
                  <a:lumMod val="50000"/>
                  <a:lumOff val="50000"/>
                </a:schemeClr>
              </a:solidFill>
            </a:endParaRPr>
          </a:p>
          <a:p>
            <a:pPr marL="0" indent="0" eaLnBrk="1" hangingPunct="1">
              <a:spcBef>
                <a:spcPct val="20000"/>
              </a:spcBef>
              <a:buFont typeface="Courier New" pitchFamily="49" charset="0"/>
              <a:buChar char="o"/>
              <a:tabLst>
                <a:tab pos="360363" algn="l"/>
              </a:tabLst>
              <a:defRPr/>
            </a:pPr>
            <a:r>
              <a:rPr lang="en-US" sz="2000" kern="1200" dirty="0" smtClean="0">
                <a:solidFill>
                  <a:schemeClr val="tx1">
                    <a:lumMod val="50000"/>
                    <a:lumOff val="50000"/>
                  </a:schemeClr>
                </a:solidFill>
              </a:rPr>
              <a:t> Non-technical requirements:</a:t>
            </a:r>
          </a:p>
          <a:p>
            <a:pPr marL="449263" lvl="1" indent="-182563" eaLnBrk="1" hangingPunct="1">
              <a:buFont typeface="Arial" pitchFamily="34" charset="0"/>
              <a:buChar char="•"/>
              <a:defRPr/>
            </a:pPr>
            <a:r>
              <a:rPr lang="en-US" sz="1800" dirty="0" smtClean="0">
                <a:solidFill>
                  <a:schemeClr val="tx1">
                    <a:lumMod val="50000"/>
                    <a:lumOff val="50000"/>
                  </a:schemeClr>
                </a:solidFill>
              </a:rPr>
              <a:t>do not refer to product specific properties but to trade requirements</a:t>
            </a:r>
          </a:p>
          <a:p>
            <a:pPr marL="449263" lvl="1" indent="-182563" eaLnBrk="1" hangingPunct="1">
              <a:buFont typeface="Arial" pitchFamily="34" charset="0"/>
              <a:buChar char="•"/>
              <a:defRPr/>
            </a:pPr>
            <a:r>
              <a:rPr lang="en-US" sz="1800" dirty="0" smtClean="0">
                <a:solidFill>
                  <a:schemeClr val="tx1">
                    <a:lumMod val="50000"/>
                    <a:lumOff val="50000"/>
                  </a:schemeClr>
                </a:solidFill>
              </a:rPr>
              <a:t>shipping requirements, customs formalities, trade rules, taxation policies, etc.</a:t>
            </a:r>
          </a:p>
          <a:p>
            <a:pPr marL="449263" lvl="1" indent="-182563" eaLnBrk="1" hangingPunct="1">
              <a:buFont typeface="Arial" pitchFamily="34" charset="0"/>
              <a:buChar char="•"/>
              <a:defRPr/>
            </a:pPr>
            <a:r>
              <a:rPr lang="en-US" sz="1800" dirty="0" smtClean="0">
                <a:solidFill>
                  <a:schemeClr val="tx1">
                    <a:lumMod val="50000"/>
                    <a:lumOff val="50000"/>
                  </a:schemeClr>
                </a:solidFill>
              </a:rPr>
              <a:t>all other NTM measures, which are not technical requirements</a:t>
            </a:r>
          </a:p>
          <a:p>
            <a:pPr marL="0" lvl="1" indent="0">
              <a:lnSpc>
                <a:spcPct val="130000"/>
              </a:lnSpc>
              <a:defRPr/>
            </a:pPr>
            <a:endParaRPr lang="en-US" dirty="0" smtClean="0"/>
          </a:p>
          <a:p>
            <a:pPr eaLnBrk="1" hangingPunct="1">
              <a:spcBef>
                <a:spcPts val="579"/>
              </a:spcBef>
              <a:buFont typeface="Arial" pitchFamily="34" charset="0"/>
              <a:buChar char="•"/>
              <a:tabLst>
                <a:tab pos="347678" algn="l"/>
              </a:tabLst>
              <a:defRPr/>
            </a:pPr>
            <a:r>
              <a:rPr lang="en-US" dirty="0" smtClean="0"/>
              <a:t> </a:t>
            </a:r>
            <a:r>
              <a:rPr lang="en-US" sz="1900" dirty="0" smtClean="0"/>
              <a:t>	It is always important to keep the </a:t>
            </a:r>
            <a:r>
              <a:rPr lang="en-US" sz="1900" b="1" dirty="0" smtClean="0"/>
              <a:t>objective</a:t>
            </a:r>
            <a:r>
              <a:rPr lang="en-US" sz="1900" dirty="0" smtClean="0"/>
              <a:t> of the measure in mind</a:t>
            </a:r>
          </a:p>
          <a:p>
            <a:pPr eaLnBrk="1" hangingPunct="1">
              <a:spcBef>
                <a:spcPts val="1158"/>
              </a:spcBef>
              <a:buFont typeface="Arial" pitchFamily="34" charset="0"/>
              <a:buChar char="•"/>
              <a:tabLst>
                <a:tab pos="347678" algn="l"/>
              </a:tabLst>
              <a:defRPr/>
            </a:pPr>
            <a:r>
              <a:rPr lang="en-US" sz="1900" dirty="0" smtClean="0"/>
              <a:t> 	</a:t>
            </a:r>
            <a:r>
              <a:rPr lang="en-US" sz="1900" b="1" dirty="0" smtClean="0"/>
              <a:t>Technical measures </a:t>
            </a:r>
            <a:r>
              <a:rPr lang="en-US" sz="1900" dirty="0" smtClean="0"/>
              <a:t>often aim at :</a:t>
            </a:r>
          </a:p>
          <a:p>
            <a:pPr marL="687698" lvl="1" indent="-344615" eaLnBrk="1" hangingPunct="1">
              <a:spcBef>
                <a:spcPts val="1158"/>
              </a:spcBef>
              <a:defRPr/>
            </a:pPr>
            <a:r>
              <a:rPr lang="en-US" sz="1900" dirty="0" smtClean="0"/>
              <a:t>- 	protecting life and health of humans, animals or plants from diseases or pests</a:t>
            </a:r>
          </a:p>
          <a:p>
            <a:pPr marL="687698" lvl="1" indent="-344615" eaLnBrk="1" hangingPunct="1">
              <a:spcBef>
                <a:spcPts val="0"/>
              </a:spcBef>
              <a:tabLst>
                <a:tab pos="347678" algn="l"/>
              </a:tabLst>
              <a:defRPr/>
            </a:pPr>
            <a:r>
              <a:rPr lang="en-US" sz="1900" dirty="0" smtClean="0"/>
              <a:t>	- 	 protecting the environment</a:t>
            </a:r>
          </a:p>
          <a:p>
            <a:pPr marL="385968" lvl="1" eaLnBrk="1" hangingPunct="1">
              <a:spcBef>
                <a:spcPts val="0"/>
              </a:spcBef>
              <a:tabLst>
                <a:tab pos="347678" algn="l"/>
              </a:tabLst>
              <a:defRPr/>
            </a:pPr>
            <a:endParaRPr lang="en-US" sz="1900" dirty="0" smtClean="0"/>
          </a:p>
          <a:p>
            <a:pPr marL="385968" lvl="1" eaLnBrk="1" hangingPunct="1">
              <a:spcBef>
                <a:spcPts val="0"/>
              </a:spcBef>
              <a:tabLst>
                <a:tab pos="347678" algn="l"/>
              </a:tabLst>
              <a:defRPr/>
            </a:pPr>
            <a:r>
              <a:rPr lang="en-US" sz="1900" dirty="0" smtClean="0">
                <a:solidFill>
                  <a:srgbClr val="FF0000"/>
                </a:solidFill>
              </a:rPr>
              <a:t>Attention: Some specific measures such as “inspection” or “prohibitions” are both listed under technical and non-technical measures. You need to distinguish between these measures! </a:t>
            </a:r>
          </a:p>
          <a:p>
            <a:pPr marL="0" lvl="1" indent="0">
              <a:lnSpc>
                <a:spcPct val="130000"/>
              </a:lnSpc>
              <a:defRPr/>
            </a:pPr>
            <a:endParaRPr lang="en-US" dirty="0" smtClean="0"/>
          </a:p>
        </p:txBody>
      </p:sp>
      <p:sp>
        <p:nvSpPr>
          <p:cNvPr id="4" name="Slide Number Placeholder 3"/>
          <p:cNvSpPr>
            <a:spLocks noGrp="1"/>
          </p:cNvSpPr>
          <p:nvPr>
            <p:ph type="sldNum" sz="quarter" idx="10"/>
          </p:nvPr>
        </p:nvSpPr>
        <p:spPr/>
        <p:txBody>
          <a:bodyPr/>
          <a:lstStyle/>
          <a:p>
            <a:pPr>
              <a:defRPr/>
            </a:pPr>
            <a:fld id="{040C9842-6C2E-49D6-AC23-1F8DBE1B531F}" type="slidenum">
              <a:rPr lang="en-US" smtClean="0"/>
              <a:pPr>
                <a:defRPr/>
              </a:pPr>
              <a:t>5</a:t>
            </a:fld>
            <a:endParaRPr lang="en-US"/>
          </a:p>
        </p:txBody>
      </p:sp>
    </p:spTree>
    <p:extLst>
      <p:ext uri="{BB962C8B-B14F-4D97-AF65-F5344CB8AC3E}">
        <p14:creationId xmlns:p14="http://schemas.microsoft.com/office/powerpoint/2010/main" val="322908874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b="1" i="1" kern="1200" dirty="0" smtClean="0">
                <a:solidFill>
                  <a:schemeClr val="tx1"/>
                </a:solidFill>
                <a:latin typeface="+mn-lt"/>
                <a:ea typeface="+mn-ea"/>
                <a:cs typeface="+mn-cs"/>
              </a:rPr>
              <a:t>Note</a:t>
            </a:r>
            <a:r>
              <a:rPr lang="en-GB" sz="1200" i="1" kern="1200" dirty="0" smtClean="0">
                <a:solidFill>
                  <a:schemeClr val="tx1"/>
                </a:solidFill>
                <a:latin typeface="+mn-lt"/>
                <a:ea typeface="+mn-ea"/>
                <a:cs typeface="+mn-cs"/>
              </a:rPr>
              <a:t>: This graph reflects, to the best of ITC’s knowledge, the situation as of January 2012. Included are (implemented) agreements concerning trade in goods only. The number and list of products to which preferences are granted varies from country/territory to country/territory. Only agreements with reciprocal preferences are shown. It should be borne in mind that the displayed countries may be granted preferential tariffs resulting from trade regimes such as the General System of Preferences (GSP); that is from countries providing non-reciprocal preferential tariffs to developing and least developed countries.</a:t>
            </a:r>
          </a:p>
          <a:p>
            <a:r>
              <a:rPr lang="fr-CH" sz="1200" b="1" i="1" kern="1200" dirty="0" smtClean="0">
                <a:solidFill>
                  <a:schemeClr val="tx1"/>
                </a:solidFill>
                <a:latin typeface="+mn-lt"/>
                <a:ea typeface="+mn-ea"/>
                <a:cs typeface="+mn-cs"/>
              </a:rPr>
              <a:t>Data source</a:t>
            </a:r>
            <a:r>
              <a:rPr lang="fr-CH" sz="1200" i="1" kern="1200" dirty="0" smtClean="0">
                <a:solidFill>
                  <a:schemeClr val="tx1"/>
                </a:solidFill>
                <a:latin typeface="+mn-lt"/>
                <a:ea typeface="+mn-ea"/>
                <a:cs typeface="+mn-cs"/>
              </a:rPr>
              <a:t>: </a:t>
            </a:r>
            <a:r>
              <a:rPr lang="fr-CH" sz="1200" i="1" kern="1200" dirty="0" err="1" smtClean="0">
                <a:solidFill>
                  <a:schemeClr val="tx1"/>
                </a:solidFill>
                <a:latin typeface="+mn-lt"/>
                <a:ea typeface="+mn-ea"/>
                <a:cs typeface="+mn-cs"/>
              </a:rPr>
              <a:t>ITC’s</a:t>
            </a:r>
            <a:r>
              <a:rPr lang="fr-CH" sz="1200" i="1" kern="1200" dirty="0" smtClean="0">
                <a:solidFill>
                  <a:schemeClr val="tx1"/>
                </a:solidFill>
                <a:latin typeface="+mn-lt"/>
                <a:ea typeface="+mn-ea"/>
                <a:cs typeface="+mn-cs"/>
              </a:rPr>
              <a:t> </a:t>
            </a:r>
            <a:r>
              <a:rPr lang="fr-CH" sz="1200" i="1" kern="1200" dirty="0" err="1" smtClean="0">
                <a:solidFill>
                  <a:schemeClr val="tx1"/>
                </a:solidFill>
                <a:latin typeface="+mn-lt"/>
                <a:ea typeface="+mn-ea"/>
                <a:cs typeface="+mn-cs"/>
              </a:rPr>
              <a:t>MacMap</a:t>
            </a:r>
            <a:endParaRPr lang="en-GB" sz="1200" i="1" kern="1200" dirty="0" smtClean="0">
              <a:solidFill>
                <a:schemeClr val="tx1"/>
              </a:solidFill>
              <a:latin typeface="+mn-lt"/>
              <a:ea typeface="+mn-ea"/>
              <a:cs typeface="+mn-cs"/>
            </a:endParaRPr>
          </a:p>
          <a:p>
            <a:endParaRPr lang="fr-CH"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CH" sz="1200" i="1" kern="1200" dirty="0" smtClean="0">
                <a:solidFill>
                  <a:schemeClr val="tx1"/>
                </a:solidFill>
                <a:latin typeface="+mn-lt"/>
                <a:ea typeface="+mn-ea"/>
                <a:cs typeface="+mn-cs"/>
              </a:rPr>
              <a:t>LAS = </a:t>
            </a:r>
            <a:r>
              <a:rPr lang="fr-CH" sz="1200" i="1" kern="1200" dirty="0" err="1" smtClean="0">
                <a:solidFill>
                  <a:schemeClr val="tx1"/>
                </a:solidFill>
                <a:latin typeface="+mn-lt"/>
                <a:ea typeface="+mn-ea"/>
                <a:cs typeface="+mn-cs"/>
              </a:rPr>
              <a:t>League</a:t>
            </a:r>
            <a:r>
              <a:rPr lang="fr-CH" sz="1200" i="1" kern="1200" dirty="0" smtClean="0">
                <a:solidFill>
                  <a:schemeClr val="tx1"/>
                </a:solidFill>
                <a:latin typeface="+mn-lt"/>
                <a:ea typeface="+mn-ea"/>
                <a:cs typeface="+mn-cs"/>
              </a:rPr>
              <a:t> of </a:t>
            </a:r>
            <a:r>
              <a:rPr lang="fr-CH" sz="1200" i="1" kern="1200" dirty="0" err="1" smtClean="0">
                <a:solidFill>
                  <a:schemeClr val="tx1"/>
                </a:solidFill>
                <a:latin typeface="+mn-lt"/>
                <a:ea typeface="+mn-ea"/>
                <a:cs typeface="+mn-cs"/>
              </a:rPr>
              <a:t>Arab</a:t>
            </a:r>
            <a:r>
              <a:rPr lang="fr-CH" sz="1200" i="1" kern="1200" dirty="0" smtClean="0">
                <a:solidFill>
                  <a:schemeClr val="tx1"/>
                </a:solidFill>
                <a:latin typeface="+mn-lt"/>
                <a:ea typeface="+mn-ea"/>
                <a:cs typeface="+mn-cs"/>
              </a:rPr>
              <a:t> States</a:t>
            </a:r>
            <a:r>
              <a:rPr lang="fr-CH" sz="1200" i="1" kern="1200" baseline="0" dirty="0" smtClean="0">
                <a:solidFill>
                  <a:schemeClr val="tx1"/>
                </a:solidFill>
                <a:latin typeface="+mn-lt"/>
                <a:ea typeface="+mn-ea"/>
                <a:cs typeface="+mn-cs"/>
              </a:rPr>
              <a:t> (22 </a:t>
            </a:r>
            <a:r>
              <a:rPr lang="fr-CH" sz="1200" i="1" kern="1200" baseline="0" dirty="0" err="1" smtClean="0">
                <a:solidFill>
                  <a:schemeClr val="tx1"/>
                </a:solidFill>
                <a:latin typeface="+mn-lt"/>
                <a:ea typeface="+mn-ea"/>
                <a:cs typeface="+mn-cs"/>
              </a:rPr>
              <a:t>member</a:t>
            </a:r>
            <a:r>
              <a:rPr lang="fr-CH" sz="1200" i="1" kern="1200" baseline="0" dirty="0" smtClean="0">
                <a:solidFill>
                  <a:schemeClr val="tx1"/>
                </a:solidFill>
                <a:latin typeface="+mn-lt"/>
                <a:ea typeface="+mn-ea"/>
                <a:cs typeface="+mn-cs"/>
              </a:rPr>
              <a:t> states)</a:t>
            </a:r>
          </a:p>
          <a:p>
            <a:pPr marL="0" marR="0" indent="0" algn="l" defTabSz="914400" rtl="0" eaLnBrk="1" fontAlgn="auto" latinLnBrk="0" hangingPunct="1">
              <a:lnSpc>
                <a:spcPct val="100000"/>
              </a:lnSpc>
              <a:spcBef>
                <a:spcPts val="0"/>
              </a:spcBef>
              <a:spcAft>
                <a:spcPts val="0"/>
              </a:spcAft>
              <a:buClrTx/>
              <a:buSzTx/>
              <a:buFontTx/>
              <a:buNone/>
              <a:tabLst/>
              <a:defRPr/>
            </a:pPr>
            <a:r>
              <a:rPr lang="fr-CH" sz="1200" i="1" kern="1200" baseline="0" dirty="0" smtClean="0">
                <a:solidFill>
                  <a:schemeClr val="tx1"/>
                </a:solidFill>
                <a:latin typeface="+mn-lt"/>
                <a:ea typeface="+mn-ea"/>
                <a:cs typeface="+mn-cs"/>
              </a:rPr>
              <a:t>GAFTA = </a:t>
            </a:r>
            <a:r>
              <a:rPr lang="fr-CH" sz="1200" i="1" kern="1200" baseline="0" dirty="0" err="1" smtClean="0">
                <a:solidFill>
                  <a:schemeClr val="tx1"/>
                </a:solidFill>
                <a:latin typeface="+mn-lt"/>
                <a:ea typeface="+mn-ea"/>
                <a:cs typeface="+mn-cs"/>
              </a:rPr>
              <a:t>Greater</a:t>
            </a:r>
            <a:r>
              <a:rPr lang="fr-CH" sz="1200" i="1" kern="1200" baseline="0" dirty="0" smtClean="0">
                <a:solidFill>
                  <a:schemeClr val="tx1"/>
                </a:solidFill>
                <a:latin typeface="+mn-lt"/>
                <a:ea typeface="+mn-ea"/>
                <a:cs typeface="+mn-cs"/>
              </a:rPr>
              <a:t> </a:t>
            </a:r>
            <a:r>
              <a:rPr lang="fr-CH" sz="1200" i="1" kern="1200" baseline="0" dirty="0" err="1" smtClean="0">
                <a:solidFill>
                  <a:schemeClr val="tx1"/>
                </a:solidFill>
                <a:latin typeface="+mn-lt"/>
                <a:ea typeface="+mn-ea"/>
                <a:cs typeface="+mn-cs"/>
              </a:rPr>
              <a:t>Arab</a:t>
            </a:r>
            <a:r>
              <a:rPr lang="fr-CH" sz="1200" i="1" kern="1200" baseline="0" dirty="0" smtClean="0">
                <a:solidFill>
                  <a:schemeClr val="tx1"/>
                </a:solidFill>
                <a:latin typeface="+mn-lt"/>
                <a:ea typeface="+mn-ea"/>
                <a:cs typeface="+mn-cs"/>
              </a:rPr>
              <a:t> Free Trade Area (18 </a:t>
            </a:r>
            <a:r>
              <a:rPr lang="fr-CH" sz="1200" i="1" kern="1200" baseline="0" dirty="0" err="1" smtClean="0">
                <a:solidFill>
                  <a:schemeClr val="tx1"/>
                </a:solidFill>
                <a:latin typeface="+mn-lt"/>
                <a:ea typeface="+mn-ea"/>
                <a:cs typeface="+mn-cs"/>
              </a:rPr>
              <a:t>member</a:t>
            </a:r>
            <a:r>
              <a:rPr lang="fr-CH" sz="1200" i="1" kern="1200" baseline="0" dirty="0" smtClean="0">
                <a:solidFill>
                  <a:schemeClr val="tx1"/>
                </a:solidFill>
                <a:latin typeface="+mn-lt"/>
                <a:ea typeface="+mn-ea"/>
                <a:cs typeface="+mn-cs"/>
              </a:rPr>
              <a:t> states)</a:t>
            </a:r>
          </a:p>
          <a:p>
            <a:pPr marL="0" marR="0" indent="0" algn="l" defTabSz="914400" rtl="0" eaLnBrk="1" fontAlgn="auto" latinLnBrk="0" hangingPunct="1">
              <a:lnSpc>
                <a:spcPct val="100000"/>
              </a:lnSpc>
              <a:spcBef>
                <a:spcPts val="0"/>
              </a:spcBef>
              <a:spcAft>
                <a:spcPts val="0"/>
              </a:spcAft>
              <a:buClrTx/>
              <a:buSzTx/>
              <a:buFontTx/>
              <a:buNone/>
              <a:tabLst/>
              <a:defRPr/>
            </a:pPr>
            <a:r>
              <a:rPr lang="fr-CH" sz="1200" i="1" kern="1200" baseline="0" dirty="0" smtClean="0">
                <a:solidFill>
                  <a:schemeClr val="tx1"/>
                </a:solidFill>
                <a:latin typeface="+mn-lt"/>
                <a:ea typeface="+mn-ea"/>
                <a:cs typeface="+mn-cs"/>
              </a:rPr>
              <a:t>GCC = Gulf </a:t>
            </a:r>
            <a:r>
              <a:rPr lang="fr-CH" sz="1200" i="1" kern="1200" baseline="0" dirty="0" err="1" smtClean="0">
                <a:solidFill>
                  <a:schemeClr val="tx1"/>
                </a:solidFill>
                <a:latin typeface="+mn-lt"/>
                <a:ea typeface="+mn-ea"/>
                <a:cs typeface="+mn-cs"/>
              </a:rPr>
              <a:t>Cooperation</a:t>
            </a:r>
            <a:r>
              <a:rPr lang="fr-CH" sz="1200" i="1" kern="1200" baseline="0" dirty="0" smtClean="0">
                <a:solidFill>
                  <a:schemeClr val="tx1"/>
                </a:solidFill>
                <a:latin typeface="+mn-lt"/>
                <a:ea typeface="+mn-ea"/>
                <a:cs typeface="+mn-cs"/>
              </a:rPr>
              <a:t> Council  (6 </a:t>
            </a:r>
            <a:r>
              <a:rPr lang="fr-CH" sz="1200" i="1" kern="1200" baseline="0" dirty="0" err="1" smtClean="0">
                <a:solidFill>
                  <a:schemeClr val="tx1"/>
                </a:solidFill>
                <a:latin typeface="+mn-lt"/>
                <a:ea typeface="+mn-ea"/>
                <a:cs typeface="+mn-cs"/>
              </a:rPr>
              <a:t>member</a:t>
            </a:r>
            <a:r>
              <a:rPr lang="fr-CH" sz="1200" i="1" kern="1200" baseline="0" dirty="0" smtClean="0">
                <a:solidFill>
                  <a:schemeClr val="tx1"/>
                </a:solidFill>
                <a:latin typeface="+mn-lt"/>
                <a:ea typeface="+mn-ea"/>
                <a:cs typeface="+mn-cs"/>
              </a:rPr>
              <a:t> states)</a:t>
            </a:r>
          </a:p>
          <a:p>
            <a:pPr marL="0" marR="0" indent="0" algn="l" defTabSz="914400" rtl="0" eaLnBrk="1" fontAlgn="auto" latinLnBrk="0" hangingPunct="1">
              <a:lnSpc>
                <a:spcPct val="100000"/>
              </a:lnSpc>
              <a:spcBef>
                <a:spcPts val="0"/>
              </a:spcBef>
              <a:spcAft>
                <a:spcPts val="0"/>
              </a:spcAft>
              <a:buClrTx/>
              <a:buSzTx/>
              <a:buFontTx/>
              <a:buNone/>
              <a:tabLst/>
              <a:defRPr/>
            </a:pPr>
            <a:r>
              <a:rPr lang="fr-CH" sz="1200" i="1" kern="1200" baseline="0" dirty="0" smtClean="0">
                <a:solidFill>
                  <a:schemeClr val="tx1"/>
                </a:solidFill>
                <a:latin typeface="+mn-lt"/>
                <a:ea typeface="+mn-ea"/>
                <a:cs typeface="+mn-cs"/>
              </a:rPr>
              <a:t>Agadir agreement (4 </a:t>
            </a:r>
            <a:r>
              <a:rPr lang="fr-CH" sz="1200" i="1" kern="1200" baseline="0" dirty="0" err="1" smtClean="0">
                <a:solidFill>
                  <a:schemeClr val="tx1"/>
                </a:solidFill>
                <a:latin typeface="+mn-lt"/>
                <a:ea typeface="+mn-ea"/>
                <a:cs typeface="+mn-cs"/>
              </a:rPr>
              <a:t>member</a:t>
            </a:r>
            <a:r>
              <a:rPr lang="fr-CH" sz="1200" i="1" kern="1200" baseline="0" dirty="0" smtClean="0">
                <a:solidFill>
                  <a:schemeClr val="tx1"/>
                </a:solidFill>
                <a:latin typeface="+mn-lt"/>
                <a:ea typeface="+mn-ea"/>
                <a:cs typeface="+mn-cs"/>
              </a:rPr>
              <a:t> states)</a:t>
            </a:r>
            <a:endParaRPr lang="en-GB" sz="1200" i="1" kern="1200" dirty="0" smtClean="0">
              <a:solidFill>
                <a:schemeClr val="tx1"/>
              </a:solidFill>
              <a:latin typeface="+mn-lt"/>
              <a:ea typeface="+mn-ea"/>
              <a:cs typeface="+mn-cs"/>
            </a:endParaRPr>
          </a:p>
          <a:p>
            <a:endParaRPr lang="en-GB" sz="1200" kern="1200" dirty="0" smtClean="0">
              <a:solidFill>
                <a:schemeClr val="tx1"/>
              </a:solidFill>
              <a:latin typeface="+mn-lt"/>
              <a:ea typeface="+mn-ea"/>
              <a:cs typeface="+mn-cs"/>
            </a:endParaRPr>
          </a:p>
          <a:p>
            <a:r>
              <a:rPr lang="en-GB" sz="1200" u="sng" kern="1200" dirty="0" smtClean="0">
                <a:solidFill>
                  <a:schemeClr val="tx1"/>
                </a:solidFill>
                <a:latin typeface="+mn-lt"/>
                <a:ea typeface="+mn-ea"/>
                <a:cs typeface="+mn-cs"/>
              </a:rPr>
              <a:t>Speaking</a:t>
            </a:r>
            <a:r>
              <a:rPr lang="en-GB" sz="1200" u="sng" kern="1200" baseline="0" dirty="0" smtClean="0">
                <a:solidFill>
                  <a:schemeClr val="tx1"/>
                </a:solidFill>
                <a:latin typeface="+mn-lt"/>
                <a:ea typeface="+mn-ea"/>
                <a:cs typeface="+mn-cs"/>
              </a:rPr>
              <a:t> points:</a:t>
            </a:r>
          </a:p>
          <a:p>
            <a:endParaRPr lang="en-GB" sz="1200" u="sng"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LAS members have signed a number of trade agreements on preferential market access, many of them overlapping</a:t>
            </a:r>
            <a:r>
              <a:rPr lang="en-US" sz="1200" kern="1200" dirty="0" smtClean="0">
                <a:solidFill>
                  <a:schemeClr val="tx1"/>
                </a:solidFill>
                <a:latin typeface="+mn-lt"/>
                <a:ea typeface="+mn-ea"/>
                <a:cs typeface="+mn-cs"/>
              </a:rPr>
              <a:t>. Most notably, the </a:t>
            </a:r>
            <a:r>
              <a:rPr lang="en-US" sz="1200" b="1" kern="1200" dirty="0" smtClean="0">
                <a:solidFill>
                  <a:schemeClr val="tx1"/>
                </a:solidFill>
                <a:latin typeface="+mn-lt"/>
                <a:ea typeface="+mn-ea"/>
                <a:cs typeface="+mn-cs"/>
              </a:rPr>
              <a:t>Greater Arab Free Trade Area (GAFTA) comprises all League members except Comoros, Djibouti, Mauritania and Somalia</a:t>
            </a:r>
            <a:r>
              <a:rPr lang="en-US" sz="1200" kern="1200" dirty="0" smtClean="0">
                <a:solidFill>
                  <a:schemeClr val="tx1"/>
                </a:solidFill>
                <a:latin typeface="+mn-lt"/>
                <a:ea typeface="+mn-ea"/>
                <a:cs typeface="+mn-cs"/>
              </a:rPr>
              <a:t>. Within GAFTA, the six Gulf countries form the Gulf Cooperation Council (GCC) and Egypt, Jordan, Morocco and Tunisia are party to the </a:t>
            </a:r>
            <a:r>
              <a:rPr lang="en-US" sz="1200" kern="1200" dirty="0" err="1" smtClean="0">
                <a:solidFill>
                  <a:schemeClr val="tx1"/>
                </a:solidFill>
                <a:latin typeface="+mn-lt"/>
                <a:ea typeface="+mn-ea"/>
                <a:cs typeface="+mn-cs"/>
              </a:rPr>
              <a:t>Agadir</a:t>
            </a:r>
            <a:r>
              <a:rPr lang="en-US" sz="1200" kern="1200" dirty="0" smtClean="0">
                <a:solidFill>
                  <a:schemeClr val="tx1"/>
                </a:solidFill>
                <a:latin typeface="+mn-lt"/>
                <a:ea typeface="+mn-ea"/>
                <a:cs typeface="+mn-cs"/>
              </a:rPr>
              <a:t> agreement for establishing a Mediterranean free trade area. At the same time a number of bilateral agreements between Arab states, most of which were implemented before GAFTA, formally still exist. Although in principle superseded by GAFTA, these agreements may still be used for preferential trade, in particular where rules of origin differ from the ones stipulated by GAFTA.</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Average tariffs applied by LAS countries to other League members are</a:t>
            </a:r>
            <a:r>
              <a:rPr lang="en-US" sz="1200" kern="1200" dirty="0" smtClean="0">
                <a:solidFill>
                  <a:schemeClr val="tx1"/>
                </a:solidFill>
                <a:latin typeface="+mn-lt"/>
                <a:ea typeface="+mn-ea"/>
                <a:cs typeface="+mn-cs"/>
              </a:rPr>
              <a:t> accordingly </a:t>
            </a:r>
            <a:r>
              <a:rPr lang="en-US" sz="1200" b="1" kern="1200" dirty="0" smtClean="0">
                <a:solidFill>
                  <a:schemeClr val="tx1"/>
                </a:solidFill>
                <a:latin typeface="+mn-lt"/>
                <a:ea typeface="+mn-ea"/>
                <a:cs typeface="+mn-cs"/>
              </a:rPr>
              <a:t>low</a:t>
            </a:r>
            <a:r>
              <a:rPr lang="en-US" sz="1200" kern="1200" dirty="0" smtClean="0">
                <a:solidFill>
                  <a:schemeClr val="tx1"/>
                </a:solidFill>
                <a:latin typeface="+mn-lt"/>
                <a:ea typeface="+mn-ea"/>
                <a:cs typeface="+mn-cs"/>
              </a:rPr>
              <a:t>. Based on the LAS’ import structure during 2006-2010, a weighted average of 0.4% tariff duty was applied among LAS members. By contrast, non-LAS members face tariffs on LAS markets in the range of 5% to 6%.</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F60EEEB-E722-468D-8D93-57D48501B961}"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0C9842-6C2E-49D6-AC23-1F8DBE1B531F}" type="slidenum">
              <a:rPr lang="en-US" smtClean="0"/>
              <a:pPr>
                <a:defRPr/>
              </a:pPr>
              <a:t>57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baseline="0" noProof="0" dirty="0" smtClean="0"/>
          </a:p>
          <a:p>
            <a:pPr marL="342900" lvl="1" indent="-342900"/>
            <a:r>
              <a:rPr lang="fr-CH" sz="2400" dirty="0" err="1" smtClean="0"/>
              <a:t>NTMs</a:t>
            </a:r>
            <a:r>
              <a:rPr lang="fr-CH" sz="2400" dirty="0" smtClean="0"/>
              <a:t> </a:t>
            </a:r>
            <a:r>
              <a:rPr lang="fr-CH" sz="2400" dirty="0" err="1" smtClean="0"/>
              <a:t>can</a:t>
            </a:r>
            <a:r>
              <a:rPr lang="fr-CH" sz="2400" dirty="0" smtClean="0"/>
              <a:t> </a:t>
            </a:r>
            <a:r>
              <a:rPr lang="fr-CH" sz="2400" dirty="0" err="1" smtClean="0"/>
              <a:t>be</a:t>
            </a:r>
            <a:r>
              <a:rPr lang="fr-CH" sz="2400" dirty="0" smtClean="0"/>
              <a:t> </a:t>
            </a:r>
            <a:r>
              <a:rPr lang="fr-CH" sz="2400" dirty="0" err="1" smtClean="0"/>
              <a:t>introduced</a:t>
            </a:r>
            <a:r>
              <a:rPr lang="fr-CH" sz="2400" dirty="0" smtClean="0"/>
              <a:t> for </a:t>
            </a:r>
            <a:r>
              <a:rPr lang="fr-CH" sz="2400" b="1" dirty="0" err="1" smtClean="0"/>
              <a:t>legitimate</a:t>
            </a:r>
            <a:r>
              <a:rPr lang="fr-CH" sz="2400" b="1" dirty="0" smtClean="0"/>
              <a:t> </a:t>
            </a:r>
            <a:r>
              <a:rPr lang="fr-CH" sz="2400" b="1" dirty="0" err="1" smtClean="0"/>
              <a:t>reasons</a:t>
            </a:r>
            <a:r>
              <a:rPr lang="fr-CH" sz="2400" dirty="0" smtClean="0"/>
              <a:t>, for </a:t>
            </a:r>
            <a:r>
              <a:rPr lang="fr-CH" sz="2400" dirty="0" err="1" smtClean="0"/>
              <a:t>example</a:t>
            </a:r>
            <a:r>
              <a:rPr lang="fr-CH" sz="2400" dirty="0" smtClean="0"/>
              <a:t> protection of </a:t>
            </a:r>
            <a:r>
              <a:rPr lang="fr-CH" sz="2400" dirty="0" err="1" smtClean="0"/>
              <a:t>human</a:t>
            </a:r>
            <a:r>
              <a:rPr lang="fr-CH" sz="2400" dirty="0" smtClean="0"/>
              <a:t>, animal and </a:t>
            </a:r>
            <a:r>
              <a:rPr lang="fr-CH" sz="2400" dirty="0" err="1" smtClean="0"/>
              <a:t>planth</a:t>
            </a:r>
            <a:r>
              <a:rPr lang="fr-CH" sz="2400" dirty="0" smtClean="0"/>
              <a:t> </a:t>
            </a:r>
            <a:r>
              <a:rPr lang="fr-CH" sz="2400" dirty="0" err="1" smtClean="0"/>
              <a:t>health</a:t>
            </a:r>
            <a:endParaRPr lang="fr-CH" sz="2400" dirty="0" smtClean="0"/>
          </a:p>
          <a:p>
            <a:pPr marL="0" lvl="1" indent="0">
              <a:buNone/>
            </a:pPr>
            <a:endParaRPr lang="fr-CH" sz="2400" dirty="0" smtClean="0"/>
          </a:p>
          <a:p>
            <a:pPr marL="342900" lvl="1" indent="-342900"/>
            <a:r>
              <a:rPr lang="fr-CH" sz="2400" dirty="0" smtClean="0"/>
              <a:t>But </a:t>
            </a:r>
            <a:r>
              <a:rPr lang="fr-CH" sz="2400" dirty="0" err="1" smtClean="0"/>
              <a:t>can</a:t>
            </a:r>
            <a:r>
              <a:rPr lang="fr-CH" sz="2400" dirty="0" smtClean="0"/>
              <a:t> </a:t>
            </a:r>
            <a:r>
              <a:rPr lang="fr-CH" sz="2400" dirty="0" err="1" smtClean="0"/>
              <a:t>also</a:t>
            </a:r>
            <a:r>
              <a:rPr lang="fr-CH" sz="2400" dirty="0" smtClean="0"/>
              <a:t> </a:t>
            </a:r>
            <a:r>
              <a:rPr lang="fr-CH" sz="2400" dirty="0" err="1" smtClean="0"/>
              <a:t>be</a:t>
            </a:r>
            <a:r>
              <a:rPr lang="fr-CH" sz="2400" dirty="0" smtClean="0"/>
              <a:t> mis-</a:t>
            </a:r>
            <a:r>
              <a:rPr lang="fr-CH" sz="2400" dirty="0" err="1" smtClean="0"/>
              <a:t>used</a:t>
            </a:r>
            <a:r>
              <a:rPr lang="fr-CH" sz="2400" dirty="0" smtClean="0"/>
              <a:t> as an </a:t>
            </a:r>
            <a:r>
              <a:rPr lang="fr-CH" sz="2400" b="1" dirty="0" smtClean="0"/>
              <a:t>instrument of protection</a:t>
            </a:r>
          </a:p>
          <a:p>
            <a:pPr marL="0" lvl="1" indent="0">
              <a:buNone/>
            </a:pPr>
            <a:endParaRPr lang="fr-CH" sz="2400" b="1" dirty="0" smtClean="0"/>
          </a:p>
          <a:p>
            <a:pPr marL="342900" lvl="1" indent="-342900"/>
            <a:r>
              <a:rPr lang="fr-CH" sz="2400" dirty="0" err="1" smtClean="0"/>
              <a:t>Definition</a:t>
            </a:r>
            <a:r>
              <a:rPr lang="fr-CH" sz="2400" dirty="0" smtClean="0"/>
              <a:t> of </a:t>
            </a:r>
            <a:r>
              <a:rPr lang="fr-CH" sz="2400" dirty="0" err="1" smtClean="0"/>
              <a:t>NTMs</a:t>
            </a:r>
            <a:r>
              <a:rPr lang="fr-CH" sz="2400" dirty="0" smtClean="0"/>
              <a:t> </a:t>
            </a:r>
            <a:r>
              <a:rPr lang="fr-CH" sz="2400" dirty="0" err="1" smtClean="0"/>
              <a:t>is</a:t>
            </a:r>
            <a:r>
              <a:rPr lang="fr-CH" sz="2400" dirty="0" smtClean="0"/>
              <a:t> a priori </a:t>
            </a:r>
            <a:r>
              <a:rPr lang="fr-CH" sz="2400" b="1" dirty="0" err="1" smtClean="0"/>
              <a:t>neutral</a:t>
            </a:r>
            <a:r>
              <a:rPr lang="fr-CH" sz="2400" dirty="0" smtClean="0"/>
              <a:t>. There </a:t>
            </a:r>
            <a:r>
              <a:rPr lang="fr-CH" sz="2400" dirty="0" err="1" smtClean="0"/>
              <a:t>is</a:t>
            </a:r>
            <a:r>
              <a:rPr lang="fr-CH" sz="2400" dirty="0" smtClean="0"/>
              <a:t> no </a:t>
            </a:r>
            <a:r>
              <a:rPr lang="fr-CH" sz="2400" dirty="0" err="1" smtClean="0"/>
              <a:t>judgement</a:t>
            </a:r>
            <a:r>
              <a:rPr lang="fr-CH" sz="2400" dirty="0" smtClean="0"/>
              <a:t> on </a:t>
            </a:r>
            <a:r>
              <a:rPr lang="fr-CH" sz="2400" dirty="0" err="1" smtClean="0"/>
              <a:t>whether</a:t>
            </a:r>
            <a:r>
              <a:rPr lang="fr-CH" sz="2400" dirty="0" smtClean="0"/>
              <a:t> a </a:t>
            </a:r>
            <a:r>
              <a:rPr lang="fr-CH" sz="2400" dirty="0" err="1" smtClean="0"/>
              <a:t>given</a:t>
            </a:r>
            <a:r>
              <a:rPr lang="fr-CH" sz="2400" dirty="0" smtClean="0"/>
              <a:t> </a:t>
            </a:r>
            <a:r>
              <a:rPr lang="fr-CH" sz="2400" dirty="0" err="1" smtClean="0"/>
              <a:t>measure</a:t>
            </a:r>
            <a:r>
              <a:rPr lang="fr-CH" sz="2400" dirty="0" smtClean="0"/>
              <a:t> </a:t>
            </a:r>
            <a:r>
              <a:rPr lang="en-US" sz="2400" dirty="0" smtClean="0"/>
              <a:t>constitutes a trade barrier and whether the measure has protectionist or discriminatory intent</a:t>
            </a:r>
          </a:p>
          <a:p>
            <a:pPr marL="0" lvl="1" indent="0">
              <a:buNone/>
            </a:pPr>
            <a:endParaRPr lang="en-US" sz="2400" dirty="0" smtClean="0"/>
          </a:p>
          <a:p>
            <a:pPr marL="955675" lvl="2" indent="-342900"/>
            <a:r>
              <a:rPr lang="en-US" sz="2200" b="1" dirty="0" smtClean="0"/>
              <a:t>A subset of NTMs </a:t>
            </a:r>
            <a:r>
              <a:rPr lang="en-US" sz="2200" dirty="0" smtClean="0"/>
              <a:t>are </a:t>
            </a:r>
            <a:r>
              <a:rPr lang="en-US" sz="2200" b="1" dirty="0" smtClean="0"/>
              <a:t>illegitimate trade measures;</a:t>
            </a:r>
          </a:p>
          <a:p>
            <a:pPr marL="955675" lvl="2" indent="-342900"/>
            <a:r>
              <a:rPr lang="en-US" sz="2200" dirty="0" smtClean="0"/>
              <a:t>There is no common definition about what constitutes </a:t>
            </a:r>
            <a:r>
              <a:rPr lang="en-US" sz="2200" b="1" dirty="0" smtClean="0"/>
              <a:t>a trade barrier </a:t>
            </a:r>
            <a:r>
              <a:rPr lang="en-US" sz="2200" dirty="0" smtClean="0"/>
              <a:t>– nor an international consensus;</a:t>
            </a:r>
          </a:p>
          <a:p>
            <a:pPr marL="955675" lvl="2" indent="-342900"/>
            <a:r>
              <a:rPr lang="fr-CH" sz="2200" dirty="0" smtClean="0"/>
              <a:t>In </a:t>
            </a:r>
            <a:r>
              <a:rPr lang="fr-CH" sz="2200" dirty="0" err="1" smtClean="0"/>
              <a:t>depends</a:t>
            </a:r>
            <a:r>
              <a:rPr lang="fr-CH" sz="2200" dirty="0" smtClean="0"/>
              <a:t> on the perspective: </a:t>
            </a:r>
            <a:r>
              <a:rPr lang="fr-CH" sz="2200" dirty="0" err="1" smtClean="0"/>
              <a:t>trade</a:t>
            </a:r>
            <a:r>
              <a:rPr lang="fr-CH" sz="2200" dirty="0" smtClean="0"/>
              <a:t> </a:t>
            </a:r>
            <a:r>
              <a:rPr lang="fr-CH" sz="2200" dirty="0" err="1" smtClean="0"/>
              <a:t>negotiators</a:t>
            </a:r>
            <a:r>
              <a:rPr lang="fr-CH" sz="2200" dirty="0" smtClean="0"/>
              <a:t> (</a:t>
            </a:r>
            <a:r>
              <a:rPr lang="fr-CH" sz="2200" dirty="0" err="1" smtClean="0"/>
              <a:t>legal</a:t>
            </a:r>
            <a:r>
              <a:rPr lang="fr-CH" sz="2200" dirty="0" smtClean="0"/>
              <a:t>), </a:t>
            </a:r>
            <a:r>
              <a:rPr lang="fr-CH" sz="2200" dirty="0" err="1" smtClean="0"/>
              <a:t>researchers</a:t>
            </a:r>
            <a:r>
              <a:rPr lang="fr-CH" sz="2200" dirty="0" smtClean="0"/>
              <a:t> (impact </a:t>
            </a:r>
            <a:r>
              <a:rPr lang="fr-CH" sz="2200" dirty="0" err="1" smtClean="0"/>
              <a:t>analysis</a:t>
            </a:r>
            <a:r>
              <a:rPr lang="fr-CH" sz="2200" dirty="0" smtClean="0"/>
              <a:t> </a:t>
            </a:r>
            <a:r>
              <a:rPr lang="fr-CH" sz="2200" dirty="0" err="1" smtClean="0"/>
              <a:t>based</a:t>
            </a:r>
            <a:r>
              <a:rPr lang="fr-CH" sz="2200" dirty="0" smtClean="0"/>
              <a:t> on data), </a:t>
            </a:r>
            <a:r>
              <a:rPr lang="fr-CH" sz="2200" dirty="0" err="1" smtClean="0"/>
              <a:t>exporters</a:t>
            </a:r>
            <a:r>
              <a:rPr lang="fr-CH" sz="2200" dirty="0" smtClean="0"/>
              <a:t> (</a:t>
            </a:r>
            <a:r>
              <a:rPr lang="fr-CH" sz="2200" dirty="0" err="1" smtClean="0"/>
              <a:t>additional</a:t>
            </a:r>
            <a:r>
              <a:rPr lang="fr-CH" sz="2200" dirty="0" smtClean="0"/>
              <a:t> </a:t>
            </a:r>
            <a:r>
              <a:rPr lang="fr-CH" sz="2200" dirty="0" err="1" smtClean="0"/>
              <a:t>costs</a:t>
            </a:r>
            <a:r>
              <a:rPr lang="fr-CH" sz="2200" dirty="0" smtClean="0"/>
              <a:t>)</a:t>
            </a:r>
            <a:r>
              <a:rPr lang="en-GB" sz="2200" dirty="0" smtClean="0"/>
              <a:t>, ...</a:t>
            </a:r>
          </a:p>
          <a:p>
            <a:endParaRPr lang="es-ES" baseline="0" noProof="0" dirty="0" smtClean="0"/>
          </a:p>
          <a:p>
            <a:endParaRPr lang="es-ES" noProof="0" dirty="0"/>
          </a:p>
        </p:txBody>
      </p:sp>
      <p:sp>
        <p:nvSpPr>
          <p:cNvPr id="4" name="Slide Number Placeholder 3"/>
          <p:cNvSpPr>
            <a:spLocks noGrp="1"/>
          </p:cNvSpPr>
          <p:nvPr>
            <p:ph type="sldNum" sz="quarter" idx="10"/>
          </p:nvPr>
        </p:nvSpPr>
        <p:spPr/>
        <p:txBody>
          <a:bodyPr/>
          <a:lstStyle/>
          <a:p>
            <a:pPr>
              <a:defRPr/>
            </a:pPr>
            <a:fld id="{040C9842-6C2E-49D6-AC23-1F8DBE1B531F}" type="slidenum">
              <a:rPr lang="en-US" smtClean="0"/>
              <a:pPr>
                <a:defRPr/>
              </a:pPr>
              <a:t>8</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71500" y="2143116"/>
            <a:ext cx="6792888" cy="1470025"/>
          </a:xfrm>
          <a:prstGeom prst="rect">
            <a:avLst/>
          </a:prstGeom>
        </p:spPr>
        <p:txBody>
          <a:bodyPr anchor="b"/>
          <a:lstStyle>
            <a:lvl1pPr>
              <a:defRPr sz="3600">
                <a:latin typeface="Arial" pitchFamily="34" charset="0"/>
                <a:cs typeface="Arial"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371500" y="3571876"/>
            <a:ext cx="6792888" cy="857256"/>
          </a:xfrm>
        </p:spPr>
        <p:txBody>
          <a:bodyPr>
            <a:normAutofit/>
          </a:bodyPr>
          <a:lstStyle>
            <a:lvl1pPr marL="0" indent="0" algn="l">
              <a:buNone/>
              <a:defRPr sz="2400">
                <a:solidFill>
                  <a:schemeClr val="accent2"/>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ew section title 1">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ABDB7DC1-6DFD-4804-B81B-5AD5FA162587}" type="slidenum">
              <a:rPr lang="en-US" smtClean="0"/>
              <a:pPr/>
              <a:t>‹#›</a:t>
            </a:fld>
            <a:endParaRPr lang="en-US"/>
          </a:p>
        </p:txBody>
      </p:sp>
      <p:sp>
        <p:nvSpPr>
          <p:cNvPr id="5" name="Rectangle 3"/>
          <p:cNvSpPr>
            <a:spLocks noGrp="1" noChangeArrowheads="1"/>
          </p:cNvSpPr>
          <p:nvPr>
            <p:ph type="subTitle" idx="1" hasCustomPrompt="1"/>
          </p:nvPr>
        </p:nvSpPr>
        <p:spPr>
          <a:xfrm>
            <a:off x="348316" y="2919413"/>
            <a:ext cx="6816072" cy="738187"/>
          </a:xfrm>
        </p:spPr>
        <p:txBody>
          <a:bodyPr/>
          <a:lstStyle>
            <a:lvl1pPr>
              <a:buNone/>
              <a:defRPr sz="2400"/>
            </a:lvl1pPr>
          </a:lstStyle>
          <a:p>
            <a:r>
              <a:rPr lang="en-AU" dirty="0" smtClean="0"/>
              <a:t>Sub-heading title</a:t>
            </a:r>
            <a:endParaRPr lang="en-AU" dirty="0"/>
          </a:p>
        </p:txBody>
      </p:sp>
      <p:sp>
        <p:nvSpPr>
          <p:cNvPr id="6" name="Title 1"/>
          <p:cNvSpPr>
            <a:spLocks noGrp="1"/>
          </p:cNvSpPr>
          <p:nvPr>
            <p:ph type="ctrTitle"/>
          </p:nvPr>
        </p:nvSpPr>
        <p:spPr>
          <a:xfrm>
            <a:off x="357158" y="1628775"/>
            <a:ext cx="6807230" cy="1269986"/>
          </a:xfrm>
          <a:prstGeom prst="rect">
            <a:avLst/>
          </a:prstGeom>
        </p:spPr>
        <p:txBody>
          <a:bodyPr anchor="b"/>
          <a:lstStyle>
            <a:lvl1pPr>
              <a:defRPr sz="3600">
                <a:solidFill>
                  <a:schemeClr val="accent3"/>
                </a:solidFill>
                <a:latin typeface="Arial" pitchFamily="34" charset="0"/>
                <a:cs typeface="Arial" pitchFamily="34" charset="0"/>
              </a:defRPr>
            </a:lvl1pPr>
          </a:lstStyle>
          <a:p>
            <a:r>
              <a:rPr lang="en-US" smtClean="0"/>
              <a:t>Click to edit Master title style</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New section title 1 +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8870" y="527474"/>
            <a:ext cx="6807230" cy="552471"/>
          </a:xfrm>
          <a:prstGeom prst="rect">
            <a:avLst/>
          </a:prstGeom>
        </p:spPr>
        <p:txBody>
          <a:bodyPr/>
          <a:lstStyle>
            <a:lvl1pPr>
              <a:defRPr>
                <a:solidFill>
                  <a:schemeClr val="accent3"/>
                </a:solidFill>
                <a:latin typeface="Arial" pitchFamily="34" charset="0"/>
                <a:cs typeface="Arial" pitchFamily="34" charset="0"/>
              </a:defRPr>
            </a:lvl1pPr>
          </a:lstStyle>
          <a:p>
            <a:r>
              <a:rPr lang="en-US" dirty="0" smtClean="0"/>
              <a:t>New section title</a:t>
            </a:r>
            <a:endParaRPr lang="en-US" dirty="0"/>
          </a:p>
        </p:txBody>
      </p:sp>
      <p:sp>
        <p:nvSpPr>
          <p:cNvPr id="3" name="Content Placeholder 2"/>
          <p:cNvSpPr>
            <a:spLocks noGrp="1"/>
          </p:cNvSpPr>
          <p:nvPr>
            <p:ph idx="1"/>
          </p:nvPr>
        </p:nvSpPr>
        <p:spPr>
          <a:xfrm>
            <a:off x="357158" y="1628775"/>
            <a:ext cx="6807230" cy="4014803"/>
          </a:xfrm>
        </p:spPr>
        <p:txBody>
          <a:bodyPr>
            <a:normAutofit/>
          </a:bodyPr>
          <a:lstStyle>
            <a:lvl1pPr marL="0" indent="0">
              <a:defRPr sz="1800">
                <a:latin typeface="Arial" pitchFamily="34" charset="0"/>
                <a:cs typeface="Arial" pitchFamily="34" charset="0"/>
              </a:defRPr>
            </a:lvl1pPr>
            <a:lvl2pPr>
              <a:defRPr sz="1800">
                <a:latin typeface="Arial" pitchFamily="34" charset="0"/>
                <a:cs typeface="Arial" pitchFamily="34" charset="0"/>
              </a:defRPr>
            </a:lvl2pPr>
            <a:lvl3pPr>
              <a:defRPr sz="1600">
                <a:latin typeface="Arial" pitchFamily="34" charset="0"/>
                <a:cs typeface="Arial" pitchFamily="34" charset="0"/>
              </a:defRPr>
            </a:lvl3pPr>
            <a:lvl4pPr>
              <a:defRPr sz="1400">
                <a:latin typeface="Arial" pitchFamily="34" charset="0"/>
                <a:cs typeface="Arial" pitchFamily="34" charset="0"/>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p>
            <a:fld id="{ABDB7DC1-6DFD-4804-B81B-5AD5FA16258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ew section title 2">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ABDB7DC1-6DFD-4804-B81B-5AD5FA162587}" type="slidenum">
              <a:rPr lang="en-US" smtClean="0"/>
              <a:pPr/>
              <a:t>‹#›</a:t>
            </a:fld>
            <a:endParaRPr lang="en-US"/>
          </a:p>
        </p:txBody>
      </p:sp>
      <p:sp>
        <p:nvSpPr>
          <p:cNvPr id="5" name="Rectangle 3"/>
          <p:cNvSpPr>
            <a:spLocks noGrp="1" noChangeArrowheads="1"/>
          </p:cNvSpPr>
          <p:nvPr>
            <p:ph type="subTitle" idx="1" hasCustomPrompt="1"/>
          </p:nvPr>
        </p:nvSpPr>
        <p:spPr>
          <a:xfrm>
            <a:off x="348316" y="2919413"/>
            <a:ext cx="6816072" cy="738187"/>
          </a:xfrm>
        </p:spPr>
        <p:txBody>
          <a:bodyPr/>
          <a:lstStyle>
            <a:lvl1pPr>
              <a:buNone/>
              <a:defRPr sz="2400"/>
            </a:lvl1pPr>
          </a:lstStyle>
          <a:p>
            <a:r>
              <a:rPr lang="en-AU" dirty="0" smtClean="0"/>
              <a:t>Sub-heading title</a:t>
            </a:r>
            <a:endParaRPr lang="en-AU" dirty="0"/>
          </a:p>
        </p:txBody>
      </p:sp>
      <p:sp>
        <p:nvSpPr>
          <p:cNvPr id="6" name="Title 1"/>
          <p:cNvSpPr>
            <a:spLocks noGrp="1"/>
          </p:cNvSpPr>
          <p:nvPr>
            <p:ph type="ctrTitle"/>
          </p:nvPr>
        </p:nvSpPr>
        <p:spPr>
          <a:xfrm>
            <a:off x="357158" y="1628775"/>
            <a:ext cx="6807230" cy="1300159"/>
          </a:xfrm>
          <a:prstGeom prst="rect">
            <a:avLst/>
          </a:prstGeom>
        </p:spPr>
        <p:txBody>
          <a:bodyPr anchor="b"/>
          <a:lstStyle>
            <a:lvl1pPr>
              <a:defRPr sz="3600">
                <a:solidFill>
                  <a:schemeClr val="accent4"/>
                </a:solidFill>
                <a:latin typeface="Arial" pitchFamily="34" charset="0"/>
                <a:cs typeface="Arial" pitchFamily="34" charset="0"/>
              </a:defRPr>
            </a:lvl1pPr>
          </a:lstStyle>
          <a:p>
            <a:r>
              <a:rPr lang="en-US" smtClean="0"/>
              <a:t>Click to edit Master title style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ew section title 2 +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8870" y="527474"/>
            <a:ext cx="6807230" cy="552471"/>
          </a:xfrm>
          <a:prstGeom prst="rect">
            <a:avLst/>
          </a:prstGeom>
        </p:spPr>
        <p:txBody>
          <a:bodyPr/>
          <a:lstStyle>
            <a:lvl1pPr>
              <a:defRPr>
                <a:solidFill>
                  <a:schemeClr val="accent4"/>
                </a:solidFill>
                <a:latin typeface="Arial" pitchFamily="34" charset="0"/>
                <a:cs typeface="Arial" pitchFamily="34" charset="0"/>
              </a:defRPr>
            </a:lvl1pPr>
          </a:lstStyle>
          <a:p>
            <a:r>
              <a:rPr lang="en-US" dirty="0" smtClean="0"/>
              <a:t>New section title</a:t>
            </a:r>
            <a:endParaRPr lang="en-US" dirty="0"/>
          </a:p>
        </p:txBody>
      </p:sp>
      <p:sp>
        <p:nvSpPr>
          <p:cNvPr id="3" name="Content Placeholder 2"/>
          <p:cNvSpPr>
            <a:spLocks noGrp="1"/>
          </p:cNvSpPr>
          <p:nvPr>
            <p:ph idx="1"/>
          </p:nvPr>
        </p:nvSpPr>
        <p:spPr>
          <a:xfrm>
            <a:off x="357158" y="1628775"/>
            <a:ext cx="6807230" cy="4014803"/>
          </a:xfrm>
        </p:spPr>
        <p:txBody>
          <a:bodyPr>
            <a:normAutofit/>
          </a:bodyPr>
          <a:lstStyle>
            <a:lvl1pPr marL="0" indent="0">
              <a:defRPr sz="1800">
                <a:latin typeface="Arial" pitchFamily="34" charset="0"/>
                <a:cs typeface="Arial" pitchFamily="34" charset="0"/>
              </a:defRPr>
            </a:lvl1pPr>
            <a:lvl2pPr>
              <a:defRPr sz="1800">
                <a:latin typeface="Arial" pitchFamily="34" charset="0"/>
                <a:cs typeface="Arial" pitchFamily="34" charset="0"/>
              </a:defRPr>
            </a:lvl2pPr>
            <a:lvl3pPr>
              <a:defRPr sz="1600">
                <a:latin typeface="Arial" pitchFamily="34" charset="0"/>
                <a:cs typeface="Arial" pitchFamily="34" charset="0"/>
              </a:defRPr>
            </a:lvl3pPr>
            <a:lvl4pPr>
              <a:defRPr sz="1400">
                <a:latin typeface="Arial" pitchFamily="34" charset="0"/>
                <a:cs typeface="Arial" pitchFamily="34" charset="0"/>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p>
            <a:fld id="{ABDB7DC1-6DFD-4804-B81B-5AD5FA162587}"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ew section title 3">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ABDB7DC1-6DFD-4804-B81B-5AD5FA162587}" type="slidenum">
              <a:rPr lang="en-US" smtClean="0"/>
              <a:pPr/>
              <a:t>‹#›</a:t>
            </a:fld>
            <a:endParaRPr lang="en-US"/>
          </a:p>
        </p:txBody>
      </p:sp>
      <p:sp>
        <p:nvSpPr>
          <p:cNvPr id="5" name="Rectangle 3"/>
          <p:cNvSpPr>
            <a:spLocks noGrp="1" noChangeArrowheads="1"/>
          </p:cNvSpPr>
          <p:nvPr>
            <p:ph type="subTitle" idx="1" hasCustomPrompt="1"/>
          </p:nvPr>
        </p:nvSpPr>
        <p:spPr>
          <a:xfrm>
            <a:off x="348316" y="2919413"/>
            <a:ext cx="6853238" cy="738187"/>
          </a:xfrm>
        </p:spPr>
        <p:txBody>
          <a:bodyPr/>
          <a:lstStyle>
            <a:lvl1pPr>
              <a:buNone/>
              <a:defRPr sz="2400"/>
            </a:lvl1pPr>
          </a:lstStyle>
          <a:p>
            <a:r>
              <a:rPr lang="en-AU" dirty="0" smtClean="0"/>
              <a:t>Sub-heading title</a:t>
            </a:r>
            <a:endParaRPr lang="en-AU" dirty="0"/>
          </a:p>
        </p:txBody>
      </p:sp>
      <p:sp>
        <p:nvSpPr>
          <p:cNvPr id="6" name="Title 1"/>
          <p:cNvSpPr>
            <a:spLocks noGrp="1"/>
          </p:cNvSpPr>
          <p:nvPr>
            <p:ph type="ctrTitle"/>
          </p:nvPr>
        </p:nvSpPr>
        <p:spPr>
          <a:xfrm>
            <a:off x="357158" y="1458909"/>
            <a:ext cx="6807230" cy="1470025"/>
          </a:xfrm>
          <a:prstGeom prst="rect">
            <a:avLst/>
          </a:prstGeom>
        </p:spPr>
        <p:txBody>
          <a:bodyPr anchor="b"/>
          <a:lstStyle>
            <a:lvl1pPr>
              <a:defRPr sz="3600">
                <a:solidFill>
                  <a:schemeClr val="accent5"/>
                </a:solidFill>
                <a:latin typeface="Arial" pitchFamily="34" charset="0"/>
                <a:cs typeface="Arial" pitchFamily="34" charset="0"/>
              </a:defRPr>
            </a:lvl1pPr>
          </a:lstStyle>
          <a:p>
            <a:r>
              <a:rPr lang="en-US" smtClean="0"/>
              <a:t>Click to edit Master title style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New section title 3 +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48014" y="527474"/>
            <a:ext cx="6807230" cy="552471"/>
          </a:xfrm>
          <a:prstGeom prst="rect">
            <a:avLst/>
          </a:prstGeom>
        </p:spPr>
        <p:txBody>
          <a:bodyPr/>
          <a:lstStyle>
            <a:lvl1pPr>
              <a:defRPr>
                <a:solidFill>
                  <a:schemeClr val="accent5"/>
                </a:solidFill>
                <a:latin typeface="Arial" pitchFamily="34" charset="0"/>
                <a:cs typeface="Arial" pitchFamily="34" charset="0"/>
              </a:defRPr>
            </a:lvl1pPr>
          </a:lstStyle>
          <a:p>
            <a:r>
              <a:rPr lang="en-US" dirty="0" smtClean="0"/>
              <a:t>New section title</a:t>
            </a:r>
            <a:endParaRPr lang="en-US" dirty="0"/>
          </a:p>
        </p:txBody>
      </p:sp>
      <p:sp>
        <p:nvSpPr>
          <p:cNvPr id="3" name="Content Placeholder 2"/>
          <p:cNvSpPr>
            <a:spLocks noGrp="1"/>
          </p:cNvSpPr>
          <p:nvPr>
            <p:ph idx="1"/>
          </p:nvPr>
        </p:nvSpPr>
        <p:spPr>
          <a:xfrm>
            <a:off x="357158" y="1628775"/>
            <a:ext cx="6807230" cy="4014803"/>
          </a:xfrm>
        </p:spPr>
        <p:txBody>
          <a:bodyPr>
            <a:normAutofit/>
          </a:bodyPr>
          <a:lstStyle>
            <a:lvl1pPr marL="0" indent="0">
              <a:defRPr sz="1800">
                <a:latin typeface="Arial" pitchFamily="34" charset="0"/>
                <a:cs typeface="Arial" pitchFamily="34" charset="0"/>
              </a:defRPr>
            </a:lvl1pPr>
            <a:lvl2pPr>
              <a:defRPr sz="1800">
                <a:latin typeface="Arial" pitchFamily="34" charset="0"/>
                <a:cs typeface="Arial" pitchFamily="34" charset="0"/>
              </a:defRPr>
            </a:lvl2pPr>
            <a:lvl3pPr>
              <a:defRPr sz="1600">
                <a:latin typeface="Arial" pitchFamily="34" charset="0"/>
                <a:cs typeface="Arial" pitchFamily="34" charset="0"/>
              </a:defRPr>
            </a:lvl3pPr>
            <a:lvl4pPr>
              <a:defRPr sz="1400">
                <a:latin typeface="Arial" pitchFamily="34" charset="0"/>
                <a:cs typeface="Arial" pitchFamily="34" charset="0"/>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p>
            <a:fld id="{ABDB7DC1-6DFD-4804-B81B-5AD5FA1625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7158" y="527474"/>
            <a:ext cx="6807230" cy="552471"/>
          </a:xfrm>
          <a:prstGeom prst="rect">
            <a:avLst/>
          </a:prstGeom>
        </p:spPr>
        <p:txBody>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57158" y="1628775"/>
            <a:ext cx="6807230" cy="4014803"/>
          </a:xfrm>
        </p:spPr>
        <p:txBody>
          <a:bodyPr>
            <a:normAutofit/>
          </a:bodyPr>
          <a:lstStyle>
            <a:lvl1pPr marL="0" indent="0">
              <a:buNone/>
              <a:defRPr sz="1800">
                <a:latin typeface="Arial" pitchFamily="34" charset="0"/>
                <a:cs typeface="Arial" pitchFamily="34" charset="0"/>
              </a:defRPr>
            </a:lvl1pPr>
            <a:lvl2pPr>
              <a:defRPr sz="1800">
                <a:latin typeface="Arial" pitchFamily="34" charset="0"/>
                <a:cs typeface="Arial" pitchFamily="34" charset="0"/>
              </a:defRPr>
            </a:lvl2pPr>
            <a:lvl3pPr>
              <a:defRPr sz="1600">
                <a:latin typeface="Arial" pitchFamily="34" charset="0"/>
                <a:cs typeface="Arial" pitchFamily="34" charset="0"/>
              </a:defRPr>
            </a:lvl3pPr>
            <a:lvl4pPr>
              <a:defRPr sz="1400">
                <a:latin typeface="Arial" pitchFamily="34" charset="0"/>
                <a:cs typeface="Arial" pitchFamily="34" charset="0"/>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p>
            <a:fld id="{ABDB7DC1-6DFD-4804-B81B-5AD5FA1625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and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ABDB7DC1-6DFD-4804-B81B-5AD5FA162587}" type="slidenum">
              <a:rPr lang="en-US" smtClean="0"/>
              <a:pPr/>
              <a:t>‹#›</a:t>
            </a:fld>
            <a:endParaRPr lang="en-US"/>
          </a:p>
        </p:txBody>
      </p:sp>
      <p:sp>
        <p:nvSpPr>
          <p:cNvPr id="8" name="Content Placeholder 2"/>
          <p:cNvSpPr>
            <a:spLocks noGrp="1"/>
          </p:cNvSpPr>
          <p:nvPr>
            <p:ph idx="11"/>
          </p:nvPr>
        </p:nvSpPr>
        <p:spPr>
          <a:xfrm>
            <a:off x="4357686" y="1628775"/>
            <a:ext cx="4306900" cy="4014803"/>
          </a:xfrm>
        </p:spPr>
        <p:txBody>
          <a:bodyPr>
            <a:normAutofit/>
          </a:bodyPr>
          <a:lstStyle>
            <a:lvl1pPr marL="0" indent="0">
              <a:buNone/>
              <a:defRPr sz="1800" baseline="0">
                <a:latin typeface="Arial" pitchFamily="34" charset="0"/>
                <a:cs typeface="Arial" pitchFamily="34" charset="0"/>
              </a:defRPr>
            </a:lvl1pPr>
            <a:lvl2pPr>
              <a:defRPr sz="1800">
                <a:latin typeface="Arial" pitchFamily="34" charset="0"/>
                <a:cs typeface="Arial" pitchFamily="34" charset="0"/>
              </a:defRPr>
            </a:lvl2pPr>
            <a:lvl3pPr>
              <a:defRPr sz="1600">
                <a:latin typeface="Arial" pitchFamily="34" charset="0"/>
                <a:cs typeface="Arial" pitchFamily="34" charset="0"/>
              </a:defRPr>
            </a:lvl3pPr>
            <a:lvl4pPr>
              <a:defRPr sz="1400">
                <a:latin typeface="Arial" pitchFamily="34" charset="0"/>
                <a:cs typeface="Arial" pitchFamily="34" charset="0"/>
              </a:defRPr>
            </a:lvl4pPr>
          </a:lstStyle>
          <a:p>
            <a:pPr lvl="0"/>
            <a:r>
              <a:rPr lang="en-US" smtClean="0"/>
              <a:t>Click to edit Master text styles</a:t>
            </a:r>
          </a:p>
        </p:txBody>
      </p:sp>
      <p:sp>
        <p:nvSpPr>
          <p:cNvPr id="7" name="Text Placeholder 3"/>
          <p:cNvSpPr>
            <a:spLocks noGrp="1"/>
          </p:cNvSpPr>
          <p:nvPr>
            <p:ph type="body" sz="half" idx="2" hasCustomPrompt="1"/>
          </p:nvPr>
        </p:nvSpPr>
        <p:spPr>
          <a:xfrm>
            <a:off x="357159" y="1628775"/>
            <a:ext cx="3567141" cy="4032250"/>
          </a:xfrm>
        </p:spPr>
        <p:txBody>
          <a:bodyPr>
            <a:normAutofit/>
          </a:bodyPr>
          <a:lstStyle>
            <a:lvl1pPr marL="0" indent="0">
              <a:buNone/>
              <a:defRPr sz="1800">
                <a:solidFill>
                  <a:schemeClr val="accent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text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 only">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ABDB7DC1-6DFD-4804-B81B-5AD5FA162587}" type="slidenum">
              <a:rPr lang="en-US" smtClean="0"/>
              <a:pPr/>
              <a:t>‹#›</a:t>
            </a:fld>
            <a:endParaRPr lang="en-US"/>
          </a:p>
        </p:txBody>
      </p:sp>
      <p:sp>
        <p:nvSpPr>
          <p:cNvPr id="8" name="Content Placeholder 2"/>
          <p:cNvSpPr>
            <a:spLocks noGrp="1"/>
          </p:cNvSpPr>
          <p:nvPr>
            <p:ph idx="11"/>
          </p:nvPr>
        </p:nvSpPr>
        <p:spPr>
          <a:xfrm>
            <a:off x="468313" y="1646222"/>
            <a:ext cx="6696075" cy="4014803"/>
          </a:xfrm>
        </p:spPr>
        <p:txBody>
          <a:bodyPr>
            <a:normAutofit/>
          </a:bodyPr>
          <a:lstStyle>
            <a:lvl1pPr marL="0" indent="0">
              <a:buNone/>
              <a:defRPr sz="1800" baseline="0">
                <a:latin typeface="Arial" pitchFamily="34" charset="0"/>
                <a:cs typeface="Arial" pitchFamily="34" charset="0"/>
              </a:defRPr>
            </a:lvl1pPr>
            <a:lvl2pPr>
              <a:defRPr sz="1800">
                <a:latin typeface="Arial" pitchFamily="34" charset="0"/>
                <a:cs typeface="Arial" pitchFamily="34" charset="0"/>
              </a:defRPr>
            </a:lvl2pPr>
            <a:lvl3pPr>
              <a:defRPr sz="1600">
                <a:latin typeface="Arial" pitchFamily="34" charset="0"/>
                <a:cs typeface="Arial" pitchFamily="34" charset="0"/>
              </a:defRPr>
            </a:lvl3pPr>
            <a:lvl4pPr>
              <a:defRPr sz="1400">
                <a:latin typeface="Arial" pitchFamily="34" charset="0"/>
                <a:cs typeface="Arial" pitchFamily="34" charset="0"/>
              </a:defRPr>
            </a:lvl4pPr>
          </a:lstStyle>
          <a:p>
            <a:pPr lvl="0"/>
            <a:r>
              <a:rPr lang="en-US" smtClean="0"/>
              <a:t>Click to edit Master text styles</a:t>
            </a:r>
          </a:p>
        </p:txBody>
      </p:sp>
      <p:sp>
        <p:nvSpPr>
          <p:cNvPr id="6" name="Title 1"/>
          <p:cNvSpPr>
            <a:spLocks noGrp="1"/>
          </p:cNvSpPr>
          <p:nvPr>
            <p:ph type="title"/>
          </p:nvPr>
        </p:nvSpPr>
        <p:spPr>
          <a:xfrm>
            <a:off x="342928" y="532943"/>
            <a:ext cx="6821460" cy="538603"/>
          </a:xfrm>
        </p:spPr>
        <p:txBody>
          <a:bodyPr/>
          <a:lstStyle/>
          <a:p>
            <a:r>
              <a:rPr lang="en-US" smtClean="0"/>
              <a:t>Click to edit Master title style</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picture only">
    <p:spTree>
      <p:nvGrpSpPr>
        <p:cNvPr id="1" name=""/>
        <p:cNvGrpSpPr/>
        <p:nvPr/>
      </p:nvGrpSpPr>
      <p:grpSpPr>
        <a:xfrm>
          <a:off x="0" y="0"/>
          <a:ext cx="0" cy="0"/>
          <a:chOff x="0" y="0"/>
          <a:chExt cx="0" cy="0"/>
        </a:xfrm>
      </p:grpSpPr>
      <p:sp>
        <p:nvSpPr>
          <p:cNvPr id="2" name="Title 1"/>
          <p:cNvSpPr>
            <a:spLocks noGrp="1"/>
          </p:cNvSpPr>
          <p:nvPr>
            <p:ph type="title"/>
          </p:nvPr>
        </p:nvSpPr>
        <p:spPr>
          <a:xfrm>
            <a:off x="357158" y="541384"/>
            <a:ext cx="6807230" cy="566738"/>
          </a:xfrm>
          <a:prstGeom prst="rect">
            <a:avLst/>
          </a:prstGeom>
        </p:spPr>
        <p:txBody>
          <a:bodyPr anchor="b"/>
          <a:lstStyle>
            <a:lvl1pPr algn="l">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468314" y="1628775"/>
            <a:ext cx="6696074" cy="40322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7" name="Slide Number Placeholder 6"/>
          <p:cNvSpPr>
            <a:spLocks noGrp="1"/>
          </p:cNvSpPr>
          <p:nvPr>
            <p:ph type="sldNum" sz="quarter" idx="12"/>
          </p:nvPr>
        </p:nvSpPr>
        <p:spPr/>
        <p:txBody>
          <a:bodyPr/>
          <a:lstStyle/>
          <a:p>
            <a:fld id="{ABDB7DC1-6DFD-4804-B81B-5AD5FA1625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 pictures">
    <p:spTree>
      <p:nvGrpSpPr>
        <p:cNvPr id="1" name=""/>
        <p:cNvGrpSpPr/>
        <p:nvPr/>
      </p:nvGrpSpPr>
      <p:grpSpPr>
        <a:xfrm>
          <a:off x="0" y="0"/>
          <a:ext cx="0" cy="0"/>
          <a:chOff x="0" y="0"/>
          <a:chExt cx="0" cy="0"/>
        </a:xfrm>
      </p:grpSpPr>
      <p:sp>
        <p:nvSpPr>
          <p:cNvPr id="2" name="Title 1"/>
          <p:cNvSpPr>
            <a:spLocks noGrp="1"/>
          </p:cNvSpPr>
          <p:nvPr>
            <p:ph type="title"/>
          </p:nvPr>
        </p:nvSpPr>
        <p:spPr>
          <a:xfrm>
            <a:off x="357158" y="541384"/>
            <a:ext cx="6807230" cy="566738"/>
          </a:xfrm>
          <a:prstGeom prst="rect">
            <a:avLst/>
          </a:prstGeom>
        </p:spPr>
        <p:txBody>
          <a:bodyPr anchor="b"/>
          <a:lstStyle>
            <a:lvl1pPr algn="l">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468314" y="1628775"/>
            <a:ext cx="2146870" cy="1943101"/>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7" name="Slide Number Placeholder 6"/>
          <p:cNvSpPr>
            <a:spLocks noGrp="1"/>
          </p:cNvSpPr>
          <p:nvPr>
            <p:ph type="sldNum" sz="quarter" idx="12"/>
          </p:nvPr>
        </p:nvSpPr>
        <p:spPr/>
        <p:txBody>
          <a:bodyPr/>
          <a:lstStyle/>
          <a:p>
            <a:fld id="{ABDB7DC1-6DFD-4804-B81B-5AD5FA162587}" type="slidenum">
              <a:rPr lang="en-US" smtClean="0"/>
              <a:pPr/>
              <a:t>‹#›</a:t>
            </a:fld>
            <a:endParaRPr lang="en-US"/>
          </a:p>
        </p:txBody>
      </p:sp>
      <p:sp>
        <p:nvSpPr>
          <p:cNvPr id="10" name="Picture Placeholder 2"/>
          <p:cNvSpPr>
            <a:spLocks noGrp="1"/>
          </p:cNvSpPr>
          <p:nvPr>
            <p:ph type="pic" idx="16"/>
          </p:nvPr>
        </p:nvSpPr>
        <p:spPr>
          <a:xfrm>
            <a:off x="2754888" y="1628775"/>
            <a:ext cx="2146870" cy="1943101"/>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1" name="Picture Placeholder 2"/>
          <p:cNvSpPr>
            <a:spLocks noGrp="1"/>
          </p:cNvSpPr>
          <p:nvPr>
            <p:ph type="pic" idx="17"/>
          </p:nvPr>
        </p:nvSpPr>
        <p:spPr>
          <a:xfrm>
            <a:off x="5017518" y="1628775"/>
            <a:ext cx="2146870" cy="1943101"/>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2" name="Picture Placeholder 2"/>
          <p:cNvSpPr>
            <a:spLocks noGrp="1"/>
          </p:cNvSpPr>
          <p:nvPr>
            <p:ph type="pic" idx="18"/>
          </p:nvPr>
        </p:nvSpPr>
        <p:spPr>
          <a:xfrm>
            <a:off x="468313" y="3708780"/>
            <a:ext cx="2146870" cy="1943101"/>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3" name="Picture Placeholder 2"/>
          <p:cNvSpPr>
            <a:spLocks noGrp="1"/>
          </p:cNvSpPr>
          <p:nvPr>
            <p:ph type="pic" idx="19"/>
          </p:nvPr>
        </p:nvSpPr>
        <p:spPr>
          <a:xfrm>
            <a:off x="2751188" y="3705608"/>
            <a:ext cx="2146870" cy="1943101"/>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4" name="Picture Placeholder 2"/>
          <p:cNvSpPr>
            <a:spLocks noGrp="1"/>
          </p:cNvSpPr>
          <p:nvPr>
            <p:ph type="pic" idx="20"/>
          </p:nvPr>
        </p:nvSpPr>
        <p:spPr>
          <a:xfrm>
            <a:off x="5017518" y="3708780"/>
            <a:ext cx="2146870" cy="1943101"/>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Text and 1 Picture">
    <p:spTree>
      <p:nvGrpSpPr>
        <p:cNvPr id="1" name=""/>
        <p:cNvGrpSpPr/>
        <p:nvPr/>
      </p:nvGrpSpPr>
      <p:grpSpPr>
        <a:xfrm>
          <a:off x="0" y="0"/>
          <a:ext cx="0" cy="0"/>
          <a:chOff x="0" y="0"/>
          <a:chExt cx="0" cy="0"/>
        </a:xfrm>
      </p:grpSpPr>
      <p:sp>
        <p:nvSpPr>
          <p:cNvPr id="2" name="Title 1"/>
          <p:cNvSpPr>
            <a:spLocks noGrp="1"/>
          </p:cNvSpPr>
          <p:nvPr>
            <p:ph type="title"/>
          </p:nvPr>
        </p:nvSpPr>
        <p:spPr>
          <a:xfrm>
            <a:off x="357158" y="620764"/>
            <a:ext cx="6807230" cy="476267"/>
          </a:xfrm>
          <a:prstGeom prst="rect">
            <a:avLst/>
          </a:prstGeom>
        </p:spPr>
        <p:txBody>
          <a:bodyPr anchor="b"/>
          <a:lstStyle>
            <a:lvl1pPr algn="l">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5940425" y="1628775"/>
            <a:ext cx="2735263" cy="4032250"/>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hasCustomPrompt="1"/>
          </p:nvPr>
        </p:nvSpPr>
        <p:spPr>
          <a:xfrm>
            <a:off x="357159" y="1628775"/>
            <a:ext cx="5143535" cy="4032250"/>
          </a:xfrm>
        </p:spPr>
        <p:txBody>
          <a:bodyPr>
            <a:normAutofit/>
          </a:bodyPr>
          <a:lstStyle>
            <a:lvl1pPr marL="0" indent="0">
              <a:buNone/>
              <a:defRPr sz="1800">
                <a:solidFill>
                  <a:schemeClr val="accent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text </a:t>
            </a:r>
          </a:p>
        </p:txBody>
      </p:sp>
      <p:sp>
        <p:nvSpPr>
          <p:cNvPr id="7" name="Slide Number Placeholder 6"/>
          <p:cNvSpPr>
            <a:spLocks noGrp="1"/>
          </p:cNvSpPr>
          <p:nvPr>
            <p:ph type="sldNum" sz="quarter" idx="12"/>
          </p:nvPr>
        </p:nvSpPr>
        <p:spPr/>
        <p:txBody>
          <a:bodyPr/>
          <a:lstStyle/>
          <a:p>
            <a:fld id="{ABDB7DC1-6DFD-4804-B81B-5AD5FA1625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2 Pictures">
    <p:spTree>
      <p:nvGrpSpPr>
        <p:cNvPr id="1" name=""/>
        <p:cNvGrpSpPr/>
        <p:nvPr/>
      </p:nvGrpSpPr>
      <p:grpSpPr>
        <a:xfrm>
          <a:off x="0" y="0"/>
          <a:ext cx="0" cy="0"/>
          <a:chOff x="0" y="0"/>
          <a:chExt cx="0" cy="0"/>
        </a:xfrm>
      </p:grpSpPr>
      <p:sp>
        <p:nvSpPr>
          <p:cNvPr id="2" name="Title 1"/>
          <p:cNvSpPr>
            <a:spLocks noGrp="1"/>
          </p:cNvSpPr>
          <p:nvPr>
            <p:ph type="title"/>
          </p:nvPr>
        </p:nvSpPr>
        <p:spPr>
          <a:xfrm>
            <a:off x="357158" y="541384"/>
            <a:ext cx="6807230" cy="566738"/>
          </a:xfrm>
          <a:prstGeom prst="rect">
            <a:avLst/>
          </a:prstGeom>
        </p:spPr>
        <p:txBody>
          <a:bodyPr anchor="b"/>
          <a:lstStyle>
            <a:lvl1pPr algn="l">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5940424" y="1628775"/>
            <a:ext cx="2735263" cy="1943101"/>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hasCustomPrompt="1"/>
          </p:nvPr>
        </p:nvSpPr>
        <p:spPr>
          <a:xfrm>
            <a:off x="357159" y="1628775"/>
            <a:ext cx="5151466" cy="4032250"/>
          </a:xfrm>
        </p:spPr>
        <p:txBody>
          <a:bodyPr>
            <a:normAutofit/>
          </a:bodyPr>
          <a:lstStyle>
            <a:lvl1pPr marL="0" indent="0">
              <a:buNone/>
              <a:defRPr sz="1800">
                <a:solidFill>
                  <a:schemeClr val="accent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text </a:t>
            </a:r>
          </a:p>
        </p:txBody>
      </p:sp>
      <p:sp>
        <p:nvSpPr>
          <p:cNvPr id="7" name="Slide Number Placeholder 6"/>
          <p:cNvSpPr>
            <a:spLocks noGrp="1"/>
          </p:cNvSpPr>
          <p:nvPr>
            <p:ph type="sldNum" sz="quarter" idx="12"/>
          </p:nvPr>
        </p:nvSpPr>
        <p:spPr/>
        <p:txBody>
          <a:bodyPr/>
          <a:lstStyle/>
          <a:p>
            <a:fld id="{ABDB7DC1-6DFD-4804-B81B-5AD5FA162587}" type="slidenum">
              <a:rPr lang="en-US" smtClean="0"/>
              <a:pPr/>
              <a:t>‹#›</a:t>
            </a:fld>
            <a:endParaRPr lang="en-US"/>
          </a:p>
        </p:txBody>
      </p:sp>
      <p:sp>
        <p:nvSpPr>
          <p:cNvPr id="6" name="Picture Placeholder 2"/>
          <p:cNvSpPr>
            <a:spLocks noGrp="1"/>
          </p:cNvSpPr>
          <p:nvPr>
            <p:ph type="pic" idx="13"/>
          </p:nvPr>
        </p:nvSpPr>
        <p:spPr>
          <a:xfrm>
            <a:off x="5940424" y="3714753"/>
            <a:ext cx="2735263" cy="1928826"/>
          </a:xfrm>
        </p:spPr>
        <p:txBody>
          <a:bodyPr>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BDB7DC1-6DFD-4804-B81B-5AD5FA162587}" type="slidenum">
              <a:rPr lang="en-US" smtClean="0"/>
              <a:pPr/>
              <a:t>‹#›</a:t>
            </a:fld>
            <a:endParaRPr lang="en-US"/>
          </a:p>
        </p:txBody>
      </p:sp>
      <p:sp>
        <p:nvSpPr>
          <p:cNvPr id="3" name="Rectangle 2"/>
          <p:cNvSpPr/>
          <p:nvPr userDrawn="1"/>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cstate="print">
            <a:lum/>
          </a:blip>
          <a:srcRect/>
          <a:stretch>
            <a:fillRect l="-1000" r="-1000"/>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3071" y="1600201"/>
            <a:ext cx="6801317" cy="40433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4"/>
          </p:nvPr>
        </p:nvSpPr>
        <p:spPr>
          <a:xfrm>
            <a:off x="8143900" y="0"/>
            <a:ext cx="64291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DB7DC1-6DFD-4804-B81B-5AD5FA162587}" type="slidenum">
              <a:rPr lang="en-US" smtClean="0"/>
              <a:pPr/>
              <a:t>‹#›</a:t>
            </a:fld>
            <a:endParaRPr lang="en-US"/>
          </a:p>
        </p:txBody>
      </p:sp>
      <p:sp>
        <p:nvSpPr>
          <p:cNvPr id="8" name="Rectangle 2"/>
          <p:cNvSpPr>
            <a:spLocks noGrp="1" noChangeArrowheads="1"/>
          </p:cNvSpPr>
          <p:nvPr>
            <p:ph type="title"/>
          </p:nvPr>
        </p:nvSpPr>
        <p:spPr bwMode="auto">
          <a:xfrm>
            <a:off x="342928" y="532943"/>
            <a:ext cx="6821460" cy="53860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AU" dirty="0"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5" r:id="rId3"/>
    <p:sldLayoutId id="2147483666" r:id="rId4"/>
    <p:sldLayoutId id="2147483667" r:id="rId5"/>
    <p:sldLayoutId id="2147483668" r:id="rId6"/>
    <p:sldLayoutId id="2147483657" r:id="rId7"/>
    <p:sldLayoutId id="2147483658" r:id="rId8"/>
    <p:sldLayoutId id="2147483655" r:id="rId9"/>
    <p:sldLayoutId id="2147483659" r:id="rId10"/>
    <p:sldLayoutId id="2147483660" r:id="rId11"/>
    <p:sldLayoutId id="2147483661" r:id="rId12"/>
    <p:sldLayoutId id="2147483662" r:id="rId13"/>
    <p:sldLayoutId id="2147483663" r:id="rId14"/>
    <p:sldLayoutId id="2147483664" r:id="rId15"/>
  </p:sldLayoutIdLst>
  <p:hf hdr="0" ftr="0" dt="0"/>
  <p:txStyles>
    <p:titleStyle>
      <a:lvl1pPr algn="l" defTabSz="914400" rtl="0" eaLnBrk="1" latinLnBrk="0" hangingPunct="1">
        <a:spcBef>
          <a:spcPct val="0"/>
        </a:spcBef>
        <a:buNone/>
        <a:defRPr sz="3200" kern="1200">
          <a:solidFill>
            <a:schemeClr val="tx2"/>
          </a:solidFill>
          <a:latin typeface="Arial" pitchFamily="34" charset="0"/>
          <a:ea typeface="+mj-ea"/>
          <a:cs typeface="Arial" pitchFamily="34" charset="0"/>
        </a:defRPr>
      </a:lvl1pPr>
    </p:titleStyle>
    <p:bodyStyle>
      <a:lvl1pPr marL="0" indent="0" algn="l" defTabSz="914400" rtl="0" eaLnBrk="1" latinLnBrk="0" hangingPunct="1">
        <a:spcBef>
          <a:spcPct val="20000"/>
        </a:spcBef>
        <a:buFont typeface="Arial" pitchFamily="34" charset="0"/>
        <a:buNone/>
        <a:tabLst/>
        <a:defRPr sz="1800" kern="1200">
          <a:solidFill>
            <a:schemeClr val="accent2"/>
          </a:solidFill>
          <a:latin typeface="+mn-lt"/>
          <a:ea typeface="+mn-ea"/>
          <a:cs typeface="+mn-cs"/>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chart" Target="../charts/chart11.xml"/></Relationships>
</file>

<file path=ppt/slides/_rels/slide21.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chart" Target="../charts/chart13.xml"/></Relationships>
</file>

<file path=ppt/slides/_rels/slide22.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chart" Target="../charts/chart15.xml"/></Relationships>
</file>

<file path=ppt/slides/_rels/slide23.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chart" Target="../charts/chart17.xml"/></Relationships>
</file>

<file path=ppt/slides/_rels/slide24.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chart" Target="../charts/chart19.xml"/></Relationships>
</file>

<file path=ppt/slides/_rels/slide25.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chart" Target="../charts/chart21.xml"/></Relationships>
</file>

<file path=ppt/slides/_rels/slide26.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chart" Target="../charts/chart2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intracen.org/publications"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3.xml.rels><?xml version="1.0" encoding="UTF-8" standalone="yes"?>
<Relationships xmlns="http://schemas.openxmlformats.org/package/2006/relationships"><Relationship Id="rId3" Type="http://schemas.openxmlformats.org/officeDocument/2006/relationships/hyperlink" Target="mailto:hermelink@intracen.org"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notesSlide" Target="../notesSlides/notesSlide35.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9.png"/><Relationship Id="rId5" Type="http://schemas.openxmlformats.org/officeDocument/2006/relationships/oleObject" Target="../embeddings/oleObject1.bin"/><Relationship Id="rId4" Type="http://schemas.openxmlformats.org/officeDocument/2006/relationships/image" Target="../media/image11.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chart" Target="../charts/chart28.xml"/></Relationships>
</file>

<file path=ppt/slides/_rels/slide47.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chart" Target="../charts/chart31.xml"/></Relationships>
</file>

<file path=ppt/slides/_rels/slide49.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chart" Target="../charts/chart34.xml"/><Relationship Id="rId4" Type="http://schemas.openxmlformats.org/officeDocument/2006/relationships/chart" Target="../charts/chart3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772816"/>
            <a:ext cx="7992888" cy="1656184"/>
          </a:xfrm>
        </p:spPr>
        <p:txBody>
          <a:bodyPr/>
          <a:lstStyle/>
          <a:p>
            <a:pPr>
              <a:spcBef>
                <a:spcPts val="600"/>
              </a:spcBef>
              <a:spcAft>
                <a:spcPts val="600"/>
              </a:spcAft>
            </a:pPr>
            <a:r>
              <a:rPr lang="en-GB" sz="4000" dirty="0" smtClean="0"/>
              <a:t>BUSINESS PERSPECTIVES ON NON-TARIFF MEASURES</a:t>
            </a:r>
            <a:endParaRPr lang="en-US" sz="4000" dirty="0"/>
          </a:p>
        </p:txBody>
      </p:sp>
      <p:sp>
        <p:nvSpPr>
          <p:cNvPr id="3" name="Subtitle 2"/>
          <p:cNvSpPr>
            <a:spLocks noGrp="1"/>
          </p:cNvSpPr>
          <p:nvPr>
            <p:ph type="subTitle" idx="1"/>
          </p:nvPr>
        </p:nvSpPr>
        <p:spPr>
          <a:xfrm>
            <a:off x="395536" y="4005064"/>
            <a:ext cx="8208912" cy="1145288"/>
          </a:xfrm>
        </p:spPr>
        <p:txBody>
          <a:bodyPr>
            <a:noAutofit/>
          </a:bodyPr>
          <a:lstStyle/>
          <a:p>
            <a:r>
              <a:rPr lang="en-US" sz="3000" dirty="0" smtClean="0"/>
              <a:t>FINDINGS AND IMPLICATIONS </a:t>
            </a:r>
          </a:p>
          <a:p>
            <a:r>
              <a:rPr lang="en-US" sz="3000" dirty="0" smtClean="0"/>
              <a:t>FOR ARAB STATES</a:t>
            </a:r>
            <a:endParaRPr lang="en-US" sz="3000" dirty="0"/>
          </a:p>
        </p:txBody>
      </p:sp>
      <p:sp>
        <p:nvSpPr>
          <p:cNvPr id="4" name="Text Box 6"/>
          <p:cNvSpPr txBox="1">
            <a:spLocks noChangeArrowheads="1"/>
          </p:cNvSpPr>
          <p:nvPr/>
        </p:nvSpPr>
        <p:spPr bwMode="auto">
          <a:xfrm>
            <a:off x="323528" y="5733256"/>
            <a:ext cx="7632848" cy="969496"/>
          </a:xfrm>
          <a:prstGeom prst="rect">
            <a:avLst/>
          </a:prstGeom>
          <a:noFill/>
          <a:ln w="9525">
            <a:noFill/>
            <a:miter lim="800000"/>
            <a:headEnd/>
            <a:tailEnd/>
          </a:ln>
          <a:effectLst/>
        </p:spPr>
        <p:txBody>
          <a:bodyPr wrap="square">
            <a:spAutoFit/>
          </a:bodyPr>
          <a:lstStyle/>
          <a:p>
            <a:pPr>
              <a:lnSpc>
                <a:spcPct val="95000"/>
              </a:lnSpc>
              <a:buClr>
                <a:srgbClr val="777777"/>
              </a:buClr>
            </a:pPr>
            <a:r>
              <a:rPr lang="en-AU" sz="2000" dirty="0" smtClean="0">
                <a:solidFill>
                  <a:srgbClr val="777777"/>
                </a:solidFill>
              </a:rPr>
              <a:t>Mathieu Loridan, ITC</a:t>
            </a:r>
          </a:p>
          <a:p>
            <a:pPr>
              <a:lnSpc>
                <a:spcPct val="95000"/>
              </a:lnSpc>
              <a:buClr>
                <a:srgbClr val="777777"/>
              </a:buClr>
            </a:pPr>
            <a:r>
              <a:rPr lang="en-AU" sz="2000" dirty="0" smtClean="0">
                <a:solidFill>
                  <a:srgbClr val="777777"/>
                </a:solidFill>
              </a:rPr>
              <a:t>UN-ESCWA EGM on Trade and Transport Facilitation, Dubai</a:t>
            </a:r>
          </a:p>
          <a:p>
            <a:pPr>
              <a:lnSpc>
                <a:spcPct val="95000"/>
              </a:lnSpc>
              <a:buClr>
                <a:srgbClr val="777777"/>
              </a:buClr>
            </a:pPr>
            <a:r>
              <a:rPr lang="en-AU" sz="2000" dirty="0" smtClean="0">
                <a:solidFill>
                  <a:srgbClr val="777777"/>
                </a:solidFill>
              </a:rPr>
              <a:t>10 April 2013</a:t>
            </a:r>
            <a:endParaRPr lang="en-AU"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10</a:t>
            </a:fld>
            <a:endParaRPr lang="en-US" dirty="0"/>
          </a:p>
        </p:txBody>
      </p:sp>
      <p:sp>
        <p:nvSpPr>
          <p:cNvPr id="10242" name="Title 1"/>
          <p:cNvSpPr>
            <a:spLocks noGrp="1"/>
          </p:cNvSpPr>
          <p:nvPr>
            <p:ph type="title"/>
          </p:nvPr>
        </p:nvSpPr>
        <p:spPr>
          <a:xfrm>
            <a:off x="323528" y="260648"/>
            <a:ext cx="8280400" cy="649288"/>
          </a:xfrm>
        </p:spPr>
        <p:txBody>
          <a:bodyPr/>
          <a:lstStyle/>
          <a:p>
            <a:r>
              <a:rPr lang="en-US" dirty="0">
                <a:latin typeface="Arial" charset="0"/>
                <a:cs typeface="Arial" charset="0"/>
              </a:rPr>
              <a:t>The survey process consists of two </a:t>
            </a:r>
            <a:r>
              <a:rPr lang="en-US" dirty="0" smtClean="0">
                <a:latin typeface="Arial" charset="0"/>
                <a:cs typeface="Arial" charset="0"/>
              </a:rPr>
              <a:t>steps:</a:t>
            </a:r>
            <a:endParaRPr lang="en-US" dirty="0">
              <a:latin typeface="Arial" charset="0"/>
              <a:cs typeface="Arial" charset="0"/>
            </a:endParaRPr>
          </a:p>
        </p:txBody>
      </p:sp>
      <p:sp>
        <p:nvSpPr>
          <p:cNvPr id="6" name="Text Placeholder 3"/>
          <p:cNvSpPr txBox="1">
            <a:spLocks/>
          </p:cNvSpPr>
          <p:nvPr/>
        </p:nvSpPr>
        <p:spPr>
          <a:xfrm>
            <a:off x="357158" y="1285860"/>
            <a:ext cx="8535322" cy="4591412"/>
          </a:xfrm>
          <a:prstGeom prst="rect">
            <a:avLst/>
          </a:prstGeom>
        </p:spPr>
        <p:txBody>
          <a:bodyPr>
            <a:noAutofit/>
          </a:bodyPr>
          <a:lstStyle>
            <a:lvl1pPr marL="0" indent="0" algn="l" defTabSz="914400" rtl="0" eaLnBrk="1" latinLnBrk="0" hangingPunct="1">
              <a:spcBef>
                <a:spcPct val="20000"/>
              </a:spcBef>
              <a:buFont typeface="Arial" pitchFamily="34" charset="0"/>
              <a:buNone/>
              <a:tabLst/>
              <a:defRPr sz="1800" kern="1200">
                <a:solidFill>
                  <a:schemeClr val="accent2"/>
                </a:solidFill>
                <a:latin typeface="+mn-lt"/>
                <a:ea typeface="+mn-ea"/>
                <a:cs typeface="+mn-cs"/>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b="1" dirty="0" smtClean="0"/>
              <a:t>NTM Surveys follow a two-step approach:</a:t>
            </a:r>
          </a:p>
          <a:p>
            <a:endParaRPr lang="en-US" dirty="0" smtClean="0"/>
          </a:p>
          <a:p>
            <a:r>
              <a:rPr lang="en-US" sz="2000" b="1" dirty="0" smtClean="0">
                <a:solidFill>
                  <a:schemeClr val="tx2"/>
                </a:solidFill>
              </a:rPr>
              <a:t>Step 1. 	Phone-screen interviews (5-10 min) </a:t>
            </a:r>
          </a:p>
          <a:p>
            <a:r>
              <a:rPr lang="en-US" dirty="0" smtClean="0"/>
              <a:t>	Step 1 is aimed to identify the companies which are affected by 	burdensome NTMs or other obstacles to trade.</a:t>
            </a:r>
          </a:p>
          <a:p>
            <a:r>
              <a:rPr lang="en-US" dirty="0" smtClean="0"/>
              <a:t>	Results of the phone screen interviews show the share of companies 	affected by NTM-related barriers to trade.</a:t>
            </a:r>
          </a:p>
          <a:p>
            <a:endParaRPr lang="en-US" dirty="0" smtClean="0">
              <a:solidFill>
                <a:srgbClr val="002060"/>
              </a:solidFill>
            </a:endParaRPr>
          </a:p>
          <a:p>
            <a:r>
              <a:rPr lang="en-US" sz="2000" b="1" dirty="0" smtClean="0">
                <a:solidFill>
                  <a:schemeClr val="tx2"/>
                </a:solidFill>
              </a:rPr>
              <a:t>Step 2. 	In-depth face-to-face interviews (~60 min)</a:t>
            </a:r>
          </a:p>
          <a:p>
            <a:r>
              <a:rPr lang="en-US" dirty="0" smtClean="0">
                <a:solidFill>
                  <a:srgbClr val="002060"/>
                </a:solidFill>
              </a:rPr>
              <a:t>	</a:t>
            </a:r>
            <a:r>
              <a:rPr lang="en-US" dirty="0" smtClean="0"/>
              <a:t>Step 2 face-to-face interviews cover only companies that reported on the 	phone that their export is affected by barriers to trade. </a:t>
            </a:r>
          </a:p>
          <a:p>
            <a:pPr>
              <a:spcAft>
                <a:spcPts val="600"/>
              </a:spcAft>
            </a:pPr>
            <a:r>
              <a:rPr lang="en-US" dirty="0" smtClean="0"/>
              <a:t>	Face-to-face interviews capture detailed information on the types of 	burdensome NTMs and other obstacles to trade at the product level and 	by partner country.</a:t>
            </a:r>
            <a:endParaRPr lang="en-GB" dirty="0" smtClean="0"/>
          </a:p>
        </p:txBody>
      </p:sp>
    </p:spTree>
    <p:extLst>
      <p:ext uri="{BB962C8B-B14F-4D97-AF65-F5344CB8AC3E}">
        <p14:creationId xmlns:p14="http://schemas.microsoft.com/office/powerpoint/2010/main" val="283987445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4410" y="1015121"/>
            <a:ext cx="8187028" cy="4430103"/>
          </a:xfrm>
          <a:prstGeom prst="rect">
            <a:avLst/>
          </a:prstGeom>
        </p:spPr>
      </p:pic>
      <p:sp>
        <p:nvSpPr>
          <p:cNvPr id="12" name="TextBox 11"/>
          <p:cNvSpPr txBox="1"/>
          <p:nvPr/>
        </p:nvSpPr>
        <p:spPr>
          <a:xfrm>
            <a:off x="5241280" y="5414354"/>
            <a:ext cx="3480158" cy="1169551"/>
          </a:xfrm>
          <a:prstGeom prst="rect">
            <a:avLst/>
          </a:prstGeom>
          <a:solidFill>
            <a:schemeClr val="bg2"/>
          </a:solidFill>
        </p:spPr>
        <p:txBody>
          <a:bodyPr wrap="square" rtlCol="0">
            <a:spAutoFit/>
          </a:bodyPr>
          <a:lstStyle/>
          <a:p>
            <a:pPr marL="363538"/>
            <a:r>
              <a:rPr lang="en-US" b="1" u="sng" dirty="0" smtClean="0">
                <a:solidFill>
                  <a:srgbClr val="595959"/>
                </a:solidFill>
                <a:latin typeface="Calibri" pitchFamily="34" charset="0"/>
              </a:rPr>
              <a:t>As of 1 January 2013</a:t>
            </a:r>
          </a:p>
          <a:p>
            <a:pPr marL="363538"/>
            <a:endParaRPr lang="en-US" sz="200" b="1" dirty="0" smtClean="0">
              <a:solidFill>
                <a:srgbClr val="595959"/>
              </a:solidFill>
              <a:latin typeface="Calibri" pitchFamily="34" charset="0"/>
            </a:endParaRPr>
          </a:p>
          <a:p>
            <a:pPr marL="363538"/>
            <a:r>
              <a:rPr lang="en-US" b="1" dirty="0" smtClean="0">
                <a:solidFill>
                  <a:srgbClr val="FF0000"/>
                </a:solidFill>
                <a:latin typeface="Calibri" pitchFamily="34" charset="0"/>
              </a:rPr>
              <a:t>9,339 </a:t>
            </a:r>
            <a:r>
              <a:rPr lang="en-US" b="1" dirty="0" smtClean="0">
                <a:solidFill>
                  <a:srgbClr val="595959"/>
                </a:solidFill>
                <a:latin typeface="Calibri" pitchFamily="34" charset="0"/>
              </a:rPr>
              <a:t>phone interviews</a:t>
            </a:r>
          </a:p>
          <a:p>
            <a:pPr marL="363538"/>
            <a:r>
              <a:rPr lang="en-US" b="1" dirty="0" smtClean="0">
                <a:solidFill>
                  <a:srgbClr val="FF0000"/>
                </a:solidFill>
                <a:latin typeface="Calibri" pitchFamily="34" charset="0"/>
              </a:rPr>
              <a:t>3,290 </a:t>
            </a:r>
            <a:r>
              <a:rPr lang="en-US" b="1" dirty="0" smtClean="0">
                <a:solidFill>
                  <a:srgbClr val="595959"/>
                </a:solidFill>
                <a:latin typeface="Calibri" pitchFamily="34" charset="0"/>
              </a:rPr>
              <a:t>face-to-face interviews</a:t>
            </a:r>
          </a:p>
          <a:p>
            <a:pPr marL="363538"/>
            <a:r>
              <a:rPr lang="en-US" sz="1400" b="1" dirty="0" smtClean="0">
                <a:solidFill>
                  <a:srgbClr val="595959"/>
                </a:solidFill>
                <a:latin typeface="Calibri" pitchFamily="34" charset="0"/>
              </a:rPr>
              <a:t>(plus 7 pilot countries)</a:t>
            </a:r>
            <a:endParaRPr lang="en-US" sz="1400" dirty="0">
              <a:solidFill>
                <a:srgbClr val="595959"/>
              </a:solidFill>
              <a:latin typeface="Arial"/>
            </a:endParaRPr>
          </a:p>
        </p:txBody>
      </p:sp>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9" y="5445224"/>
            <a:ext cx="3117551" cy="1150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Oval 5"/>
          <p:cNvSpPr/>
          <p:nvPr/>
        </p:nvSpPr>
        <p:spPr>
          <a:xfrm>
            <a:off x="5241280" y="3856856"/>
            <a:ext cx="144016" cy="144016"/>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95959"/>
              </a:solidFill>
            </a:endParaRPr>
          </a:p>
        </p:txBody>
      </p:sp>
      <p:sp>
        <p:nvSpPr>
          <p:cNvPr id="7" name="Oval 6"/>
          <p:cNvSpPr/>
          <p:nvPr/>
        </p:nvSpPr>
        <p:spPr>
          <a:xfrm>
            <a:off x="4509308" y="2107456"/>
            <a:ext cx="144016" cy="144016"/>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95959"/>
              </a:solidFill>
            </a:endParaRPr>
          </a:p>
        </p:txBody>
      </p:sp>
      <p:sp>
        <p:nvSpPr>
          <p:cNvPr id="9" name="Oval 8"/>
          <p:cNvSpPr/>
          <p:nvPr/>
        </p:nvSpPr>
        <p:spPr>
          <a:xfrm>
            <a:off x="1475656" y="2852936"/>
            <a:ext cx="144016" cy="144016"/>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95959"/>
              </a:solidFill>
            </a:endParaRPr>
          </a:p>
        </p:txBody>
      </p:sp>
      <p:sp>
        <p:nvSpPr>
          <p:cNvPr id="10" name="Oval 9"/>
          <p:cNvSpPr/>
          <p:nvPr/>
        </p:nvSpPr>
        <p:spPr>
          <a:xfrm>
            <a:off x="971600" y="2564904"/>
            <a:ext cx="360040" cy="144016"/>
          </a:xfrm>
          <a:prstGeom prst="ellipse">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95959"/>
              </a:solidFill>
            </a:endParaRPr>
          </a:p>
        </p:txBody>
      </p:sp>
      <p:sp>
        <p:nvSpPr>
          <p:cNvPr id="11" name="TextBox 10"/>
          <p:cNvSpPr txBox="1"/>
          <p:nvPr/>
        </p:nvSpPr>
        <p:spPr>
          <a:xfrm>
            <a:off x="3707904" y="3309952"/>
            <a:ext cx="2236380" cy="1631216"/>
          </a:xfrm>
          <a:prstGeom prst="rect">
            <a:avLst/>
          </a:prstGeom>
          <a:solidFill>
            <a:schemeClr val="accent1"/>
          </a:solidFill>
        </p:spPr>
        <p:txBody>
          <a:bodyPr wrap="square" rtlCol="0">
            <a:spAutoFit/>
          </a:bodyPr>
          <a:lstStyle/>
          <a:p>
            <a:r>
              <a:rPr lang="en-US" sz="2000" b="1" u="sng" dirty="0" smtClean="0">
                <a:solidFill>
                  <a:schemeClr val="bg2"/>
                </a:solidFill>
                <a:latin typeface="Calibri" pitchFamily="34" charset="0"/>
              </a:rPr>
              <a:t>In the region</a:t>
            </a:r>
          </a:p>
          <a:p>
            <a:pPr>
              <a:buFontTx/>
              <a:buChar char="-"/>
            </a:pPr>
            <a:r>
              <a:rPr lang="en-US" sz="2000" b="1" dirty="0" smtClean="0">
                <a:solidFill>
                  <a:schemeClr val="bg2"/>
                </a:solidFill>
                <a:latin typeface="Calibri" pitchFamily="34" charset="0"/>
              </a:rPr>
              <a:t> Egypt </a:t>
            </a:r>
          </a:p>
          <a:p>
            <a:pPr>
              <a:buFontTx/>
              <a:buChar char="-"/>
            </a:pPr>
            <a:r>
              <a:rPr lang="en-US" sz="2000" b="1" dirty="0" smtClean="0">
                <a:solidFill>
                  <a:schemeClr val="bg2"/>
                </a:solidFill>
                <a:latin typeface="Calibri" pitchFamily="34" charset="0"/>
              </a:rPr>
              <a:t> Morocco</a:t>
            </a:r>
          </a:p>
          <a:p>
            <a:pPr>
              <a:buFontTx/>
              <a:buChar char="-"/>
            </a:pPr>
            <a:r>
              <a:rPr lang="en-US" sz="2000" b="1" dirty="0" smtClean="0">
                <a:solidFill>
                  <a:schemeClr val="bg2"/>
                </a:solidFill>
                <a:latin typeface="Calibri" pitchFamily="34" charset="0"/>
              </a:rPr>
              <a:t> Occ. Palestinian T. </a:t>
            </a:r>
          </a:p>
          <a:p>
            <a:pPr>
              <a:buFontTx/>
              <a:buChar char="-"/>
            </a:pPr>
            <a:r>
              <a:rPr lang="en-US" sz="2000" b="1" dirty="0" smtClean="0">
                <a:solidFill>
                  <a:schemeClr val="bg2"/>
                </a:solidFill>
                <a:latin typeface="Calibri" pitchFamily="34" charset="0"/>
              </a:rPr>
              <a:t> Tunisia </a:t>
            </a:r>
          </a:p>
        </p:txBody>
      </p:sp>
      <p:sp>
        <p:nvSpPr>
          <p:cNvPr id="13" name="Title 1"/>
          <p:cNvSpPr>
            <a:spLocks noGrp="1"/>
          </p:cNvSpPr>
          <p:nvPr>
            <p:ph type="title" idx="4294967295"/>
          </p:nvPr>
        </p:nvSpPr>
        <p:spPr>
          <a:xfrm>
            <a:off x="357188" y="260648"/>
            <a:ext cx="8319268" cy="552450"/>
          </a:xfrm>
        </p:spPr>
        <p:txBody>
          <a:bodyPr/>
          <a:lstStyle/>
          <a:p>
            <a:r>
              <a:rPr lang="en-US" dirty="0" smtClean="0"/>
              <a:t>ITC business </a:t>
            </a:r>
            <a:r>
              <a:rPr lang="en-US" dirty="0"/>
              <a:t>surveys on </a:t>
            </a:r>
            <a:r>
              <a:rPr lang="en-US" dirty="0" smtClean="0"/>
              <a:t>NTMs - countries</a:t>
            </a:r>
            <a:endParaRPr lang="en-US" dirty="0" smtClean="0">
              <a:latin typeface="Arial" charset="0"/>
              <a:cs typeface="Arial" charset="0"/>
            </a:endParaRPr>
          </a:p>
        </p:txBody>
      </p:sp>
      <p:sp>
        <p:nvSpPr>
          <p:cNvPr id="1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18222E58-CDED-4351-A5F5-DE3FC8D6CFC6}" type="slidenum">
              <a:rPr lang="en-US" smtClean="0"/>
              <a:pPr>
                <a:defRPr/>
              </a:pPr>
              <a:t>11</a:t>
            </a:fld>
            <a:endParaRPr lang="en-US" dirty="0"/>
          </a:p>
        </p:txBody>
      </p:sp>
    </p:spTree>
    <p:extLst>
      <p:ext uri="{BB962C8B-B14F-4D97-AF65-F5344CB8AC3E}">
        <p14:creationId xmlns:p14="http://schemas.microsoft.com/office/powerpoint/2010/main" val="1994351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idx="1"/>
          </p:nvPr>
        </p:nvSpPr>
        <p:spPr>
          <a:xfrm>
            <a:off x="467544" y="1412777"/>
            <a:ext cx="8391306" cy="4464495"/>
          </a:xfrm>
        </p:spPr>
        <p:txBody>
          <a:bodyPr>
            <a:noAutofit/>
          </a:bodyPr>
          <a:lstStyle/>
          <a:p>
            <a:pPr marL="457200" indent="-457200">
              <a:lnSpc>
                <a:spcPct val="150000"/>
              </a:lnSpc>
              <a:buFont typeface="+mj-lt"/>
              <a:buAutoNum type="arabicPeriod"/>
            </a:pPr>
            <a:r>
              <a:rPr lang="en-GB" sz="2800" dirty="0" smtClean="0">
                <a:solidFill>
                  <a:schemeClr val="tx2">
                    <a:lumMod val="60000"/>
                    <a:lumOff val="40000"/>
                  </a:schemeClr>
                </a:solidFill>
              </a:rPr>
              <a:t>Short introduction to non-tariff measures (NTMs)</a:t>
            </a:r>
            <a:endParaRPr lang="fr-CH" sz="2800" b="1" dirty="0" smtClean="0">
              <a:solidFill>
                <a:srgbClr val="00B0F0"/>
              </a:solidFill>
            </a:endParaRPr>
          </a:p>
          <a:p>
            <a:pPr marL="457200" indent="-457200">
              <a:lnSpc>
                <a:spcPct val="150000"/>
              </a:lnSpc>
              <a:buFont typeface="+mj-lt"/>
              <a:buAutoNum type="arabicPeriod"/>
            </a:pPr>
            <a:r>
              <a:rPr lang="en-GB" sz="2800" dirty="0" smtClean="0">
                <a:solidFill>
                  <a:schemeClr val="tx2">
                    <a:lumMod val="60000"/>
                    <a:lumOff val="40000"/>
                  </a:schemeClr>
                </a:solidFill>
              </a:rPr>
              <a:t>The ITC programme on NTMs</a:t>
            </a:r>
            <a:endParaRPr lang="fr-CH" sz="2800" b="1" dirty="0" smtClean="0">
              <a:solidFill>
                <a:srgbClr val="00B0F0"/>
              </a:solidFill>
            </a:endParaRPr>
          </a:p>
          <a:p>
            <a:pPr marL="457200" indent="-457200">
              <a:lnSpc>
                <a:spcPct val="150000"/>
              </a:lnSpc>
              <a:buFont typeface="+mj-lt"/>
              <a:buAutoNum type="arabicPeriod"/>
            </a:pPr>
            <a:r>
              <a:rPr lang="fr-CH" sz="2800" b="1" dirty="0" smtClean="0">
                <a:solidFill>
                  <a:srgbClr val="00B0F0"/>
                </a:solidFill>
              </a:rPr>
              <a:t>Survey </a:t>
            </a:r>
            <a:r>
              <a:rPr lang="fr-CH" sz="2800" b="1" dirty="0" err="1" smtClean="0">
                <a:solidFill>
                  <a:srgbClr val="00B0F0"/>
                </a:solidFill>
              </a:rPr>
              <a:t>findings</a:t>
            </a:r>
            <a:r>
              <a:rPr lang="fr-CH" sz="2800" b="1" dirty="0" smtClean="0">
                <a:solidFill>
                  <a:srgbClr val="00B0F0"/>
                </a:solidFill>
              </a:rPr>
              <a:t> in the </a:t>
            </a:r>
            <a:r>
              <a:rPr lang="fr-CH" sz="2800" b="1" dirty="0" err="1" smtClean="0">
                <a:solidFill>
                  <a:srgbClr val="00B0F0"/>
                </a:solidFill>
              </a:rPr>
              <a:t>region</a:t>
            </a:r>
            <a:endParaRPr lang="en-GB" sz="2800" b="1" dirty="0" smtClean="0">
              <a:solidFill>
                <a:srgbClr val="00B0F0"/>
              </a:solidFill>
            </a:endParaRPr>
          </a:p>
          <a:p>
            <a:pPr marL="457200" indent="-457200">
              <a:lnSpc>
                <a:spcPct val="150000"/>
              </a:lnSpc>
              <a:buFont typeface="+mj-lt"/>
              <a:buAutoNum type="arabicPeriod"/>
            </a:pPr>
            <a:r>
              <a:rPr lang="en-GB" sz="2800" dirty="0">
                <a:solidFill>
                  <a:schemeClr val="tx2">
                    <a:lumMod val="60000"/>
                    <a:lumOff val="40000"/>
                  </a:schemeClr>
                </a:solidFill>
              </a:rPr>
              <a:t>Conclusions and way forward</a:t>
            </a:r>
            <a:r>
              <a:rPr lang="en-GB" sz="2800" dirty="0" smtClean="0"/>
              <a:t/>
            </a:r>
            <a:br>
              <a:rPr lang="en-GB" sz="2800" dirty="0" smtClean="0"/>
            </a:br>
            <a:endParaRPr lang="en-GB" sz="2800" dirty="0" smtClean="0"/>
          </a:p>
        </p:txBody>
      </p:sp>
    </p:spTree>
    <p:extLst>
      <p:ext uri="{BB962C8B-B14F-4D97-AF65-F5344CB8AC3E}">
        <p14:creationId xmlns:p14="http://schemas.microsoft.com/office/powerpoint/2010/main" val="8008688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9066" y="332656"/>
            <a:ext cx="8463414" cy="552471"/>
          </a:xfrm>
        </p:spPr>
        <p:txBody>
          <a:bodyPr/>
          <a:lstStyle/>
          <a:p>
            <a:r>
              <a:rPr lang="en-GB" sz="3600" dirty="0" smtClean="0"/>
              <a:t>Context: low intra-regional trade</a:t>
            </a:r>
            <a:endParaRPr lang="en-GB" sz="3600" dirty="0"/>
          </a:p>
        </p:txBody>
      </p:sp>
      <p:sp>
        <p:nvSpPr>
          <p:cNvPr id="4" name="Slide Number Placeholder 3"/>
          <p:cNvSpPr>
            <a:spLocks noGrp="1"/>
          </p:cNvSpPr>
          <p:nvPr>
            <p:ph type="sldNum" sz="quarter" idx="12"/>
          </p:nvPr>
        </p:nvSpPr>
        <p:spPr/>
        <p:txBody>
          <a:bodyPr/>
          <a:lstStyle/>
          <a:p>
            <a:fld id="{ABDB7DC1-6DFD-4804-B81B-5AD5FA162587}" type="slidenum">
              <a:rPr lang="en-US" smtClean="0"/>
              <a:pPr/>
              <a:t>13</a:t>
            </a:fld>
            <a:endParaRPr lang="en-US"/>
          </a:p>
        </p:txBody>
      </p:sp>
      <p:graphicFrame>
        <p:nvGraphicFramePr>
          <p:cNvPr id="6" name="Chart 5"/>
          <p:cNvGraphicFramePr/>
          <p:nvPr>
            <p:extLst>
              <p:ext uri="{D42A27DB-BD31-4B8C-83A1-F6EECF244321}">
                <p14:modId xmlns:p14="http://schemas.microsoft.com/office/powerpoint/2010/main" val="3786926053"/>
              </p:ext>
            </p:extLst>
          </p:nvPr>
        </p:nvGraphicFramePr>
        <p:xfrm>
          <a:off x="611560" y="1268760"/>
          <a:ext cx="7992888" cy="4536504"/>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2"/>
          <p:cNvSpPr>
            <a:spLocks noGrp="1"/>
          </p:cNvSpPr>
          <p:nvPr>
            <p:ph idx="1"/>
          </p:nvPr>
        </p:nvSpPr>
        <p:spPr>
          <a:xfrm>
            <a:off x="2195736" y="6453336"/>
            <a:ext cx="4680520" cy="216024"/>
          </a:xfrm>
        </p:spPr>
        <p:txBody>
          <a:bodyPr>
            <a:noAutofit/>
          </a:bodyPr>
          <a:lstStyle/>
          <a:p>
            <a:r>
              <a:rPr lang="fr-CH" sz="1200" dirty="0" smtClean="0"/>
              <a:t>ITC </a:t>
            </a:r>
            <a:r>
              <a:rPr lang="fr-CH" sz="1200" dirty="0" err="1" smtClean="0"/>
              <a:t>calculations</a:t>
            </a:r>
            <a:r>
              <a:rPr lang="fr-CH" sz="1200" dirty="0" smtClean="0"/>
              <a:t> </a:t>
            </a:r>
            <a:r>
              <a:rPr lang="fr-CH" sz="1200" dirty="0" err="1" smtClean="0"/>
              <a:t>based</a:t>
            </a:r>
            <a:r>
              <a:rPr lang="fr-CH" sz="1200" dirty="0" smtClean="0"/>
              <a:t> </a:t>
            </a:r>
            <a:r>
              <a:rPr lang="fr-CH" sz="1200" dirty="0" err="1" smtClean="0"/>
              <a:t>Cepii’s</a:t>
            </a:r>
            <a:r>
              <a:rPr lang="fr-CH" sz="1200" dirty="0" smtClean="0"/>
              <a:t> BACI </a:t>
            </a:r>
            <a:r>
              <a:rPr lang="fr-CH" sz="1200" dirty="0" err="1" smtClean="0"/>
              <a:t>database</a:t>
            </a:r>
            <a:r>
              <a:rPr lang="fr-CH" sz="1200" dirty="0" smtClean="0"/>
              <a:t>, 2010</a:t>
            </a:r>
            <a:endParaRPr lang="en-GB" sz="1200" dirty="0"/>
          </a:p>
        </p:txBody>
      </p:sp>
    </p:spTree>
    <p:extLst>
      <p:ext uri="{BB962C8B-B14F-4D97-AF65-F5344CB8AC3E}">
        <p14:creationId xmlns:p14="http://schemas.microsoft.com/office/powerpoint/2010/main" val="41370906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69248" y="116632"/>
            <a:ext cx="8523232" cy="1023352"/>
          </a:xfrm>
        </p:spPr>
        <p:txBody>
          <a:bodyPr/>
          <a:lstStyle/>
          <a:p>
            <a:r>
              <a:rPr lang="fr-CH" dirty="0" err="1" smtClean="0">
                <a:latin typeface="Arial" charset="0"/>
                <a:cs typeface="Arial" charset="0"/>
              </a:rPr>
              <a:t>Context</a:t>
            </a:r>
            <a:r>
              <a:rPr lang="fr-CH" dirty="0" smtClean="0">
                <a:latin typeface="Arial" charset="0"/>
                <a:cs typeface="Arial" charset="0"/>
              </a:rPr>
              <a:t> (</a:t>
            </a:r>
            <a:r>
              <a:rPr lang="fr-CH" dirty="0" err="1" smtClean="0">
                <a:latin typeface="Arial" charset="0"/>
                <a:cs typeface="Arial" charset="0"/>
              </a:rPr>
              <a:t>cont’d</a:t>
            </a:r>
            <a:r>
              <a:rPr lang="fr-CH" dirty="0" smtClean="0">
                <a:latin typeface="Arial" charset="0"/>
                <a:cs typeface="Arial" charset="0"/>
              </a:rPr>
              <a:t>): Multiplication of </a:t>
            </a:r>
            <a:r>
              <a:rPr lang="fr-CH" dirty="0" err="1" smtClean="0">
                <a:latin typeface="Arial" charset="0"/>
                <a:cs typeface="Arial" charset="0"/>
              </a:rPr>
              <a:t>trade</a:t>
            </a:r>
            <a:r>
              <a:rPr lang="fr-CH" dirty="0" smtClean="0">
                <a:latin typeface="Arial" charset="0"/>
                <a:cs typeface="Arial" charset="0"/>
              </a:rPr>
              <a:t> </a:t>
            </a:r>
            <a:r>
              <a:rPr lang="fr-CH" dirty="0" err="1" smtClean="0">
                <a:latin typeface="Arial" charset="0"/>
                <a:cs typeface="Arial" charset="0"/>
              </a:rPr>
              <a:t>Agreements</a:t>
            </a:r>
            <a:r>
              <a:rPr lang="fr-CH" dirty="0" smtClean="0">
                <a:latin typeface="Arial" charset="0"/>
                <a:cs typeface="Arial" charset="0"/>
              </a:rPr>
              <a:t> </a:t>
            </a:r>
            <a:r>
              <a:rPr lang="fr-CH" dirty="0" err="1" smtClean="0">
                <a:latin typeface="Arial" charset="0"/>
                <a:cs typeface="Arial" charset="0"/>
              </a:rPr>
              <a:t>involving</a:t>
            </a:r>
            <a:r>
              <a:rPr lang="fr-CH" dirty="0" smtClean="0">
                <a:latin typeface="Arial" charset="0"/>
                <a:cs typeface="Arial" charset="0"/>
              </a:rPr>
              <a:t> LAS </a:t>
            </a:r>
            <a:r>
              <a:rPr lang="fr-CH" dirty="0" err="1" smtClean="0">
                <a:latin typeface="Arial" charset="0"/>
                <a:cs typeface="Arial" charset="0"/>
              </a:rPr>
              <a:t>members</a:t>
            </a:r>
            <a:endParaRPr lang="en-US" dirty="0" smtClean="0">
              <a:latin typeface="Arial" charset="0"/>
              <a:cs typeface="Arial" charset="0"/>
            </a:endParaRPr>
          </a:p>
        </p:txBody>
      </p:sp>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B3BFA815-9D26-463D-B982-0A00B9AF1890}" type="slidenum">
              <a:rPr lang="en-US"/>
              <a:pPr>
                <a:defRPr/>
              </a:pPr>
              <a:t>14</a:t>
            </a:fld>
            <a:endParaRPr lang="en-US" dirty="0"/>
          </a:p>
        </p:txBody>
      </p:sp>
      <p:sp>
        <p:nvSpPr>
          <p:cNvPr id="6" name="Content Placeholder 5"/>
          <p:cNvSpPr>
            <a:spLocks noGrp="1"/>
          </p:cNvSpPr>
          <p:nvPr>
            <p:ph idx="1"/>
          </p:nvPr>
        </p:nvSpPr>
        <p:spPr>
          <a:xfrm>
            <a:off x="539552" y="1628800"/>
            <a:ext cx="7704856" cy="4014778"/>
          </a:xfrm>
        </p:spPr>
        <p:txBody>
          <a:bodyPr/>
          <a:lstStyle/>
          <a:p>
            <a:endParaRPr lang="fr-CH" dirty="0" smtClean="0"/>
          </a:p>
          <a:p>
            <a:endParaRPr lang="en-GB" dirty="0"/>
          </a:p>
        </p:txBody>
      </p:sp>
      <p:pic>
        <p:nvPicPr>
          <p:cNvPr id="5" name="Picture 4"/>
          <p:cNvPicPr/>
          <p:nvPr/>
        </p:nvPicPr>
        <p:blipFill>
          <a:blip r:embed="rId3" cstate="print"/>
          <a:stretch>
            <a:fillRect/>
          </a:stretch>
        </p:blipFill>
        <p:spPr>
          <a:xfrm>
            <a:off x="323528" y="1268759"/>
            <a:ext cx="8568952" cy="5589241"/>
          </a:xfrm>
          <a:prstGeom prst="rect">
            <a:avLst/>
          </a:prstGeom>
        </p:spPr>
      </p:pic>
    </p:spTree>
    <p:extLst>
      <p:ext uri="{BB962C8B-B14F-4D97-AF65-F5344CB8AC3E}">
        <p14:creationId xmlns:p14="http://schemas.microsoft.com/office/powerpoint/2010/main" val="2246319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79512" y="116632"/>
            <a:ext cx="8640440" cy="1152128"/>
          </a:xfrm>
        </p:spPr>
        <p:txBody>
          <a:bodyPr/>
          <a:lstStyle/>
          <a:p>
            <a:pPr eaLnBrk="1" hangingPunct="1"/>
            <a:r>
              <a:rPr lang="en-US" sz="3600" dirty="0" smtClean="0">
                <a:latin typeface="Arial" charset="0"/>
                <a:cs typeface="Arial" charset="0"/>
              </a:rPr>
              <a:t>Business perspectives on NTMs across surveyed regions</a:t>
            </a:r>
          </a:p>
        </p:txBody>
      </p:sp>
      <p:sp>
        <p:nvSpPr>
          <p:cNvPr id="5"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15</a:t>
            </a:fld>
            <a:endParaRPr lang="en-US" dirty="0"/>
          </a:p>
        </p:txBody>
      </p:sp>
      <p:graphicFrame>
        <p:nvGraphicFramePr>
          <p:cNvPr id="7" name="Chart 6"/>
          <p:cNvGraphicFramePr>
            <a:graphicFrameLocks/>
          </p:cNvGraphicFramePr>
          <p:nvPr>
            <p:extLst>
              <p:ext uri="{D42A27DB-BD31-4B8C-83A1-F6EECF244321}">
                <p14:modId xmlns:p14="http://schemas.microsoft.com/office/powerpoint/2010/main" val="2596691977"/>
              </p:ext>
            </p:extLst>
          </p:nvPr>
        </p:nvGraphicFramePr>
        <p:xfrm>
          <a:off x="179512" y="1340768"/>
          <a:ext cx="8712968" cy="4680520"/>
        </p:xfrm>
        <a:graphic>
          <a:graphicData uri="http://schemas.openxmlformats.org/drawingml/2006/chart">
            <c:chart xmlns:c="http://schemas.openxmlformats.org/drawingml/2006/chart" xmlns:r="http://schemas.openxmlformats.org/officeDocument/2006/relationships" r:id="rId3"/>
          </a:graphicData>
        </a:graphic>
      </p:graphicFrame>
      <p:sp>
        <p:nvSpPr>
          <p:cNvPr id="8" name="Content Placeholder 2"/>
          <p:cNvSpPr>
            <a:spLocks noGrp="1"/>
          </p:cNvSpPr>
          <p:nvPr>
            <p:ph idx="1"/>
          </p:nvPr>
        </p:nvSpPr>
        <p:spPr>
          <a:xfrm>
            <a:off x="2195736" y="6453336"/>
            <a:ext cx="4680520" cy="216024"/>
          </a:xfrm>
        </p:spPr>
        <p:txBody>
          <a:bodyPr>
            <a:noAutofit/>
          </a:bodyPr>
          <a:lstStyle/>
          <a:p>
            <a:r>
              <a:rPr lang="fr-CH" sz="1200" dirty="0" smtClean="0"/>
              <a:t>ITC </a:t>
            </a:r>
            <a:r>
              <a:rPr lang="fr-CH" sz="1200" dirty="0" err="1" smtClean="0"/>
              <a:t>calculations</a:t>
            </a:r>
            <a:r>
              <a:rPr lang="fr-CH" sz="1200" dirty="0" smtClean="0"/>
              <a:t> </a:t>
            </a:r>
            <a:r>
              <a:rPr lang="fr-CH" sz="1200" dirty="0" err="1" smtClean="0"/>
              <a:t>based</a:t>
            </a:r>
            <a:r>
              <a:rPr lang="fr-CH" sz="1200" dirty="0" smtClean="0"/>
              <a:t> on Survey </a:t>
            </a:r>
            <a:r>
              <a:rPr lang="fr-CH" sz="1200" dirty="0" err="1" smtClean="0"/>
              <a:t>findings</a:t>
            </a:r>
            <a:r>
              <a:rPr lang="fr-CH" sz="1200" dirty="0" smtClean="0"/>
              <a:t> in 21 countries</a:t>
            </a:r>
            <a:endParaRPr lang="en-GB" sz="1200" dirty="0"/>
          </a:p>
        </p:txBody>
      </p:sp>
    </p:spTree>
    <p:extLst>
      <p:ext uri="{BB962C8B-B14F-4D97-AF65-F5344CB8AC3E}">
        <p14:creationId xmlns:p14="http://schemas.microsoft.com/office/powerpoint/2010/main" val="60078023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16</a:t>
            </a:fld>
            <a:endParaRPr lang="en-US" dirty="0"/>
          </a:p>
        </p:txBody>
      </p:sp>
      <p:graphicFrame>
        <p:nvGraphicFramePr>
          <p:cNvPr id="10" name="Chart 9"/>
          <p:cNvGraphicFramePr>
            <a:graphicFrameLocks/>
          </p:cNvGraphicFramePr>
          <p:nvPr>
            <p:extLst>
              <p:ext uri="{D42A27DB-BD31-4B8C-83A1-F6EECF244321}">
                <p14:modId xmlns:p14="http://schemas.microsoft.com/office/powerpoint/2010/main" val="3264358675"/>
              </p:ext>
            </p:extLst>
          </p:nvPr>
        </p:nvGraphicFramePr>
        <p:xfrm>
          <a:off x="0" y="1412776"/>
          <a:ext cx="9036496" cy="5256584"/>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2"/>
          <p:cNvSpPr txBox="1">
            <a:spLocks/>
          </p:cNvSpPr>
          <p:nvPr/>
        </p:nvSpPr>
        <p:spPr>
          <a:xfrm>
            <a:off x="2195736" y="6453336"/>
            <a:ext cx="4680520" cy="216024"/>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tabLst/>
              <a:defRPr sz="1800" kern="1200">
                <a:solidFill>
                  <a:schemeClr val="accent2"/>
                </a:solidFill>
                <a:latin typeface="Arial" pitchFamily="34" charset="0"/>
                <a:ea typeface="+mn-ea"/>
                <a:cs typeface="Arial" pitchFamily="34" charset="0"/>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Arial" pitchFamily="34" charset="0"/>
                <a:ea typeface="+mn-ea"/>
                <a:cs typeface="Arial" pitchFamily="34" charset="0"/>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Arial" pitchFamily="34" charset="0"/>
                <a:ea typeface="+mn-ea"/>
                <a:cs typeface="Arial" pitchFamily="34" charset="0"/>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CH" sz="1200" smtClean="0"/>
              <a:t>ITC calculations based on Survey findings in 21 countries</a:t>
            </a:r>
            <a:endParaRPr lang="en-GB" sz="1200" dirty="0"/>
          </a:p>
        </p:txBody>
      </p:sp>
      <p:sp>
        <p:nvSpPr>
          <p:cNvPr id="8" name="Title 1"/>
          <p:cNvSpPr>
            <a:spLocks noGrp="1"/>
          </p:cNvSpPr>
          <p:nvPr>
            <p:ph type="title"/>
          </p:nvPr>
        </p:nvSpPr>
        <p:spPr>
          <a:xfrm>
            <a:off x="179512" y="116632"/>
            <a:ext cx="8640440" cy="1152128"/>
          </a:xfrm>
        </p:spPr>
        <p:txBody>
          <a:bodyPr/>
          <a:lstStyle/>
          <a:p>
            <a:pPr eaLnBrk="1" hangingPunct="1"/>
            <a:r>
              <a:rPr lang="en-US" sz="3600" dirty="0" smtClean="0">
                <a:latin typeface="Arial" charset="0"/>
                <a:cs typeface="Arial" charset="0"/>
              </a:rPr>
              <a:t>Business perspectives on NTMs across surveyed countries</a:t>
            </a:r>
          </a:p>
        </p:txBody>
      </p:sp>
    </p:spTree>
    <p:extLst>
      <p:ext uri="{BB962C8B-B14F-4D97-AF65-F5344CB8AC3E}">
        <p14:creationId xmlns:p14="http://schemas.microsoft.com/office/powerpoint/2010/main" val="35137660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a:graphicFrameLocks/>
          </p:cNvGraphicFramePr>
          <p:nvPr>
            <p:extLst>
              <p:ext uri="{D42A27DB-BD31-4B8C-83A1-F6EECF244321}">
                <p14:modId xmlns:p14="http://schemas.microsoft.com/office/powerpoint/2010/main" val="1110463784"/>
              </p:ext>
            </p:extLst>
          </p:nvPr>
        </p:nvGraphicFramePr>
        <p:xfrm>
          <a:off x="179512" y="1412776"/>
          <a:ext cx="8712968" cy="5328592"/>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17</a:t>
            </a:fld>
            <a:endParaRPr lang="en-US" dirty="0"/>
          </a:p>
        </p:txBody>
      </p:sp>
      <p:sp>
        <p:nvSpPr>
          <p:cNvPr id="7" name="Title 1"/>
          <p:cNvSpPr>
            <a:spLocks noGrp="1"/>
          </p:cNvSpPr>
          <p:nvPr>
            <p:ph type="title"/>
          </p:nvPr>
        </p:nvSpPr>
        <p:spPr>
          <a:xfrm>
            <a:off x="179512" y="116632"/>
            <a:ext cx="8712968" cy="1152128"/>
          </a:xfrm>
        </p:spPr>
        <p:txBody>
          <a:bodyPr/>
          <a:lstStyle/>
          <a:p>
            <a:pPr eaLnBrk="1" hangingPunct="1"/>
            <a:r>
              <a:rPr lang="en-US" sz="3600" dirty="0" smtClean="0">
                <a:latin typeface="Arial" charset="0"/>
                <a:cs typeface="Arial" charset="0"/>
              </a:rPr>
              <a:t>What are the most affected export sector and destination for Arab states?</a:t>
            </a:r>
          </a:p>
        </p:txBody>
      </p:sp>
      <p:sp>
        <p:nvSpPr>
          <p:cNvPr id="9" name="Content Placeholder 2"/>
          <p:cNvSpPr txBox="1">
            <a:spLocks/>
          </p:cNvSpPr>
          <p:nvPr/>
        </p:nvSpPr>
        <p:spPr>
          <a:xfrm>
            <a:off x="2339752" y="6237312"/>
            <a:ext cx="4680520" cy="504056"/>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tabLst/>
              <a:defRPr sz="1800" kern="1200">
                <a:solidFill>
                  <a:schemeClr val="accent2"/>
                </a:solidFill>
                <a:latin typeface="Arial" pitchFamily="34" charset="0"/>
                <a:ea typeface="+mn-ea"/>
                <a:cs typeface="Arial" pitchFamily="34" charset="0"/>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Arial" pitchFamily="34" charset="0"/>
                <a:ea typeface="+mn-ea"/>
                <a:cs typeface="Arial" pitchFamily="34" charset="0"/>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Arial" pitchFamily="34" charset="0"/>
                <a:ea typeface="+mn-ea"/>
                <a:cs typeface="Arial" pitchFamily="34" charset="0"/>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200" dirty="0" smtClean="0"/>
              <a:t>ITC calculations based on Survey findings for Egypt, Morocco, Occupied Palestinian Territory and Tunisia. </a:t>
            </a:r>
            <a:endParaRPr lang="en-US" sz="1200" dirty="0"/>
          </a:p>
        </p:txBody>
      </p:sp>
      <p:graphicFrame>
        <p:nvGraphicFramePr>
          <p:cNvPr id="12" name="Chart 11"/>
          <p:cNvGraphicFramePr>
            <a:graphicFrameLocks/>
          </p:cNvGraphicFramePr>
          <p:nvPr>
            <p:extLst>
              <p:ext uri="{D42A27DB-BD31-4B8C-83A1-F6EECF244321}">
                <p14:modId xmlns:p14="http://schemas.microsoft.com/office/powerpoint/2010/main" val="3253403371"/>
              </p:ext>
            </p:extLst>
          </p:nvPr>
        </p:nvGraphicFramePr>
        <p:xfrm>
          <a:off x="4716016" y="1196752"/>
          <a:ext cx="4176464" cy="4428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6737831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18</a:t>
            </a:fld>
            <a:endParaRPr lang="en-US" dirty="0"/>
          </a:p>
        </p:txBody>
      </p:sp>
      <p:graphicFrame>
        <p:nvGraphicFramePr>
          <p:cNvPr id="11" name="Chart 10"/>
          <p:cNvGraphicFramePr>
            <a:graphicFrameLocks/>
          </p:cNvGraphicFramePr>
          <p:nvPr>
            <p:extLst>
              <p:ext uri="{D42A27DB-BD31-4B8C-83A1-F6EECF244321}">
                <p14:modId xmlns:p14="http://schemas.microsoft.com/office/powerpoint/2010/main" val="1526673143"/>
              </p:ext>
            </p:extLst>
          </p:nvPr>
        </p:nvGraphicFramePr>
        <p:xfrm>
          <a:off x="35496" y="1341248"/>
          <a:ext cx="4320000" cy="43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p:cNvGraphicFramePr>
            <a:graphicFrameLocks/>
          </p:cNvGraphicFramePr>
          <p:nvPr>
            <p:extLst>
              <p:ext uri="{D42A27DB-BD31-4B8C-83A1-F6EECF244321}">
                <p14:modId xmlns:p14="http://schemas.microsoft.com/office/powerpoint/2010/main" val="2300067374"/>
              </p:ext>
            </p:extLst>
          </p:nvPr>
        </p:nvGraphicFramePr>
        <p:xfrm>
          <a:off x="3996216" y="1341248"/>
          <a:ext cx="5040000" cy="4320000"/>
        </p:xfrm>
        <a:graphic>
          <a:graphicData uri="http://schemas.openxmlformats.org/drawingml/2006/chart">
            <c:chart xmlns:c="http://schemas.openxmlformats.org/drawingml/2006/chart" xmlns:r="http://schemas.openxmlformats.org/officeDocument/2006/relationships" r:id="rId4"/>
          </a:graphicData>
        </a:graphic>
      </p:graphicFrame>
      <p:sp>
        <p:nvSpPr>
          <p:cNvPr id="15" name="Title 1"/>
          <p:cNvSpPr>
            <a:spLocks noGrp="1"/>
          </p:cNvSpPr>
          <p:nvPr>
            <p:ph type="title"/>
          </p:nvPr>
        </p:nvSpPr>
        <p:spPr>
          <a:xfrm>
            <a:off x="179512" y="332656"/>
            <a:ext cx="8712968" cy="936104"/>
          </a:xfrm>
        </p:spPr>
        <p:txBody>
          <a:bodyPr/>
          <a:lstStyle/>
          <a:p>
            <a:pPr eaLnBrk="1" hangingPunct="1"/>
            <a:r>
              <a:rPr lang="en-US" sz="3600" dirty="0" smtClean="0">
                <a:latin typeface="Arial" charset="0"/>
                <a:cs typeface="Arial" charset="0"/>
              </a:rPr>
              <a:t>Who applies the burdensome NTMs?</a:t>
            </a:r>
          </a:p>
        </p:txBody>
      </p:sp>
      <p:sp>
        <p:nvSpPr>
          <p:cNvPr id="16" name="Content Placeholder 2"/>
          <p:cNvSpPr txBox="1">
            <a:spLocks/>
          </p:cNvSpPr>
          <p:nvPr/>
        </p:nvSpPr>
        <p:spPr>
          <a:xfrm>
            <a:off x="2339752" y="6237312"/>
            <a:ext cx="4680520" cy="504056"/>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tabLst/>
              <a:defRPr sz="1800" kern="1200">
                <a:solidFill>
                  <a:schemeClr val="accent2"/>
                </a:solidFill>
                <a:latin typeface="Arial" pitchFamily="34" charset="0"/>
                <a:ea typeface="+mn-ea"/>
                <a:cs typeface="Arial" pitchFamily="34" charset="0"/>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Arial" pitchFamily="34" charset="0"/>
                <a:ea typeface="+mn-ea"/>
                <a:cs typeface="Arial" pitchFamily="34" charset="0"/>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Arial" pitchFamily="34" charset="0"/>
                <a:ea typeface="+mn-ea"/>
                <a:cs typeface="Arial" pitchFamily="34" charset="0"/>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200" dirty="0" smtClean="0"/>
              <a:t>ITC calculations based on Survey findings for Egypt, Morocco, Occupied Palestinian Territory and Tunisia. </a:t>
            </a:r>
            <a:endParaRPr lang="en-US" sz="1200" dirty="0"/>
          </a:p>
        </p:txBody>
      </p:sp>
    </p:spTree>
    <p:extLst>
      <p:ext uri="{BB962C8B-B14F-4D97-AF65-F5344CB8AC3E}">
        <p14:creationId xmlns:p14="http://schemas.microsoft.com/office/powerpoint/2010/main" val="6275023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a:graphicFrameLocks/>
          </p:cNvGraphicFramePr>
          <p:nvPr>
            <p:extLst>
              <p:ext uri="{D42A27DB-BD31-4B8C-83A1-F6EECF244321}">
                <p14:modId xmlns:p14="http://schemas.microsoft.com/office/powerpoint/2010/main" val="479461897"/>
              </p:ext>
            </p:extLst>
          </p:nvPr>
        </p:nvGraphicFramePr>
        <p:xfrm>
          <a:off x="179512" y="1340768"/>
          <a:ext cx="8496944" cy="4608512"/>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19</a:t>
            </a:fld>
            <a:endParaRPr lang="en-US" dirty="0"/>
          </a:p>
        </p:txBody>
      </p:sp>
      <p:sp>
        <p:nvSpPr>
          <p:cNvPr id="15" name="Title 1"/>
          <p:cNvSpPr>
            <a:spLocks noGrp="1"/>
          </p:cNvSpPr>
          <p:nvPr>
            <p:ph type="title"/>
          </p:nvPr>
        </p:nvSpPr>
        <p:spPr>
          <a:xfrm>
            <a:off x="179512" y="260648"/>
            <a:ext cx="8712968" cy="1152128"/>
          </a:xfrm>
        </p:spPr>
        <p:txBody>
          <a:bodyPr/>
          <a:lstStyle/>
          <a:p>
            <a:pPr eaLnBrk="1" hangingPunct="1"/>
            <a:r>
              <a:rPr lang="en-US" sz="3600" dirty="0" smtClean="0">
                <a:latin typeface="Arial" charset="0"/>
                <a:cs typeface="Arial" charset="0"/>
              </a:rPr>
              <a:t>What type of NTMs apply partner countries?</a:t>
            </a:r>
          </a:p>
        </p:txBody>
      </p:sp>
      <p:sp>
        <p:nvSpPr>
          <p:cNvPr id="16" name="Content Placeholder 2"/>
          <p:cNvSpPr txBox="1">
            <a:spLocks/>
          </p:cNvSpPr>
          <p:nvPr/>
        </p:nvSpPr>
        <p:spPr>
          <a:xfrm>
            <a:off x="2339752" y="6237312"/>
            <a:ext cx="4680520" cy="504056"/>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tabLst/>
              <a:defRPr sz="1800" kern="1200">
                <a:solidFill>
                  <a:schemeClr val="accent2"/>
                </a:solidFill>
                <a:latin typeface="Arial" pitchFamily="34" charset="0"/>
                <a:ea typeface="+mn-ea"/>
                <a:cs typeface="Arial" pitchFamily="34" charset="0"/>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Arial" pitchFamily="34" charset="0"/>
                <a:ea typeface="+mn-ea"/>
                <a:cs typeface="Arial" pitchFamily="34" charset="0"/>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Arial" pitchFamily="34" charset="0"/>
                <a:ea typeface="+mn-ea"/>
                <a:cs typeface="Arial" pitchFamily="34" charset="0"/>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200" dirty="0" smtClean="0"/>
              <a:t>ITC calculations based on Survey findings for Egypt, Morocco, Occupied Palestinian Territory and Tunisia. </a:t>
            </a:r>
            <a:endParaRPr lang="en-US" sz="1200" dirty="0"/>
          </a:p>
        </p:txBody>
      </p:sp>
      <p:graphicFrame>
        <p:nvGraphicFramePr>
          <p:cNvPr id="10" name="Chart 9"/>
          <p:cNvGraphicFramePr>
            <a:graphicFrameLocks/>
          </p:cNvGraphicFramePr>
          <p:nvPr>
            <p:extLst>
              <p:ext uri="{D42A27DB-BD31-4B8C-83A1-F6EECF244321}">
                <p14:modId xmlns:p14="http://schemas.microsoft.com/office/powerpoint/2010/main" val="2019852613"/>
              </p:ext>
            </p:extLst>
          </p:nvPr>
        </p:nvGraphicFramePr>
        <p:xfrm>
          <a:off x="4788024" y="1484784"/>
          <a:ext cx="4104456" cy="388843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6279923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60040" y="428278"/>
            <a:ext cx="8676456" cy="552450"/>
          </a:xfrm>
        </p:spPr>
        <p:txBody>
          <a:bodyPr/>
          <a:lstStyle/>
          <a:p>
            <a:pPr eaLnBrk="1" hangingPunct="1"/>
            <a:r>
              <a:rPr lang="en-US" sz="2800" dirty="0" smtClean="0">
                <a:latin typeface="Arial" charset="0"/>
                <a:cs typeface="Arial" charset="0"/>
              </a:rPr>
              <a:t>Removing trade obstacles among LAS countries can lead to substantially increased trade and job creation</a:t>
            </a:r>
            <a:r>
              <a:rPr lang="en-GB" sz="2800" dirty="0" smtClean="0">
                <a:latin typeface="Arial" charset="0"/>
                <a:cs typeface="Arial" charset="0"/>
              </a:rPr>
              <a:t/>
            </a:r>
            <a:br>
              <a:rPr lang="en-GB" sz="2800" dirty="0" smtClean="0">
                <a:latin typeface="Arial" charset="0"/>
                <a:cs typeface="Arial" charset="0"/>
              </a:rPr>
            </a:br>
            <a:endParaRPr lang="en-GB" sz="2800" dirty="0" smtClean="0">
              <a:latin typeface="Arial" charset="0"/>
              <a:cs typeface="Arial" charset="0"/>
            </a:endParaRPr>
          </a:p>
        </p:txBody>
      </p:sp>
      <p:sp>
        <p:nvSpPr>
          <p:cNvPr id="3" name="Content Placeholder 2"/>
          <p:cNvSpPr>
            <a:spLocks noGrp="1"/>
          </p:cNvSpPr>
          <p:nvPr>
            <p:ph idx="1"/>
          </p:nvPr>
        </p:nvSpPr>
        <p:spPr>
          <a:xfrm>
            <a:off x="395536" y="1799431"/>
            <a:ext cx="8247062" cy="3933825"/>
          </a:xfrm>
        </p:spPr>
        <p:txBody>
          <a:bodyPr rtlCol="0">
            <a:noAutofit/>
          </a:bodyPr>
          <a:lstStyle/>
          <a:p>
            <a:pPr algn="just" eaLnBrk="1" fontAlgn="auto" hangingPunct="1">
              <a:spcAft>
                <a:spcPts val="0"/>
              </a:spcAft>
              <a:defRPr/>
            </a:pPr>
            <a:r>
              <a:rPr lang="en-US" sz="2000" dirty="0" smtClean="0">
                <a:solidFill>
                  <a:schemeClr val="tx1">
                    <a:lumMod val="75000"/>
                  </a:schemeClr>
                </a:solidFill>
              </a:rPr>
              <a:t>Increased total exports from Arab states by 10% and more than double </a:t>
            </a:r>
            <a:r>
              <a:rPr lang="en-US" sz="2000" dirty="0">
                <a:solidFill>
                  <a:schemeClr val="tx1">
                    <a:lumMod val="75000"/>
                  </a:schemeClr>
                </a:solidFill>
              </a:rPr>
              <a:t>i</a:t>
            </a:r>
            <a:r>
              <a:rPr lang="en-US" sz="2000" dirty="0" smtClean="0">
                <a:solidFill>
                  <a:schemeClr val="tx1">
                    <a:lumMod val="75000"/>
                  </a:schemeClr>
                </a:solidFill>
              </a:rPr>
              <a:t>ntra Arab trade</a:t>
            </a:r>
            <a:r>
              <a:rPr lang="en-US" sz="2000" dirty="0">
                <a:solidFill>
                  <a:schemeClr val="tx1">
                    <a:lumMod val="75000"/>
                  </a:schemeClr>
                </a:solidFill>
              </a:rPr>
              <a:t> </a:t>
            </a:r>
            <a:r>
              <a:rPr lang="en-US" sz="2000" dirty="0" smtClean="0">
                <a:solidFill>
                  <a:schemeClr val="tx1">
                    <a:lumMod val="75000"/>
                  </a:schemeClr>
                </a:solidFill>
              </a:rPr>
              <a:t>by 2025. </a:t>
            </a:r>
          </a:p>
          <a:p>
            <a:pPr marL="285750" indent="-285750" algn="just" eaLnBrk="1" fontAlgn="auto" hangingPunct="1">
              <a:spcAft>
                <a:spcPts val="0"/>
              </a:spcAft>
              <a:buFont typeface="Arial" pitchFamily="34" charset="0"/>
              <a:buChar char="•"/>
              <a:defRPr/>
            </a:pPr>
            <a:endParaRPr lang="en-US" sz="1000" dirty="0" smtClean="0">
              <a:solidFill>
                <a:schemeClr val="tx1">
                  <a:lumMod val="75000"/>
                </a:schemeClr>
              </a:solidFill>
            </a:endParaRPr>
          </a:p>
          <a:p>
            <a:pPr algn="just" eaLnBrk="1" fontAlgn="auto" hangingPunct="1">
              <a:spcAft>
                <a:spcPts val="0"/>
              </a:spcAft>
              <a:defRPr/>
            </a:pPr>
            <a:r>
              <a:rPr lang="en-US" sz="2000" b="1" dirty="0" smtClean="0">
                <a:solidFill>
                  <a:schemeClr val="tx1">
                    <a:lumMod val="75000"/>
                  </a:schemeClr>
                </a:solidFill>
              </a:rPr>
              <a:t>More than </a:t>
            </a:r>
            <a:r>
              <a:rPr lang="en-US" sz="2000" b="1" dirty="0" smtClean="0">
                <a:solidFill>
                  <a:schemeClr val="tx1">
                    <a:lumMod val="50000"/>
                  </a:schemeClr>
                </a:solidFill>
              </a:rPr>
              <a:t>2 million new </a:t>
            </a:r>
            <a:r>
              <a:rPr lang="en-US" sz="2000" b="1" dirty="0">
                <a:solidFill>
                  <a:schemeClr val="tx1">
                    <a:lumMod val="50000"/>
                  </a:schemeClr>
                </a:solidFill>
              </a:rPr>
              <a:t>jobs created </a:t>
            </a:r>
            <a:r>
              <a:rPr lang="en-US" sz="2000" dirty="0" smtClean="0">
                <a:solidFill>
                  <a:schemeClr val="tx1">
                    <a:lumMod val="75000"/>
                  </a:schemeClr>
                </a:solidFill>
              </a:rPr>
              <a:t>in </a:t>
            </a:r>
            <a:r>
              <a:rPr lang="en-US" sz="2000" dirty="0">
                <a:solidFill>
                  <a:schemeClr val="tx1">
                    <a:lumMod val="75000"/>
                  </a:schemeClr>
                </a:solidFill>
              </a:rPr>
              <a:t>the LAS’ export sectors by </a:t>
            </a:r>
            <a:r>
              <a:rPr lang="en-US" sz="2000" dirty="0" smtClean="0">
                <a:solidFill>
                  <a:schemeClr val="tx1">
                    <a:lumMod val="75000"/>
                  </a:schemeClr>
                </a:solidFill>
              </a:rPr>
              <a:t>2025 (growth highest in Somalia/Sudan and Oman). Main beneficiary sectors are food, metals and machinery and electronics sectors:</a:t>
            </a:r>
          </a:p>
          <a:p>
            <a:pPr algn="just" eaLnBrk="1" fontAlgn="auto" hangingPunct="1">
              <a:spcAft>
                <a:spcPts val="0"/>
              </a:spcAft>
              <a:defRPr/>
            </a:pPr>
            <a:endParaRPr lang="en-US" sz="1000" dirty="0">
              <a:solidFill>
                <a:schemeClr val="tx1"/>
              </a:solidFill>
            </a:endParaRPr>
          </a:p>
          <a:p>
            <a:pPr algn="just" eaLnBrk="1" fontAlgn="auto" hangingPunct="1">
              <a:spcAft>
                <a:spcPts val="0"/>
              </a:spcAft>
              <a:defRPr/>
            </a:pPr>
            <a:r>
              <a:rPr lang="en-US" sz="2000" dirty="0" smtClean="0">
                <a:solidFill>
                  <a:schemeClr val="tx1"/>
                </a:solidFill>
              </a:rPr>
              <a:t>2 </a:t>
            </a:r>
            <a:r>
              <a:rPr lang="en-US" sz="2000" dirty="0">
                <a:solidFill>
                  <a:schemeClr val="tx1"/>
                </a:solidFill>
              </a:rPr>
              <a:t>million new jobs </a:t>
            </a:r>
            <a:r>
              <a:rPr lang="en-US" sz="2000" dirty="0" smtClean="0">
                <a:solidFill>
                  <a:schemeClr val="tx1"/>
                </a:solidFill>
              </a:rPr>
              <a:t>represents an </a:t>
            </a:r>
            <a:r>
              <a:rPr lang="en-US" sz="2000" b="1" dirty="0" smtClean="0">
                <a:solidFill>
                  <a:schemeClr val="tx1"/>
                </a:solidFill>
              </a:rPr>
              <a:t>increase of 10% of the workforce </a:t>
            </a:r>
            <a:r>
              <a:rPr lang="en-US" sz="2000" dirty="0" smtClean="0">
                <a:solidFill>
                  <a:schemeClr val="tx1"/>
                </a:solidFill>
              </a:rPr>
              <a:t>in exporting sectors…</a:t>
            </a:r>
          </a:p>
          <a:p>
            <a:pPr algn="just" eaLnBrk="1" fontAlgn="auto" hangingPunct="1">
              <a:spcAft>
                <a:spcPts val="0"/>
              </a:spcAft>
              <a:defRPr/>
            </a:pPr>
            <a:endParaRPr lang="en-US" sz="1000" dirty="0">
              <a:solidFill>
                <a:schemeClr val="tx1"/>
              </a:solidFill>
            </a:endParaRPr>
          </a:p>
          <a:p>
            <a:pPr algn="just" eaLnBrk="1" fontAlgn="auto" hangingPunct="1">
              <a:spcAft>
                <a:spcPts val="0"/>
              </a:spcAft>
              <a:defRPr/>
            </a:pPr>
            <a:r>
              <a:rPr lang="en-US" sz="2000" dirty="0" smtClean="0">
                <a:solidFill>
                  <a:schemeClr val="tx1"/>
                </a:solidFill>
              </a:rPr>
              <a:t>…and covers </a:t>
            </a:r>
            <a:r>
              <a:rPr lang="en-US" sz="2000" b="1" dirty="0" smtClean="0">
                <a:solidFill>
                  <a:schemeClr val="tx1"/>
                </a:solidFill>
              </a:rPr>
              <a:t>5-10 % of the new jobs needed </a:t>
            </a:r>
            <a:r>
              <a:rPr lang="en-US" sz="2000" dirty="0" smtClean="0">
                <a:solidFill>
                  <a:schemeClr val="tx1"/>
                </a:solidFill>
              </a:rPr>
              <a:t>to absorb the increase of the workforce (as estimated by World Bank and FEMISE</a:t>
            </a:r>
            <a:r>
              <a:rPr lang="en-US" sz="2000" dirty="0" smtClean="0">
                <a:solidFill>
                  <a:schemeClr val="tx1"/>
                </a:solidFill>
              </a:rPr>
              <a:t>)</a:t>
            </a:r>
            <a:endParaRPr lang="en-US" sz="2000" dirty="0">
              <a:solidFill>
                <a:schemeClr val="tx1"/>
              </a:solidFill>
            </a:endParaRPr>
          </a:p>
          <a:p>
            <a:pPr algn="just" eaLnBrk="1" fontAlgn="auto" hangingPunct="1">
              <a:spcAft>
                <a:spcPts val="0"/>
              </a:spcAft>
              <a:defRPr/>
            </a:pPr>
            <a:endParaRPr lang="en-US" sz="1700" dirty="0" smtClean="0">
              <a:solidFill>
                <a:schemeClr val="tx1"/>
              </a:solidFill>
            </a:endParaRPr>
          </a:p>
        </p:txBody>
      </p:sp>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A5C9A87C-05A0-4EEB-B95F-54A9AEA98FDD}" type="slidenum">
              <a:rPr lang="en-US"/>
              <a:pPr>
                <a:defRPr/>
              </a:pPr>
              <a:t>2</a:t>
            </a:fld>
            <a:endParaRPr lang="en-US"/>
          </a:p>
        </p:txBody>
      </p:sp>
      <p:sp>
        <p:nvSpPr>
          <p:cNvPr id="5" name="Content Placeholder 2"/>
          <p:cNvSpPr txBox="1">
            <a:spLocks/>
          </p:cNvSpPr>
          <p:nvPr/>
        </p:nvSpPr>
        <p:spPr>
          <a:xfrm>
            <a:off x="2195736" y="6453336"/>
            <a:ext cx="4680520" cy="216024"/>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tabLst/>
              <a:defRPr sz="1800" kern="1200">
                <a:solidFill>
                  <a:schemeClr val="accent2"/>
                </a:solidFill>
                <a:latin typeface="Arial" pitchFamily="34" charset="0"/>
                <a:ea typeface="+mn-ea"/>
                <a:cs typeface="Arial" pitchFamily="34" charset="0"/>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Arial" pitchFamily="34" charset="0"/>
                <a:ea typeface="+mn-ea"/>
                <a:cs typeface="Arial" pitchFamily="34" charset="0"/>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Arial" pitchFamily="34" charset="0"/>
                <a:ea typeface="+mn-ea"/>
                <a:cs typeface="Arial" pitchFamily="34" charset="0"/>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CH" sz="1200" dirty="0" smtClean="0"/>
              <a:t>Source: ITC </a:t>
            </a:r>
            <a:r>
              <a:rPr lang="fr-CH" sz="1200" dirty="0" err="1" smtClean="0"/>
              <a:t>technical</a:t>
            </a:r>
            <a:r>
              <a:rPr lang="fr-CH" sz="1200" dirty="0" smtClean="0"/>
              <a:t> document on LAS </a:t>
            </a:r>
            <a:r>
              <a:rPr lang="fr-CH" sz="1200" dirty="0" err="1" smtClean="0"/>
              <a:t>trade</a:t>
            </a:r>
            <a:r>
              <a:rPr lang="fr-CH" sz="1200" dirty="0" smtClean="0"/>
              <a:t> </a:t>
            </a:r>
            <a:r>
              <a:rPr lang="fr-CH" sz="1200" dirty="0" err="1" smtClean="0"/>
              <a:t>integration</a:t>
            </a:r>
            <a:r>
              <a:rPr lang="fr-CH" sz="1200" dirty="0" smtClean="0"/>
              <a:t>, 2012</a:t>
            </a:r>
            <a:endParaRPr lang="en-GB" sz="1200" dirty="0"/>
          </a:p>
        </p:txBody>
      </p:sp>
    </p:spTree>
    <p:extLst>
      <p:ext uri="{BB962C8B-B14F-4D97-AF65-F5344CB8AC3E}">
        <p14:creationId xmlns:p14="http://schemas.microsoft.com/office/powerpoint/2010/main" val="19744502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20</a:t>
            </a:fld>
            <a:endParaRPr lang="en-US" dirty="0"/>
          </a:p>
        </p:txBody>
      </p:sp>
      <p:sp>
        <p:nvSpPr>
          <p:cNvPr id="15" name="Title 1"/>
          <p:cNvSpPr>
            <a:spLocks noGrp="1"/>
          </p:cNvSpPr>
          <p:nvPr>
            <p:ph type="title"/>
          </p:nvPr>
        </p:nvSpPr>
        <p:spPr>
          <a:xfrm>
            <a:off x="179512" y="116632"/>
            <a:ext cx="8712968" cy="1152128"/>
          </a:xfrm>
        </p:spPr>
        <p:txBody>
          <a:bodyPr/>
          <a:lstStyle/>
          <a:p>
            <a:pPr eaLnBrk="1" hangingPunct="1"/>
            <a:r>
              <a:rPr lang="en-US" sz="3600" dirty="0" smtClean="0">
                <a:latin typeface="Arial" charset="0"/>
                <a:cs typeface="Arial" charset="0"/>
              </a:rPr>
              <a:t>What are the NTMs affecting </a:t>
            </a:r>
            <a:br>
              <a:rPr lang="en-US" sz="3600" dirty="0" smtClean="0">
                <a:latin typeface="Arial" charset="0"/>
                <a:cs typeface="Arial" charset="0"/>
              </a:rPr>
            </a:br>
            <a:r>
              <a:rPr lang="en-US" sz="3600" dirty="0" smtClean="0">
                <a:latin typeface="Arial" charset="0"/>
                <a:cs typeface="Arial" charset="0"/>
              </a:rPr>
              <a:t>agricultural exports?</a:t>
            </a:r>
          </a:p>
        </p:txBody>
      </p:sp>
      <p:sp>
        <p:nvSpPr>
          <p:cNvPr id="16" name="Content Placeholder 2"/>
          <p:cNvSpPr txBox="1">
            <a:spLocks/>
          </p:cNvSpPr>
          <p:nvPr/>
        </p:nvSpPr>
        <p:spPr>
          <a:xfrm>
            <a:off x="2339752" y="6237312"/>
            <a:ext cx="4680520" cy="504056"/>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tabLst/>
              <a:defRPr sz="1800" kern="1200">
                <a:solidFill>
                  <a:schemeClr val="accent2"/>
                </a:solidFill>
                <a:latin typeface="Arial" pitchFamily="34" charset="0"/>
                <a:ea typeface="+mn-ea"/>
                <a:cs typeface="Arial" pitchFamily="34" charset="0"/>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Arial" pitchFamily="34" charset="0"/>
                <a:ea typeface="+mn-ea"/>
                <a:cs typeface="Arial" pitchFamily="34" charset="0"/>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Arial" pitchFamily="34" charset="0"/>
                <a:ea typeface="+mn-ea"/>
                <a:cs typeface="Arial" pitchFamily="34" charset="0"/>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200" dirty="0" smtClean="0"/>
              <a:t>ITC calculations based on Survey findings for Egypt, Morocco, Occupied Palestinian Territory and Tunisia. </a:t>
            </a:r>
            <a:endParaRPr lang="en-US" sz="1200" dirty="0"/>
          </a:p>
        </p:txBody>
      </p:sp>
      <p:graphicFrame>
        <p:nvGraphicFramePr>
          <p:cNvPr id="21" name="Chart 20"/>
          <p:cNvGraphicFramePr>
            <a:graphicFrameLocks/>
          </p:cNvGraphicFramePr>
          <p:nvPr>
            <p:extLst>
              <p:ext uri="{D42A27DB-BD31-4B8C-83A1-F6EECF244321}">
                <p14:modId xmlns:p14="http://schemas.microsoft.com/office/powerpoint/2010/main" val="2533941546"/>
              </p:ext>
            </p:extLst>
          </p:nvPr>
        </p:nvGraphicFramePr>
        <p:xfrm>
          <a:off x="234675" y="1484784"/>
          <a:ext cx="2880000" cy="43924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2" name="Chart 21"/>
          <p:cNvGraphicFramePr>
            <a:graphicFrameLocks/>
          </p:cNvGraphicFramePr>
          <p:nvPr>
            <p:extLst>
              <p:ext uri="{D42A27DB-BD31-4B8C-83A1-F6EECF244321}">
                <p14:modId xmlns:p14="http://schemas.microsoft.com/office/powerpoint/2010/main" val="271639908"/>
              </p:ext>
            </p:extLst>
          </p:nvPr>
        </p:nvGraphicFramePr>
        <p:xfrm>
          <a:off x="2987825" y="1412776"/>
          <a:ext cx="6156176" cy="4608512"/>
        </p:xfrm>
        <a:graphic>
          <a:graphicData uri="http://schemas.openxmlformats.org/drawingml/2006/chart">
            <c:chart xmlns:c="http://schemas.openxmlformats.org/drawingml/2006/chart" xmlns:r="http://schemas.openxmlformats.org/officeDocument/2006/relationships" r:id="rId4"/>
          </a:graphicData>
        </a:graphic>
      </p:graphicFrame>
      <p:sp>
        <p:nvSpPr>
          <p:cNvPr id="2" name="Rounded Rectangle 1"/>
          <p:cNvSpPr/>
          <p:nvPr/>
        </p:nvSpPr>
        <p:spPr>
          <a:xfrm>
            <a:off x="5724128" y="1772816"/>
            <a:ext cx="3312368" cy="936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ounded Rectangle 22"/>
          <p:cNvSpPr/>
          <p:nvPr/>
        </p:nvSpPr>
        <p:spPr>
          <a:xfrm>
            <a:off x="5724128" y="2860134"/>
            <a:ext cx="3312368" cy="3017137"/>
          </a:xfrm>
          <a:prstGeom prst="round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6084168" y="1403484"/>
            <a:ext cx="2232248" cy="369332"/>
          </a:xfrm>
          <a:prstGeom prst="rect">
            <a:avLst/>
          </a:prstGeom>
          <a:noFill/>
        </p:spPr>
        <p:txBody>
          <a:bodyPr wrap="square" rtlCol="0">
            <a:spAutoFit/>
          </a:bodyPr>
          <a:lstStyle/>
          <a:p>
            <a:r>
              <a:rPr lang="fr-CH" b="1" dirty="0" err="1" smtClean="0">
                <a:solidFill>
                  <a:schemeClr val="accent1">
                    <a:lumMod val="50000"/>
                  </a:schemeClr>
                </a:solidFill>
              </a:rPr>
              <a:t>Technical</a:t>
            </a:r>
            <a:r>
              <a:rPr lang="fr-CH" b="1" dirty="0" smtClean="0">
                <a:solidFill>
                  <a:schemeClr val="accent1">
                    <a:lumMod val="50000"/>
                  </a:schemeClr>
                </a:solidFill>
              </a:rPr>
              <a:t> </a:t>
            </a:r>
            <a:r>
              <a:rPr lang="fr-CH" b="1" dirty="0" err="1" smtClean="0">
                <a:solidFill>
                  <a:schemeClr val="accent1">
                    <a:lumMod val="50000"/>
                  </a:schemeClr>
                </a:solidFill>
              </a:rPr>
              <a:t>NTMs</a:t>
            </a:r>
            <a:endParaRPr lang="en-GB" b="1" dirty="0">
              <a:solidFill>
                <a:schemeClr val="accent1">
                  <a:lumMod val="50000"/>
                </a:schemeClr>
              </a:solidFill>
            </a:endParaRPr>
          </a:p>
        </p:txBody>
      </p:sp>
      <p:sp>
        <p:nvSpPr>
          <p:cNvPr id="24" name="TextBox 23"/>
          <p:cNvSpPr txBox="1"/>
          <p:nvPr/>
        </p:nvSpPr>
        <p:spPr>
          <a:xfrm>
            <a:off x="6012160" y="5867980"/>
            <a:ext cx="2736304" cy="369332"/>
          </a:xfrm>
          <a:prstGeom prst="rect">
            <a:avLst/>
          </a:prstGeom>
          <a:noFill/>
        </p:spPr>
        <p:txBody>
          <a:bodyPr wrap="square" rtlCol="0">
            <a:spAutoFit/>
          </a:bodyPr>
          <a:lstStyle/>
          <a:p>
            <a:r>
              <a:rPr lang="fr-CH" b="1" dirty="0" smtClean="0">
                <a:solidFill>
                  <a:schemeClr val="accent3"/>
                </a:solidFill>
              </a:rPr>
              <a:t>Non-</a:t>
            </a:r>
            <a:r>
              <a:rPr lang="fr-CH" b="1" dirty="0" err="1" smtClean="0">
                <a:solidFill>
                  <a:schemeClr val="accent3"/>
                </a:solidFill>
              </a:rPr>
              <a:t>technical</a:t>
            </a:r>
            <a:r>
              <a:rPr lang="fr-CH" b="1" dirty="0" smtClean="0">
                <a:solidFill>
                  <a:schemeClr val="accent3"/>
                </a:solidFill>
              </a:rPr>
              <a:t> </a:t>
            </a:r>
            <a:r>
              <a:rPr lang="fr-CH" b="1" dirty="0" err="1" smtClean="0">
                <a:solidFill>
                  <a:schemeClr val="accent3"/>
                </a:solidFill>
              </a:rPr>
              <a:t>NTMs</a:t>
            </a:r>
            <a:endParaRPr lang="en-GB" b="1" dirty="0">
              <a:solidFill>
                <a:schemeClr val="accent3"/>
              </a:solidFill>
            </a:endParaRPr>
          </a:p>
        </p:txBody>
      </p:sp>
      <p:sp>
        <p:nvSpPr>
          <p:cNvPr id="4" name="TextBox 3"/>
          <p:cNvSpPr txBox="1"/>
          <p:nvPr/>
        </p:nvSpPr>
        <p:spPr>
          <a:xfrm>
            <a:off x="827584" y="1556792"/>
            <a:ext cx="4320480" cy="461665"/>
          </a:xfrm>
          <a:prstGeom prst="rect">
            <a:avLst/>
          </a:prstGeom>
          <a:noFill/>
        </p:spPr>
        <p:txBody>
          <a:bodyPr wrap="square" rtlCol="0">
            <a:spAutoFit/>
          </a:bodyPr>
          <a:lstStyle/>
          <a:p>
            <a:pPr algn="ctr"/>
            <a:r>
              <a:rPr lang="fr-CH" sz="2400" b="1" dirty="0" smtClean="0">
                <a:solidFill>
                  <a:srgbClr val="000000"/>
                </a:solidFill>
              </a:rPr>
              <a:t>Agriculture</a:t>
            </a:r>
            <a:endParaRPr lang="en-GB" sz="2400" b="1" dirty="0">
              <a:solidFill>
                <a:srgbClr val="000000"/>
              </a:solidFill>
            </a:endParaRPr>
          </a:p>
        </p:txBody>
      </p:sp>
    </p:spTree>
    <p:extLst>
      <p:ext uri="{BB962C8B-B14F-4D97-AF65-F5344CB8AC3E}">
        <p14:creationId xmlns:p14="http://schemas.microsoft.com/office/powerpoint/2010/main" val="23634035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ppt_x"/>
                                          </p:val>
                                        </p:tav>
                                        <p:tav tm="100000">
                                          <p:val>
                                            <p:strVal val="#ppt_x"/>
                                          </p:val>
                                        </p:tav>
                                      </p:tavLst>
                                    </p:anim>
                                    <p:anim calcmode="lin" valueType="num">
                                      <p:cBhvr additive="base">
                                        <p:cTn id="2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animBg="1"/>
      <p:bldP spid="3"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21</a:t>
            </a:fld>
            <a:endParaRPr lang="en-US" dirty="0"/>
          </a:p>
        </p:txBody>
      </p:sp>
      <p:sp>
        <p:nvSpPr>
          <p:cNvPr id="15" name="Title 1"/>
          <p:cNvSpPr>
            <a:spLocks noGrp="1"/>
          </p:cNvSpPr>
          <p:nvPr>
            <p:ph type="title"/>
          </p:nvPr>
        </p:nvSpPr>
        <p:spPr>
          <a:xfrm>
            <a:off x="179512" y="116632"/>
            <a:ext cx="8712968" cy="1152128"/>
          </a:xfrm>
        </p:spPr>
        <p:txBody>
          <a:bodyPr/>
          <a:lstStyle/>
          <a:p>
            <a:pPr eaLnBrk="1" hangingPunct="1"/>
            <a:r>
              <a:rPr lang="en-US" sz="3600" dirty="0" smtClean="0">
                <a:latin typeface="Arial" charset="0"/>
                <a:cs typeface="Arial" charset="0"/>
              </a:rPr>
              <a:t>What are the technical measures </a:t>
            </a:r>
            <a:br>
              <a:rPr lang="en-US" sz="3600" dirty="0" smtClean="0">
                <a:latin typeface="Arial" charset="0"/>
                <a:cs typeface="Arial" charset="0"/>
              </a:rPr>
            </a:br>
            <a:r>
              <a:rPr lang="en-US" sz="3600" dirty="0" smtClean="0">
                <a:latin typeface="Arial" charset="0"/>
                <a:cs typeface="Arial" charset="0"/>
              </a:rPr>
              <a:t>affecting agricultural exports?</a:t>
            </a:r>
          </a:p>
        </p:txBody>
      </p:sp>
      <p:sp>
        <p:nvSpPr>
          <p:cNvPr id="16" name="Content Placeholder 2"/>
          <p:cNvSpPr txBox="1">
            <a:spLocks/>
          </p:cNvSpPr>
          <p:nvPr/>
        </p:nvSpPr>
        <p:spPr>
          <a:xfrm>
            <a:off x="2339752" y="6237312"/>
            <a:ext cx="4680520" cy="504056"/>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tabLst/>
              <a:defRPr sz="1800" kern="1200">
                <a:solidFill>
                  <a:schemeClr val="accent2"/>
                </a:solidFill>
                <a:latin typeface="Arial" pitchFamily="34" charset="0"/>
                <a:ea typeface="+mn-ea"/>
                <a:cs typeface="Arial" pitchFamily="34" charset="0"/>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Arial" pitchFamily="34" charset="0"/>
                <a:ea typeface="+mn-ea"/>
                <a:cs typeface="Arial" pitchFamily="34" charset="0"/>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Arial" pitchFamily="34" charset="0"/>
                <a:ea typeface="+mn-ea"/>
                <a:cs typeface="Arial" pitchFamily="34" charset="0"/>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200" dirty="0" smtClean="0"/>
              <a:t>ITC calculations based on Survey findings for Egypt, Morocco, Occupied Palestinian Territory and Tunisia. </a:t>
            </a:r>
            <a:endParaRPr lang="en-US" sz="1200" dirty="0"/>
          </a:p>
        </p:txBody>
      </p:sp>
      <p:graphicFrame>
        <p:nvGraphicFramePr>
          <p:cNvPr id="12" name="Chart 11"/>
          <p:cNvGraphicFramePr>
            <a:graphicFrameLocks/>
          </p:cNvGraphicFramePr>
          <p:nvPr>
            <p:extLst>
              <p:ext uri="{D42A27DB-BD31-4B8C-83A1-F6EECF244321}">
                <p14:modId xmlns:p14="http://schemas.microsoft.com/office/powerpoint/2010/main" val="4071589834"/>
              </p:ext>
            </p:extLst>
          </p:nvPr>
        </p:nvGraphicFramePr>
        <p:xfrm>
          <a:off x="234675" y="1556792"/>
          <a:ext cx="2880000" cy="44644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p:cNvGraphicFramePr>
            <a:graphicFrameLocks/>
          </p:cNvGraphicFramePr>
          <p:nvPr>
            <p:extLst>
              <p:ext uri="{D42A27DB-BD31-4B8C-83A1-F6EECF244321}">
                <p14:modId xmlns:p14="http://schemas.microsoft.com/office/powerpoint/2010/main" val="3506913688"/>
              </p:ext>
            </p:extLst>
          </p:nvPr>
        </p:nvGraphicFramePr>
        <p:xfrm>
          <a:off x="3149324" y="1556792"/>
          <a:ext cx="5994675" cy="4464496"/>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p:cNvSpPr txBox="1"/>
          <p:nvPr/>
        </p:nvSpPr>
        <p:spPr>
          <a:xfrm>
            <a:off x="1331640" y="1556792"/>
            <a:ext cx="3456384" cy="461665"/>
          </a:xfrm>
          <a:prstGeom prst="rect">
            <a:avLst/>
          </a:prstGeom>
          <a:noFill/>
        </p:spPr>
        <p:txBody>
          <a:bodyPr wrap="square" rtlCol="0">
            <a:spAutoFit/>
          </a:bodyPr>
          <a:lstStyle/>
          <a:p>
            <a:pPr algn="ctr"/>
            <a:r>
              <a:rPr lang="fr-CH" sz="2400" b="1" dirty="0" smtClean="0">
                <a:solidFill>
                  <a:srgbClr val="000000"/>
                </a:solidFill>
              </a:rPr>
              <a:t>Agriculture</a:t>
            </a:r>
            <a:endParaRPr lang="en-GB" sz="2400" b="1" dirty="0">
              <a:solidFill>
                <a:srgbClr val="000000"/>
              </a:solidFill>
            </a:endParaRPr>
          </a:p>
        </p:txBody>
      </p:sp>
    </p:spTree>
    <p:extLst>
      <p:ext uri="{BB962C8B-B14F-4D97-AF65-F5344CB8AC3E}">
        <p14:creationId xmlns:p14="http://schemas.microsoft.com/office/powerpoint/2010/main" val="4153232664"/>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hart 16"/>
          <p:cNvGraphicFramePr>
            <a:graphicFrameLocks/>
          </p:cNvGraphicFramePr>
          <p:nvPr>
            <p:extLst>
              <p:ext uri="{D42A27DB-BD31-4B8C-83A1-F6EECF244321}">
                <p14:modId xmlns:p14="http://schemas.microsoft.com/office/powerpoint/2010/main" val="4142639115"/>
              </p:ext>
            </p:extLst>
          </p:nvPr>
        </p:nvGraphicFramePr>
        <p:xfrm>
          <a:off x="2339752" y="1403484"/>
          <a:ext cx="6642188" cy="4833827"/>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22</a:t>
            </a:fld>
            <a:endParaRPr lang="en-US" dirty="0"/>
          </a:p>
        </p:txBody>
      </p:sp>
      <p:sp>
        <p:nvSpPr>
          <p:cNvPr id="15" name="Title 1"/>
          <p:cNvSpPr>
            <a:spLocks noGrp="1"/>
          </p:cNvSpPr>
          <p:nvPr>
            <p:ph type="title"/>
          </p:nvPr>
        </p:nvSpPr>
        <p:spPr>
          <a:xfrm>
            <a:off x="179512" y="116632"/>
            <a:ext cx="8712968" cy="1152128"/>
          </a:xfrm>
        </p:spPr>
        <p:txBody>
          <a:bodyPr/>
          <a:lstStyle/>
          <a:p>
            <a:pPr eaLnBrk="1" hangingPunct="1"/>
            <a:r>
              <a:rPr lang="en-US" sz="3600" dirty="0" smtClean="0">
                <a:latin typeface="Arial" charset="0"/>
                <a:cs typeface="Arial" charset="0"/>
              </a:rPr>
              <a:t>What are the NTMs affecting manufacturing exports?</a:t>
            </a:r>
          </a:p>
        </p:txBody>
      </p:sp>
      <p:sp>
        <p:nvSpPr>
          <p:cNvPr id="16" name="Content Placeholder 2"/>
          <p:cNvSpPr txBox="1">
            <a:spLocks/>
          </p:cNvSpPr>
          <p:nvPr/>
        </p:nvSpPr>
        <p:spPr>
          <a:xfrm>
            <a:off x="2339752" y="6237312"/>
            <a:ext cx="4680520" cy="504056"/>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tabLst/>
              <a:defRPr sz="1800" kern="1200">
                <a:solidFill>
                  <a:schemeClr val="accent2"/>
                </a:solidFill>
                <a:latin typeface="Arial" pitchFamily="34" charset="0"/>
                <a:ea typeface="+mn-ea"/>
                <a:cs typeface="Arial" pitchFamily="34" charset="0"/>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Arial" pitchFamily="34" charset="0"/>
                <a:ea typeface="+mn-ea"/>
                <a:cs typeface="Arial" pitchFamily="34" charset="0"/>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Arial" pitchFamily="34" charset="0"/>
                <a:ea typeface="+mn-ea"/>
                <a:cs typeface="Arial" pitchFamily="34" charset="0"/>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200" dirty="0" smtClean="0"/>
              <a:t>ITC calculations based on Survey findings for Egypt, Morocco, Occupied Palestinian Territory and Tunisia. </a:t>
            </a:r>
            <a:endParaRPr lang="en-US" sz="1200" dirty="0"/>
          </a:p>
        </p:txBody>
      </p:sp>
      <p:sp>
        <p:nvSpPr>
          <p:cNvPr id="2" name="Rounded Rectangle 1"/>
          <p:cNvSpPr/>
          <p:nvPr/>
        </p:nvSpPr>
        <p:spPr>
          <a:xfrm>
            <a:off x="5724128" y="2025800"/>
            <a:ext cx="3312368" cy="7870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ounded Rectangle 22"/>
          <p:cNvSpPr/>
          <p:nvPr/>
        </p:nvSpPr>
        <p:spPr>
          <a:xfrm>
            <a:off x="5697214" y="2860135"/>
            <a:ext cx="3312368" cy="2873122"/>
          </a:xfrm>
          <a:prstGeom prst="round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6084168" y="1627552"/>
            <a:ext cx="2232248" cy="369332"/>
          </a:xfrm>
          <a:prstGeom prst="rect">
            <a:avLst/>
          </a:prstGeom>
          <a:noFill/>
        </p:spPr>
        <p:txBody>
          <a:bodyPr wrap="square" rtlCol="0">
            <a:spAutoFit/>
          </a:bodyPr>
          <a:lstStyle/>
          <a:p>
            <a:r>
              <a:rPr lang="fr-CH" b="1" dirty="0" err="1" smtClean="0">
                <a:solidFill>
                  <a:schemeClr val="accent1">
                    <a:lumMod val="50000"/>
                  </a:schemeClr>
                </a:solidFill>
              </a:rPr>
              <a:t>Technical</a:t>
            </a:r>
            <a:r>
              <a:rPr lang="fr-CH" b="1" dirty="0" smtClean="0">
                <a:solidFill>
                  <a:schemeClr val="accent1">
                    <a:lumMod val="50000"/>
                  </a:schemeClr>
                </a:solidFill>
              </a:rPr>
              <a:t> </a:t>
            </a:r>
            <a:r>
              <a:rPr lang="fr-CH" b="1" dirty="0" err="1" smtClean="0">
                <a:solidFill>
                  <a:schemeClr val="accent1">
                    <a:lumMod val="50000"/>
                  </a:schemeClr>
                </a:solidFill>
              </a:rPr>
              <a:t>NTMs</a:t>
            </a:r>
            <a:endParaRPr lang="en-GB" b="1" dirty="0">
              <a:solidFill>
                <a:schemeClr val="accent1">
                  <a:lumMod val="50000"/>
                </a:schemeClr>
              </a:solidFill>
            </a:endParaRPr>
          </a:p>
        </p:txBody>
      </p:sp>
      <p:sp>
        <p:nvSpPr>
          <p:cNvPr id="24" name="TextBox 23"/>
          <p:cNvSpPr txBox="1"/>
          <p:nvPr/>
        </p:nvSpPr>
        <p:spPr>
          <a:xfrm>
            <a:off x="6012160" y="5736465"/>
            <a:ext cx="2736304" cy="369332"/>
          </a:xfrm>
          <a:prstGeom prst="rect">
            <a:avLst/>
          </a:prstGeom>
          <a:noFill/>
        </p:spPr>
        <p:txBody>
          <a:bodyPr wrap="square" rtlCol="0">
            <a:spAutoFit/>
          </a:bodyPr>
          <a:lstStyle/>
          <a:p>
            <a:r>
              <a:rPr lang="fr-CH" b="1" dirty="0" smtClean="0">
                <a:solidFill>
                  <a:schemeClr val="accent3"/>
                </a:solidFill>
              </a:rPr>
              <a:t>Non-</a:t>
            </a:r>
            <a:r>
              <a:rPr lang="fr-CH" b="1" dirty="0" err="1" smtClean="0">
                <a:solidFill>
                  <a:schemeClr val="accent3"/>
                </a:solidFill>
              </a:rPr>
              <a:t>technical</a:t>
            </a:r>
            <a:r>
              <a:rPr lang="fr-CH" b="1" dirty="0" smtClean="0">
                <a:solidFill>
                  <a:schemeClr val="accent3"/>
                </a:solidFill>
              </a:rPr>
              <a:t> </a:t>
            </a:r>
            <a:r>
              <a:rPr lang="fr-CH" b="1" dirty="0" err="1" smtClean="0">
                <a:solidFill>
                  <a:schemeClr val="accent3"/>
                </a:solidFill>
              </a:rPr>
              <a:t>NTMs</a:t>
            </a:r>
            <a:endParaRPr lang="en-GB" b="1" dirty="0">
              <a:solidFill>
                <a:schemeClr val="accent3"/>
              </a:solidFill>
            </a:endParaRPr>
          </a:p>
        </p:txBody>
      </p:sp>
      <p:sp>
        <p:nvSpPr>
          <p:cNvPr id="4" name="TextBox 3"/>
          <p:cNvSpPr txBox="1"/>
          <p:nvPr/>
        </p:nvSpPr>
        <p:spPr>
          <a:xfrm>
            <a:off x="827584" y="1611434"/>
            <a:ext cx="4320480" cy="461665"/>
          </a:xfrm>
          <a:prstGeom prst="rect">
            <a:avLst/>
          </a:prstGeom>
          <a:noFill/>
        </p:spPr>
        <p:txBody>
          <a:bodyPr wrap="square" rtlCol="0">
            <a:spAutoFit/>
          </a:bodyPr>
          <a:lstStyle/>
          <a:p>
            <a:pPr algn="ctr"/>
            <a:r>
              <a:rPr lang="fr-CH" sz="2400" b="1" dirty="0" err="1" smtClean="0">
                <a:solidFill>
                  <a:srgbClr val="000000"/>
                </a:solidFill>
              </a:rPr>
              <a:t>Manufacturing</a:t>
            </a:r>
            <a:endParaRPr lang="en-GB" sz="2400" b="1" dirty="0">
              <a:solidFill>
                <a:srgbClr val="000000"/>
              </a:solidFill>
            </a:endParaRPr>
          </a:p>
        </p:txBody>
      </p:sp>
      <p:graphicFrame>
        <p:nvGraphicFramePr>
          <p:cNvPr id="14" name="Chart 13"/>
          <p:cNvGraphicFramePr>
            <a:graphicFrameLocks/>
          </p:cNvGraphicFramePr>
          <p:nvPr>
            <p:extLst>
              <p:ext uri="{D42A27DB-BD31-4B8C-83A1-F6EECF244321}">
                <p14:modId xmlns:p14="http://schemas.microsoft.com/office/powerpoint/2010/main" val="3988960407"/>
              </p:ext>
            </p:extLst>
          </p:nvPr>
        </p:nvGraphicFramePr>
        <p:xfrm>
          <a:off x="107824" y="2348880"/>
          <a:ext cx="2880000" cy="357225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979360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ppt_x"/>
                                          </p:val>
                                        </p:tav>
                                        <p:tav tm="100000">
                                          <p:val>
                                            <p:strVal val="#ppt_x"/>
                                          </p:val>
                                        </p:tav>
                                      </p:tavLst>
                                    </p:anim>
                                    <p:anim calcmode="lin" valueType="num">
                                      <p:cBhvr additive="base">
                                        <p:cTn id="2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animBg="1"/>
      <p:bldP spid="3" grpId="0"/>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23</a:t>
            </a:fld>
            <a:endParaRPr lang="en-US" dirty="0"/>
          </a:p>
        </p:txBody>
      </p:sp>
      <p:sp>
        <p:nvSpPr>
          <p:cNvPr id="15" name="Title 1"/>
          <p:cNvSpPr>
            <a:spLocks noGrp="1"/>
          </p:cNvSpPr>
          <p:nvPr>
            <p:ph type="title"/>
          </p:nvPr>
        </p:nvSpPr>
        <p:spPr>
          <a:xfrm>
            <a:off x="179512" y="116632"/>
            <a:ext cx="8712968" cy="1152128"/>
          </a:xfrm>
        </p:spPr>
        <p:txBody>
          <a:bodyPr/>
          <a:lstStyle/>
          <a:p>
            <a:pPr eaLnBrk="1" hangingPunct="1"/>
            <a:r>
              <a:rPr lang="en-US" sz="3600" dirty="0" smtClean="0">
                <a:latin typeface="Arial" charset="0"/>
                <a:cs typeface="Arial" charset="0"/>
              </a:rPr>
              <a:t>What are the technical </a:t>
            </a:r>
            <a:r>
              <a:rPr lang="en-US" sz="3600" dirty="0" smtClean="0">
                <a:latin typeface="Arial" charset="0"/>
                <a:cs typeface="Arial" charset="0"/>
              </a:rPr>
              <a:t>measures</a:t>
            </a:r>
            <a:r>
              <a:rPr lang="en-US" sz="3600" dirty="0" smtClean="0">
                <a:latin typeface="Arial" charset="0"/>
                <a:cs typeface="Arial" charset="0"/>
              </a:rPr>
              <a:t/>
            </a:r>
            <a:br>
              <a:rPr lang="en-US" sz="3600" dirty="0" smtClean="0">
                <a:latin typeface="Arial" charset="0"/>
                <a:cs typeface="Arial" charset="0"/>
              </a:rPr>
            </a:br>
            <a:r>
              <a:rPr lang="en-US" sz="3600" dirty="0" smtClean="0">
                <a:latin typeface="Arial" charset="0"/>
                <a:cs typeface="Arial" charset="0"/>
              </a:rPr>
              <a:t>affecting manufacturing exports?</a:t>
            </a:r>
          </a:p>
        </p:txBody>
      </p:sp>
      <p:sp>
        <p:nvSpPr>
          <p:cNvPr id="16" name="Content Placeholder 2"/>
          <p:cNvSpPr txBox="1">
            <a:spLocks/>
          </p:cNvSpPr>
          <p:nvPr/>
        </p:nvSpPr>
        <p:spPr>
          <a:xfrm>
            <a:off x="2339752" y="6237312"/>
            <a:ext cx="4680520" cy="504056"/>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tabLst/>
              <a:defRPr sz="1800" kern="1200">
                <a:solidFill>
                  <a:schemeClr val="accent2"/>
                </a:solidFill>
                <a:latin typeface="Arial" pitchFamily="34" charset="0"/>
                <a:ea typeface="+mn-ea"/>
                <a:cs typeface="Arial" pitchFamily="34" charset="0"/>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Arial" pitchFamily="34" charset="0"/>
                <a:ea typeface="+mn-ea"/>
                <a:cs typeface="Arial" pitchFamily="34" charset="0"/>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Arial" pitchFamily="34" charset="0"/>
                <a:ea typeface="+mn-ea"/>
                <a:cs typeface="Arial" pitchFamily="34" charset="0"/>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200" dirty="0" smtClean="0"/>
              <a:t>ITC calculations based on Survey findings for Egypt, Morocco, Occupied Palestinian Territory and Tunisia. </a:t>
            </a:r>
            <a:endParaRPr lang="en-US" sz="1200" dirty="0"/>
          </a:p>
        </p:txBody>
      </p:sp>
      <p:sp>
        <p:nvSpPr>
          <p:cNvPr id="14" name="TextBox 13"/>
          <p:cNvSpPr txBox="1"/>
          <p:nvPr/>
        </p:nvSpPr>
        <p:spPr>
          <a:xfrm>
            <a:off x="1331640" y="1556792"/>
            <a:ext cx="3456384" cy="461665"/>
          </a:xfrm>
          <a:prstGeom prst="rect">
            <a:avLst/>
          </a:prstGeom>
          <a:noFill/>
        </p:spPr>
        <p:txBody>
          <a:bodyPr wrap="square" rtlCol="0">
            <a:spAutoFit/>
          </a:bodyPr>
          <a:lstStyle/>
          <a:p>
            <a:pPr algn="ctr"/>
            <a:r>
              <a:rPr lang="fr-CH" sz="2400" b="1" dirty="0" err="1" smtClean="0">
                <a:solidFill>
                  <a:srgbClr val="000000"/>
                </a:solidFill>
              </a:rPr>
              <a:t>Manufacturing</a:t>
            </a:r>
            <a:endParaRPr lang="en-GB" sz="2400" b="1" dirty="0">
              <a:solidFill>
                <a:srgbClr val="000000"/>
              </a:solidFill>
            </a:endParaRPr>
          </a:p>
        </p:txBody>
      </p:sp>
      <p:graphicFrame>
        <p:nvGraphicFramePr>
          <p:cNvPr id="10" name="Chart 9"/>
          <p:cNvGraphicFramePr>
            <a:graphicFrameLocks/>
          </p:cNvGraphicFramePr>
          <p:nvPr>
            <p:extLst>
              <p:ext uri="{D42A27DB-BD31-4B8C-83A1-F6EECF244321}">
                <p14:modId xmlns:p14="http://schemas.microsoft.com/office/powerpoint/2010/main" val="2534278016"/>
              </p:ext>
            </p:extLst>
          </p:nvPr>
        </p:nvGraphicFramePr>
        <p:xfrm>
          <a:off x="234675" y="2164236"/>
          <a:ext cx="2880000" cy="385705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ext uri="{D42A27DB-BD31-4B8C-83A1-F6EECF244321}">
                <p14:modId xmlns:p14="http://schemas.microsoft.com/office/powerpoint/2010/main" val="2056322291"/>
              </p:ext>
            </p:extLst>
          </p:nvPr>
        </p:nvGraphicFramePr>
        <p:xfrm>
          <a:off x="2915816" y="2018457"/>
          <a:ext cx="6228183" cy="385881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6690180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24</a:t>
            </a:fld>
            <a:endParaRPr lang="en-US" dirty="0"/>
          </a:p>
        </p:txBody>
      </p:sp>
      <p:sp>
        <p:nvSpPr>
          <p:cNvPr id="15" name="Title 1"/>
          <p:cNvSpPr>
            <a:spLocks noGrp="1"/>
          </p:cNvSpPr>
          <p:nvPr>
            <p:ph type="title"/>
          </p:nvPr>
        </p:nvSpPr>
        <p:spPr>
          <a:xfrm>
            <a:off x="179512" y="260648"/>
            <a:ext cx="8712968" cy="720080"/>
          </a:xfrm>
        </p:spPr>
        <p:txBody>
          <a:bodyPr/>
          <a:lstStyle/>
          <a:p>
            <a:pPr eaLnBrk="1" hangingPunct="1"/>
            <a:r>
              <a:rPr lang="en-US" sz="3600" dirty="0" smtClean="0">
                <a:latin typeface="Arial" charset="0"/>
                <a:cs typeface="Arial" charset="0"/>
              </a:rPr>
              <a:t>Why partner’s NTMs are burdensome?</a:t>
            </a:r>
          </a:p>
        </p:txBody>
      </p:sp>
      <p:sp>
        <p:nvSpPr>
          <p:cNvPr id="16" name="Content Placeholder 2"/>
          <p:cNvSpPr txBox="1">
            <a:spLocks/>
          </p:cNvSpPr>
          <p:nvPr/>
        </p:nvSpPr>
        <p:spPr>
          <a:xfrm>
            <a:off x="2339752" y="6237312"/>
            <a:ext cx="4680520" cy="504056"/>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tabLst/>
              <a:defRPr sz="1800" kern="1200">
                <a:solidFill>
                  <a:schemeClr val="accent2"/>
                </a:solidFill>
                <a:latin typeface="Arial" pitchFamily="34" charset="0"/>
                <a:ea typeface="+mn-ea"/>
                <a:cs typeface="Arial" pitchFamily="34" charset="0"/>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Arial" pitchFamily="34" charset="0"/>
                <a:ea typeface="+mn-ea"/>
                <a:cs typeface="Arial" pitchFamily="34" charset="0"/>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Arial" pitchFamily="34" charset="0"/>
                <a:ea typeface="+mn-ea"/>
                <a:cs typeface="Arial" pitchFamily="34" charset="0"/>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200" dirty="0" smtClean="0"/>
              <a:t>ITC calculations based on Survey findings for Egypt, Morocco, Occupied Palestinian Territory and Tunisia. </a:t>
            </a:r>
            <a:endParaRPr lang="en-US" sz="1200" dirty="0"/>
          </a:p>
        </p:txBody>
      </p:sp>
      <p:graphicFrame>
        <p:nvGraphicFramePr>
          <p:cNvPr id="8" name="Chart 7"/>
          <p:cNvGraphicFramePr>
            <a:graphicFrameLocks/>
          </p:cNvGraphicFramePr>
          <p:nvPr>
            <p:extLst>
              <p:ext uri="{D42A27DB-BD31-4B8C-83A1-F6EECF244321}">
                <p14:modId xmlns:p14="http://schemas.microsoft.com/office/powerpoint/2010/main" val="4056373375"/>
              </p:ext>
            </p:extLst>
          </p:nvPr>
        </p:nvGraphicFramePr>
        <p:xfrm>
          <a:off x="179512" y="1412776"/>
          <a:ext cx="8496944" cy="43924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ext uri="{D42A27DB-BD31-4B8C-83A1-F6EECF244321}">
                <p14:modId xmlns:p14="http://schemas.microsoft.com/office/powerpoint/2010/main" val="820378267"/>
              </p:ext>
            </p:extLst>
          </p:nvPr>
        </p:nvGraphicFramePr>
        <p:xfrm>
          <a:off x="4463480" y="1412776"/>
          <a:ext cx="4680520" cy="381642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6102649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25</a:t>
            </a:fld>
            <a:endParaRPr lang="en-US" dirty="0"/>
          </a:p>
        </p:txBody>
      </p:sp>
      <p:sp>
        <p:nvSpPr>
          <p:cNvPr id="15" name="Title 1"/>
          <p:cNvSpPr>
            <a:spLocks noGrp="1"/>
          </p:cNvSpPr>
          <p:nvPr>
            <p:ph type="title"/>
          </p:nvPr>
        </p:nvSpPr>
        <p:spPr>
          <a:xfrm>
            <a:off x="179512" y="116632"/>
            <a:ext cx="8712968" cy="1152128"/>
          </a:xfrm>
        </p:spPr>
        <p:txBody>
          <a:bodyPr/>
          <a:lstStyle/>
          <a:p>
            <a:pPr eaLnBrk="1" hangingPunct="1"/>
            <a:r>
              <a:rPr lang="en-US" sz="3600" dirty="0" smtClean="0">
                <a:latin typeface="Arial" charset="0"/>
                <a:cs typeface="Arial" charset="0"/>
              </a:rPr>
              <a:t>Where do procedural obstacles </a:t>
            </a:r>
            <a:br>
              <a:rPr lang="en-US" sz="3600" dirty="0" smtClean="0">
                <a:latin typeface="Arial" charset="0"/>
                <a:cs typeface="Arial" charset="0"/>
              </a:rPr>
            </a:br>
            <a:r>
              <a:rPr lang="en-US" sz="3600" dirty="0" smtClean="0">
                <a:latin typeface="Arial" charset="0"/>
                <a:cs typeface="Arial" charset="0"/>
              </a:rPr>
              <a:t>take place?</a:t>
            </a:r>
          </a:p>
        </p:txBody>
      </p:sp>
      <p:sp>
        <p:nvSpPr>
          <p:cNvPr id="16" name="Content Placeholder 2"/>
          <p:cNvSpPr txBox="1">
            <a:spLocks/>
          </p:cNvSpPr>
          <p:nvPr/>
        </p:nvSpPr>
        <p:spPr>
          <a:xfrm>
            <a:off x="2339752" y="6237312"/>
            <a:ext cx="4680520" cy="504056"/>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tabLst/>
              <a:defRPr sz="1800" kern="1200">
                <a:solidFill>
                  <a:schemeClr val="accent2"/>
                </a:solidFill>
                <a:latin typeface="Arial" pitchFamily="34" charset="0"/>
                <a:ea typeface="+mn-ea"/>
                <a:cs typeface="Arial" pitchFamily="34" charset="0"/>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Arial" pitchFamily="34" charset="0"/>
                <a:ea typeface="+mn-ea"/>
                <a:cs typeface="Arial" pitchFamily="34" charset="0"/>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Arial" pitchFamily="34" charset="0"/>
                <a:ea typeface="+mn-ea"/>
                <a:cs typeface="Arial" pitchFamily="34" charset="0"/>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200" dirty="0" smtClean="0"/>
              <a:t>ITC calculations based on Survey findings for Egypt, Morocco, Occupied Palestinian Territory and Tunisia. </a:t>
            </a:r>
            <a:endParaRPr lang="en-US" sz="1200" dirty="0"/>
          </a:p>
        </p:txBody>
      </p:sp>
      <p:graphicFrame>
        <p:nvGraphicFramePr>
          <p:cNvPr id="10" name="Chart 9"/>
          <p:cNvGraphicFramePr>
            <a:graphicFrameLocks/>
          </p:cNvGraphicFramePr>
          <p:nvPr>
            <p:extLst>
              <p:ext uri="{D42A27DB-BD31-4B8C-83A1-F6EECF244321}">
                <p14:modId xmlns:p14="http://schemas.microsoft.com/office/powerpoint/2010/main" val="2172706363"/>
              </p:ext>
            </p:extLst>
          </p:nvPr>
        </p:nvGraphicFramePr>
        <p:xfrm>
          <a:off x="539552" y="1484784"/>
          <a:ext cx="4320000" cy="43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a:graphicFrameLocks/>
          </p:cNvGraphicFramePr>
          <p:nvPr>
            <p:extLst>
              <p:ext uri="{D42A27DB-BD31-4B8C-83A1-F6EECF244321}">
                <p14:modId xmlns:p14="http://schemas.microsoft.com/office/powerpoint/2010/main" val="1068477712"/>
              </p:ext>
            </p:extLst>
          </p:nvPr>
        </p:nvGraphicFramePr>
        <p:xfrm>
          <a:off x="4499992" y="1484784"/>
          <a:ext cx="4320000" cy="4320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7898636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26</a:t>
            </a:fld>
            <a:endParaRPr lang="en-US" dirty="0"/>
          </a:p>
        </p:txBody>
      </p:sp>
      <p:sp>
        <p:nvSpPr>
          <p:cNvPr id="15" name="Title 1"/>
          <p:cNvSpPr>
            <a:spLocks noGrp="1"/>
          </p:cNvSpPr>
          <p:nvPr>
            <p:ph type="title"/>
          </p:nvPr>
        </p:nvSpPr>
        <p:spPr>
          <a:xfrm>
            <a:off x="179512" y="116632"/>
            <a:ext cx="8712968" cy="864096"/>
          </a:xfrm>
        </p:spPr>
        <p:txBody>
          <a:bodyPr/>
          <a:lstStyle/>
          <a:p>
            <a:pPr eaLnBrk="1" hangingPunct="1"/>
            <a:r>
              <a:rPr lang="en-US" sz="3600" dirty="0" smtClean="0">
                <a:latin typeface="Arial" charset="0"/>
                <a:cs typeface="Arial" charset="0"/>
              </a:rPr>
              <a:t>What are the main procedural obstacles?</a:t>
            </a:r>
          </a:p>
        </p:txBody>
      </p:sp>
      <p:sp>
        <p:nvSpPr>
          <p:cNvPr id="16" name="Content Placeholder 2"/>
          <p:cNvSpPr txBox="1">
            <a:spLocks/>
          </p:cNvSpPr>
          <p:nvPr/>
        </p:nvSpPr>
        <p:spPr>
          <a:xfrm>
            <a:off x="2339752" y="6237312"/>
            <a:ext cx="4680520" cy="504056"/>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tabLst/>
              <a:defRPr sz="1800" kern="1200">
                <a:solidFill>
                  <a:schemeClr val="accent2"/>
                </a:solidFill>
                <a:latin typeface="Arial" pitchFamily="34" charset="0"/>
                <a:ea typeface="+mn-ea"/>
                <a:cs typeface="Arial" pitchFamily="34" charset="0"/>
              </a:defRPr>
            </a:lvl1pPr>
            <a:lvl2pPr marL="530225" indent="-173038" algn="l" defTabSz="914400" rtl="0" eaLnBrk="1" latinLnBrk="0" hangingPunct="1">
              <a:spcBef>
                <a:spcPct val="20000"/>
              </a:spcBef>
              <a:buFont typeface="Arial" pitchFamily="34" charset="0"/>
              <a:buChar char="•"/>
              <a:defRPr sz="1800" kern="1200">
                <a:solidFill>
                  <a:schemeClr val="accent2"/>
                </a:solidFill>
                <a:latin typeface="Arial" pitchFamily="34" charset="0"/>
                <a:ea typeface="+mn-ea"/>
                <a:cs typeface="Arial" pitchFamily="34" charset="0"/>
              </a:defRPr>
            </a:lvl2pPr>
            <a:lvl3pPr marL="1143000" indent="-228600" algn="l" defTabSz="914400" rtl="0" eaLnBrk="1" latinLnBrk="0" hangingPunct="1">
              <a:spcBef>
                <a:spcPct val="20000"/>
              </a:spcBef>
              <a:buFont typeface="Calibri" pitchFamily="34" charset="0"/>
              <a:buChar char="–"/>
              <a:defRPr sz="1600" kern="1200">
                <a:solidFill>
                  <a:schemeClr val="accent2"/>
                </a:solidFill>
                <a:latin typeface="Arial" pitchFamily="34" charset="0"/>
                <a:ea typeface="+mn-ea"/>
                <a:cs typeface="Arial" pitchFamily="34" charset="0"/>
              </a:defRPr>
            </a:lvl3pPr>
            <a:lvl4pPr marL="1600200" indent="-228600" algn="l" defTabSz="914400" rtl="0" eaLnBrk="1" latinLnBrk="0" hangingPunct="1">
              <a:spcBef>
                <a:spcPct val="20000"/>
              </a:spcBef>
              <a:buFont typeface="Wingdings" pitchFamily="2" charset="2"/>
              <a:buChar char="§"/>
              <a:defRPr sz="1400" kern="1200">
                <a:solidFill>
                  <a:schemeClr val="accent2"/>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200" dirty="0" smtClean="0"/>
              <a:t>ITC calculations based on Survey findings for Egypt, Morocco, Occupied Palestinian Territory and Tunisia. </a:t>
            </a:r>
            <a:endParaRPr lang="en-US" sz="1200" dirty="0"/>
          </a:p>
        </p:txBody>
      </p:sp>
      <p:graphicFrame>
        <p:nvGraphicFramePr>
          <p:cNvPr id="7" name="Chart 6"/>
          <p:cNvGraphicFramePr>
            <a:graphicFrameLocks/>
          </p:cNvGraphicFramePr>
          <p:nvPr>
            <p:extLst>
              <p:ext uri="{D42A27DB-BD31-4B8C-83A1-F6EECF244321}">
                <p14:modId xmlns:p14="http://schemas.microsoft.com/office/powerpoint/2010/main" val="75690980"/>
              </p:ext>
            </p:extLst>
          </p:nvPr>
        </p:nvGraphicFramePr>
        <p:xfrm>
          <a:off x="179512" y="908720"/>
          <a:ext cx="8712968" cy="532859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a:graphicFrameLocks/>
          </p:cNvGraphicFramePr>
          <p:nvPr>
            <p:extLst>
              <p:ext uri="{D42A27DB-BD31-4B8C-83A1-F6EECF244321}">
                <p14:modId xmlns:p14="http://schemas.microsoft.com/office/powerpoint/2010/main" val="3345713320"/>
              </p:ext>
            </p:extLst>
          </p:nvPr>
        </p:nvGraphicFramePr>
        <p:xfrm>
          <a:off x="6228184" y="764704"/>
          <a:ext cx="2915816" cy="482453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2155752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idx="1"/>
          </p:nvPr>
        </p:nvSpPr>
        <p:spPr>
          <a:xfrm>
            <a:off x="467544" y="1412776"/>
            <a:ext cx="8391306" cy="4464495"/>
          </a:xfrm>
        </p:spPr>
        <p:txBody>
          <a:bodyPr>
            <a:noAutofit/>
          </a:bodyPr>
          <a:lstStyle/>
          <a:p>
            <a:pPr marL="457200" indent="-457200">
              <a:lnSpc>
                <a:spcPct val="150000"/>
              </a:lnSpc>
              <a:buFont typeface="+mj-lt"/>
              <a:buAutoNum type="arabicPeriod"/>
            </a:pPr>
            <a:r>
              <a:rPr lang="en-GB" sz="2800" dirty="0" smtClean="0">
                <a:solidFill>
                  <a:schemeClr val="tx2">
                    <a:lumMod val="60000"/>
                    <a:lumOff val="40000"/>
                  </a:schemeClr>
                </a:solidFill>
              </a:rPr>
              <a:t>Short introduction to non-tariff measures (NTMs)</a:t>
            </a:r>
            <a:endParaRPr lang="fr-CH" sz="2800" b="1" dirty="0" smtClean="0">
              <a:solidFill>
                <a:srgbClr val="00B0F0"/>
              </a:solidFill>
            </a:endParaRPr>
          </a:p>
          <a:p>
            <a:pPr marL="457200" indent="-457200">
              <a:lnSpc>
                <a:spcPct val="150000"/>
              </a:lnSpc>
              <a:buFont typeface="+mj-lt"/>
              <a:buAutoNum type="arabicPeriod"/>
            </a:pPr>
            <a:r>
              <a:rPr lang="en-GB" sz="2800" dirty="0" smtClean="0">
                <a:solidFill>
                  <a:schemeClr val="tx2">
                    <a:lumMod val="60000"/>
                    <a:lumOff val="40000"/>
                  </a:schemeClr>
                </a:solidFill>
              </a:rPr>
              <a:t>The ITC programme on NTMs</a:t>
            </a:r>
            <a:endParaRPr lang="fr-CH" sz="2800" b="1" dirty="0" smtClean="0">
              <a:solidFill>
                <a:srgbClr val="00B0F0"/>
              </a:solidFill>
            </a:endParaRPr>
          </a:p>
          <a:p>
            <a:pPr marL="457200" indent="-457200">
              <a:lnSpc>
                <a:spcPct val="150000"/>
              </a:lnSpc>
              <a:buFont typeface="+mj-lt"/>
              <a:buAutoNum type="arabicPeriod"/>
            </a:pPr>
            <a:r>
              <a:rPr lang="fr-CH" sz="2800" dirty="0">
                <a:solidFill>
                  <a:schemeClr val="tx2">
                    <a:lumMod val="60000"/>
                    <a:lumOff val="40000"/>
                  </a:schemeClr>
                </a:solidFill>
              </a:rPr>
              <a:t>Survey </a:t>
            </a:r>
            <a:r>
              <a:rPr lang="fr-CH" sz="2800" dirty="0" err="1">
                <a:solidFill>
                  <a:schemeClr val="tx2">
                    <a:lumMod val="60000"/>
                    <a:lumOff val="40000"/>
                  </a:schemeClr>
                </a:solidFill>
              </a:rPr>
              <a:t>findings</a:t>
            </a:r>
            <a:r>
              <a:rPr lang="fr-CH" sz="2800" dirty="0">
                <a:solidFill>
                  <a:schemeClr val="tx2">
                    <a:lumMod val="60000"/>
                    <a:lumOff val="40000"/>
                  </a:schemeClr>
                </a:solidFill>
              </a:rPr>
              <a:t> in the </a:t>
            </a:r>
            <a:r>
              <a:rPr lang="fr-CH" sz="2800" dirty="0" err="1">
                <a:solidFill>
                  <a:schemeClr val="tx2">
                    <a:lumMod val="60000"/>
                    <a:lumOff val="40000"/>
                  </a:schemeClr>
                </a:solidFill>
              </a:rPr>
              <a:t>region</a:t>
            </a:r>
            <a:endParaRPr lang="en-GB" sz="2800" dirty="0">
              <a:solidFill>
                <a:schemeClr val="tx2">
                  <a:lumMod val="60000"/>
                  <a:lumOff val="40000"/>
                </a:schemeClr>
              </a:solidFill>
            </a:endParaRPr>
          </a:p>
          <a:p>
            <a:pPr marL="457200" indent="-457200">
              <a:lnSpc>
                <a:spcPct val="150000"/>
              </a:lnSpc>
              <a:buFont typeface="+mj-lt"/>
              <a:buAutoNum type="arabicPeriod"/>
            </a:pPr>
            <a:r>
              <a:rPr lang="en-GB" sz="2800" b="1" dirty="0" smtClean="0">
                <a:solidFill>
                  <a:srgbClr val="00B0F0"/>
                </a:solidFill>
              </a:rPr>
              <a:t>Conclusions </a:t>
            </a:r>
            <a:r>
              <a:rPr lang="en-GB" sz="2800" b="1" dirty="0">
                <a:solidFill>
                  <a:schemeClr val="accent1"/>
                </a:solidFill>
              </a:rPr>
              <a:t>and way forward</a:t>
            </a:r>
          </a:p>
        </p:txBody>
      </p:sp>
    </p:spTree>
    <p:extLst>
      <p:ext uri="{BB962C8B-B14F-4D97-AF65-F5344CB8AC3E}">
        <p14:creationId xmlns:p14="http://schemas.microsoft.com/office/powerpoint/2010/main" val="41061205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57188" y="116632"/>
            <a:ext cx="6807200" cy="552450"/>
          </a:xfrm>
        </p:spPr>
        <p:txBody>
          <a:bodyPr/>
          <a:lstStyle/>
          <a:p>
            <a:pPr eaLnBrk="1" hangingPunct="1"/>
            <a:r>
              <a:rPr lang="fr-CH" sz="3600" dirty="0" smtClean="0">
                <a:latin typeface="Arial" charset="0"/>
                <a:cs typeface="Arial" charset="0"/>
              </a:rPr>
              <a:t>Conclusions</a:t>
            </a:r>
            <a:endParaRPr lang="en-GB" sz="3600" dirty="0" smtClean="0">
              <a:latin typeface="Arial" charset="0"/>
              <a:cs typeface="Arial" charset="0"/>
            </a:endParaRPr>
          </a:p>
        </p:txBody>
      </p:sp>
      <p:sp>
        <p:nvSpPr>
          <p:cNvPr id="3" name="Content Placeholder 2"/>
          <p:cNvSpPr>
            <a:spLocks noGrp="1"/>
          </p:cNvSpPr>
          <p:nvPr>
            <p:ph idx="1"/>
          </p:nvPr>
        </p:nvSpPr>
        <p:spPr>
          <a:xfrm>
            <a:off x="395536" y="836712"/>
            <a:ext cx="8496944" cy="5184130"/>
          </a:xfrm>
        </p:spPr>
        <p:txBody>
          <a:bodyPr rtlCol="0">
            <a:noAutofit/>
          </a:bodyPr>
          <a:lstStyle/>
          <a:p>
            <a:pPr marL="285750" indent="-285750" eaLnBrk="1" fontAlgn="auto" hangingPunct="1">
              <a:spcAft>
                <a:spcPts val="0"/>
              </a:spcAft>
              <a:buFont typeface="Wingdings" pitchFamily="2" charset="2"/>
              <a:buChar char="ü"/>
              <a:defRPr/>
            </a:pPr>
            <a:r>
              <a:rPr lang="fr-CH" sz="2000" dirty="0" err="1" smtClean="0">
                <a:solidFill>
                  <a:schemeClr val="tx1">
                    <a:lumMod val="75000"/>
                  </a:schemeClr>
                </a:solidFill>
              </a:rPr>
              <a:t>Regional</a:t>
            </a:r>
            <a:r>
              <a:rPr lang="fr-CH" sz="2000" dirty="0" smtClean="0">
                <a:solidFill>
                  <a:schemeClr val="tx1">
                    <a:lumMod val="75000"/>
                  </a:schemeClr>
                </a:solidFill>
              </a:rPr>
              <a:t> </a:t>
            </a:r>
            <a:r>
              <a:rPr lang="fr-CH" sz="2000" dirty="0" err="1" smtClean="0">
                <a:solidFill>
                  <a:schemeClr val="tx1">
                    <a:lumMod val="75000"/>
                  </a:schemeClr>
                </a:solidFill>
              </a:rPr>
              <a:t>integration</a:t>
            </a:r>
            <a:r>
              <a:rPr lang="fr-CH" sz="2000" dirty="0" smtClean="0">
                <a:solidFill>
                  <a:schemeClr val="tx1">
                    <a:lumMod val="75000"/>
                  </a:schemeClr>
                </a:solidFill>
              </a:rPr>
              <a:t> </a:t>
            </a:r>
            <a:r>
              <a:rPr lang="fr-CH" sz="2000" dirty="0" err="1" smtClean="0">
                <a:solidFill>
                  <a:schemeClr val="tx1">
                    <a:lumMod val="75000"/>
                  </a:schemeClr>
                </a:solidFill>
              </a:rPr>
              <a:t>requires</a:t>
            </a:r>
            <a:r>
              <a:rPr lang="fr-CH" sz="2000" dirty="0" smtClean="0">
                <a:solidFill>
                  <a:schemeClr val="tx1">
                    <a:lumMod val="75000"/>
                  </a:schemeClr>
                </a:solidFill>
              </a:rPr>
              <a:t> efforts </a:t>
            </a:r>
            <a:r>
              <a:rPr lang="fr-CH" sz="2000" dirty="0" err="1" smtClean="0">
                <a:solidFill>
                  <a:schemeClr val="tx1">
                    <a:lumMod val="75000"/>
                  </a:schemeClr>
                </a:solidFill>
              </a:rPr>
              <a:t>beyond</a:t>
            </a:r>
            <a:r>
              <a:rPr lang="fr-CH" sz="2000" dirty="0" smtClean="0">
                <a:solidFill>
                  <a:schemeClr val="tx1">
                    <a:lumMod val="75000"/>
                  </a:schemeClr>
                </a:solidFill>
              </a:rPr>
              <a:t> the </a:t>
            </a:r>
            <a:r>
              <a:rPr lang="fr-CH" sz="2000" dirty="0" err="1" smtClean="0">
                <a:solidFill>
                  <a:schemeClr val="tx1">
                    <a:lumMod val="75000"/>
                  </a:schemeClr>
                </a:solidFill>
              </a:rPr>
              <a:t>removal</a:t>
            </a:r>
            <a:r>
              <a:rPr lang="fr-CH" sz="2000" dirty="0" smtClean="0">
                <a:solidFill>
                  <a:schemeClr val="tx1">
                    <a:lumMod val="75000"/>
                  </a:schemeClr>
                </a:solidFill>
              </a:rPr>
              <a:t> of ‘</a:t>
            </a:r>
            <a:r>
              <a:rPr lang="fr-CH" sz="2000" dirty="0" err="1" smtClean="0">
                <a:solidFill>
                  <a:schemeClr val="tx1">
                    <a:lumMod val="75000"/>
                  </a:schemeClr>
                </a:solidFill>
              </a:rPr>
              <a:t>conventional</a:t>
            </a:r>
            <a:r>
              <a:rPr lang="fr-CH" sz="2000" dirty="0" smtClean="0">
                <a:solidFill>
                  <a:schemeClr val="tx1">
                    <a:lumMod val="75000"/>
                  </a:schemeClr>
                </a:solidFill>
              </a:rPr>
              <a:t>’  </a:t>
            </a:r>
            <a:r>
              <a:rPr lang="fr-CH" sz="2000" dirty="0" err="1" smtClean="0">
                <a:solidFill>
                  <a:schemeClr val="tx1">
                    <a:lumMod val="75000"/>
                  </a:schemeClr>
                </a:solidFill>
              </a:rPr>
              <a:t>tariffs</a:t>
            </a:r>
            <a:r>
              <a:rPr lang="fr-CH" sz="2000" dirty="0" smtClean="0">
                <a:solidFill>
                  <a:schemeClr val="tx1">
                    <a:lumMod val="75000"/>
                  </a:schemeClr>
                </a:solidFill>
              </a:rPr>
              <a:t>: </a:t>
            </a:r>
            <a:endParaRPr lang="en-GB" sz="2000" dirty="0" smtClean="0">
              <a:solidFill>
                <a:schemeClr val="tx1">
                  <a:lumMod val="75000"/>
                </a:schemeClr>
              </a:solidFill>
            </a:endParaRPr>
          </a:p>
          <a:p>
            <a:pPr marL="815975" lvl="1" indent="-285750" eaLnBrk="1" fontAlgn="auto" hangingPunct="1">
              <a:spcAft>
                <a:spcPts val="0"/>
              </a:spcAft>
              <a:buFont typeface="Courier New" pitchFamily="49" charset="0"/>
              <a:buChar char="o"/>
              <a:defRPr/>
            </a:pPr>
            <a:r>
              <a:rPr lang="en-GB" sz="2000" dirty="0" smtClean="0">
                <a:solidFill>
                  <a:schemeClr val="tx1">
                    <a:lumMod val="75000"/>
                  </a:schemeClr>
                </a:solidFill>
              </a:rPr>
              <a:t>Non-tariff obstacles significantly hamper intra-LAS trade: </a:t>
            </a:r>
          </a:p>
          <a:p>
            <a:pPr marL="1885950" lvl="3" indent="-285750" eaLnBrk="1" fontAlgn="auto" hangingPunct="1">
              <a:spcAft>
                <a:spcPts val="0"/>
              </a:spcAft>
              <a:defRPr/>
            </a:pPr>
            <a:r>
              <a:rPr lang="en-GB" sz="2000" dirty="0">
                <a:solidFill>
                  <a:schemeClr val="tx2"/>
                </a:solidFill>
              </a:rPr>
              <a:t>e</a:t>
            </a:r>
            <a:r>
              <a:rPr lang="en-GB" sz="2000" dirty="0" smtClean="0">
                <a:solidFill>
                  <a:schemeClr val="tx2"/>
                </a:solidFill>
              </a:rPr>
              <a:t>specially in manufacturing</a:t>
            </a:r>
          </a:p>
          <a:p>
            <a:pPr marL="1885950" lvl="3" indent="-285750" eaLnBrk="1" fontAlgn="auto" hangingPunct="1">
              <a:spcAft>
                <a:spcPts val="0"/>
              </a:spcAft>
              <a:defRPr/>
            </a:pPr>
            <a:r>
              <a:rPr lang="fr-CH" sz="2000" dirty="0" err="1">
                <a:solidFill>
                  <a:schemeClr val="tx2"/>
                </a:solidFill>
              </a:rPr>
              <a:t>e</a:t>
            </a:r>
            <a:r>
              <a:rPr lang="fr-CH" sz="2000" dirty="0" err="1" smtClean="0">
                <a:solidFill>
                  <a:schemeClr val="tx2"/>
                </a:solidFill>
              </a:rPr>
              <a:t>specially</a:t>
            </a:r>
            <a:r>
              <a:rPr lang="fr-CH" sz="2000" dirty="0" smtClean="0">
                <a:solidFill>
                  <a:schemeClr val="tx2"/>
                </a:solidFill>
              </a:rPr>
              <a:t> due to </a:t>
            </a:r>
            <a:r>
              <a:rPr lang="fr-CH" sz="2000" dirty="0" err="1" smtClean="0">
                <a:solidFill>
                  <a:schemeClr val="tx2"/>
                </a:solidFill>
              </a:rPr>
              <a:t>technical</a:t>
            </a:r>
            <a:r>
              <a:rPr lang="fr-CH" sz="2000" dirty="0" smtClean="0">
                <a:solidFill>
                  <a:schemeClr val="tx2"/>
                </a:solidFill>
              </a:rPr>
              <a:t> </a:t>
            </a:r>
            <a:r>
              <a:rPr lang="fr-CH" sz="2000" dirty="0" err="1" smtClean="0">
                <a:solidFill>
                  <a:schemeClr val="tx2"/>
                </a:solidFill>
              </a:rPr>
              <a:t>requirements</a:t>
            </a:r>
            <a:r>
              <a:rPr lang="fr-CH" sz="2000" dirty="0" smtClean="0">
                <a:solidFill>
                  <a:schemeClr val="tx2"/>
                </a:solidFill>
              </a:rPr>
              <a:t> (SPS and TBT)</a:t>
            </a:r>
          </a:p>
          <a:p>
            <a:pPr marL="1885950" lvl="3" indent="-285750" eaLnBrk="1" fontAlgn="auto" hangingPunct="1">
              <a:spcAft>
                <a:spcPts val="0"/>
              </a:spcAft>
              <a:defRPr/>
            </a:pPr>
            <a:endParaRPr lang="en-GB" sz="800" dirty="0" smtClean="0">
              <a:solidFill>
                <a:schemeClr val="tx1">
                  <a:lumMod val="75000"/>
                </a:schemeClr>
              </a:solidFill>
            </a:endParaRPr>
          </a:p>
          <a:p>
            <a:pPr marL="285750" lvl="3" indent="-285750" eaLnBrk="1" fontAlgn="auto" hangingPunct="1">
              <a:spcAft>
                <a:spcPts val="0"/>
              </a:spcAft>
              <a:buFont typeface="Wingdings" pitchFamily="2" charset="2"/>
              <a:buChar char="ü"/>
              <a:defRPr/>
            </a:pPr>
            <a:r>
              <a:rPr lang="fr-CH" sz="2000" dirty="0" smtClean="0">
                <a:solidFill>
                  <a:schemeClr val="tx1">
                    <a:lumMod val="75000"/>
                  </a:schemeClr>
                </a:solidFill>
              </a:rPr>
              <a:t>Good and </a:t>
            </a:r>
            <a:r>
              <a:rPr lang="fr-CH" sz="2000" dirty="0" err="1" smtClean="0">
                <a:solidFill>
                  <a:schemeClr val="tx1">
                    <a:lumMod val="75000"/>
                  </a:schemeClr>
                </a:solidFill>
              </a:rPr>
              <a:t>bad</a:t>
            </a:r>
            <a:r>
              <a:rPr lang="fr-CH" sz="2000" dirty="0" smtClean="0">
                <a:solidFill>
                  <a:schemeClr val="tx1">
                    <a:lumMod val="75000"/>
                  </a:schemeClr>
                </a:solidFill>
              </a:rPr>
              <a:t> news: </a:t>
            </a:r>
            <a:r>
              <a:rPr lang="fr-CH" sz="2000" dirty="0" err="1" smtClean="0">
                <a:solidFill>
                  <a:schemeClr val="tx1">
                    <a:lumMod val="75000"/>
                  </a:schemeClr>
                </a:solidFill>
              </a:rPr>
              <a:t>many</a:t>
            </a:r>
            <a:r>
              <a:rPr lang="fr-CH" sz="2000" dirty="0" smtClean="0">
                <a:solidFill>
                  <a:schemeClr val="tx1">
                    <a:lumMod val="75000"/>
                  </a:schemeClr>
                </a:solidFill>
              </a:rPr>
              <a:t> issues, in </a:t>
            </a:r>
            <a:r>
              <a:rPr lang="fr-CH" sz="2000" dirty="0" err="1" smtClean="0">
                <a:solidFill>
                  <a:schemeClr val="tx1">
                    <a:lumMod val="75000"/>
                  </a:schemeClr>
                </a:solidFill>
              </a:rPr>
              <a:t>particular</a:t>
            </a:r>
            <a:r>
              <a:rPr lang="fr-CH" sz="2000" dirty="0" smtClean="0">
                <a:solidFill>
                  <a:schemeClr val="tx1">
                    <a:lumMod val="75000"/>
                  </a:schemeClr>
                </a:solidFill>
              </a:rPr>
              <a:t> </a:t>
            </a:r>
            <a:r>
              <a:rPr lang="fr-CH" sz="2000" dirty="0" err="1" smtClean="0">
                <a:solidFill>
                  <a:schemeClr val="tx1">
                    <a:lumMod val="75000"/>
                  </a:schemeClr>
                </a:solidFill>
              </a:rPr>
              <a:t>procedural</a:t>
            </a:r>
            <a:r>
              <a:rPr lang="fr-CH" sz="2000" dirty="0" smtClean="0">
                <a:solidFill>
                  <a:schemeClr val="tx1">
                    <a:lumMod val="75000"/>
                  </a:schemeClr>
                </a:solidFill>
              </a:rPr>
              <a:t> obstacles, </a:t>
            </a:r>
            <a:r>
              <a:rPr lang="fr-CH" sz="2000" dirty="0" err="1" smtClean="0">
                <a:solidFill>
                  <a:schemeClr val="tx1">
                    <a:lumMod val="75000"/>
                  </a:schemeClr>
                </a:solidFill>
              </a:rPr>
              <a:t>can</a:t>
            </a:r>
            <a:r>
              <a:rPr lang="fr-CH" sz="2000" dirty="0" smtClean="0">
                <a:solidFill>
                  <a:schemeClr val="tx1">
                    <a:lumMod val="75000"/>
                  </a:schemeClr>
                </a:solidFill>
              </a:rPr>
              <a:t> and </a:t>
            </a:r>
            <a:r>
              <a:rPr lang="fr-CH" sz="2000" dirty="0" err="1" smtClean="0">
                <a:solidFill>
                  <a:schemeClr val="tx1">
                    <a:lumMod val="75000"/>
                  </a:schemeClr>
                </a:solidFill>
              </a:rPr>
              <a:t>need</a:t>
            </a:r>
            <a:r>
              <a:rPr lang="fr-CH" sz="2000" dirty="0" smtClean="0">
                <a:solidFill>
                  <a:schemeClr val="tx1">
                    <a:lumMod val="75000"/>
                  </a:schemeClr>
                </a:solidFill>
              </a:rPr>
              <a:t> to </a:t>
            </a:r>
            <a:r>
              <a:rPr lang="fr-CH" sz="2000" dirty="0" err="1" smtClean="0">
                <a:solidFill>
                  <a:schemeClr val="tx1">
                    <a:lumMod val="75000"/>
                  </a:schemeClr>
                </a:solidFill>
              </a:rPr>
              <a:t>be</a:t>
            </a:r>
            <a:r>
              <a:rPr lang="fr-CH" sz="2000" dirty="0" smtClean="0">
                <a:solidFill>
                  <a:schemeClr val="tx1">
                    <a:lumMod val="75000"/>
                  </a:schemeClr>
                </a:solidFill>
              </a:rPr>
              <a:t> </a:t>
            </a:r>
            <a:r>
              <a:rPr lang="fr-CH" sz="2000" dirty="0" err="1" smtClean="0">
                <a:solidFill>
                  <a:schemeClr val="tx1">
                    <a:lumMod val="75000"/>
                  </a:schemeClr>
                </a:solidFill>
              </a:rPr>
              <a:t>addressed</a:t>
            </a:r>
            <a:r>
              <a:rPr lang="fr-CH" sz="2000" dirty="0" smtClean="0">
                <a:solidFill>
                  <a:schemeClr val="tx1">
                    <a:lumMod val="75000"/>
                  </a:schemeClr>
                </a:solidFill>
              </a:rPr>
              <a:t> </a:t>
            </a:r>
            <a:r>
              <a:rPr lang="fr-CH" sz="2000" dirty="0" err="1" smtClean="0">
                <a:solidFill>
                  <a:schemeClr val="tx1">
                    <a:lumMod val="75000"/>
                  </a:schemeClr>
                </a:solidFill>
              </a:rPr>
              <a:t>at</a:t>
            </a:r>
            <a:r>
              <a:rPr lang="fr-CH" sz="2000" dirty="0" smtClean="0">
                <a:solidFill>
                  <a:schemeClr val="tx1">
                    <a:lumMod val="75000"/>
                  </a:schemeClr>
                </a:solidFill>
              </a:rPr>
              <a:t> home, </a:t>
            </a:r>
            <a:r>
              <a:rPr lang="fr-CH" sz="2000" dirty="0" err="1" smtClean="0">
                <a:solidFill>
                  <a:schemeClr val="tx1">
                    <a:lumMod val="75000"/>
                  </a:schemeClr>
                </a:solidFill>
              </a:rPr>
              <a:t>e.g</a:t>
            </a:r>
            <a:r>
              <a:rPr lang="fr-CH" sz="2000" dirty="0" smtClean="0">
                <a:solidFill>
                  <a:schemeClr val="tx1">
                    <a:lumMod val="75000"/>
                  </a:schemeClr>
                </a:solidFill>
              </a:rPr>
              <a:t>. w.r.t. </a:t>
            </a:r>
            <a:r>
              <a:rPr lang="fr-CH" sz="2000" dirty="0" err="1" smtClean="0">
                <a:solidFill>
                  <a:schemeClr val="tx1">
                    <a:lumMod val="75000"/>
                  </a:schemeClr>
                </a:solidFill>
              </a:rPr>
              <a:t>implementation</a:t>
            </a:r>
            <a:r>
              <a:rPr lang="fr-CH" sz="2000" dirty="0" smtClean="0">
                <a:solidFill>
                  <a:schemeClr val="tx1">
                    <a:lumMod val="75000"/>
                  </a:schemeClr>
                </a:solidFill>
              </a:rPr>
              <a:t> of </a:t>
            </a:r>
            <a:r>
              <a:rPr lang="fr-CH" sz="2000" dirty="0" err="1" smtClean="0">
                <a:solidFill>
                  <a:schemeClr val="tx1">
                    <a:lumMod val="75000"/>
                  </a:schemeClr>
                </a:solidFill>
              </a:rPr>
              <a:t>existing</a:t>
            </a:r>
            <a:r>
              <a:rPr lang="fr-CH" sz="2000" dirty="0" smtClean="0">
                <a:solidFill>
                  <a:schemeClr val="tx1">
                    <a:lumMod val="75000"/>
                  </a:schemeClr>
                </a:solidFill>
              </a:rPr>
              <a:t> </a:t>
            </a:r>
            <a:r>
              <a:rPr lang="fr-CH" sz="2000" dirty="0" err="1" smtClean="0">
                <a:solidFill>
                  <a:schemeClr val="tx1">
                    <a:lumMod val="75000"/>
                  </a:schemeClr>
                </a:solidFill>
              </a:rPr>
              <a:t>rules</a:t>
            </a:r>
            <a:r>
              <a:rPr lang="fr-CH" sz="2000" dirty="0" smtClean="0">
                <a:solidFill>
                  <a:schemeClr val="tx1">
                    <a:lumMod val="75000"/>
                  </a:schemeClr>
                </a:solidFill>
              </a:rPr>
              <a:t>, </a:t>
            </a:r>
            <a:r>
              <a:rPr lang="fr-CH" sz="2000" dirty="0" err="1" smtClean="0">
                <a:solidFill>
                  <a:schemeClr val="tx1">
                    <a:lumMod val="75000"/>
                  </a:schemeClr>
                </a:solidFill>
              </a:rPr>
              <a:t>efficiency</a:t>
            </a:r>
            <a:r>
              <a:rPr lang="fr-CH" sz="2000" dirty="0" smtClean="0">
                <a:solidFill>
                  <a:schemeClr val="tx1">
                    <a:lumMod val="75000"/>
                  </a:schemeClr>
                </a:solidFill>
              </a:rPr>
              <a:t> of institutions, </a:t>
            </a:r>
            <a:r>
              <a:rPr lang="fr-CH" sz="2000" dirty="0" err="1" smtClean="0">
                <a:solidFill>
                  <a:schemeClr val="tx1">
                    <a:lumMod val="75000"/>
                  </a:schemeClr>
                </a:solidFill>
              </a:rPr>
              <a:t>lack</a:t>
            </a:r>
            <a:r>
              <a:rPr lang="fr-CH" sz="2000" dirty="0" smtClean="0">
                <a:solidFill>
                  <a:schemeClr val="tx1">
                    <a:lumMod val="75000"/>
                  </a:schemeClr>
                </a:solidFill>
              </a:rPr>
              <a:t> of information, etc.</a:t>
            </a:r>
          </a:p>
          <a:p>
            <a:pPr marL="0" lvl="3" indent="0" eaLnBrk="1" fontAlgn="auto" hangingPunct="1">
              <a:spcAft>
                <a:spcPts val="0"/>
              </a:spcAft>
              <a:buNone/>
              <a:defRPr/>
            </a:pPr>
            <a:endParaRPr lang="en-GB" sz="800" dirty="0" smtClean="0">
              <a:solidFill>
                <a:schemeClr val="tx1">
                  <a:lumMod val="75000"/>
                </a:schemeClr>
              </a:solidFill>
            </a:endParaRPr>
          </a:p>
          <a:p>
            <a:pPr marL="285750" lvl="3" indent="-285750" eaLnBrk="1" fontAlgn="auto" hangingPunct="1">
              <a:spcAft>
                <a:spcPts val="0"/>
              </a:spcAft>
              <a:buFont typeface="Wingdings" pitchFamily="2" charset="2"/>
              <a:buChar char="ü"/>
              <a:defRPr/>
            </a:pPr>
            <a:r>
              <a:rPr lang="en-GB" sz="2000" dirty="0" smtClean="0">
                <a:solidFill>
                  <a:schemeClr val="tx1">
                    <a:lumMod val="75000"/>
                  </a:schemeClr>
                </a:solidFill>
              </a:rPr>
              <a:t>The simple existence of an FTA does not remove NTM-related problems </a:t>
            </a:r>
            <a:r>
              <a:rPr lang="en-GB" sz="2000" dirty="0" smtClean="0">
                <a:solidFill>
                  <a:schemeClr val="tx1">
                    <a:lumMod val="75000"/>
                  </a:schemeClr>
                </a:solidFill>
                <a:sym typeface="Wingdings" pitchFamily="2" charset="2"/>
              </a:rPr>
              <a:t></a:t>
            </a:r>
            <a:r>
              <a:rPr lang="en-GB" sz="2000" dirty="0" smtClean="0">
                <a:solidFill>
                  <a:schemeClr val="tx1">
                    <a:lumMod val="75000"/>
                  </a:schemeClr>
                </a:solidFill>
              </a:rPr>
              <a:t> necessity </a:t>
            </a:r>
            <a:r>
              <a:rPr lang="en-GB" sz="2000" dirty="0">
                <a:solidFill>
                  <a:schemeClr val="tx1">
                    <a:lumMod val="75000"/>
                  </a:schemeClr>
                </a:solidFill>
              </a:rPr>
              <a:t>to fully implement </a:t>
            </a:r>
            <a:r>
              <a:rPr lang="en-GB" sz="2000" dirty="0" smtClean="0">
                <a:solidFill>
                  <a:schemeClr val="tx1">
                    <a:lumMod val="75000"/>
                  </a:schemeClr>
                </a:solidFill>
              </a:rPr>
              <a:t>provisions </a:t>
            </a:r>
            <a:r>
              <a:rPr lang="en-GB" sz="2000" dirty="0">
                <a:solidFill>
                  <a:schemeClr val="tx1">
                    <a:lumMod val="75000"/>
                  </a:schemeClr>
                </a:solidFill>
              </a:rPr>
              <a:t>related to elimination of non-tariff obstacles </a:t>
            </a:r>
            <a:r>
              <a:rPr lang="en-GB" sz="2000" dirty="0" smtClean="0">
                <a:solidFill>
                  <a:schemeClr val="tx1">
                    <a:lumMod val="75000"/>
                  </a:schemeClr>
                </a:solidFill>
              </a:rPr>
              <a:t>within agreements</a:t>
            </a:r>
            <a:endParaRPr lang="en-GB" sz="2000" dirty="0">
              <a:solidFill>
                <a:schemeClr val="tx1">
                  <a:lumMod val="75000"/>
                </a:schemeClr>
              </a:solidFill>
            </a:endParaRPr>
          </a:p>
          <a:p>
            <a:pPr marL="815975" lvl="1" indent="-285750" eaLnBrk="1" fontAlgn="auto" hangingPunct="1">
              <a:spcAft>
                <a:spcPts val="0"/>
              </a:spcAft>
              <a:buFont typeface="Wingdings" pitchFamily="2" charset="2"/>
              <a:buChar char="ü"/>
              <a:defRPr/>
            </a:pPr>
            <a:endParaRPr lang="en-GB" sz="800" dirty="0" smtClean="0">
              <a:solidFill>
                <a:schemeClr val="tx1">
                  <a:lumMod val="75000"/>
                </a:schemeClr>
              </a:solidFill>
            </a:endParaRPr>
          </a:p>
          <a:p>
            <a:pPr marL="285750" lvl="1" indent="-285750" eaLnBrk="1" fontAlgn="auto" hangingPunct="1">
              <a:spcAft>
                <a:spcPts val="0"/>
              </a:spcAft>
              <a:buFont typeface="Wingdings" pitchFamily="2" charset="2"/>
              <a:buChar char="ü"/>
              <a:defRPr/>
            </a:pPr>
            <a:r>
              <a:rPr lang="en-GB" sz="2000" dirty="0" smtClean="0">
                <a:solidFill>
                  <a:schemeClr val="bg1">
                    <a:lumMod val="50000"/>
                  </a:schemeClr>
                </a:solidFill>
                <a:latin typeface="Arial" charset="0"/>
                <a:cs typeface="Arial" charset="0"/>
              </a:rPr>
              <a:t>Foster public-private dialogue with the goal of removing burdensome obstacles to trade, thereby assisting companies become more competitive</a:t>
            </a:r>
            <a:endParaRPr lang="en-US" sz="2000" dirty="0" smtClean="0">
              <a:solidFill>
                <a:schemeClr val="bg1">
                  <a:lumMod val="50000"/>
                </a:schemeClr>
              </a:solidFill>
            </a:endParaRPr>
          </a:p>
          <a:p>
            <a:pPr marL="0" lvl="1" indent="0" eaLnBrk="1" fontAlgn="auto" hangingPunct="1">
              <a:spcAft>
                <a:spcPts val="0"/>
              </a:spcAft>
              <a:buNone/>
              <a:defRPr/>
            </a:pPr>
            <a:endParaRPr lang="en-US" sz="2000" b="1" dirty="0" smtClean="0">
              <a:solidFill>
                <a:schemeClr val="bg1">
                  <a:lumMod val="50000"/>
                </a:schemeClr>
              </a:solidFill>
            </a:endParaRPr>
          </a:p>
          <a:p>
            <a:pPr marL="285750" lvl="1" indent="-285750" algn="just" eaLnBrk="1" fontAlgn="auto" hangingPunct="1">
              <a:spcAft>
                <a:spcPts val="0"/>
              </a:spcAft>
              <a:defRPr/>
            </a:pPr>
            <a:endParaRPr lang="en-GB" sz="2000" dirty="0" smtClean="0">
              <a:solidFill>
                <a:schemeClr val="tx1">
                  <a:lumMod val="75000"/>
                </a:schemeClr>
              </a:solidFill>
            </a:endParaRPr>
          </a:p>
          <a:p>
            <a:pPr marL="285750" indent="-285750" eaLnBrk="1" fontAlgn="auto" hangingPunct="1">
              <a:spcAft>
                <a:spcPts val="0"/>
              </a:spcAft>
              <a:buFont typeface="Arial" pitchFamily="34" charset="0"/>
              <a:buChar char="•"/>
              <a:defRPr/>
            </a:pPr>
            <a:endParaRPr lang="en-GB" sz="2000" b="1" dirty="0" smtClean="0">
              <a:solidFill>
                <a:schemeClr val="tx1"/>
              </a:solidFill>
            </a:endParaRPr>
          </a:p>
          <a:p>
            <a:pPr marL="285750" indent="-285750" eaLnBrk="1" fontAlgn="auto" hangingPunct="1">
              <a:spcAft>
                <a:spcPts val="0"/>
              </a:spcAft>
              <a:buFont typeface="Arial" pitchFamily="34" charset="0"/>
              <a:buChar char="•"/>
              <a:defRPr/>
            </a:pPr>
            <a:endParaRPr lang="en-GB" sz="2000" b="1" dirty="0">
              <a:solidFill>
                <a:schemeClr val="tx1"/>
              </a:solidFill>
            </a:endParaRPr>
          </a:p>
          <a:p>
            <a:pPr marL="285750" indent="-285750" eaLnBrk="1" fontAlgn="auto" hangingPunct="1">
              <a:spcAft>
                <a:spcPts val="0"/>
              </a:spcAft>
              <a:buFont typeface="Arial" pitchFamily="34" charset="0"/>
              <a:buChar char="•"/>
              <a:defRPr/>
            </a:pPr>
            <a:endParaRPr lang="en-GB" sz="2000" dirty="0" smtClean="0">
              <a:solidFill>
                <a:schemeClr val="tx1"/>
              </a:solidFill>
            </a:endParaRPr>
          </a:p>
          <a:p>
            <a:pPr marL="285750" indent="-285750" eaLnBrk="1" fontAlgn="auto" hangingPunct="1">
              <a:spcAft>
                <a:spcPts val="0"/>
              </a:spcAft>
              <a:buFont typeface="Arial" pitchFamily="34" charset="0"/>
              <a:buChar char="•"/>
              <a:defRPr/>
            </a:pPr>
            <a:endParaRPr lang="en-GB" sz="2000" dirty="0" smtClean="0">
              <a:solidFill>
                <a:schemeClr val="tx1"/>
              </a:solidFill>
            </a:endParaRPr>
          </a:p>
          <a:p>
            <a:pPr marL="285750" indent="-285750" eaLnBrk="1" fontAlgn="auto" hangingPunct="1">
              <a:spcAft>
                <a:spcPts val="0"/>
              </a:spcAft>
              <a:buFont typeface="Arial" pitchFamily="34" charset="0"/>
              <a:buChar char="•"/>
              <a:defRPr/>
            </a:pPr>
            <a:endParaRPr lang="en-GB" sz="2000" dirty="0"/>
          </a:p>
        </p:txBody>
      </p:sp>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22B6DBB-72C5-496E-8BAC-21041240BC31}" type="slidenum">
              <a:rPr lang="en-US"/>
              <a:pPr>
                <a:defRPr/>
              </a:pPr>
              <a:t>28</a:t>
            </a:fld>
            <a:endParaRPr lang="en-US"/>
          </a:p>
        </p:txBody>
      </p:sp>
    </p:spTree>
    <p:extLst>
      <p:ext uri="{BB962C8B-B14F-4D97-AF65-F5344CB8AC3E}">
        <p14:creationId xmlns:p14="http://schemas.microsoft.com/office/powerpoint/2010/main" val="24838416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8640960" cy="1224136"/>
          </a:xfrm>
        </p:spPr>
        <p:txBody>
          <a:bodyPr/>
          <a:lstStyle/>
          <a:p>
            <a:r>
              <a:rPr lang="en-US" dirty="0" smtClean="0"/>
              <a:t>Selected ex. from OPT: Trade facilitation –  home-made problems</a:t>
            </a:r>
            <a:endParaRPr lang="en-US" dirty="0"/>
          </a:p>
        </p:txBody>
      </p:sp>
      <p:sp>
        <p:nvSpPr>
          <p:cNvPr id="8" name="Rectangle 4"/>
          <p:cNvSpPr>
            <a:spLocks noChangeArrowheads="1"/>
          </p:cNvSpPr>
          <p:nvPr/>
        </p:nvSpPr>
        <p:spPr bwMode="auto">
          <a:xfrm>
            <a:off x="0" y="8534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just" fontAlgn="base">
              <a:spcBef>
                <a:spcPct val="0"/>
              </a:spcBef>
              <a:spcAft>
                <a:spcPct val="0"/>
              </a:spcAft>
            </a:pPr>
            <a:r>
              <a:rPr lang="en-GB" sz="800" b="1">
                <a:solidFill>
                  <a:srgbClr val="595959"/>
                </a:solidFill>
                <a:ea typeface="Times New Roman" pitchFamily="18" charset="0"/>
                <a:cs typeface="Times New Roman" pitchFamily="18" charset="0"/>
              </a:rPr>
              <a:t>Source:</a:t>
            </a:r>
            <a:r>
              <a:rPr lang="en-GB" sz="800">
                <a:solidFill>
                  <a:srgbClr val="595959"/>
                </a:solidFill>
                <a:ea typeface="Times New Roman" pitchFamily="18" charset="0"/>
                <a:cs typeface="Times New Roman" pitchFamily="18" charset="0"/>
              </a:rPr>
              <a:t> ITC Survey on NTMs in Malawi, 2010-2011.</a:t>
            </a:r>
            <a:endParaRPr lang="en-GB">
              <a:solidFill>
                <a:srgbClr val="595959"/>
              </a:solidFill>
              <a:cs typeface="Arial" pitchFamily="34" charset="0"/>
            </a:endParaRPr>
          </a:p>
        </p:txBody>
      </p:sp>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179512" y="1268761"/>
            <a:ext cx="8712968" cy="5400600"/>
          </a:xfrm>
          <a:prstGeom prst="rect">
            <a:avLst/>
          </a:prstGeom>
        </p:spPr>
      </p:pic>
      <p:cxnSp>
        <p:nvCxnSpPr>
          <p:cNvPr id="6" name="Straight Connector 5"/>
          <p:cNvCxnSpPr/>
          <p:nvPr/>
        </p:nvCxnSpPr>
        <p:spPr>
          <a:xfrm>
            <a:off x="4283968" y="1268761"/>
            <a:ext cx="0" cy="5256583"/>
          </a:xfrm>
          <a:prstGeom prst="line">
            <a:avLst/>
          </a:prstGeom>
          <a:ln w="34925" cmpd="sng">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11560" y="4293095"/>
            <a:ext cx="1944216" cy="1200329"/>
          </a:xfrm>
          <a:prstGeom prst="rect">
            <a:avLst/>
          </a:prstGeom>
          <a:noFill/>
        </p:spPr>
        <p:txBody>
          <a:bodyPr wrap="square" rtlCol="0">
            <a:spAutoFit/>
          </a:bodyPr>
          <a:lstStyle/>
          <a:p>
            <a:r>
              <a:rPr lang="fr-CH" dirty="0" smtClean="0">
                <a:solidFill>
                  <a:srgbClr val="FF0000"/>
                </a:solidFill>
              </a:rPr>
              <a:t>…but </a:t>
            </a:r>
            <a:r>
              <a:rPr lang="fr-CH" dirty="0" err="1" smtClean="0">
                <a:solidFill>
                  <a:srgbClr val="FF0000"/>
                </a:solidFill>
              </a:rPr>
              <a:t>so</a:t>
            </a:r>
            <a:r>
              <a:rPr lang="fr-CH" dirty="0" smtClean="0">
                <a:solidFill>
                  <a:srgbClr val="FF0000"/>
                </a:solidFill>
              </a:rPr>
              <a:t> </a:t>
            </a:r>
            <a:r>
              <a:rPr lang="fr-CH" dirty="0" err="1" smtClean="0">
                <a:solidFill>
                  <a:srgbClr val="FF0000"/>
                </a:solidFill>
              </a:rPr>
              <a:t>is</a:t>
            </a:r>
            <a:r>
              <a:rPr lang="fr-CH" dirty="0" smtClean="0">
                <a:solidFill>
                  <a:srgbClr val="FF0000"/>
                </a:solidFill>
              </a:rPr>
              <a:t> </a:t>
            </a:r>
            <a:r>
              <a:rPr lang="fr-CH" b="1" dirty="0" err="1" smtClean="0">
                <a:solidFill>
                  <a:srgbClr val="FF0000"/>
                </a:solidFill>
              </a:rPr>
              <a:t>getting</a:t>
            </a:r>
            <a:r>
              <a:rPr lang="fr-CH" b="1" dirty="0" smtClean="0">
                <a:solidFill>
                  <a:srgbClr val="FF0000"/>
                </a:solidFill>
              </a:rPr>
              <a:t> to the border </a:t>
            </a:r>
            <a:r>
              <a:rPr lang="fr-CH" dirty="0" smtClean="0">
                <a:solidFill>
                  <a:srgbClr val="FF0000"/>
                </a:solidFill>
              </a:rPr>
              <a:t>in the first place.</a:t>
            </a:r>
            <a:endParaRPr lang="en-GB" dirty="0">
              <a:solidFill>
                <a:srgbClr val="FF0000"/>
              </a:solidFill>
            </a:endParaRPr>
          </a:p>
        </p:txBody>
      </p:sp>
      <p:sp>
        <p:nvSpPr>
          <p:cNvPr id="13" name="TextBox 12"/>
          <p:cNvSpPr txBox="1"/>
          <p:nvPr/>
        </p:nvSpPr>
        <p:spPr>
          <a:xfrm>
            <a:off x="4312492" y="5373216"/>
            <a:ext cx="1771676" cy="936104"/>
          </a:xfrm>
          <a:prstGeom prst="rect">
            <a:avLst/>
          </a:prstGeom>
          <a:noFill/>
        </p:spPr>
        <p:txBody>
          <a:bodyPr wrap="square" rtlCol="0">
            <a:spAutoFit/>
          </a:bodyPr>
          <a:lstStyle/>
          <a:p>
            <a:r>
              <a:rPr lang="fr-CH" b="1" dirty="0" err="1" smtClean="0">
                <a:solidFill>
                  <a:srgbClr val="FF0000"/>
                </a:solidFill>
              </a:rPr>
              <a:t>Crossing</a:t>
            </a:r>
            <a:r>
              <a:rPr lang="fr-CH" dirty="0" smtClean="0">
                <a:solidFill>
                  <a:srgbClr val="FF0000"/>
                </a:solidFill>
              </a:rPr>
              <a:t> the border </a:t>
            </a:r>
            <a:r>
              <a:rPr lang="fr-CH" dirty="0" err="1" smtClean="0">
                <a:solidFill>
                  <a:srgbClr val="FF0000"/>
                </a:solidFill>
              </a:rPr>
              <a:t>is</a:t>
            </a:r>
            <a:r>
              <a:rPr lang="fr-CH" dirty="0" smtClean="0">
                <a:solidFill>
                  <a:srgbClr val="FF0000"/>
                </a:solidFill>
              </a:rPr>
              <a:t> </a:t>
            </a:r>
            <a:r>
              <a:rPr lang="fr-CH" dirty="0" err="1" smtClean="0">
                <a:solidFill>
                  <a:srgbClr val="FF0000"/>
                </a:solidFill>
              </a:rPr>
              <a:t>complicated</a:t>
            </a:r>
            <a:r>
              <a:rPr lang="fr-CH" dirty="0" smtClean="0">
                <a:solidFill>
                  <a:srgbClr val="FF0000"/>
                </a:solidFill>
              </a:rPr>
              <a:t>…</a:t>
            </a:r>
            <a:endParaRPr lang="en-GB" dirty="0">
              <a:solidFill>
                <a:srgbClr val="FF0000"/>
              </a:solidFill>
            </a:endParaRPr>
          </a:p>
        </p:txBody>
      </p:sp>
      <p:sp>
        <p:nvSpPr>
          <p:cNvPr id="11" name="Slide Number Placeholder 3"/>
          <p:cNvSpPr>
            <a:spLocks noGrp="1"/>
          </p:cNvSpPr>
          <p:nvPr>
            <p:ph type="sldNum" sz="quarter" idx="4294967295"/>
          </p:nvPr>
        </p:nvSpPr>
        <p:spPr>
          <a:xfrm>
            <a:off x="8143875" y="0"/>
            <a:ext cx="642938" cy="365125"/>
          </a:xfrm>
          <a:prstGeom prst="rect">
            <a:avLst/>
          </a:prstGeom>
        </p:spPr>
        <p:txBody>
          <a:bodyPr/>
          <a:lstStyle/>
          <a:p>
            <a:pPr>
              <a:defRPr/>
            </a:pPr>
            <a:fld id="{18222E58-CDED-4351-A5F5-DE3FC8D6CFC6}" type="slidenum">
              <a:rPr lang="en-US" smtClean="0"/>
              <a:pPr>
                <a:defRPr/>
              </a:pPr>
              <a:t>29</a:t>
            </a:fld>
            <a:endParaRPr lang="en-US" dirty="0"/>
          </a:p>
        </p:txBody>
      </p:sp>
    </p:spTree>
    <p:extLst>
      <p:ext uri="{BB962C8B-B14F-4D97-AF65-F5344CB8AC3E}">
        <p14:creationId xmlns:p14="http://schemas.microsoft.com/office/powerpoint/2010/main" val="2737574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idx="1"/>
          </p:nvPr>
        </p:nvSpPr>
        <p:spPr>
          <a:xfrm>
            <a:off x="395536" y="1340768"/>
            <a:ext cx="8496944" cy="4464496"/>
          </a:xfrm>
        </p:spPr>
        <p:txBody>
          <a:bodyPr>
            <a:noAutofit/>
          </a:bodyPr>
          <a:lstStyle/>
          <a:p>
            <a:pPr marL="457200" indent="-457200">
              <a:lnSpc>
                <a:spcPct val="150000"/>
              </a:lnSpc>
              <a:buFont typeface="+mj-lt"/>
              <a:buAutoNum type="arabicPeriod"/>
            </a:pPr>
            <a:r>
              <a:rPr lang="en-GB" sz="2800" b="1" dirty="0">
                <a:solidFill>
                  <a:schemeClr val="tx2"/>
                </a:solidFill>
              </a:rPr>
              <a:t>Short introduction to non-tariff measures (NTMs)</a:t>
            </a:r>
            <a:endParaRPr lang="fr-CH" sz="2800" b="1" dirty="0">
              <a:solidFill>
                <a:schemeClr val="tx2"/>
              </a:solidFill>
            </a:endParaRPr>
          </a:p>
          <a:p>
            <a:pPr marL="457200" indent="-457200">
              <a:lnSpc>
                <a:spcPct val="150000"/>
              </a:lnSpc>
              <a:buFont typeface="+mj-lt"/>
              <a:buAutoNum type="arabicPeriod"/>
            </a:pPr>
            <a:r>
              <a:rPr lang="en-GB" sz="2800" dirty="0" smtClean="0">
                <a:solidFill>
                  <a:schemeClr val="tx2">
                    <a:lumMod val="60000"/>
                    <a:lumOff val="40000"/>
                  </a:schemeClr>
                </a:solidFill>
              </a:rPr>
              <a:t>The ITC programme on NTMs</a:t>
            </a:r>
          </a:p>
          <a:p>
            <a:pPr marL="457200" indent="-457200">
              <a:lnSpc>
                <a:spcPct val="150000"/>
              </a:lnSpc>
              <a:buFont typeface="+mj-lt"/>
              <a:buAutoNum type="arabicPeriod"/>
            </a:pPr>
            <a:r>
              <a:rPr lang="fr-CH" sz="2800" dirty="0" smtClean="0">
                <a:solidFill>
                  <a:schemeClr val="tx2">
                    <a:lumMod val="60000"/>
                    <a:lumOff val="40000"/>
                  </a:schemeClr>
                </a:solidFill>
              </a:rPr>
              <a:t>Survey </a:t>
            </a:r>
            <a:r>
              <a:rPr lang="fr-CH" sz="2800" dirty="0" err="1" smtClean="0">
                <a:solidFill>
                  <a:schemeClr val="tx2">
                    <a:lumMod val="60000"/>
                    <a:lumOff val="40000"/>
                  </a:schemeClr>
                </a:solidFill>
              </a:rPr>
              <a:t>findings</a:t>
            </a:r>
            <a:r>
              <a:rPr lang="fr-CH" sz="2800" dirty="0" smtClean="0">
                <a:solidFill>
                  <a:schemeClr val="tx2">
                    <a:lumMod val="60000"/>
                    <a:lumOff val="40000"/>
                  </a:schemeClr>
                </a:solidFill>
              </a:rPr>
              <a:t> in the </a:t>
            </a:r>
            <a:r>
              <a:rPr lang="fr-CH" sz="2800" dirty="0" err="1" smtClean="0">
                <a:solidFill>
                  <a:schemeClr val="tx2">
                    <a:lumMod val="60000"/>
                    <a:lumOff val="40000"/>
                  </a:schemeClr>
                </a:solidFill>
              </a:rPr>
              <a:t>region</a:t>
            </a:r>
            <a:endParaRPr lang="fr-CH" sz="2800" dirty="0" smtClean="0">
              <a:solidFill>
                <a:schemeClr val="tx2">
                  <a:lumMod val="60000"/>
                  <a:lumOff val="40000"/>
                </a:schemeClr>
              </a:solidFill>
            </a:endParaRPr>
          </a:p>
          <a:p>
            <a:pPr marL="457200" indent="-457200">
              <a:lnSpc>
                <a:spcPct val="150000"/>
              </a:lnSpc>
              <a:buFont typeface="+mj-lt"/>
              <a:buAutoNum type="arabicPeriod"/>
            </a:pPr>
            <a:r>
              <a:rPr lang="en-GB" sz="2800" dirty="0" smtClean="0">
                <a:solidFill>
                  <a:schemeClr val="tx2">
                    <a:lumMod val="60000"/>
                    <a:lumOff val="40000"/>
                  </a:schemeClr>
                </a:solidFill>
              </a:rPr>
              <a:t>Conclusions and way forward</a:t>
            </a:r>
            <a:r>
              <a:rPr lang="en-GB" sz="2800" dirty="0" smtClean="0"/>
              <a:t/>
            </a:r>
            <a:br>
              <a:rPr lang="en-GB" sz="2800" dirty="0" smtClean="0"/>
            </a:br>
            <a:endParaRPr lang="en-GB" sz="2800" dirty="0" smtClean="0"/>
          </a:p>
        </p:txBody>
      </p:sp>
    </p:spTree>
    <p:extLst>
      <p:ext uri="{BB962C8B-B14F-4D97-AF65-F5344CB8AC3E}">
        <p14:creationId xmlns:p14="http://schemas.microsoft.com/office/powerpoint/2010/main" val="905696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51520" y="44624"/>
            <a:ext cx="8535322" cy="1152128"/>
          </a:xfrm>
        </p:spPr>
        <p:txBody>
          <a:bodyPr/>
          <a:lstStyle/>
          <a:p>
            <a:pPr lvl="1" algn="l" rtl="0">
              <a:spcBef>
                <a:spcPct val="0"/>
              </a:spcBef>
            </a:pPr>
            <a:r>
              <a:rPr lang="en-GB" sz="3600" kern="1200" dirty="0" smtClean="0">
                <a:solidFill>
                  <a:schemeClr val="tx2"/>
                </a:solidFill>
                <a:latin typeface="Arial" charset="0"/>
                <a:ea typeface="+mj-ea"/>
                <a:cs typeface="Arial" charset="0"/>
              </a:rPr>
              <a:t>Selected ex. </a:t>
            </a:r>
            <a:r>
              <a:rPr lang="en-GB" sz="3600" kern="1200" dirty="0">
                <a:solidFill>
                  <a:schemeClr val="tx2"/>
                </a:solidFill>
                <a:latin typeface="Arial" charset="0"/>
                <a:ea typeface="+mj-ea"/>
                <a:cs typeface="Arial" charset="0"/>
              </a:rPr>
              <a:t>from </a:t>
            </a:r>
            <a:r>
              <a:rPr lang="en-GB" sz="3600" kern="1200" dirty="0" smtClean="0">
                <a:solidFill>
                  <a:schemeClr val="tx2"/>
                </a:solidFill>
                <a:latin typeface="Arial" charset="0"/>
                <a:ea typeface="+mj-ea"/>
                <a:cs typeface="Arial" charset="0"/>
              </a:rPr>
              <a:t>Morocco: survey recommendations</a:t>
            </a:r>
            <a:r>
              <a:rPr lang="en-GB" sz="2000" dirty="0" smtClean="0"/>
              <a:t>:</a:t>
            </a:r>
            <a:endParaRPr lang="en-US" dirty="0" smtClean="0"/>
          </a:p>
        </p:txBody>
      </p:sp>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18222E58-CDED-4351-A5F5-DE3FC8D6CFC6}" type="slidenum">
              <a:rPr lang="en-US" smtClean="0"/>
              <a:pPr>
                <a:defRPr/>
              </a:pPr>
              <a:t>30</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81" y="1250744"/>
            <a:ext cx="9160282" cy="5607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5986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6013C89A-6672-4B96-8BF0-FC3508DC97A7}" type="slidenum">
              <a:rPr lang="en-US"/>
              <a:pPr>
                <a:defRPr/>
              </a:pPr>
              <a:t>31</a:t>
            </a:fld>
            <a:endParaRPr lang="en-US" dirty="0"/>
          </a:p>
        </p:txBody>
      </p:sp>
      <p:sp>
        <p:nvSpPr>
          <p:cNvPr id="10242" name="Title 1"/>
          <p:cNvSpPr>
            <a:spLocks noGrp="1"/>
          </p:cNvSpPr>
          <p:nvPr>
            <p:ph type="title"/>
          </p:nvPr>
        </p:nvSpPr>
        <p:spPr>
          <a:xfrm>
            <a:off x="323850" y="260648"/>
            <a:ext cx="8280400" cy="864096"/>
          </a:xfrm>
        </p:spPr>
        <p:txBody>
          <a:bodyPr/>
          <a:lstStyle/>
          <a:p>
            <a:pPr eaLnBrk="1" hangingPunct="1"/>
            <a:r>
              <a:rPr lang="fr-CH" sz="3600" dirty="0" smtClean="0">
                <a:latin typeface="Arial" charset="0"/>
                <a:cs typeface="Arial" charset="0"/>
              </a:rPr>
              <a:t>NTM </a:t>
            </a:r>
            <a:r>
              <a:rPr lang="fr-CH" sz="3600" dirty="0" err="1" smtClean="0">
                <a:latin typeface="Arial" charset="0"/>
                <a:cs typeface="Arial" charset="0"/>
              </a:rPr>
              <a:t>surveys</a:t>
            </a:r>
            <a:r>
              <a:rPr lang="fr-CH" sz="3600" dirty="0" smtClean="0">
                <a:latin typeface="Arial" charset="0"/>
                <a:cs typeface="Arial" charset="0"/>
              </a:rPr>
              <a:t> – </a:t>
            </a:r>
            <a:r>
              <a:rPr lang="fr-CH" sz="3600" dirty="0" err="1" smtClean="0">
                <a:latin typeface="Arial" charset="0"/>
                <a:cs typeface="Arial" charset="0"/>
              </a:rPr>
              <a:t>next</a:t>
            </a:r>
            <a:r>
              <a:rPr lang="fr-CH" sz="3600" dirty="0" smtClean="0">
                <a:latin typeface="Arial" charset="0"/>
                <a:cs typeface="Arial" charset="0"/>
              </a:rPr>
              <a:t> </a:t>
            </a:r>
            <a:r>
              <a:rPr lang="fr-CH" sz="3600" dirty="0" err="1" smtClean="0">
                <a:latin typeface="Arial" charset="0"/>
                <a:cs typeface="Arial" charset="0"/>
              </a:rPr>
              <a:t>steps</a:t>
            </a:r>
            <a:endParaRPr lang="en-US" sz="3600" dirty="0" smtClean="0">
              <a:latin typeface="Arial" charset="0"/>
              <a:cs typeface="Arial" charset="0"/>
            </a:endParaRPr>
          </a:p>
        </p:txBody>
      </p:sp>
      <p:sp>
        <p:nvSpPr>
          <p:cNvPr id="5" name="Content Placeholder 5"/>
          <p:cNvSpPr>
            <a:spLocks noGrp="1"/>
          </p:cNvSpPr>
          <p:nvPr>
            <p:ph idx="1"/>
          </p:nvPr>
        </p:nvSpPr>
        <p:spPr>
          <a:xfrm>
            <a:off x="323528" y="1124744"/>
            <a:ext cx="8208912" cy="4824536"/>
          </a:xfrm>
        </p:spPr>
        <p:txBody>
          <a:bodyPr>
            <a:noAutofit/>
          </a:bodyPr>
          <a:lstStyle/>
          <a:p>
            <a:pPr marL="342900" indent="-342900">
              <a:buFont typeface="Arial" pitchFamily="34" charset="0"/>
              <a:buChar char="•"/>
            </a:pPr>
            <a:r>
              <a:rPr lang="en-US" sz="2800" dirty="0" smtClean="0"/>
              <a:t>Increase country coverage: 20+ surveys to be conducted in 2013-2016 among which new LAS countries (Aid for Trade in Arab states program)</a:t>
            </a:r>
            <a:endParaRPr lang="en-US" sz="2800" dirty="0" smtClean="0"/>
          </a:p>
          <a:p>
            <a:pPr marL="342900" indent="-342900">
              <a:buFont typeface="Arial" pitchFamily="34" charset="0"/>
              <a:buChar char="•"/>
            </a:pPr>
            <a:endParaRPr lang="en-US" sz="1000" dirty="0" smtClean="0"/>
          </a:p>
          <a:p>
            <a:pPr marL="342900" indent="-342900">
              <a:buFont typeface="Arial" pitchFamily="34" charset="0"/>
              <a:buChar char="•"/>
            </a:pPr>
            <a:r>
              <a:rPr lang="en-US" sz="2800" dirty="0" smtClean="0"/>
              <a:t>Follow-up </a:t>
            </a:r>
            <a:r>
              <a:rPr lang="en-US" sz="2800" dirty="0" smtClean="0"/>
              <a:t>activities in Arab countries (Egypt, Morocco, Occ. Palestinian T., Tunisia)</a:t>
            </a:r>
            <a:endParaRPr lang="en-US" sz="2800" dirty="0" smtClean="0"/>
          </a:p>
          <a:p>
            <a:pPr marL="342900" indent="-342900">
              <a:buFont typeface="Arial" pitchFamily="34" charset="0"/>
              <a:buChar char="•"/>
            </a:pPr>
            <a:endParaRPr lang="en-US" sz="1000" dirty="0"/>
          </a:p>
          <a:p>
            <a:pPr marL="342900" indent="-342900">
              <a:buFont typeface="Arial" pitchFamily="34" charset="0"/>
              <a:buChar char="•"/>
            </a:pPr>
            <a:r>
              <a:rPr lang="en-US" sz="2800" dirty="0" smtClean="0"/>
              <a:t>Publications: Country reports and other publications (e.g. LAS regional integration)</a:t>
            </a:r>
          </a:p>
          <a:p>
            <a:pPr marL="342900" indent="-342900">
              <a:buFont typeface="Arial" pitchFamily="34" charset="0"/>
              <a:buChar char="•"/>
            </a:pPr>
            <a:endParaRPr lang="en-US" sz="1000" dirty="0" smtClean="0"/>
          </a:p>
          <a:p>
            <a:pPr marL="342900" indent="-342900">
              <a:buFont typeface="Arial" pitchFamily="34" charset="0"/>
              <a:buChar char="•"/>
            </a:pPr>
            <a:r>
              <a:rPr lang="en-US" sz="2800" dirty="0" smtClean="0"/>
              <a:t>NTM in services (2013-2016): development of a methodology and pilot surveys</a:t>
            </a:r>
            <a:endParaRPr lang="en-US" sz="2800" dirty="0" smtClean="0"/>
          </a:p>
        </p:txBody>
      </p:sp>
    </p:spTree>
    <p:extLst>
      <p:ext uri="{BB962C8B-B14F-4D97-AF65-F5344CB8AC3E}">
        <p14:creationId xmlns:p14="http://schemas.microsoft.com/office/powerpoint/2010/main" val="585601254"/>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16632"/>
            <a:ext cx="7815242" cy="1222151"/>
          </a:xfrm>
        </p:spPr>
        <p:txBody>
          <a:bodyPr/>
          <a:lstStyle/>
          <a:p>
            <a:r>
              <a:rPr lang="en-GB" dirty="0" smtClean="0"/>
              <a:t>More information on </a:t>
            </a:r>
            <a:r>
              <a:rPr lang="en-GB" b="1" dirty="0" smtClean="0">
                <a:hlinkClick r:id="rId3"/>
              </a:rPr>
              <a:t>www.intracen.org/NTM</a:t>
            </a:r>
            <a:r>
              <a:rPr lang="en-GB" dirty="0" smtClean="0"/>
              <a:t/>
            </a:r>
            <a:br>
              <a:rPr lang="en-GB" dirty="0" smtClean="0"/>
            </a:br>
            <a:endParaRPr lang="en-GB" dirty="0"/>
          </a:p>
        </p:txBody>
      </p:sp>
      <p:sp>
        <p:nvSpPr>
          <p:cNvPr id="5" name="Slide Number Placeholder 3"/>
          <p:cNvSpPr>
            <a:spLocks noGrp="1"/>
          </p:cNvSpPr>
          <p:nvPr>
            <p:ph type="sldNum" sz="quarter" idx="4294967295"/>
          </p:nvPr>
        </p:nvSpPr>
        <p:spPr>
          <a:xfrm>
            <a:off x="8143875" y="0"/>
            <a:ext cx="642938" cy="365125"/>
          </a:xfrm>
          <a:prstGeom prst="rect">
            <a:avLst/>
          </a:prstGeom>
        </p:spPr>
        <p:txBody>
          <a:bodyPr/>
          <a:lstStyle/>
          <a:p>
            <a:pPr>
              <a:defRPr/>
            </a:pPr>
            <a:fld id="{18222E58-CDED-4351-A5F5-DE3FC8D6CFC6}" type="slidenum">
              <a:rPr lang="en-US" smtClean="0"/>
              <a:pPr>
                <a:defRPr/>
              </a:pPr>
              <a:t>32</a:t>
            </a:fld>
            <a:endParaRPr lang="en-US"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338783"/>
            <a:ext cx="8596468" cy="54745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53664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3"/>
          <p:cNvSpPr txBox="1">
            <a:spLocks noChangeArrowheads="1"/>
          </p:cNvSpPr>
          <p:nvPr/>
        </p:nvSpPr>
        <p:spPr bwMode="auto">
          <a:xfrm>
            <a:off x="323528" y="1988841"/>
            <a:ext cx="7488831" cy="3170099"/>
          </a:xfrm>
          <a:prstGeom prst="rect">
            <a:avLst/>
          </a:prstGeom>
          <a:noFill/>
          <a:ln w="9525">
            <a:noFill/>
            <a:miter lim="800000"/>
            <a:headEnd/>
            <a:tailEnd/>
          </a:ln>
        </p:spPr>
        <p:txBody>
          <a:bodyPr wrap="square">
            <a:spAutoFit/>
          </a:bodyPr>
          <a:lstStyle/>
          <a:p>
            <a:pPr lvl="1" algn="ctr">
              <a:buNone/>
              <a:defRPr/>
            </a:pPr>
            <a:endParaRPr lang="en-US" b="1" dirty="0" smtClean="0">
              <a:solidFill>
                <a:schemeClr val="tx2"/>
              </a:solidFill>
            </a:endParaRPr>
          </a:p>
          <a:p>
            <a:pPr lvl="1" algn="ctr">
              <a:buNone/>
              <a:defRPr/>
            </a:pPr>
            <a:r>
              <a:rPr lang="fr-CH" b="1" dirty="0" err="1" smtClean="0"/>
              <a:t>Comments</a:t>
            </a:r>
            <a:r>
              <a:rPr lang="fr-CH" b="1" dirty="0" smtClean="0"/>
              <a:t> or questions?</a:t>
            </a:r>
          </a:p>
          <a:p>
            <a:pPr lvl="1" algn="ctr">
              <a:buNone/>
              <a:defRPr/>
            </a:pPr>
            <a:endParaRPr lang="fr-CH" dirty="0"/>
          </a:p>
          <a:p>
            <a:pPr lvl="1" algn="ctr">
              <a:buNone/>
              <a:defRPr/>
            </a:pPr>
            <a:r>
              <a:rPr lang="fr-CH" dirty="0" smtClean="0"/>
              <a:t>You </a:t>
            </a:r>
            <a:r>
              <a:rPr lang="fr-CH" dirty="0" err="1" smtClean="0"/>
              <a:t>can</a:t>
            </a:r>
            <a:r>
              <a:rPr lang="fr-CH" dirty="0" smtClean="0"/>
              <a:t> contact me </a:t>
            </a:r>
            <a:r>
              <a:rPr lang="fr-CH" dirty="0" err="1" smtClean="0"/>
              <a:t>also</a:t>
            </a:r>
            <a:r>
              <a:rPr lang="fr-CH" dirty="0" smtClean="0"/>
              <a:t> </a:t>
            </a:r>
            <a:r>
              <a:rPr lang="fr-CH" dirty="0" err="1" smtClean="0"/>
              <a:t>at</a:t>
            </a:r>
            <a:endParaRPr lang="fr-CH" dirty="0" smtClean="0"/>
          </a:p>
          <a:p>
            <a:pPr lvl="1" algn="ctr">
              <a:buNone/>
              <a:defRPr/>
            </a:pPr>
            <a:endParaRPr lang="fr-CH" dirty="0" smtClean="0">
              <a:hlinkClick r:id="rId3"/>
            </a:endParaRPr>
          </a:p>
          <a:p>
            <a:pPr lvl="1" algn="ctr">
              <a:buNone/>
              <a:defRPr/>
            </a:pPr>
            <a:r>
              <a:rPr lang="fr-CH" b="1" dirty="0" smtClean="0">
                <a:hlinkClick r:id="rId3"/>
              </a:rPr>
              <a:t>loridan@intracen.org</a:t>
            </a:r>
            <a:r>
              <a:rPr lang="fr-CH" b="1" dirty="0" smtClean="0"/>
              <a:t> </a:t>
            </a:r>
          </a:p>
          <a:p>
            <a:pPr lvl="1" algn="ctr">
              <a:buNone/>
              <a:defRPr/>
            </a:pPr>
            <a:endParaRPr lang="fr-CH" dirty="0" smtClean="0"/>
          </a:p>
          <a:p>
            <a:pPr lvl="1" algn="ctr">
              <a:buNone/>
              <a:defRPr/>
            </a:pPr>
            <a:r>
              <a:rPr lang="fr-CH" dirty="0" smtClean="0"/>
              <a:t>International Trade Centre (ITC)</a:t>
            </a:r>
          </a:p>
          <a:p>
            <a:pPr lvl="1" algn="ctr">
              <a:buNone/>
              <a:defRPr/>
            </a:pPr>
            <a:r>
              <a:rPr lang="fr-CH" dirty="0" smtClean="0"/>
              <a:t>Palais des Nations</a:t>
            </a:r>
          </a:p>
          <a:p>
            <a:pPr lvl="1" algn="ctr">
              <a:buNone/>
              <a:defRPr/>
            </a:pPr>
            <a:r>
              <a:rPr lang="fr-CH" dirty="0" smtClean="0"/>
              <a:t>CH-1211 Geneva 10, Switzerland</a:t>
            </a:r>
          </a:p>
          <a:p>
            <a:pPr algn="ctr"/>
            <a:endParaRPr lang="fr-CH" sz="2000" dirty="0" smtClean="0">
              <a:latin typeface="Arial" charset="0"/>
            </a:endParaRPr>
          </a:p>
        </p:txBody>
      </p:sp>
      <p:sp>
        <p:nvSpPr>
          <p:cNvPr id="4" name="Rectangle 3"/>
          <p:cNvSpPr/>
          <p:nvPr/>
        </p:nvSpPr>
        <p:spPr>
          <a:xfrm>
            <a:off x="3278133" y="908720"/>
            <a:ext cx="2202847" cy="523220"/>
          </a:xfrm>
          <a:prstGeom prst="rect">
            <a:avLst/>
          </a:prstGeom>
        </p:spPr>
        <p:txBody>
          <a:bodyPr wrap="none">
            <a:spAutoFit/>
          </a:bodyPr>
          <a:lstStyle/>
          <a:p>
            <a:pPr lvl="0" algn="ctr"/>
            <a:r>
              <a:rPr lang="en-US" sz="2800" b="1" dirty="0" smtClean="0">
                <a:solidFill>
                  <a:srgbClr val="36A7E9"/>
                </a:solidFill>
                <a:latin typeface="Arial" charset="0"/>
              </a:rPr>
              <a:t>Thank you! </a:t>
            </a:r>
          </a:p>
        </p:txBody>
      </p:sp>
    </p:spTree>
    <p:extLst>
      <p:ext uri="{BB962C8B-B14F-4D97-AF65-F5344CB8AC3E}">
        <p14:creationId xmlns:p14="http://schemas.microsoft.com/office/powerpoint/2010/main" val="3312344613"/>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idx="1"/>
          </p:nvPr>
        </p:nvSpPr>
        <p:spPr>
          <a:xfrm>
            <a:off x="971600" y="2204865"/>
            <a:ext cx="6336704" cy="1368151"/>
          </a:xfrm>
        </p:spPr>
        <p:txBody>
          <a:bodyPr>
            <a:noAutofit/>
          </a:bodyPr>
          <a:lstStyle/>
          <a:p>
            <a:pPr algn="ctr">
              <a:lnSpc>
                <a:spcPct val="150000"/>
              </a:lnSpc>
            </a:pPr>
            <a:r>
              <a:rPr lang="en-GB" sz="6000" b="1" dirty="0" smtClean="0">
                <a:solidFill>
                  <a:schemeClr val="tx2"/>
                </a:solidFill>
              </a:rPr>
              <a:t>BACK UP</a:t>
            </a:r>
            <a:br>
              <a:rPr lang="en-GB" sz="6000" b="1" dirty="0" smtClean="0">
                <a:solidFill>
                  <a:schemeClr val="tx2"/>
                </a:solidFill>
              </a:rPr>
            </a:br>
            <a:endParaRPr lang="en-GB" sz="6000" b="1" dirty="0" smtClean="0">
              <a:solidFill>
                <a:schemeClr val="tx2"/>
              </a:solidFill>
            </a:endParaRPr>
          </a:p>
        </p:txBody>
      </p:sp>
    </p:spTree>
    <p:extLst>
      <p:ext uri="{BB962C8B-B14F-4D97-AF65-F5344CB8AC3E}">
        <p14:creationId xmlns:p14="http://schemas.microsoft.com/office/powerpoint/2010/main" val="1574591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357158" y="166478"/>
            <a:ext cx="6807230" cy="463258"/>
          </a:xfrm>
        </p:spPr>
        <p:txBody>
          <a:bodyPr/>
          <a:lstStyle/>
          <a:p>
            <a:pPr algn="l" eaLnBrk="1" hangingPunct="1"/>
            <a:r>
              <a:rPr lang="en-GB" sz="2800" dirty="0" smtClean="0"/>
              <a:t>What is ITC?</a:t>
            </a:r>
          </a:p>
        </p:txBody>
      </p:sp>
      <p:sp>
        <p:nvSpPr>
          <p:cNvPr id="879619" name="Rectangle 3"/>
          <p:cNvSpPr>
            <a:spLocks noGrp="1" noChangeArrowheads="1"/>
          </p:cNvSpPr>
          <p:nvPr>
            <p:ph type="body" idx="1"/>
          </p:nvPr>
        </p:nvSpPr>
        <p:spPr>
          <a:xfrm>
            <a:off x="400986" y="4331770"/>
            <a:ext cx="8229600" cy="1844735"/>
          </a:xfrm>
        </p:spPr>
        <p:txBody>
          <a:bodyPr>
            <a:normAutofit lnSpcReduction="10000"/>
          </a:bodyPr>
          <a:lstStyle/>
          <a:p>
            <a:pPr eaLnBrk="1" hangingPunct="1">
              <a:buFontTx/>
              <a:buNone/>
            </a:pPr>
            <a:r>
              <a:rPr lang="en-GB" sz="2400" dirty="0" smtClean="0">
                <a:solidFill>
                  <a:schemeClr val="tx2"/>
                </a:solidFill>
              </a:rPr>
              <a:t>Mission</a:t>
            </a:r>
          </a:p>
          <a:p>
            <a:pPr marL="0" lvl="1" indent="0" algn="just" eaLnBrk="1" hangingPunct="1">
              <a:buNone/>
            </a:pPr>
            <a:r>
              <a:rPr lang="en-US" dirty="0" smtClean="0"/>
              <a:t>ITC’s overarching goal is to help developing countries achieve sustainable development through exports. In particular it helps SMEs better integrate in the global trading system and reap the benefits of trade - to increase sales, export performance and hence revenues and to contribute to creating jobs and reducing poverty.</a:t>
            </a:r>
          </a:p>
          <a:p>
            <a:pPr lvl="1" algn="just" eaLnBrk="1" hangingPunct="1">
              <a:buFontTx/>
              <a:buNone/>
            </a:pPr>
            <a:endParaRPr lang="fr-FR" b="1" dirty="0" smtClean="0">
              <a:solidFill>
                <a:srgbClr val="595959"/>
              </a:solidFill>
            </a:endParaRPr>
          </a:p>
        </p:txBody>
      </p:sp>
      <p:grpSp>
        <p:nvGrpSpPr>
          <p:cNvPr id="2" name="Group 4"/>
          <p:cNvGrpSpPr>
            <a:grpSpLocks/>
          </p:cNvGrpSpPr>
          <p:nvPr/>
        </p:nvGrpSpPr>
        <p:grpSpPr bwMode="auto">
          <a:xfrm>
            <a:off x="337038" y="939801"/>
            <a:ext cx="2672862" cy="2263776"/>
            <a:chOff x="212" y="592"/>
            <a:chExt cx="1684" cy="1426"/>
          </a:xfrm>
        </p:grpSpPr>
        <p:pic>
          <p:nvPicPr>
            <p:cNvPr id="1038" name="Picture 5" descr="http://babpn.com/images/unctad.gif"/>
            <p:cNvPicPr>
              <a:picLocks noChangeAspect="1" noChangeArrowheads="1"/>
            </p:cNvPicPr>
            <p:nvPr/>
          </p:nvPicPr>
          <p:blipFill>
            <a:blip r:embed="rId4" cstate="print"/>
            <a:srcRect/>
            <a:stretch>
              <a:fillRect/>
            </a:stretch>
          </p:blipFill>
          <p:spPr bwMode="auto">
            <a:xfrm>
              <a:off x="287" y="592"/>
              <a:ext cx="555" cy="591"/>
            </a:xfrm>
            <a:prstGeom prst="rect">
              <a:avLst/>
            </a:prstGeom>
            <a:noFill/>
            <a:ln w="9525">
              <a:noFill/>
              <a:miter lim="800000"/>
              <a:headEnd/>
              <a:tailEnd/>
            </a:ln>
          </p:spPr>
        </p:pic>
        <p:sp>
          <p:nvSpPr>
            <p:cNvPr id="1039" name="Text Box 6"/>
            <p:cNvSpPr txBox="1">
              <a:spLocks noChangeArrowheads="1"/>
            </p:cNvSpPr>
            <p:nvPr/>
          </p:nvSpPr>
          <p:spPr bwMode="auto">
            <a:xfrm>
              <a:off x="212" y="1146"/>
              <a:ext cx="1684" cy="872"/>
            </a:xfrm>
            <a:prstGeom prst="rect">
              <a:avLst/>
            </a:prstGeom>
            <a:noFill/>
            <a:ln w="9525">
              <a:noFill/>
              <a:miter lim="800000"/>
              <a:headEnd/>
              <a:tailEnd/>
            </a:ln>
          </p:spPr>
          <p:txBody>
            <a:bodyPr>
              <a:spAutoFit/>
            </a:bodyPr>
            <a:lstStyle/>
            <a:p>
              <a:r>
                <a:rPr lang="fr-FR" sz="1400" i="1" dirty="0" smtClean="0">
                  <a:solidFill>
                    <a:srgbClr val="000000"/>
                  </a:solidFill>
                </a:rPr>
                <a:t>UNCTAD: United Nations </a:t>
              </a:r>
              <a:r>
                <a:rPr lang="fr-FR" sz="1400" i="1" dirty="0" err="1" smtClean="0">
                  <a:solidFill>
                    <a:srgbClr val="000000"/>
                  </a:solidFill>
                </a:rPr>
                <a:t>Conference</a:t>
              </a:r>
              <a:r>
                <a:rPr lang="fr-FR" sz="1400" i="1" dirty="0" smtClean="0">
                  <a:solidFill>
                    <a:srgbClr val="000000"/>
                  </a:solidFill>
                </a:rPr>
                <a:t> on Trade and </a:t>
              </a:r>
              <a:r>
                <a:rPr lang="fr-FR" sz="1400" i="1" dirty="0" err="1" smtClean="0">
                  <a:solidFill>
                    <a:srgbClr val="000000"/>
                  </a:solidFill>
                </a:rPr>
                <a:t>Development</a:t>
              </a:r>
              <a:r>
                <a:rPr lang="fr-FR" sz="1400" i="1" dirty="0" smtClean="0">
                  <a:solidFill>
                    <a:srgbClr val="000000"/>
                  </a:solidFill>
                </a:rPr>
                <a:t> (formulation of </a:t>
              </a:r>
              <a:r>
                <a:rPr lang="fr-FR" sz="1400" i="1" dirty="0" err="1" smtClean="0">
                  <a:solidFill>
                    <a:srgbClr val="000000"/>
                  </a:solidFill>
                </a:rPr>
                <a:t>trade</a:t>
              </a:r>
              <a:r>
                <a:rPr lang="fr-FR" sz="1400" i="1" dirty="0" smtClean="0">
                  <a:solidFill>
                    <a:srgbClr val="000000"/>
                  </a:solidFill>
                </a:rPr>
                <a:t> </a:t>
              </a:r>
              <a:r>
                <a:rPr lang="fr-FR" sz="1400" i="1" dirty="0" err="1" smtClean="0">
                  <a:solidFill>
                    <a:srgbClr val="000000"/>
                  </a:solidFill>
                </a:rPr>
                <a:t>policies</a:t>
              </a:r>
              <a:r>
                <a:rPr lang="fr-FR" sz="1400" i="1" dirty="0" smtClean="0">
                  <a:solidFill>
                    <a:srgbClr val="000000"/>
                  </a:solidFill>
                </a:rPr>
                <a:t> for </a:t>
              </a:r>
              <a:r>
                <a:rPr lang="fr-FR" sz="1400" i="1" dirty="0" err="1" smtClean="0">
                  <a:solidFill>
                    <a:srgbClr val="000000"/>
                  </a:solidFill>
                </a:rPr>
                <a:t>economic</a:t>
              </a:r>
              <a:r>
                <a:rPr lang="fr-FR" sz="1400" i="1" dirty="0" smtClean="0">
                  <a:solidFill>
                    <a:srgbClr val="000000"/>
                  </a:solidFill>
                </a:rPr>
                <a:t> </a:t>
              </a:r>
              <a:r>
                <a:rPr lang="fr-FR" sz="1400" i="1" dirty="0" err="1" smtClean="0">
                  <a:solidFill>
                    <a:srgbClr val="000000"/>
                  </a:solidFill>
                </a:rPr>
                <a:t>development</a:t>
              </a:r>
              <a:r>
                <a:rPr lang="fr-FR" sz="1400" i="1" dirty="0" smtClean="0">
                  <a:solidFill>
                    <a:srgbClr val="000000"/>
                  </a:solidFill>
                </a:rPr>
                <a:t> </a:t>
              </a:r>
              <a:r>
                <a:rPr lang="fr-FR" sz="1400" i="1" dirty="0" err="1" smtClean="0">
                  <a:solidFill>
                    <a:srgbClr val="000000"/>
                  </a:solidFill>
                </a:rPr>
                <a:t>through</a:t>
              </a:r>
              <a:r>
                <a:rPr lang="fr-FR" sz="1400" i="1" dirty="0" smtClean="0">
                  <a:solidFill>
                    <a:srgbClr val="000000"/>
                  </a:solidFill>
                </a:rPr>
                <a:t> </a:t>
              </a:r>
              <a:r>
                <a:rPr lang="fr-FR" sz="1400" i="1" dirty="0" err="1" smtClean="0">
                  <a:solidFill>
                    <a:srgbClr val="000000"/>
                  </a:solidFill>
                </a:rPr>
                <a:t>trade</a:t>
              </a:r>
              <a:r>
                <a:rPr lang="fr-FR" sz="1400" i="1" dirty="0" smtClean="0">
                  <a:solidFill>
                    <a:srgbClr val="000000"/>
                  </a:solidFill>
                </a:rPr>
                <a:t> and </a:t>
              </a:r>
              <a:r>
                <a:rPr lang="fr-FR" sz="1400" i="1" dirty="0" err="1" smtClean="0">
                  <a:solidFill>
                    <a:srgbClr val="000000"/>
                  </a:solidFill>
                </a:rPr>
                <a:t>investment</a:t>
              </a:r>
              <a:r>
                <a:rPr lang="fr-FR" sz="1400" i="1" dirty="0" smtClean="0">
                  <a:solidFill>
                    <a:srgbClr val="000000"/>
                  </a:solidFill>
                </a:rPr>
                <a:t>)</a:t>
              </a:r>
              <a:endParaRPr lang="fr-FR" i="1" dirty="0"/>
            </a:p>
          </p:txBody>
        </p:sp>
      </p:grpSp>
      <p:grpSp>
        <p:nvGrpSpPr>
          <p:cNvPr id="3" name="Group 7"/>
          <p:cNvGrpSpPr>
            <a:grpSpLocks/>
          </p:cNvGrpSpPr>
          <p:nvPr/>
        </p:nvGrpSpPr>
        <p:grpSpPr bwMode="auto">
          <a:xfrm>
            <a:off x="5905500" y="842963"/>
            <a:ext cx="2860431" cy="2054225"/>
            <a:chOff x="3720" y="531"/>
            <a:chExt cx="1802" cy="1294"/>
          </a:xfrm>
        </p:grpSpPr>
        <p:sp>
          <p:nvSpPr>
            <p:cNvPr id="1037" name="Text Box 8"/>
            <p:cNvSpPr txBox="1">
              <a:spLocks noChangeArrowheads="1"/>
            </p:cNvSpPr>
            <p:nvPr/>
          </p:nvSpPr>
          <p:spPr bwMode="auto">
            <a:xfrm>
              <a:off x="3720" y="1224"/>
              <a:ext cx="1802" cy="601"/>
            </a:xfrm>
            <a:prstGeom prst="rect">
              <a:avLst/>
            </a:prstGeom>
            <a:noFill/>
            <a:ln w="9525">
              <a:noFill/>
              <a:miter lim="800000"/>
              <a:headEnd/>
              <a:tailEnd/>
            </a:ln>
          </p:spPr>
          <p:txBody>
            <a:bodyPr>
              <a:spAutoFit/>
            </a:bodyPr>
            <a:lstStyle/>
            <a:p>
              <a:pPr algn="r"/>
              <a:r>
                <a:rPr lang="en-US" sz="1400" i="1" dirty="0" smtClean="0">
                  <a:solidFill>
                    <a:srgbClr val="000000"/>
                  </a:solidFill>
                </a:rPr>
                <a:t>World Trade </a:t>
              </a:r>
              <a:r>
                <a:rPr lang="en-US" sz="1400" i="1" dirty="0" err="1" smtClean="0">
                  <a:solidFill>
                    <a:srgbClr val="000000"/>
                  </a:solidFill>
                </a:rPr>
                <a:t>Organisation</a:t>
              </a:r>
              <a:r>
                <a:rPr lang="en-US" sz="1400" i="1" dirty="0" smtClean="0">
                  <a:solidFill>
                    <a:srgbClr val="000000"/>
                  </a:solidFill>
                </a:rPr>
                <a:t>: Forum of  multilateral trade negotiations, implementation of agreements and managing trade conflicts</a:t>
              </a:r>
              <a:endParaRPr lang="en-GB" i="1" dirty="0"/>
            </a:p>
          </p:txBody>
        </p:sp>
        <p:graphicFrame>
          <p:nvGraphicFramePr>
            <p:cNvPr id="1027" name="Object 3"/>
            <p:cNvGraphicFramePr>
              <a:graphicFrameLocks noChangeAspect="1"/>
            </p:cNvGraphicFramePr>
            <p:nvPr/>
          </p:nvGraphicFramePr>
          <p:xfrm>
            <a:off x="4806" y="531"/>
            <a:ext cx="583" cy="720"/>
          </p:xfrm>
          <a:graphic>
            <a:graphicData uri="http://schemas.openxmlformats.org/presentationml/2006/ole">
              <mc:AlternateContent xmlns:mc="http://schemas.openxmlformats.org/markup-compatibility/2006">
                <mc:Choice xmlns:v="urn:schemas-microsoft-com:vml" Requires="v">
                  <p:oleObj spid="_x0000_s3082" name="Photo Editor Photo" r:id="rId5" imgW="4619048" imgH="5706272" progId="">
                    <p:embed/>
                  </p:oleObj>
                </mc:Choice>
                <mc:Fallback>
                  <p:oleObj name="Photo Editor Photo" r:id="rId5" imgW="4619048" imgH="5706272"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6" y="531"/>
                          <a:ext cx="583" cy="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4" name="Group 10"/>
          <p:cNvGrpSpPr>
            <a:grpSpLocks/>
          </p:cNvGrpSpPr>
          <p:nvPr/>
        </p:nvGrpSpPr>
        <p:grpSpPr bwMode="auto">
          <a:xfrm>
            <a:off x="1336431" y="1409700"/>
            <a:ext cx="6292362" cy="2941638"/>
            <a:chOff x="912" y="888"/>
            <a:chExt cx="4294" cy="1853"/>
          </a:xfrm>
        </p:grpSpPr>
        <p:grpSp>
          <p:nvGrpSpPr>
            <p:cNvPr id="5" name="Group 11"/>
            <p:cNvGrpSpPr>
              <a:grpSpLocks/>
            </p:cNvGrpSpPr>
            <p:nvPr/>
          </p:nvGrpSpPr>
          <p:grpSpPr bwMode="auto">
            <a:xfrm>
              <a:off x="1351" y="1689"/>
              <a:ext cx="3538" cy="1052"/>
              <a:chOff x="1247" y="1435"/>
              <a:chExt cx="3265" cy="1052"/>
            </a:xfrm>
          </p:grpSpPr>
          <p:sp>
            <p:nvSpPr>
              <p:cNvPr id="1036" name="Text Box 12"/>
              <p:cNvSpPr txBox="1">
                <a:spLocks noChangeArrowheads="1"/>
              </p:cNvSpPr>
              <p:nvPr/>
            </p:nvSpPr>
            <p:spPr bwMode="auto">
              <a:xfrm>
                <a:off x="1247" y="2022"/>
                <a:ext cx="3265" cy="465"/>
              </a:xfrm>
              <a:prstGeom prst="rect">
                <a:avLst/>
              </a:prstGeom>
              <a:noFill/>
              <a:ln w="9525">
                <a:noFill/>
                <a:miter lim="800000"/>
                <a:headEnd/>
                <a:tailEnd/>
              </a:ln>
            </p:spPr>
            <p:txBody>
              <a:bodyPr wrap="square">
                <a:spAutoFit/>
              </a:bodyPr>
              <a:lstStyle/>
              <a:p>
                <a:pPr algn="ctr"/>
                <a:r>
                  <a:rPr lang="en-GB" sz="1400" i="1" dirty="0" smtClean="0">
                    <a:solidFill>
                      <a:srgbClr val="000000"/>
                    </a:solidFill>
                  </a:rPr>
                  <a:t>ITC enables small business export success in developing countries by providing trade development solutions to the private sector, trade support institutions and policy makers</a:t>
                </a:r>
                <a:endParaRPr lang="en-GB" sz="1400" i="1" dirty="0">
                  <a:solidFill>
                    <a:srgbClr val="000000"/>
                  </a:solidFill>
                </a:endParaRPr>
              </a:p>
            </p:txBody>
          </p:sp>
          <p:graphicFrame>
            <p:nvGraphicFramePr>
              <p:cNvPr id="1026" name="Object 2"/>
              <p:cNvGraphicFramePr>
                <a:graphicFrameLocks noChangeAspect="1"/>
              </p:cNvGraphicFramePr>
              <p:nvPr/>
            </p:nvGraphicFramePr>
            <p:xfrm>
              <a:off x="2230" y="1435"/>
              <a:ext cx="1304" cy="556"/>
            </p:xfrm>
            <a:graphic>
              <a:graphicData uri="http://schemas.openxmlformats.org/presentationml/2006/ole">
                <mc:AlternateContent xmlns:mc="http://schemas.openxmlformats.org/markup-compatibility/2006">
                  <mc:Choice xmlns:v="urn:schemas-microsoft-com:vml" Requires="v">
                    <p:oleObj spid="_x0000_s3083" name="Photo Editor Photo" r:id="rId7" imgW="5161905" imgH="2200582" progId="">
                      <p:embed/>
                    </p:oleObj>
                  </mc:Choice>
                  <mc:Fallback>
                    <p:oleObj name="Photo Editor Photo" r:id="rId7" imgW="5161905" imgH="2200582"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30" y="1435"/>
                            <a:ext cx="1304" cy="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cxnSp>
          <p:nvCxnSpPr>
            <p:cNvPr id="1034" name="AutoShape 14"/>
            <p:cNvCxnSpPr>
              <a:cxnSpLocks noChangeShapeType="1"/>
            </p:cNvCxnSpPr>
            <p:nvPr/>
          </p:nvCxnSpPr>
          <p:spPr bwMode="auto">
            <a:xfrm>
              <a:off x="912" y="888"/>
              <a:ext cx="2211" cy="801"/>
            </a:xfrm>
            <a:prstGeom prst="curvedConnector2">
              <a:avLst/>
            </a:prstGeom>
            <a:noFill/>
            <a:ln w="38100">
              <a:solidFill>
                <a:schemeClr val="tx2"/>
              </a:solidFill>
              <a:round/>
              <a:headEnd/>
              <a:tailEnd type="triangle" w="med" len="med"/>
            </a:ln>
          </p:spPr>
        </p:cxnSp>
        <p:cxnSp>
          <p:nvCxnSpPr>
            <p:cNvPr id="1035" name="AutoShape 15"/>
            <p:cNvCxnSpPr>
              <a:cxnSpLocks noChangeShapeType="1"/>
            </p:cNvCxnSpPr>
            <p:nvPr/>
          </p:nvCxnSpPr>
          <p:spPr bwMode="auto">
            <a:xfrm rot="10800000" flipV="1">
              <a:off x="3123" y="891"/>
              <a:ext cx="2083" cy="798"/>
            </a:xfrm>
            <a:prstGeom prst="curvedConnector2">
              <a:avLst/>
            </a:prstGeom>
            <a:noFill/>
            <a:ln w="38100">
              <a:solidFill>
                <a:schemeClr val="tx2"/>
              </a:solidFill>
              <a:round/>
              <a:headEnd/>
              <a:tailEnd type="triangle" w="med" len="med"/>
            </a:ln>
          </p:spPr>
        </p:cxnSp>
      </p:grpSp>
      <p:sp>
        <p:nvSpPr>
          <p:cNvPr id="16" name="Slide Number Placeholder 3"/>
          <p:cNvSpPr>
            <a:spLocks noGrp="1"/>
          </p:cNvSpPr>
          <p:nvPr>
            <p:ph type="sldNum" sz="quarter" idx="4294967295"/>
          </p:nvPr>
        </p:nvSpPr>
        <p:spPr>
          <a:xfrm>
            <a:off x="8143875" y="0"/>
            <a:ext cx="642938" cy="365125"/>
          </a:xfrm>
          <a:prstGeom prst="rect">
            <a:avLst/>
          </a:prstGeom>
        </p:spPr>
        <p:txBody>
          <a:bodyPr/>
          <a:lstStyle/>
          <a:p>
            <a:pPr>
              <a:defRPr/>
            </a:pPr>
            <a:fld id="{18222E58-CDED-4351-A5F5-DE3FC8D6CFC6}" type="slidenum">
              <a:rPr lang="en-US" smtClean="0"/>
              <a:pPr>
                <a:defRPr/>
              </a:pPr>
              <a:t>35</a:t>
            </a:fld>
            <a:endParaRPr lang="en-US" dirty="0"/>
          </a:p>
        </p:txBody>
      </p:sp>
    </p:spTree>
    <p:extLst>
      <p:ext uri="{BB962C8B-B14F-4D97-AF65-F5344CB8AC3E}">
        <p14:creationId xmlns:p14="http://schemas.microsoft.com/office/powerpoint/2010/main" val="19685241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499"/>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879619">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8796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9619"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57188" y="188640"/>
            <a:ext cx="8247062" cy="1080120"/>
          </a:xfrm>
        </p:spPr>
        <p:txBody>
          <a:bodyPr/>
          <a:lstStyle/>
          <a:p>
            <a:r>
              <a:rPr lang="fr-CH" sz="2800" dirty="0" smtClean="0">
                <a:latin typeface="Arial" charset="0"/>
                <a:cs typeface="Arial" charset="0"/>
              </a:rPr>
              <a:t>ITC </a:t>
            </a:r>
            <a:r>
              <a:rPr lang="fr-CH" sz="2800" dirty="0" err="1" smtClean="0">
                <a:latin typeface="Arial" charset="0"/>
                <a:cs typeface="Arial" charset="0"/>
              </a:rPr>
              <a:t>is</a:t>
            </a:r>
            <a:r>
              <a:rPr lang="fr-CH" sz="2800" dirty="0" smtClean="0">
                <a:latin typeface="Arial" charset="0"/>
                <a:cs typeface="Arial" charset="0"/>
              </a:rPr>
              <a:t> </a:t>
            </a:r>
            <a:r>
              <a:rPr lang="fr-CH" sz="2800" dirty="0" err="1" smtClean="0">
                <a:latin typeface="Arial" charset="0"/>
                <a:cs typeface="Arial" charset="0"/>
              </a:rPr>
              <a:t>contributing</a:t>
            </a:r>
            <a:r>
              <a:rPr lang="fr-CH" sz="2800" dirty="0" smtClean="0">
                <a:latin typeface="Arial" charset="0"/>
                <a:cs typeface="Arial" charset="0"/>
              </a:rPr>
              <a:t> to </a:t>
            </a:r>
            <a:r>
              <a:rPr lang="fr-CH" sz="2800" dirty="0" err="1" smtClean="0">
                <a:latin typeface="Arial" charset="0"/>
                <a:cs typeface="Arial" charset="0"/>
              </a:rPr>
              <a:t>regional</a:t>
            </a:r>
            <a:r>
              <a:rPr lang="fr-CH" sz="2800" dirty="0" smtClean="0">
                <a:latin typeface="Arial" charset="0"/>
                <a:cs typeface="Arial" charset="0"/>
              </a:rPr>
              <a:t> </a:t>
            </a:r>
            <a:r>
              <a:rPr lang="fr-CH" sz="2800" dirty="0" err="1" smtClean="0">
                <a:latin typeface="Arial" charset="0"/>
                <a:cs typeface="Arial" charset="0"/>
              </a:rPr>
              <a:t>integration</a:t>
            </a:r>
            <a:r>
              <a:rPr lang="fr-CH" sz="2800" dirty="0" smtClean="0">
                <a:latin typeface="Arial" charset="0"/>
                <a:cs typeface="Arial" charset="0"/>
              </a:rPr>
              <a:t> and </a:t>
            </a:r>
            <a:r>
              <a:rPr lang="fr-CH" sz="2800" dirty="0" err="1" smtClean="0">
                <a:latin typeface="Arial" charset="0"/>
                <a:cs typeface="Arial" charset="0"/>
              </a:rPr>
              <a:t>competitiveness</a:t>
            </a:r>
            <a:r>
              <a:rPr lang="fr-CH" sz="2800" dirty="0" smtClean="0">
                <a:latin typeface="Arial" charset="0"/>
                <a:cs typeface="Arial" charset="0"/>
              </a:rPr>
              <a:t> </a:t>
            </a:r>
            <a:r>
              <a:rPr lang="fr-CH" sz="2800" dirty="0" err="1" smtClean="0">
                <a:latin typeface="Arial" charset="0"/>
                <a:cs typeface="Arial" charset="0"/>
              </a:rPr>
              <a:t>enhancement</a:t>
            </a:r>
            <a:r>
              <a:rPr lang="fr-CH" sz="2800" dirty="0" smtClean="0">
                <a:latin typeface="Arial" charset="0"/>
                <a:cs typeface="Arial" charset="0"/>
              </a:rPr>
              <a:t> in the </a:t>
            </a:r>
            <a:r>
              <a:rPr lang="fr-CH" sz="2800" dirty="0" err="1" smtClean="0">
                <a:latin typeface="Arial" charset="0"/>
                <a:cs typeface="Arial" charset="0"/>
              </a:rPr>
              <a:t>Arab</a:t>
            </a:r>
            <a:r>
              <a:rPr lang="fr-CH" sz="2800" dirty="0" smtClean="0">
                <a:latin typeface="Arial" charset="0"/>
                <a:cs typeface="Arial" charset="0"/>
              </a:rPr>
              <a:t> </a:t>
            </a:r>
            <a:r>
              <a:rPr lang="fr-CH" sz="2800" dirty="0" err="1" smtClean="0">
                <a:latin typeface="Arial" charset="0"/>
                <a:cs typeface="Arial" charset="0"/>
              </a:rPr>
              <a:t>Region</a:t>
            </a:r>
            <a:r>
              <a:rPr lang="fr-CH" sz="2800" dirty="0" smtClean="0">
                <a:latin typeface="Arial" charset="0"/>
                <a:cs typeface="Arial" charset="0"/>
              </a:rPr>
              <a:t>:</a:t>
            </a:r>
            <a:endParaRPr lang="en-GB" sz="2800" b="1" dirty="0" smtClean="0">
              <a:latin typeface="Arial" charset="0"/>
              <a:cs typeface="Arial" charset="0"/>
            </a:endParaRPr>
          </a:p>
        </p:txBody>
      </p:sp>
      <p:sp>
        <p:nvSpPr>
          <p:cNvPr id="21507" name="Content Placeholder 2"/>
          <p:cNvSpPr>
            <a:spLocks noGrp="1"/>
          </p:cNvSpPr>
          <p:nvPr>
            <p:ph idx="1"/>
          </p:nvPr>
        </p:nvSpPr>
        <p:spPr>
          <a:xfrm>
            <a:off x="395536" y="1574452"/>
            <a:ext cx="8064896" cy="4158804"/>
          </a:xfrm>
          <a:noFill/>
          <a:ln w="9525">
            <a:noFill/>
            <a:miter lim="800000"/>
            <a:headEnd/>
            <a:tailEnd/>
          </a:ln>
        </p:spPr>
        <p:txBody>
          <a:bodyPr vert="horz" wrap="square" lIns="91440" tIns="45720" rIns="91440" bIns="45720" numCol="1" anchor="t" anchorCtr="0" compatLnSpc="1">
            <a:prstTxWarp prst="textNoShape">
              <a:avLst/>
            </a:prstTxWarp>
            <a:noAutofit/>
          </a:bodyPr>
          <a:lstStyle/>
          <a:p>
            <a:pPr marL="268288" lvl="1" indent="-268288">
              <a:buFont typeface="Wingdings" pitchFamily="2" charset="2"/>
              <a:buChar char="ü"/>
            </a:pPr>
            <a:r>
              <a:rPr lang="en-GB" sz="2000" dirty="0" smtClean="0"/>
              <a:t>ITC assists SME exporters to integrate into regional value chains, </a:t>
            </a:r>
            <a:r>
              <a:rPr lang="en-GB" sz="2000" dirty="0">
                <a:solidFill>
                  <a:schemeClr val="accent1">
                    <a:lumMod val="75000"/>
                  </a:schemeClr>
                </a:solidFill>
              </a:rPr>
              <a:t>for example in Tunisia where a company adapted its products to integrate into the luxury accessories value chain in Morocco to export to a global </a:t>
            </a:r>
            <a:r>
              <a:rPr lang="en-GB" sz="2000" dirty="0" smtClean="0">
                <a:solidFill>
                  <a:schemeClr val="accent1">
                    <a:lumMod val="75000"/>
                  </a:schemeClr>
                </a:solidFill>
              </a:rPr>
              <a:t>market</a:t>
            </a:r>
            <a:endParaRPr lang="en-GB" sz="2000" dirty="0">
              <a:solidFill>
                <a:schemeClr val="accent1">
                  <a:lumMod val="75000"/>
                </a:schemeClr>
              </a:solidFill>
            </a:endParaRPr>
          </a:p>
          <a:p>
            <a:pPr marL="268288" lvl="1" indent="-268288">
              <a:buNone/>
            </a:pPr>
            <a:endParaRPr lang="en-GB" sz="800" dirty="0"/>
          </a:p>
          <a:p>
            <a:pPr marL="268288" lvl="1" indent="-268288">
              <a:buFont typeface="Wingdings" pitchFamily="2" charset="2"/>
              <a:buChar char="ü"/>
            </a:pPr>
            <a:r>
              <a:rPr lang="en-GB" sz="2000" dirty="0"/>
              <a:t>ITC </a:t>
            </a:r>
            <a:r>
              <a:rPr lang="en-GB" sz="2000" dirty="0" smtClean="0"/>
              <a:t>provides support on the supply side to improve product design, quality and packaging of exported products, </a:t>
            </a:r>
            <a:r>
              <a:rPr lang="en-GB" sz="2000" dirty="0" smtClean="0">
                <a:solidFill>
                  <a:schemeClr val="accent1">
                    <a:lumMod val="75000"/>
                  </a:schemeClr>
                </a:solidFill>
              </a:rPr>
              <a:t>for example it has </a:t>
            </a:r>
            <a:r>
              <a:rPr lang="en-GB" sz="2000" dirty="0">
                <a:solidFill>
                  <a:schemeClr val="accent1">
                    <a:lumMod val="75000"/>
                  </a:schemeClr>
                </a:solidFill>
              </a:rPr>
              <a:t>helped a Jordanian company export high-end home goods to Arab countries and Europe </a:t>
            </a:r>
            <a:r>
              <a:rPr lang="en-GB" sz="2000" dirty="0" smtClean="0">
                <a:solidFill>
                  <a:schemeClr val="accent1">
                    <a:lumMod val="75000"/>
                  </a:schemeClr>
                </a:solidFill>
              </a:rPr>
              <a:t>hence creating </a:t>
            </a:r>
            <a:r>
              <a:rPr lang="en-GB" sz="2000" dirty="0">
                <a:solidFill>
                  <a:schemeClr val="accent1">
                    <a:lumMod val="75000"/>
                  </a:schemeClr>
                </a:solidFill>
              </a:rPr>
              <a:t>jobs for women </a:t>
            </a:r>
            <a:endParaRPr lang="en-GB" sz="2000" dirty="0" smtClean="0">
              <a:solidFill>
                <a:schemeClr val="accent1">
                  <a:lumMod val="75000"/>
                </a:schemeClr>
              </a:solidFill>
            </a:endParaRPr>
          </a:p>
          <a:p>
            <a:pPr marL="268288" lvl="1" indent="-268288">
              <a:buFont typeface="Wingdings" pitchFamily="2" charset="2"/>
              <a:buChar char="ü"/>
            </a:pPr>
            <a:endParaRPr lang="en-GB" sz="800" dirty="0"/>
          </a:p>
          <a:p>
            <a:pPr marL="268288" lvl="1" indent="-268288">
              <a:buFont typeface="Wingdings" pitchFamily="2" charset="2"/>
              <a:buChar char="ü"/>
            </a:pPr>
            <a:r>
              <a:rPr lang="fr-CH" sz="2000" dirty="0" smtClean="0"/>
              <a:t>ITC has been </a:t>
            </a:r>
            <a:r>
              <a:rPr lang="fr-CH" sz="2000" dirty="0" err="1" smtClean="0"/>
              <a:t>supporting</a:t>
            </a:r>
            <a:r>
              <a:rPr lang="fr-CH" sz="2000" dirty="0" smtClean="0"/>
              <a:t> a </a:t>
            </a:r>
            <a:r>
              <a:rPr lang="fr-CH" sz="2000" dirty="0" err="1" smtClean="0"/>
              <a:t>variety</a:t>
            </a:r>
            <a:r>
              <a:rPr lang="fr-CH" sz="2000" dirty="0" smtClean="0"/>
              <a:t> of </a:t>
            </a:r>
            <a:r>
              <a:rPr lang="fr-CH" sz="2000" dirty="0"/>
              <a:t>T</a:t>
            </a:r>
            <a:r>
              <a:rPr lang="fr-CH" sz="2000" dirty="0" smtClean="0"/>
              <a:t>rade </a:t>
            </a:r>
            <a:r>
              <a:rPr lang="fr-CH" sz="2000" dirty="0"/>
              <a:t>S</a:t>
            </a:r>
            <a:r>
              <a:rPr lang="fr-CH" sz="2000" dirty="0" smtClean="0"/>
              <a:t>upport </a:t>
            </a:r>
            <a:r>
              <a:rPr lang="fr-CH" sz="2000" dirty="0"/>
              <a:t>I</a:t>
            </a:r>
            <a:r>
              <a:rPr lang="fr-CH" sz="2000" dirty="0" smtClean="0"/>
              <a:t>nstitutions </a:t>
            </a:r>
            <a:r>
              <a:rPr lang="fr-CH" sz="2000" dirty="0" err="1" smtClean="0"/>
              <a:t>such</a:t>
            </a:r>
            <a:r>
              <a:rPr lang="fr-CH" sz="2000" dirty="0" smtClean="0"/>
              <a:t> as </a:t>
            </a:r>
            <a:r>
              <a:rPr lang="fr-CH" sz="2000" dirty="0" err="1" smtClean="0"/>
              <a:t>chambers</a:t>
            </a:r>
            <a:r>
              <a:rPr lang="fr-CH" sz="2000" dirty="0" smtClean="0"/>
              <a:t> of commerce in </a:t>
            </a:r>
            <a:r>
              <a:rPr lang="fr-CH" sz="2000" dirty="0" err="1" smtClean="0"/>
              <a:t>Tunisia</a:t>
            </a:r>
            <a:r>
              <a:rPr lang="fr-CH" sz="2000" dirty="0" smtClean="0"/>
              <a:t>, </a:t>
            </a:r>
            <a:r>
              <a:rPr lang="fr-CH" sz="2000" dirty="0" err="1" smtClean="0"/>
              <a:t>sectoral</a:t>
            </a:r>
            <a:r>
              <a:rPr lang="fr-CH" sz="2000" dirty="0" smtClean="0"/>
              <a:t> associations for </a:t>
            </a:r>
            <a:r>
              <a:rPr lang="fr-CH" sz="2000" dirty="0" err="1" smtClean="0"/>
              <a:t>leather</a:t>
            </a:r>
            <a:r>
              <a:rPr lang="fr-CH" sz="2000" dirty="0" smtClean="0"/>
              <a:t> in </a:t>
            </a:r>
            <a:r>
              <a:rPr lang="fr-CH" sz="2000" dirty="0" err="1" smtClean="0"/>
              <a:t>Morocco</a:t>
            </a:r>
            <a:r>
              <a:rPr lang="fr-CH" sz="2000" dirty="0" smtClean="0"/>
              <a:t> and the </a:t>
            </a:r>
            <a:r>
              <a:rPr lang="fr-CH" sz="2000" dirty="0" err="1" smtClean="0"/>
              <a:t>handicraft</a:t>
            </a:r>
            <a:r>
              <a:rPr lang="fr-CH" sz="2000" dirty="0" smtClean="0"/>
              <a:t> association in Jordan to </a:t>
            </a:r>
            <a:r>
              <a:rPr lang="fr-CH" sz="2000" dirty="0" err="1" smtClean="0"/>
              <a:t>provide</a:t>
            </a:r>
            <a:r>
              <a:rPr lang="fr-CH" sz="2000" dirty="0" smtClean="0"/>
              <a:t> </a:t>
            </a:r>
            <a:r>
              <a:rPr lang="fr-CH" sz="2000" dirty="0" err="1" smtClean="0"/>
              <a:t>improved</a:t>
            </a:r>
            <a:r>
              <a:rPr lang="fr-CH" sz="2000" dirty="0" smtClean="0"/>
              <a:t> business support services</a:t>
            </a:r>
            <a:endParaRPr lang="en-GB" sz="2000" dirty="0"/>
          </a:p>
        </p:txBody>
      </p:sp>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0BF90F24-975E-49E4-A873-885837E2543C}" type="slidenum">
              <a:rPr lang="en-US" smtClean="0"/>
              <a:pPr>
                <a:defRPr/>
              </a:pPr>
              <a:t>36</a:t>
            </a:fld>
            <a:endParaRPr lang="en-US"/>
          </a:p>
        </p:txBody>
      </p:sp>
    </p:spTree>
    <p:extLst>
      <p:ext uri="{BB962C8B-B14F-4D97-AF65-F5344CB8AC3E}">
        <p14:creationId xmlns:p14="http://schemas.microsoft.com/office/powerpoint/2010/main" val="17605111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35892" y="260648"/>
            <a:ext cx="8463314" cy="648072"/>
          </a:xfrm>
        </p:spPr>
        <p:txBody>
          <a:bodyPr/>
          <a:lstStyle/>
          <a:p>
            <a:pPr algn="l" eaLnBrk="1" hangingPunct="1"/>
            <a:r>
              <a:rPr lang="en-US" sz="3600" dirty="0" smtClean="0"/>
              <a:t>Technical measures – What are they?</a:t>
            </a:r>
          </a:p>
        </p:txBody>
      </p:sp>
      <p:sp>
        <p:nvSpPr>
          <p:cNvPr id="27651" name="Rectangle 3"/>
          <p:cNvSpPr>
            <a:spLocks noGrp="1" noChangeArrowheads="1"/>
          </p:cNvSpPr>
          <p:nvPr>
            <p:ph type="body" idx="1"/>
          </p:nvPr>
        </p:nvSpPr>
        <p:spPr>
          <a:xfrm>
            <a:off x="323528" y="980728"/>
            <a:ext cx="8496944" cy="5616624"/>
          </a:xfrm>
          <a:solidFill>
            <a:schemeClr val="bg2"/>
          </a:solidFill>
        </p:spPr>
        <p:txBody>
          <a:bodyPr>
            <a:noAutofit/>
          </a:bodyPr>
          <a:lstStyle/>
          <a:p>
            <a:pPr marL="285750" indent="-285750">
              <a:buFont typeface="Arial" pitchFamily="34" charset="0"/>
              <a:buChar char="•"/>
            </a:pPr>
            <a:r>
              <a:rPr lang="en-US" dirty="0" smtClean="0"/>
              <a:t>Comprise </a:t>
            </a:r>
            <a:r>
              <a:rPr lang="en-US" b="1" dirty="0" smtClean="0"/>
              <a:t>technical requirements </a:t>
            </a:r>
            <a:r>
              <a:rPr lang="en-US" dirty="0" smtClean="0"/>
              <a:t>and </a:t>
            </a:r>
            <a:r>
              <a:rPr lang="en-US" b="1" dirty="0" smtClean="0"/>
              <a:t>conformity assessment</a:t>
            </a:r>
          </a:p>
          <a:p>
            <a:pPr marL="285750" indent="-285750">
              <a:buFont typeface="Arial" pitchFamily="34" charset="0"/>
              <a:buChar char="•"/>
            </a:pPr>
            <a:endParaRPr lang="en-US" sz="800" dirty="0" smtClean="0"/>
          </a:p>
          <a:p>
            <a:pPr marL="285750" indent="-285750">
              <a:buFont typeface="Arial" pitchFamily="34" charset="0"/>
              <a:buChar char="•"/>
            </a:pPr>
            <a:r>
              <a:rPr lang="en-US" b="1" dirty="0" smtClean="0"/>
              <a:t>Technical requirements:</a:t>
            </a:r>
          </a:p>
          <a:p>
            <a:pPr marL="815975" lvl="1" indent="-285750">
              <a:buFont typeface="Courier New" pitchFamily="49" charset="0"/>
              <a:buChar char="o"/>
            </a:pPr>
            <a:r>
              <a:rPr lang="en-US" dirty="0" smtClean="0"/>
              <a:t>refer </a:t>
            </a:r>
            <a:r>
              <a:rPr lang="en-US" dirty="0"/>
              <a:t>to product-specific </a:t>
            </a:r>
            <a:r>
              <a:rPr lang="en-US" dirty="0" smtClean="0"/>
              <a:t>properties</a:t>
            </a:r>
          </a:p>
          <a:p>
            <a:pPr marL="815975" lvl="1" indent="-285750">
              <a:buFont typeface="Courier New" pitchFamily="49" charset="0"/>
              <a:buChar char="o"/>
            </a:pPr>
            <a:r>
              <a:rPr lang="en-US" dirty="0" smtClean="0"/>
              <a:t>define </a:t>
            </a:r>
            <a:r>
              <a:rPr lang="en-US" dirty="0"/>
              <a:t>product characteristics</a:t>
            </a:r>
            <a:r>
              <a:rPr lang="en-US" dirty="0" smtClean="0"/>
              <a:t>, technical </a:t>
            </a:r>
            <a:r>
              <a:rPr lang="en-US" dirty="0"/>
              <a:t>specifications of a product or the production process and </a:t>
            </a:r>
            <a:r>
              <a:rPr lang="en-US" dirty="0" smtClean="0"/>
              <a:t>post-production treatment</a:t>
            </a:r>
            <a:endParaRPr lang="en-US" dirty="0"/>
          </a:p>
          <a:p>
            <a:pPr marL="815975" lvl="1" indent="-285750">
              <a:buFont typeface="Courier New" pitchFamily="49" charset="0"/>
              <a:buChar char="o"/>
            </a:pPr>
            <a:r>
              <a:rPr lang="en-US" dirty="0" smtClean="0"/>
              <a:t>often has a legitimate purpose (e.g. protect </a:t>
            </a:r>
            <a:r>
              <a:rPr lang="en-US" dirty="0"/>
              <a:t>the </a:t>
            </a:r>
            <a:r>
              <a:rPr lang="en-US" dirty="0" smtClean="0"/>
              <a:t>consumer from </a:t>
            </a:r>
            <a:r>
              <a:rPr lang="en-US" dirty="0"/>
              <a:t>health or safety </a:t>
            </a:r>
            <a:r>
              <a:rPr lang="en-US" dirty="0" smtClean="0"/>
              <a:t>risks)</a:t>
            </a:r>
          </a:p>
          <a:p>
            <a:pPr marL="815975" lvl="1" indent="-285750">
              <a:buFont typeface="Courier New" pitchFamily="49" charset="0"/>
              <a:buChar char="o"/>
            </a:pPr>
            <a:r>
              <a:rPr lang="en-US" dirty="0" smtClean="0"/>
              <a:t>include </a:t>
            </a:r>
            <a:r>
              <a:rPr lang="en-US" dirty="0"/>
              <a:t>sanitary and </a:t>
            </a:r>
            <a:r>
              <a:rPr lang="en-US" dirty="0" err="1"/>
              <a:t>phytosanitary</a:t>
            </a:r>
            <a:r>
              <a:rPr lang="en-US" dirty="0"/>
              <a:t> measures which </a:t>
            </a:r>
            <a:r>
              <a:rPr lang="en-US" dirty="0" smtClean="0"/>
              <a:t>are generally </a:t>
            </a:r>
            <a:r>
              <a:rPr lang="en-US" dirty="0"/>
              <a:t>implemented to protect human, animal and plant life and health from </a:t>
            </a:r>
            <a:r>
              <a:rPr lang="en-US" dirty="0" smtClean="0"/>
              <a:t>pests </a:t>
            </a:r>
            <a:r>
              <a:rPr lang="en-GB" dirty="0" smtClean="0"/>
              <a:t>and diseases.</a:t>
            </a:r>
          </a:p>
          <a:p>
            <a:pPr marL="815975" lvl="1" indent="-285750">
              <a:buFont typeface="Courier New" pitchFamily="49" charset="0"/>
              <a:buChar char="o"/>
            </a:pPr>
            <a:endParaRPr lang="en-GB" sz="800" dirty="0" smtClean="0"/>
          </a:p>
          <a:p>
            <a:pPr marL="285750" indent="-285750">
              <a:buFont typeface="Arial" pitchFamily="34" charset="0"/>
              <a:buChar char="•"/>
            </a:pPr>
            <a:r>
              <a:rPr lang="en-US" b="1" dirty="0" smtClean="0"/>
              <a:t>Conformity assessments:</a:t>
            </a:r>
          </a:p>
          <a:p>
            <a:pPr marL="815975" lvl="1" indent="-285750">
              <a:buFont typeface="Courier New" pitchFamily="49" charset="0"/>
              <a:buChar char="o"/>
            </a:pPr>
            <a:r>
              <a:rPr lang="en-US" dirty="0" smtClean="0"/>
              <a:t>determining </a:t>
            </a:r>
            <a:r>
              <a:rPr lang="en-US" dirty="0"/>
              <a:t>whether a product or a </a:t>
            </a:r>
            <a:r>
              <a:rPr lang="en-US" dirty="0" smtClean="0"/>
              <a:t>process complies </a:t>
            </a:r>
            <a:r>
              <a:rPr lang="en-US" dirty="0"/>
              <a:t>with a technical </a:t>
            </a:r>
            <a:r>
              <a:rPr lang="en-US" dirty="0" smtClean="0"/>
              <a:t>requirement</a:t>
            </a:r>
          </a:p>
          <a:p>
            <a:pPr marL="815975" lvl="1" indent="-285750">
              <a:buFont typeface="Courier New" pitchFamily="49" charset="0"/>
              <a:buChar char="o"/>
            </a:pPr>
            <a:r>
              <a:rPr lang="en-US" dirty="0" smtClean="0"/>
              <a:t>refer </a:t>
            </a:r>
            <a:r>
              <a:rPr lang="en-US" dirty="0"/>
              <a:t>to control, inspection and approval procedures - such as </a:t>
            </a:r>
            <a:r>
              <a:rPr lang="en-US" dirty="0" smtClean="0"/>
              <a:t>testing, inspection</a:t>
            </a:r>
            <a:r>
              <a:rPr lang="en-US" dirty="0"/>
              <a:t>, certification and </a:t>
            </a:r>
            <a:r>
              <a:rPr lang="en-US" dirty="0" smtClean="0"/>
              <a:t>traceability</a:t>
            </a:r>
          </a:p>
          <a:p>
            <a:pPr marL="815975" lvl="1" indent="-285750">
              <a:buFont typeface="Courier New" pitchFamily="49" charset="0"/>
              <a:buChar char="o"/>
            </a:pPr>
            <a:r>
              <a:rPr lang="en-US" dirty="0" smtClean="0"/>
              <a:t>confirm </a:t>
            </a:r>
            <a:r>
              <a:rPr lang="en-US" dirty="0"/>
              <a:t>and control that a product </a:t>
            </a:r>
            <a:r>
              <a:rPr lang="en-US" dirty="0" smtClean="0"/>
              <a:t>fulfills the </a:t>
            </a:r>
            <a:r>
              <a:rPr lang="en-US" dirty="0"/>
              <a:t>technical requirements and mandatory </a:t>
            </a:r>
            <a:r>
              <a:rPr lang="en-US" dirty="0" smtClean="0"/>
              <a:t>standards</a:t>
            </a:r>
          </a:p>
        </p:txBody>
      </p:sp>
      <p:sp>
        <p:nvSpPr>
          <p:cNvPr id="4" name="Slide Number Placeholder 3"/>
          <p:cNvSpPr>
            <a:spLocks noGrp="1"/>
          </p:cNvSpPr>
          <p:nvPr>
            <p:ph type="sldNum" sz="quarter" idx="4294967295"/>
          </p:nvPr>
        </p:nvSpPr>
        <p:spPr>
          <a:xfrm>
            <a:off x="8143875" y="10"/>
            <a:ext cx="642938" cy="365125"/>
          </a:xfrm>
          <a:prstGeom prst="rect">
            <a:avLst/>
          </a:prstGeom>
        </p:spPr>
        <p:txBody>
          <a:bodyPr/>
          <a:lstStyle/>
          <a:p>
            <a:pPr>
              <a:defRPr/>
            </a:pPr>
            <a:fld id="{18222E58-CDED-4351-A5F5-DE3FC8D6CFC6}" type="slidenum">
              <a:rPr lang="en-US" smtClean="0"/>
              <a:pPr>
                <a:defRPr/>
              </a:pPr>
              <a:t>37</a:t>
            </a:fld>
            <a:endParaRPr lang="en-US"/>
          </a:p>
        </p:txBody>
      </p:sp>
    </p:spTree>
    <p:extLst>
      <p:ext uri="{BB962C8B-B14F-4D97-AF65-F5344CB8AC3E}">
        <p14:creationId xmlns:p14="http://schemas.microsoft.com/office/powerpoint/2010/main" val="20369147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57158" y="527474"/>
            <a:ext cx="8463314" cy="1258452"/>
          </a:xfrm>
        </p:spPr>
        <p:txBody>
          <a:bodyPr/>
          <a:lstStyle/>
          <a:p>
            <a:pPr algn="l" eaLnBrk="1" hangingPunct="1"/>
            <a:r>
              <a:rPr lang="en-US" dirty="0" smtClean="0"/>
              <a:t>NTMs – Why are they important?</a:t>
            </a:r>
          </a:p>
        </p:txBody>
      </p:sp>
      <p:sp>
        <p:nvSpPr>
          <p:cNvPr id="27651" name="Rectangle 3"/>
          <p:cNvSpPr>
            <a:spLocks noGrp="1" noChangeArrowheads="1"/>
          </p:cNvSpPr>
          <p:nvPr>
            <p:ph type="body" idx="1"/>
          </p:nvPr>
        </p:nvSpPr>
        <p:spPr>
          <a:xfrm>
            <a:off x="179513" y="1340768"/>
            <a:ext cx="8496944" cy="4908550"/>
          </a:xfrm>
        </p:spPr>
        <p:txBody>
          <a:bodyPr>
            <a:normAutofit fontScale="85000" lnSpcReduction="20000"/>
          </a:bodyPr>
          <a:lstStyle/>
          <a:p>
            <a:pPr lvl="1" eaLnBrk="1" hangingPunct="1">
              <a:spcBef>
                <a:spcPts val="0"/>
              </a:spcBef>
              <a:buFont typeface="Arial" pitchFamily="34" charset="0"/>
              <a:buChar char="•"/>
            </a:pPr>
            <a:r>
              <a:rPr lang="en-US" sz="2000" b="1" dirty="0"/>
              <a:t>Tariff rates </a:t>
            </a:r>
            <a:r>
              <a:rPr lang="en-US" sz="2000" dirty="0"/>
              <a:t>have fallen to historic </a:t>
            </a:r>
            <a:r>
              <a:rPr lang="en-US" sz="2000" b="1" dirty="0"/>
              <a:t>low</a:t>
            </a:r>
            <a:r>
              <a:rPr lang="en-US" sz="2000" dirty="0"/>
              <a:t> levels</a:t>
            </a:r>
          </a:p>
          <a:p>
            <a:pPr lvl="1" eaLnBrk="1" hangingPunct="1">
              <a:spcBef>
                <a:spcPts val="0"/>
              </a:spcBef>
              <a:buFont typeface="Arial" pitchFamily="34" charset="0"/>
              <a:buChar char="•"/>
            </a:pPr>
            <a:endParaRPr lang="en-US" sz="2000" dirty="0"/>
          </a:p>
          <a:p>
            <a:pPr lvl="1" eaLnBrk="1" hangingPunct="1">
              <a:spcBef>
                <a:spcPts val="0"/>
              </a:spcBef>
              <a:buFont typeface="Arial" pitchFamily="34" charset="0"/>
              <a:buChar char="•"/>
            </a:pPr>
            <a:r>
              <a:rPr lang="en-US" sz="2000" dirty="0"/>
              <a:t>National regulations are more important and </a:t>
            </a:r>
            <a:r>
              <a:rPr lang="en-US" sz="2000" dirty="0" smtClean="0"/>
              <a:t>used </a:t>
            </a:r>
            <a:r>
              <a:rPr lang="en-US" sz="2000" dirty="0"/>
              <a:t>more often by governments </a:t>
            </a:r>
            <a:r>
              <a:rPr lang="en-US" sz="2000" dirty="0" smtClean="0"/>
              <a:t>as trade </a:t>
            </a:r>
            <a:r>
              <a:rPr lang="en-US" sz="2000" dirty="0"/>
              <a:t>policy instruments</a:t>
            </a:r>
          </a:p>
          <a:p>
            <a:pPr lvl="1" eaLnBrk="1" hangingPunct="1">
              <a:spcBef>
                <a:spcPts val="0"/>
              </a:spcBef>
              <a:buFont typeface="Arial" pitchFamily="34" charset="0"/>
              <a:buChar char="•"/>
            </a:pPr>
            <a:endParaRPr lang="en-US" sz="2000" dirty="0" smtClean="0"/>
          </a:p>
          <a:p>
            <a:pPr lvl="1" eaLnBrk="1" hangingPunct="1">
              <a:spcBef>
                <a:spcPts val="0"/>
              </a:spcBef>
              <a:buFont typeface="Arial" pitchFamily="34" charset="0"/>
              <a:buChar char="•"/>
            </a:pPr>
            <a:r>
              <a:rPr lang="en-US" sz="2000" dirty="0" smtClean="0"/>
              <a:t>Products need to comply with </a:t>
            </a:r>
            <a:r>
              <a:rPr lang="en-US" sz="2000" b="1" dirty="0" smtClean="0"/>
              <a:t>wide range of NTMs</a:t>
            </a:r>
            <a:r>
              <a:rPr lang="en-US" sz="2000" dirty="0" smtClean="0"/>
              <a:t>; NTMs often vary across products and countries and can </a:t>
            </a:r>
            <a:r>
              <a:rPr lang="en-US" sz="2000" b="1" dirty="0" smtClean="0"/>
              <a:t>change quickly</a:t>
            </a:r>
          </a:p>
          <a:p>
            <a:pPr lvl="1" eaLnBrk="1" hangingPunct="1">
              <a:spcBef>
                <a:spcPts val="0"/>
              </a:spcBef>
              <a:buNone/>
            </a:pPr>
            <a:endParaRPr lang="en-US" sz="2000" dirty="0" smtClean="0"/>
          </a:p>
          <a:p>
            <a:pPr lvl="1" eaLnBrk="1" hangingPunct="1">
              <a:spcBef>
                <a:spcPts val="0"/>
              </a:spcBef>
              <a:buFont typeface="Arial" pitchFamily="34" charset="0"/>
              <a:buChar char="•"/>
            </a:pPr>
            <a:r>
              <a:rPr lang="en-US" sz="2000" dirty="0" smtClean="0"/>
              <a:t>Nature of NTMs has changed over time – they have become less visible and direct, but rather more </a:t>
            </a:r>
            <a:r>
              <a:rPr lang="en-US" sz="2000" b="1" dirty="0" smtClean="0"/>
              <a:t>complex</a:t>
            </a:r>
          </a:p>
          <a:p>
            <a:pPr eaLnBrk="1" hangingPunct="1">
              <a:spcBef>
                <a:spcPts val="0"/>
              </a:spcBef>
            </a:pPr>
            <a:endParaRPr lang="en-US" sz="2000" dirty="0" smtClean="0"/>
          </a:p>
          <a:p>
            <a:pPr lvl="1">
              <a:spcBef>
                <a:spcPts val="0"/>
              </a:spcBef>
              <a:buFont typeface="Arial" pitchFamily="34" charset="0"/>
              <a:buChar char="•"/>
            </a:pPr>
            <a:r>
              <a:rPr lang="en-GB" sz="2000" dirty="0" smtClean="0"/>
              <a:t>Impediments companies face in relation to NTMs and their compliance are often linked to</a:t>
            </a:r>
            <a:r>
              <a:rPr lang="en-US" sz="2000" dirty="0" smtClean="0"/>
              <a:t> lack of capabilities, infrastructure and efficient procedures (“procedural obstacles”) in the country</a:t>
            </a:r>
          </a:p>
          <a:p>
            <a:pPr eaLnBrk="1" hangingPunct="1">
              <a:spcBef>
                <a:spcPts val="0"/>
              </a:spcBef>
            </a:pPr>
            <a:endParaRPr lang="en-US" sz="2000" dirty="0" smtClean="0"/>
          </a:p>
          <a:p>
            <a:pPr lvl="1">
              <a:spcBef>
                <a:spcPts val="0"/>
              </a:spcBef>
              <a:buFont typeface="Arial" pitchFamily="34" charset="0"/>
              <a:buChar char="•"/>
            </a:pPr>
            <a:r>
              <a:rPr lang="en-US" sz="2000" dirty="0" smtClean="0"/>
              <a:t>No transparency on and easy access to relevant information about NTMs that are applied by the destination market</a:t>
            </a:r>
          </a:p>
          <a:p>
            <a:pPr lvl="1">
              <a:spcBef>
                <a:spcPts val="0"/>
              </a:spcBef>
              <a:buFont typeface="Arial" pitchFamily="34" charset="0"/>
              <a:buChar char="•"/>
            </a:pPr>
            <a:endParaRPr lang="en-US" sz="2000" dirty="0" smtClean="0"/>
          </a:p>
          <a:p>
            <a:pPr lvl="1">
              <a:spcBef>
                <a:spcPts val="0"/>
              </a:spcBef>
              <a:buFont typeface="Arial" pitchFamily="34" charset="0"/>
              <a:buChar char="•"/>
            </a:pPr>
            <a:r>
              <a:rPr lang="en-US" sz="2000" dirty="0" smtClean="0"/>
              <a:t>Policy makers often </a:t>
            </a:r>
            <a:r>
              <a:rPr lang="en-US" sz="2000" b="1" dirty="0" smtClean="0"/>
              <a:t>lack a clear understanding about the current obstacles to trade their private sector is facing </a:t>
            </a:r>
            <a:r>
              <a:rPr lang="en-US" sz="2000" dirty="0" smtClean="0"/>
              <a:t>– making it difficult to define policies and strategies overcoming these challenges</a:t>
            </a:r>
          </a:p>
          <a:p>
            <a:pPr lvl="1">
              <a:spcBef>
                <a:spcPts val="0"/>
              </a:spcBef>
              <a:buFont typeface="Arial" pitchFamily="34" charset="0"/>
              <a:buChar char="•"/>
            </a:pPr>
            <a:endParaRPr lang="en-US" sz="2000" dirty="0" smtClean="0"/>
          </a:p>
          <a:p>
            <a:pPr lvl="1">
              <a:spcBef>
                <a:spcPts val="0"/>
              </a:spcBef>
              <a:buFont typeface="Arial" pitchFamily="34" charset="0"/>
              <a:buChar char="•"/>
            </a:pPr>
            <a:endParaRPr lang="es-UY" sz="2000" dirty="0" smtClean="0"/>
          </a:p>
          <a:p>
            <a:pPr eaLnBrk="1" hangingPunct="1">
              <a:spcBef>
                <a:spcPts val="0"/>
              </a:spcBef>
            </a:pPr>
            <a:endParaRPr lang="fr-CH" sz="2000" dirty="0" smtClean="0"/>
          </a:p>
          <a:p>
            <a:pPr eaLnBrk="1" hangingPunct="1">
              <a:buSzPts val="2000"/>
              <a:defRPr/>
            </a:pPr>
            <a:endParaRPr lang="en-US" sz="2000" dirty="0" smtClean="0"/>
          </a:p>
          <a:p>
            <a:pPr marL="0" lvl="1" indent="0" eaLnBrk="1" hangingPunct="1">
              <a:buSzPts val="2000"/>
              <a:buFont typeface="Arial" pitchFamily="34" charset="0"/>
              <a:buChar char="•"/>
              <a:defRPr/>
            </a:pPr>
            <a:endParaRPr lang="en-GB" sz="2000" dirty="0" smtClean="0"/>
          </a:p>
          <a:p>
            <a:pPr eaLnBrk="1" hangingPunct="1">
              <a:buFont typeface="Arial" pitchFamily="34" charset="0"/>
              <a:buChar char="•"/>
            </a:pPr>
            <a:endParaRPr lang="es-UY" sz="2000" dirty="0" smtClean="0"/>
          </a:p>
          <a:p>
            <a:pPr eaLnBrk="1" hangingPunct="1"/>
            <a:endParaRPr lang="es-UY" sz="2400" dirty="0" smtClean="0"/>
          </a:p>
          <a:p>
            <a:pPr eaLnBrk="1" hangingPunct="1"/>
            <a:endParaRPr lang="es-UY" sz="2400" dirty="0" smtClean="0"/>
          </a:p>
          <a:p>
            <a:pPr eaLnBrk="1" hangingPunct="1">
              <a:buFontTx/>
              <a:buNone/>
            </a:pPr>
            <a:endParaRPr lang="es-UY" sz="2400" dirty="0" smtClean="0"/>
          </a:p>
        </p:txBody>
      </p:sp>
      <p:sp>
        <p:nvSpPr>
          <p:cNvPr id="4" name="Slide Number Placeholder 3"/>
          <p:cNvSpPr>
            <a:spLocks noGrp="1"/>
          </p:cNvSpPr>
          <p:nvPr>
            <p:ph type="sldNum" sz="quarter" idx="4294967295"/>
          </p:nvPr>
        </p:nvSpPr>
        <p:spPr>
          <a:xfrm>
            <a:off x="8143875" y="39539"/>
            <a:ext cx="642938" cy="365125"/>
          </a:xfrm>
          <a:prstGeom prst="rect">
            <a:avLst/>
          </a:prstGeom>
        </p:spPr>
        <p:txBody>
          <a:bodyPr/>
          <a:lstStyle/>
          <a:p>
            <a:pPr>
              <a:defRPr/>
            </a:pPr>
            <a:fld id="{18222E58-CDED-4351-A5F5-DE3FC8D6CFC6}" type="slidenum">
              <a:rPr lang="en-US" smtClean="0"/>
              <a:pPr>
                <a:defRPr/>
              </a:pPr>
              <a:t>38</a:t>
            </a:fld>
            <a:endParaRPr lang="en-US" dirty="0"/>
          </a:p>
        </p:txBody>
      </p:sp>
    </p:spTree>
    <p:extLst>
      <p:ext uri="{BB962C8B-B14F-4D97-AF65-F5344CB8AC3E}">
        <p14:creationId xmlns:p14="http://schemas.microsoft.com/office/powerpoint/2010/main" val="475451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B3BFA815-9D26-463D-B982-0A00B9AF1890}" type="slidenum">
              <a:rPr lang="en-US"/>
              <a:pPr>
                <a:defRPr/>
              </a:pPr>
              <a:t>39</a:t>
            </a:fld>
            <a:endParaRPr lang="en-US" dirty="0"/>
          </a:p>
        </p:txBody>
      </p:sp>
      <p:sp>
        <p:nvSpPr>
          <p:cNvPr id="6" name="Content Placeholder 5"/>
          <p:cNvSpPr>
            <a:spLocks noGrp="1"/>
          </p:cNvSpPr>
          <p:nvPr>
            <p:ph idx="1"/>
          </p:nvPr>
        </p:nvSpPr>
        <p:spPr>
          <a:xfrm>
            <a:off x="539552" y="1628800"/>
            <a:ext cx="7704856" cy="4014778"/>
          </a:xfrm>
        </p:spPr>
        <p:txBody>
          <a:bodyPr/>
          <a:lstStyle/>
          <a:p>
            <a:endParaRPr lang="fr-CH" dirty="0" smtClean="0"/>
          </a:p>
          <a:p>
            <a:endParaRPr lang="en-GB" dirty="0"/>
          </a:p>
        </p:txBody>
      </p:sp>
      <p:sp>
        <p:nvSpPr>
          <p:cNvPr id="12" name="Title 1"/>
          <p:cNvSpPr>
            <a:spLocks noGrp="1"/>
          </p:cNvSpPr>
          <p:nvPr>
            <p:ph type="title"/>
          </p:nvPr>
        </p:nvSpPr>
        <p:spPr>
          <a:xfrm>
            <a:off x="338768" y="260649"/>
            <a:ext cx="8337688" cy="864096"/>
          </a:xfrm>
        </p:spPr>
        <p:txBody>
          <a:bodyPr/>
          <a:lstStyle/>
          <a:p>
            <a:r>
              <a:rPr lang="en-GB" sz="2800" dirty="0" smtClean="0"/>
              <a:t>Context 1: Intra-regional </a:t>
            </a:r>
            <a:r>
              <a:rPr lang="en-GB" sz="2800" dirty="0"/>
              <a:t>trade shares around the world (excl. oil)</a:t>
            </a:r>
          </a:p>
        </p:txBody>
      </p:sp>
      <p:graphicFrame>
        <p:nvGraphicFramePr>
          <p:cNvPr id="7" name="Chart 6"/>
          <p:cNvGraphicFramePr/>
          <p:nvPr>
            <p:extLst>
              <p:ext uri="{D42A27DB-BD31-4B8C-83A1-F6EECF244321}">
                <p14:modId xmlns:p14="http://schemas.microsoft.com/office/powerpoint/2010/main" val="1929680659"/>
              </p:ext>
            </p:extLst>
          </p:nvPr>
        </p:nvGraphicFramePr>
        <p:xfrm>
          <a:off x="611560" y="1556792"/>
          <a:ext cx="7992888" cy="41764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0078431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35892" y="548680"/>
            <a:ext cx="8463314" cy="720080"/>
          </a:xfrm>
        </p:spPr>
        <p:txBody>
          <a:bodyPr/>
          <a:lstStyle/>
          <a:p>
            <a:pPr algn="l" eaLnBrk="1" hangingPunct="1"/>
            <a:r>
              <a:rPr lang="en-US" sz="3600" dirty="0" smtClean="0"/>
              <a:t>NTMs – What are they?</a:t>
            </a:r>
          </a:p>
        </p:txBody>
      </p:sp>
      <p:sp>
        <p:nvSpPr>
          <p:cNvPr id="27651" name="Rectangle 3"/>
          <p:cNvSpPr>
            <a:spLocks noGrp="1" noChangeArrowheads="1"/>
          </p:cNvSpPr>
          <p:nvPr>
            <p:ph type="body" idx="1"/>
          </p:nvPr>
        </p:nvSpPr>
        <p:spPr>
          <a:xfrm>
            <a:off x="323528" y="1340768"/>
            <a:ext cx="8496944" cy="4608512"/>
          </a:xfrm>
        </p:spPr>
        <p:txBody>
          <a:bodyPr>
            <a:noAutofit/>
          </a:bodyPr>
          <a:lstStyle/>
          <a:p>
            <a:pPr marL="647700" lvl="2" indent="-285750">
              <a:spcBef>
                <a:spcPts val="0"/>
              </a:spcBef>
              <a:buFont typeface="Arial" pitchFamily="34" charset="0"/>
              <a:buChar char="•"/>
            </a:pPr>
            <a:r>
              <a:rPr lang="en-US" sz="2400" b="1" dirty="0" smtClean="0"/>
              <a:t>Official policy measures on exports and imports, other than ordinary customs tariffs,</a:t>
            </a:r>
            <a:r>
              <a:rPr lang="en-US" sz="2400" dirty="0" smtClean="0"/>
              <a:t> than can potentially have an effect on international trade in goods, changing traded quantities, prices or both;</a:t>
            </a:r>
          </a:p>
          <a:p>
            <a:pPr marL="647700" lvl="2" indent="-285750">
              <a:spcBef>
                <a:spcPts val="0"/>
              </a:spcBef>
              <a:buFont typeface="Arial" pitchFamily="34" charset="0"/>
              <a:buChar char="•"/>
            </a:pPr>
            <a:endParaRPr lang="en-US" sz="2400" dirty="0" smtClean="0"/>
          </a:p>
          <a:p>
            <a:pPr marL="647700" lvl="2" indent="-285750">
              <a:spcBef>
                <a:spcPts val="0"/>
              </a:spcBef>
              <a:buFont typeface="Arial" pitchFamily="34" charset="0"/>
              <a:buChar char="•"/>
            </a:pPr>
            <a:r>
              <a:rPr lang="en-US" sz="2400" b="1" dirty="0" smtClean="0"/>
              <a:t>Mandatory requirements, rules or regulations</a:t>
            </a:r>
            <a:r>
              <a:rPr lang="en-US" sz="2400" dirty="0" smtClean="0"/>
              <a:t> legally set by the government of the exporting, importing or transit country (in contrast to private standards which are not legally set);</a:t>
            </a:r>
          </a:p>
          <a:p>
            <a:pPr marL="647700" lvl="2" indent="-285750">
              <a:spcBef>
                <a:spcPts val="0"/>
              </a:spcBef>
              <a:buFont typeface="Arial" pitchFamily="34" charset="0"/>
              <a:buChar char="•"/>
            </a:pPr>
            <a:endParaRPr lang="en-US" sz="2400" dirty="0" smtClean="0"/>
          </a:p>
          <a:p>
            <a:pPr marL="647700" lvl="2" indent="-285750">
              <a:spcBef>
                <a:spcPts val="0"/>
              </a:spcBef>
              <a:buFont typeface="Arial" pitchFamily="34" charset="0"/>
              <a:buChar char="•"/>
            </a:pPr>
            <a:r>
              <a:rPr lang="en-US" sz="2400" b="1" dirty="0" smtClean="0"/>
              <a:t>Can affect negatively both exports and imports and become non-tariff barriers to trade</a:t>
            </a:r>
          </a:p>
        </p:txBody>
      </p:sp>
      <p:sp>
        <p:nvSpPr>
          <p:cNvPr id="4" name="Slide Number Placeholder 3"/>
          <p:cNvSpPr>
            <a:spLocks noGrp="1"/>
          </p:cNvSpPr>
          <p:nvPr>
            <p:ph type="sldNum" sz="quarter" idx="4294967295"/>
          </p:nvPr>
        </p:nvSpPr>
        <p:spPr>
          <a:xfrm>
            <a:off x="8143875" y="10"/>
            <a:ext cx="642938" cy="365125"/>
          </a:xfrm>
          <a:prstGeom prst="rect">
            <a:avLst/>
          </a:prstGeom>
        </p:spPr>
        <p:txBody>
          <a:bodyPr/>
          <a:lstStyle/>
          <a:p>
            <a:pPr>
              <a:defRPr/>
            </a:pPr>
            <a:fld id="{18222E58-CDED-4351-A5F5-DE3FC8D6CFC6}" type="slidenum">
              <a:rPr lang="en-US" smtClean="0"/>
              <a:pPr>
                <a:defRPr/>
              </a:pPr>
              <a:t>4</a:t>
            </a:fld>
            <a:endParaRPr lang="en-US"/>
          </a:p>
        </p:txBody>
      </p:sp>
    </p:spTree>
    <p:extLst>
      <p:ext uri="{BB962C8B-B14F-4D97-AF65-F5344CB8AC3E}">
        <p14:creationId xmlns:p14="http://schemas.microsoft.com/office/powerpoint/2010/main" val="34953569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60040" y="428278"/>
            <a:ext cx="8676456" cy="552450"/>
          </a:xfrm>
        </p:spPr>
        <p:txBody>
          <a:bodyPr/>
          <a:lstStyle/>
          <a:p>
            <a:pPr eaLnBrk="1" hangingPunct="1"/>
            <a:r>
              <a:rPr lang="en-US" sz="2800" dirty="0" smtClean="0">
                <a:latin typeface="Arial" charset="0"/>
                <a:cs typeface="Arial" charset="0"/>
              </a:rPr>
              <a:t>Removing trade obstacles among LAS countries can lead to substantially increased trade and job creation</a:t>
            </a:r>
            <a:r>
              <a:rPr lang="en-GB" sz="2800" dirty="0" smtClean="0">
                <a:latin typeface="Arial" charset="0"/>
                <a:cs typeface="Arial" charset="0"/>
              </a:rPr>
              <a:t/>
            </a:r>
            <a:br>
              <a:rPr lang="en-GB" sz="2800" dirty="0" smtClean="0">
                <a:latin typeface="Arial" charset="0"/>
                <a:cs typeface="Arial" charset="0"/>
              </a:rPr>
            </a:br>
            <a:endParaRPr lang="en-GB" sz="2800" dirty="0" smtClean="0">
              <a:latin typeface="Arial" charset="0"/>
              <a:cs typeface="Arial" charset="0"/>
            </a:endParaRPr>
          </a:p>
        </p:txBody>
      </p:sp>
      <p:sp>
        <p:nvSpPr>
          <p:cNvPr id="3" name="Content Placeholder 2"/>
          <p:cNvSpPr>
            <a:spLocks noGrp="1"/>
          </p:cNvSpPr>
          <p:nvPr>
            <p:ph idx="1"/>
          </p:nvPr>
        </p:nvSpPr>
        <p:spPr>
          <a:xfrm>
            <a:off x="395536" y="1628775"/>
            <a:ext cx="8247062" cy="3933825"/>
          </a:xfrm>
        </p:spPr>
        <p:txBody>
          <a:bodyPr rtlCol="0">
            <a:noAutofit/>
          </a:bodyPr>
          <a:lstStyle/>
          <a:p>
            <a:pPr algn="just" eaLnBrk="1" fontAlgn="auto" hangingPunct="1">
              <a:spcAft>
                <a:spcPts val="0"/>
              </a:spcAft>
              <a:defRPr/>
            </a:pPr>
            <a:r>
              <a:rPr lang="en-US" sz="1700" dirty="0" smtClean="0">
                <a:solidFill>
                  <a:schemeClr val="tx1">
                    <a:lumMod val="75000"/>
                  </a:schemeClr>
                </a:solidFill>
              </a:rPr>
              <a:t>Increased total exports from Arab states by 10% and more than double </a:t>
            </a:r>
            <a:r>
              <a:rPr lang="en-US" sz="1700" dirty="0">
                <a:solidFill>
                  <a:schemeClr val="tx1">
                    <a:lumMod val="75000"/>
                  </a:schemeClr>
                </a:solidFill>
              </a:rPr>
              <a:t>i</a:t>
            </a:r>
            <a:r>
              <a:rPr lang="en-US" sz="1700" dirty="0" smtClean="0">
                <a:solidFill>
                  <a:schemeClr val="tx1">
                    <a:lumMod val="75000"/>
                  </a:schemeClr>
                </a:solidFill>
              </a:rPr>
              <a:t>ntra Arab trade</a:t>
            </a:r>
            <a:r>
              <a:rPr lang="en-US" sz="1700" dirty="0">
                <a:solidFill>
                  <a:schemeClr val="tx1">
                    <a:lumMod val="75000"/>
                  </a:schemeClr>
                </a:solidFill>
              </a:rPr>
              <a:t> </a:t>
            </a:r>
            <a:r>
              <a:rPr lang="en-US" sz="1700" dirty="0" smtClean="0">
                <a:solidFill>
                  <a:schemeClr val="tx1">
                    <a:lumMod val="75000"/>
                  </a:schemeClr>
                </a:solidFill>
              </a:rPr>
              <a:t>by 2025. </a:t>
            </a:r>
          </a:p>
          <a:p>
            <a:pPr marL="285750" indent="-285750" algn="just" eaLnBrk="1" fontAlgn="auto" hangingPunct="1">
              <a:spcAft>
                <a:spcPts val="0"/>
              </a:spcAft>
              <a:buFont typeface="Arial" pitchFamily="34" charset="0"/>
              <a:buChar char="•"/>
              <a:defRPr/>
            </a:pPr>
            <a:endParaRPr lang="en-US" sz="800" dirty="0" smtClean="0">
              <a:solidFill>
                <a:schemeClr val="tx1">
                  <a:lumMod val="75000"/>
                </a:schemeClr>
              </a:solidFill>
            </a:endParaRPr>
          </a:p>
          <a:p>
            <a:pPr algn="just" eaLnBrk="1" fontAlgn="auto" hangingPunct="1">
              <a:spcAft>
                <a:spcPts val="0"/>
              </a:spcAft>
              <a:defRPr/>
            </a:pPr>
            <a:r>
              <a:rPr lang="en-US" sz="1700" b="1" dirty="0" smtClean="0">
                <a:solidFill>
                  <a:schemeClr val="tx1">
                    <a:lumMod val="75000"/>
                  </a:schemeClr>
                </a:solidFill>
              </a:rPr>
              <a:t>More than </a:t>
            </a:r>
            <a:r>
              <a:rPr lang="en-US" sz="1700" b="1" dirty="0" smtClean="0">
                <a:solidFill>
                  <a:schemeClr val="tx1">
                    <a:lumMod val="50000"/>
                  </a:schemeClr>
                </a:solidFill>
              </a:rPr>
              <a:t>2 million new </a:t>
            </a:r>
            <a:r>
              <a:rPr lang="en-US" sz="1700" b="1" dirty="0">
                <a:solidFill>
                  <a:schemeClr val="tx1">
                    <a:lumMod val="50000"/>
                  </a:schemeClr>
                </a:solidFill>
              </a:rPr>
              <a:t>jobs created </a:t>
            </a:r>
            <a:r>
              <a:rPr lang="en-US" sz="1700" dirty="0" smtClean="0">
                <a:solidFill>
                  <a:schemeClr val="tx1">
                    <a:lumMod val="75000"/>
                  </a:schemeClr>
                </a:solidFill>
              </a:rPr>
              <a:t>in </a:t>
            </a:r>
            <a:r>
              <a:rPr lang="en-US" sz="1700" dirty="0">
                <a:solidFill>
                  <a:schemeClr val="tx1">
                    <a:lumMod val="75000"/>
                  </a:schemeClr>
                </a:solidFill>
              </a:rPr>
              <a:t>the LAS’ export sectors by </a:t>
            </a:r>
            <a:r>
              <a:rPr lang="en-US" sz="1700" dirty="0" smtClean="0">
                <a:solidFill>
                  <a:schemeClr val="tx1">
                    <a:lumMod val="75000"/>
                  </a:schemeClr>
                </a:solidFill>
              </a:rPr>
              <a:t>2025 (growth highest in Somalia/Sudan and Oman). Main beneficiary sectors are food, metals and machinery and electronics sectors:</a:t>
            </a:r>
          </a:p>
          <a:p>
            <a:pPr algn="just" eaLnBrk="1" fontAlgn="auto" hangingPunct="1">
              <a:spcAft>
                <a:spcPts val="0"/>
              </a:spcAft>
              <a:defRPr/>
            </a:pPr>
            <a:endParaRPr lang="en-US" sz="800" dirty="0">
              <a:solidFill>
                <a:schemeClr val="tx1"/>
              </a:solidFill>
            </a:endParaRPr>
          </a:p>
          <a:p>
            <a:pPr algn="just" eaLnBrk="1" fontAlgn="auto" hangingPunct="1">
              <a:spcAft>
                <a:spcPts val="0"/>
              </a:spcAft>
              <a:defRPr/>
            </a:pPr>
            <a:r>
              <a:rPr lang="en-US" sz="1700" dirty="0" smtClean="0">
                <a:solidFill>
                  <a:schemeClr val="tx1"/>
                </a:solidFill>
              </a:rPr>
              <a:t>2 </a:t>
            </a:r>
            <a:r>
              <a:rPr lang="en-US" sz="1700" dirty="0">
                <a:solidFill>
                  <a:schemeClr val="tx1"/>
                </a:solidFill>
              </a:rPr>
              <a:t>million new jobs </a:t>
            </a:r>
            <a:r>
              <a:rPr lang="en-US" sz="1700" dirty="0" smtClean="0">
                <a:solidFill>
                  <a:schemeClr val="tx1"/>
                </a:solidFill>
              </a:rPr>
              <a:t>represents an </a:t>
            </a:r>
            <a:r>
              <a:rPr lang="en-US" sz="1700" b="1" dirty="0" smtClean="0">
                <a:solidFill>
                  <a:schemeClr val="tx1"/>
                </a:solidFill>
              </a:rPr>
              <a:t>increase of 10% of the workforce </a:t>
            </a:r>
            <a:r>
              <a:rPr lang="en-US" sz="1700" dirty="0" smtClean="0">
                <a:solidFill>
                  <a:schemeClr val="tx1"/>
                </a:solidFill>
              </a:rPr>
              <a:t>in exporting sectors…</a:t>
            </a:r>
          </a:p>
          <a:p>
            <a:pPr algn="just" eaLnBrk="1" fontAlgn="auto" hangingPunct="1">
              <a:spcAft>
                <a:spcPts val="0"/>
              </a:spcAft>
              <a:defRPr/>
            </a:pPr>
            <a:endParaRPr lang="en-US" sz="800" dirty="0">
              <a:solidFill>
                <a:schemeClr val="tx1"/>
              </a:solidFill>
            </a:endParaRPr>
          </a:p>
          <a:p>
            <a:pPr algn="just" eaLnBrk="1" fontAlgn="auto" hangingPunct="1">
              <a:spcAft>
                <a:spcPts val="0"/>
              </a:spcAft>
              <a:defRPr/>
            </a:pPr>
            <a:r>
              <a:rPr lang="en-US" sz="1700" dirty="0" smtClean="0">
                <a:solidFill>
                  <a:schemeClr val="tx1"/>
                </a:solidFill>
              </a:rPr>
              <a:t>…and covers </a:t>
            </a:r>
            <a:r>
              <a:rPr lang="en-US" sz="1700" b="1" dirty="0" smtClean="0">
                <a:solidFill>
                  <a:schemeClr val="tx1"/>
                </a:solidFill>
              </a:rPr>
              <a:t>5-10 % of the new jobs needed </a:t>
            </a:r>
            <a:r>
              <a:rPr lang="en-US" sz="1700" dirty="0" smtClean="0">
                <a:solidFill>
                  <a:schemeClr val="tx1"/>
                </a:solidFill>
              </a:rPr>
              <a:t>to absorb the increase of the workforce (as estimated by World Bank and FEMISE)</a:t>
            </a:r>
          </a:p>
          <a:p>
            <a:pPr algn="just" eaLnBrk="1" fontAlgn="auto" hangingPunct="1">
              <a:spcAft>
                <a:spcPts val="0"/>
              </a:spcAft>
              <a:defRPr/>
            </a:pPr>
            <a:endParaRPr lang="en-US" sz="800" dirty="0" smtClean="0">
              <a:solidFill>
                <a:schemeClr val="tx1"/>
              </a:solidFill>
            </a:endParaRPr>
          </a:p>
          <a:p>
            <a:pPr algn="just" eaLnBrk="1" fontAlgn="auto" hangingPunct="1">
              <a:spcAft>
                <a:spcPts val="0"/>
              </a:spcAft>
              <a:defRPr/>
            </a:pPr>
            <a:r>
              <a:rPr lang="en-US" sz="1700" dirty="0">
                <a:solidFill>
                  <a:schemeClr val="tx1"/>
                </a:solidFill>
              </a:rPr>
              <a:t>Expansion of the current industrial exports will primarily benefit male unskilled and semi-skilled </a:t>
            </a:r>
            <a:r>
              <a:rPr lang="en-US" sz="1700" dirty="0" err="1" smtClean="0">
                <a:solidFill>
                  <a:schemeClr val="tx1"/>
                </a:solidFill>
              </a:rPr>
              <a:t>labour</a:t>
            </a:r>
            <a:r>
              <a:rPr lang="en-US" sz="1700" dirty="0">
                <a:solidFill>
                  <a:schemeClr val="tx1"/>
                </a:solidFill>
              </a:rPr>
              <a:t>.</a:t>
            </a:r>
            <a:r>
              <a:rPr lang="en-US" sz="1700" dirty="0" smtClean="0">
                <a:solidFill>
                  <a:schemeClr val="tx1"/>
                </a:solidFill>
              </a:rPr>
              <a:t> </a:t>
            </a:r>
            <a:endParaRPr lang="en-US" sz="1700" dirty="0">
              <a:solidFill>
                <a:schemeClr val="tx1"/>
              </a:solidFill>
            </a:endParaRPr>
          </a:p>
          <a:p>
            <a:pPr algn="just" eaLnBrk="1" fontAlgn="auto" hangingPunct="1">
              <a:spcAft>
                <a:spcPts val="0"/>
              </a:spcAft>
              <a:defRPr/>
            </a:pPr>
            <a:endParaRPr lang="en-US" sz="1700" dirty="0">
              <a:solidFill>
                <a:schemeClr val="tx1"/>
              </a:solidFill>
            </a:endParaRPr>
          </a:p>
          <a:p>
            <a:pPr algn="just" eaLnBrk="1" fontAlgn="auto" hangingPunct="1">
              <a:spcAft>
                <a:spcPts val="0"/>
              </a:spcAft>
              <a:defRPr/>
            </a:pPr>
            <a:endParaRPr lang="en-US" sz="1700" dirty="0" smtClean="0">
              <a:solidFill>
                <a:schemeClr val="tx1"/>
              </a:solidFill>
            </a:endParaRPr>
          </a:p>
        </p:txBody>
      </p:sp>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A5C9A87C-05A0-4EEB-B95F-54A9AEA98FDD}" type="slidenum">
              <a:rPr lang="en-US"/>
              <a:pPr>
                <a:defRPr/>
              </a:pPr>
              <a:t>40</a:t>
            </a:fld>
            <a:endParaRPr lang="en-US"/>
          </a:p>
        </p:txBody>
      </p:sp>
    </p:spTree>
    <p:extLst>
      <p:ext uri="{BB962C8B-B14F-4D97-AF65-F5344CB8AC3E}">
        <p14:creationId xmlns:p14="http://schemas.microsoft.com/office/powerpoint/2010/main" val="41228917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6807230" cy="552471"/>
          </a:xfrm>
        </p:spPr>
        <p:txBody>
          <a:bodyPr/>
          <a:lstStyle/>
          <a:p>
            <a:r>
              <a:rPr lang="fr-CH" dirty="0" err="1" smtClean="0"/>
              <a:t>Who</a:t>
            </a:r>
            <a:r>
              <a:rPr lang="fr-CH" dirty="0" smtClean="0"/>
              <a:t> </a:t>
            </a:r>
            <a:r>
              <a:rPr lang="fr-CH" dirty="0" err="1" smtClean="0"/>
              <a:t>is</a:t>
            </a:r>
            <a:r>
              <a:rPr lang="fr-CH" dirty="0" smtClean="0"/>
              <a:t> </a:t>
            </a:r>
            <a:r>
              <a:rPr lang="fr-CH" dirty="0" err="1" smtClean="0"/>
              <a:t>affected</a:t>
            </a:r>
            <a:r>
              <a:rPr lang="fr-CH" dirty="0" smtClean="0"/>
              <a:t>? (1/2) </a:t>
            </a:r>
            <a:endParaRPr lang="en-GB" dirty="0"/>
          </a:p>
        </p:txBody>
      </p:sp>
      <p:sp>
        <p:nvSpPr>
          <p:cNvPr id="3" name="Content Placeholder 2"/>
          <p:cNvSpPr>
            <a:spLocks noGrp="1"/>
          </p:cNvSpPr>
          <p:nvPr>
            <p:ph idx="1"/>
          </p:nvPr>
        </p:nvSpPr>
        <p:spPr>
          <a:xfrm>
            <a:off x="589112" y="4124804"/>
            <a:ext cx="4630960" cy="774418"/>
          </a:xfrm>
        </p:spPr>
        <p:txBody>
          <a:bodyPr>
            <a:normAutofit/>
          </a:bodyPr>
          <a:lstStyle/>
          <a:p>
            <a:r>
              <a:rPr lang="fr-CH" sz="1400" dirty="0" smtClean="0"/>
              <a:t>Simple cross-country </a:t>
            </a:r>
            <a:r>
              <a:rPr lang="fr-CH" sz="1400" dirty="0" err="1" smtClean="0"/>
              <a:t>average</a:t>
            </a:r>
            <a:r>
              <a:rPr lang="fr-CH" sz="1400" dirty="0" smtClean="0"/>
              <a:t> </a:t>
            </a:r>
            <a:r>
              <a:rPr lang="fr-CH" sz="1400" dirty="0" err="1" smtClean="0"/>
              <a:t>based</a:t>
            </a:r>
            <a:r>
              <a:rPr lang="fr-CH" sz="1400" dirty="0" smtClean="0"/>
              <a:t> on 11 countries</a:t>
            </a:r>
            <a:endParaRPr lang="en-GB" sz="1400" dirty="0"/>
          </a:p>
        </p:txBody>
      </p:sp>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DA47201A-6956-4A19-8731-B7D8B110F750}" type="slidenum">
              <a:rPr lang="en-US" smtClean="0"/>
              <a:pPr>
                <a:defRPr/>
              </a:pPr>
              <a:t>41</a:t>
            </a:fld>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196752"/>
            <a:ext cx="4486860"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4896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DA47201A-6956-4A19-8731-B7D8B110F750}" type="slidenum">
              <a:rPr lang="en-US" smtClean="0"/>
              <a:pPr>
                <a:defRPr/>
              </a:pPr>
              <a:t>42</a:t>
            </a:fld>
            <a:endParaRPr lang="en-US"/>
          </a:p>
        </p:txBody>
      </p:sp>
      <p:sp>
        <p:nvSpPr>
          <p:cNvPr id="5" name="Title 1"/>
          <p:cNvSpPr>
            <a:spLocks noGrp="1"/>
          </p:cNvSpPr>
          <p:nvPr>
            <p:ph type="title"/>
          </p:nvPr>
        </p:nvSpPr>
        <p:spPr>
          <a:xfrm>
            <a:off x="357158" y="527474"/>
            <a:ext cx="8247290" cy="552471"/>
          </a:xfrm>
        </p:spPr>
        <p:txBody>
          <a:bodyPr/>
          <a:lstStyle/>
          <a:p>
            <a:r>
              <a:rPr lang="fr-CH" dirty="0" err="1" smtClean="0"/>
              <a:t>Why</a:t>
            </a:r>
            <a:r>
              <a:rPr lang="fr-CH" dirty="0" smtClean="0"/>
              <a:t> are </a:t>
            </a:r>
            <a:r>
              <a:rPr lang="fr-CH" dirty="0" err="1" smtClean="0"/>
              <a:t>NTMs</a:t>
            </a:r>
            <a:r>
              <a:rPr lang="fr-CH" dirty="0" smtClean="0"/>
              <a:t> </a:t>
            </a:r>
            <a:r>
              <a:rPr lang="fr-CH" dirty="0" err="1" smtClean="0"/>
              <a:t>perceived</a:t>
            </a:r>
            <a:r>
              <a:rPr lang="fr-CH" dirty="0" smtClean="0"/>
              <a:t> as </a:t>
            </a:r>
            <a:r>
              <a:rPr lang="fr-CH" dirty="0" err="1" smtClean="0"/>
              <a:t>burdensome</a:t>
            </a:r>
            <a:r>
              <a:rPr lang="fr-CH" dirty="0" smtClean="0"/>
              <a:t>?</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39488601"/>
              </p:ext>
            </p:extLst>
          </p:nvPr>
        </p:nvGraphicFramePr>
        <p:xfrm>
          <a:off x="387044" y="1196752"/>
          <a:ext cx="7455172" cy="3828618"/>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7641856" y="2699628"/>
            <a:ext cx="216024" cy="369332"/>
          </a:xfrm>
          <a:prstGeom prst="rect">
            <a:avLst/>
          </a:prstGeom>
          <a:noFill/>
        </p:spPr>
        <p:txBody>
          <a:bodyPr wrap="square" rtlCol="0">
            <a:spAutoFit/>
          </a:bodyPr>
          <a:lstStyle/>
          <a:p>
            <a:r>
              <a:rPr lang="fr-CH" dirty="0" smtClean="0"/>
              <a:t>*</a:t>
            </a:r>
            <a:endParaRPr lang="en-GB" dirty="0"/>
          </a:p>
        </p:txBody>
      </p:sp>
      <p:sp>
        <p:nvSpPr>
          <p:cNvPr id="3" name="TextBox 2"/>
          <p:cNvSpPr txBox="1"/>
          <p:nvPr/>
        </p:nvSpPr>
        <p:spPr>
          <a:xfrm>
            <a:off x="6166360" y="3645024"/>
            <a:ext cx="2438088" cy="307777"/>
          </a:xfrm>
          <a:prstGeom prst="rect">
            <a:avLst/>
          </a:prstGeom>
          <a:noFill/>
        </p:spPr>
        <p:txBody>
          <a:bodyPr wrap="square" rtlCol="0">
            <a:spAutoFit/>
          </a:bodyPr>
          <a:lstStyle/>
          <a:p>
            <a:r>
              <a:rPr lang="fr-CH" sz="1400" dirty="0" smtClean="0"/>
              <a:t>*</a:t>
            </a:r>
            <a:r>
              <a:rPr lang="fr-CH" sz="1400" dirty="0" err="1" smtClean="0"/>
              <a:t>Procedural</a:t>
            </a:r>
            <a:r>
              <a:rPr lang="fr-CH" sz="1400" dirty="0" smtClean="0"/>
              <a:t> Obstacles</a:t>
            </a:r>
            <a:endParaRPr lang="en-GB" sz="1400" dirty="0"/>
          </a:p>
        </p:txBody>
      </p:sp>
      <p:sp>
        <p:nvSpPr>
          <p:cNvPr id="7" name="TextBox 6"/>
          <p:cNvSpPr txBox="1"/>
          <p:nvPr/>
        </p:nvSpPr>
        <p:spPr>
          <a:xfrm>
            <a:off x="395536" y="4925078"/>
            <a:ext cx="8640960" cy="707886"/>
          </a:xfrm>
          <a:prstGeom prst="rect">
            <a:avLst/>
          </a:prstGeom>
          <a:noFill/>
        </p:spPr>
        <p:txBody>
          <a:bodyPr wrap="square" rtlCol="0">
            <a:spAutoFit/>
          </a:bodyPr>
          <a:lstStyle/>
          <a:p>
            <a:r>
              <a:rPr lang="en-US" sz="2000" dirty="0" smtClean="0"/>
              <a:t>Most NTMs are reported as being burdensome due to </a:t>
            </a:r>
            <a:r>
              <a:rPr lang="en-US" sz="2000" b="1" dirty="0" smtClean="0"/>
              <a:t>Procedural Obstacles (POs) </a:t>
            </a:r>
            <a:r>
              <a:rPr lang="en-US" sz="2000" dirty="0" smtClean="0"/>
              <a:t>like administrative delays or lack of appropriate facilities.</a:t>
            </a:r>
          </a:p>
        </p:txBody>
      </p:sp>
    </p:spTree>
    <p:extLst>
      <p:ext uri="{BB962C8B-B14F-4D97-AF65-F5344CB8AC3E}">
        <p14:creationId xmlns:p14="http://schemas.microsoft.com/office/powerpoint/2010/main" val="6176555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DA47201A-6956-4A19-8731-B7D8B110F750}" type="slidenum">
              <a:rPr lang="en-US" smtClean="0"/>
              <a:pPr>
                <a:defRPr/>
              </a:pPr>
              <a:t>43</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4207888329"/>
              </p:ext>
            </p:extLst>
          </p:nvPr>
        </p:nvGraphicFramePr>
        <p:xfrm>
          <a:off x="2195736" y="1340768"/>
          <a:ext cx="4968552" cy="5112567"/>
        </p:xfrm>
        <a:graphic>
          <a:graphicData uri="http://schemas.openxmlformats.org/drawingml/2006/table">
            <a:tbl>
              <a:tblPr>
                <a:tableStyleId>{5C22544A-7EE6-4342-B048-85BDC9FD1C3A}</a:tableStyleId>
              </a:tblPr>
              <a:tblGrid>
                <a:gridCol w="766851"/>
                <a:gridCol w="4201701"/>
              </a:tblGrid>
              <a:tr h="462418">
                <a:tc gridSpan="2">
                  <a:txBody>
                    <a:bodyPr/>
                    <a:lstStyle/>
                    <a:p>
                      <a:pPr algn="ctr" fontAlgn="b"/>
                      <a:r>
                        <a:rPr lang="en-US" sz="1400" b="1" u="none" strike="noStrike" dirty="0">
                          <a:effectLst/>
                        </a:rPr>
                        <a:t>Most reported types of SPS / TBT </a:t>
                      </a:r>
                      <a:r>
                        <a:rPr lang="en-US" sz="1400" b="1" u="none" strike="noStrike" dirty="0" smtClean="0">
                          <a:effectLst/>
                        </a:rPr>
                        <a:t>measures </a:t>
                      </a:r>
                    </a:p>
                    <a:p>
                      <a:pPr algn="ctr" fontAlgn="b"/>
                      <a:r>
                        <a:rPr lang="en-US" sz="1400" b="1" u="none" strike="noStrike" dirty="0" smtClean="0">
                          <a:effectLst/>
                        </a:rPr>
                        <a:t>(import-related measures, Chapters A+B)</a:t>
                      </a:r>
                      <a:endParaRPr lang="en-US" sz="1400" b="1" i="0" u="none" strike="noStrike" dirty="0">
                        <a:solidFill>
                          <a:srgbClr val="000000"/>
                        </a:solidFill>
                        <a:effectLst/>
                        <a:latin typeface="Calibri"/>
                      </a:endParaRPr>
                    </a:p>
                  </a:txBody>
                  <a:tcPr marL="9525" marR="9525" marT="9525" marB="0" anchor="b"/>
                </a:tc>
                <a:tc hMerge="1">
                  <a:txBody>
                    <a:bodyPr/>
                    <a:lstStyle/>
                    <a:p>
                      <a:endParaRPr lang="en-GB"/>
                    </a:p>
                  </a:txBody>
                  <a:tcPr/>
                </a:tc>
              </a:tr>
              <a:tr h="234856">
                <a:tc>
                  <a:txBody>
                    <a:bodyPr/>
                    <a:lstStyle/>
                    <a:p>
                      <a:pPr algn="ctr" fontAlgn="ctr"/>
                      <a:r>
                        <a:rPr lang="en-GB" sz="1400" u="none" strike="noStrike">
                          <a:effectLst/>
                        </a:rPr>
                        <a:t>37.3%</a:t>
                      </a:r>
                      <a:endParaRPr lang="en-GB" sz="1400" b="0" i="0" u="none" strike="noStrike">
                        <a:solidFill>
                          <a:srgbClr val="000000"/>
                        </a:solidFill>
                        <a:effectLst/>
                        <a:latin typeface="Calibri"/>
                      </a:endParaRPr>
                    </a:p>
                  </a:txBody>
                  <a:tcPr marL="9525" marR="9525" marT="9525" marB="0" anchor="ctr"/>
                </a:tc>
                <a:tc>
                  <a:txBody>
                    <a:bodyPr/>
                    <a:lstStyle/>
                    <a:p>
                      <a:pPr algn="l" fontAlgn="b"/>
                      <a:r>
                        <a:rPr lang="en-GB" sz="1400" u="none" strike="noStrike">
                          <a:effectLst/>
                        </a:rPr>
                        <a:t>Product certification</a:t>
                      </a:r>
                      <a:endParaRPr lang="en-GB" sz="1400" b="0" i="0" u="none" strike="noStrike">
                        <a:solidFill>
                          <a:srgbClr val="000000"/>
                        </a:solidFill>
                        <a:effectLst/>
                        <a:latin typeface="Calibri"/>
                      </a:endParaRPr>
                    </a:p>
                  </a:txBody>
                  <a:tcPr marL="9525" marR="9525" marT="9525" marB="0" anchor="ctr"/>
                </a:tc>
              </a:tr>
              <a:tr h="234856">
                <a:tc>
                  <a:txBody>
                    <a:bodyPr/>
                    <a:lstStyle/>
                    <a:p>
                      <a:pPr algn="ctr" fontAlgn="ctr"/>
                      <a:r>
                        <a:rPr lang="en-GB" sz="1400" u="none" strike="noStrike">
                          <a:effectLst/>
                        </a:rPr>
                        <a:t>8.7%</a:t>
                      </a:r>
                      <a:endParaRPr lang="en-GB" sz="1400" b="0" i="0" u="none" strike="noStrike">
                        <a:solidFill>
                          <a:srgbClr val="000000"/>
                        </a:solidFill>
                        <a:effectLst/>
                        <a:latin typeface="Calibri"/>
                      </a:endParaRPr>
                    </a:p>
                  </a:txBody>
                  <a:tcPr marL="9525" marR="9525" marT="9525" marB="0" anchor="ctr"/>
                </a:tc>
                <a:tc>
                  <a:txBody>
                    <a:bodyPr/>
                    <a:lstStyle/>
                    <a:p>
                      <a:pPr algn="l" fontAlgn="b"/>
                      <a:r>
                        <a:rPr lang="en-GB" sz="1400" u="none" strike="noStrike">
                          <a:effectLst/>
                        </a:rPr>
                        <a:t>Testing</a:t>
                      </a:r>
                      <a:endParaRPr lang="en-GB" sz="1400" b="0" i="0" u="none" strike="noStrike">
                        <a:solidFill>
                          <a:srgbClr val="000000"/>
                        </a:solidFill>
                        <a:effectLst/>
                        <a:latin typeface="Calibri"/>
                      </a:endParaRPr>
                    </a:p>
                  </a:txBody>
                  <a:tcPr marL="9525" marR="9525" marT="9525" marB="0" anchor="ctr"/>
                </a:tc>
              </a:tr>
              <a:tr h="234856">
                <a:tc>
                  <a:txBody>
                    <a:bodyPr/>
                    <a:lstStyle/>
                    <a:p>
                      <a:pPr algn="ctr" fontAlgn="ctr"/>
                      <a:r>
                        <a:rPr lang="en-GB" sz="1400" u="none" strike="noStrike">
                          <a:effectLst/>
                        </a:rPr>
                        <a:t>7.9%</a:t>
                      </a:r>
                      <a:endParaRPr lang="en-GB" sz="1400" b="0" i="0" u="none" strike="noStrike">
                        <a:solidFill>
                          <a:srgbClr val="000000"/>
                        </a:solidFill>
                        <a:effectLst/>
                        <a:latin typeface="Calibri"/>
                      </a:endParaRPr>
                    </a:p>
                  </a:txBody>
                  <a:tcPr marL="9525" marR="9525" marT="9525" marB="0" anchor="ctr"/>
                </a:tc>
                <a:tc>
                  <a:txBody>
                    <a:bodyPr/>
                    <a:lstStyle/>
                    <a:p>
                      <a:pPr algn="l" fontAlgn="b"/>
                      <a:r>
                        <a:rPr lang="en-GB" sz="1400" u="none" strike="noStrike">
                          <a:effectLst/>
                        </a:rPr>
                        <a:t>Inspection requirement</a:t>
                      </a:r>
                      <a:endParaRPr lang="en-GB" sz="1400" b="0" i="0" u="none" strike="noStrike">
                        <a:solidFill>
                          <a:srgbClr val="000000"/>
                        </a:solidFill>
                        <a:effectLst/>
                        <a:latin typeface="Calibri"/>
                      </a:endParaRPr>
                    </a:p>
                  </a:txBody>
                  <a:tcPr marL="9525" marR="9525" marT="9525" marB="0" anchor="ctr"/>
                </a:tc>
              </a:tr>
              <a:tr h="469712">
                <a:tc>
                  <a:txBody>
                    <a:bodyPr/>
                    <a:lstStyle/>
                    <a:p>
                      <a:pPr algn="ctr" fontAlgn="ctr"/>
                      <a:r>
                        <a:rPr lang="en-GB" sz="1400" u="none" strike="noStrike">
                          <a:effectLst/>
                        </a:rPr>
                        <a:t>6.0%</a:t>
                      </a:r>
                      <a:endParaRPr lang="en-GB" sz="1400" b="0" i="0" u="none" strike="noStrike">
                        <a:solidFill>
                          <a:srgbClr val="000000"/>
                        </a:solidFill>
                        <a:effectLst/>
                        <a:latin typeface="Calibri"/>
                      </a:endParaRPr>
                    </a:p>
                  </a:txBody>
                  <a:tcPr marL="9525" marR="9525" marT="9525" marB="0" anchor="ctr"/>
                </a:tc>
                <a:tc>
                  <a:txBody>
                    <a:bodyPr/>
                    <a:lstStyle/>
                    <a:p>
                      <a:pPr algn="l" fontAlgn="b"/>
                      <a:r>
                        <a:rPr lang="en-US" sz="1400" u="none" strike="noStrike">
                          <a:effectLst/>
                        </a:rPr>
                        <a:t>Labelling (e.g. product labels with information for consumers)</a:t>
                      </a:r>
                      <a:endParaRPr lang="en-US" sz="1400" b="0" i="0" u="none" strike="noStrike">
                        <a:solidFill>
                          <a:srgbClr val="000000"/>
                        </a:solidFill>
                        <a:effectLst/>
                        <a:latin typeface="Calibri"/>
                      </a:endParaRPr>
                    </a:p>
                  </a:txBody>
                  <a:tcPr marL="9525" marR="9525" marT="9525" marB="0" anchor="ctr"/>
                </a:tc>
              </a:tr>
              <a:tr h="234856">
                <a:tc>
                  <a:txBody>
                    <a:bodyPr/>
                    <a:lstStyle/>
                    <a:p>
                      <a:pPr algn="ctr" fontAlgn="ctr"/>
                      <a:r>
                        <a:rPr lang="en-GB" sz="1400" u="none" strike="noStrike">
                          <a:effectLst/>
                        </a:rPr>
                        <a:t>4.4%</a:t>
                      </a:r>
                      <a:endParaRPr lang="en-GB" sz="1400" b="0" i="0" u="none" strike="noStrike">
                        <a:solidFill>
                          <a:srgbClr val="000000"/>
                        </a:solidFill>
                        <a:effectLst/>
                        <a:latin typeface="Calibri"/>
                      </a:endParaRPr>
                    </a:p>
                  </a:txBody>
                  <a:tcPr marL="9525" marR="9525" marT="9525" marB="0" anchor="ctr"/>
                </a:tc>
                <a:tc>
                  <a:txBody>
                    <a:bodyPr/>
                    <a:lstStyle/>
                    <a:p>
                      <a:pPr algn="l" fontAlgn="b"/>
                      <a:r>
                        <a:rPr lang="en-GB" sz="1400" u="none" strike="noStrike">
                          <a:effectLst/>
                        </a:rPr>
                        <a:t>Fumigation </a:t>
                      </a:r>
                      <a:endParaRPr lang="en-GB" sz="1400" b="0" i="0" u="none" strike="noStrike">
                        <a:solidFill>
                          <a:srgbClr val="000000"/>
                        </a:solidFill>
                        <a:effectLst/>
                        <a:latin typeface="Calibri"/>
                      </a:endParaRPr>
                    </a:p>
                  </a:txBody>
                  <a:tcPr marL="9525" marR="9525" marT="9525" marB="0" anchor="ctr"/>
                </a:tc>
              </a:tr>
              <a:tr h="234856">
                <a:tc>
                  <a:txBody>
                    <a:bodyPr/>
                    <a:lstStyle/>
                    <a:p>
                      <a:pPr algn="ctr" fontAlgn="ctr"/>
                      <a:r>
                        <a:rPr lang="en-GB" sz="1400" u="none" strike="noStrike">
                          <a:effectLst/>
                        </a:rPr>
                        <a:t>4.1%</a:t>
                      </a:r>
                      <a:endParaRPr lang="en-GB" sz="1400" b="0" i="0" u="none" strike="noStrike">
                        <a:solidFill>
                          <a:srgbClr val="000000"/>
                        </a:solidFill>
                        <a:effectLst/>
                        <a:latin typeface="Calibri"/>
                      </a:endParaRPr>
                    </a:p>
                  </a:txBody>
                  <a:tcPr marL="9525" marR="9525" marT="9525" marB="0" anchor="ctr"/>
                </a:tc>
                <a:tc>
                  <a:txBody>
                    <a:bodyPr/>
                    <a:lstStyle/>
                    <a:p>
                      <a:pPr algn="l" fontAlgn="b"/>
                      <a:r>
                        <a:rPr lang="en-US" sz="1400" u="none" strike="noStrike" dirty="0">
                          <a:effectLst/>
                        </a:rPr>
                        <a:t>Origin of materials and parts</a:t>
                      </a:r>
                      <a:endParaRPr lang="en-US" sz="1400" b="0" i="0" u="none" strike="noStrike" dirty="0">
                        <a:solidFill>
                          <a:srgbClr val="000000"/>
                        </a:solidFill>
                        <a:effectLst/>
                        <a:latin typeface="Calibri"/>
                      </a:endParaRPr>
                    </a:p>
                  </a:txBody>
                  <a:tcPr marL="9525" marR="9525" marT="9525" marB="0" anchor="ctr"/>
                </a:tc>
              </a:tr>
              <a:tr h="446227">
                <a:tc>
                  <a:txBody>
                    <a:bodyPr/>
                    <a:lstStyle/>
                    <a:p>
                      <a:pPr algn="ctr" fontAlgn="ctr"/>
                      <a:r>
                        <a:rPr lang="en-GB" sz="1400" u="none" strike="noStrike">
                          <a:effectLst/>
                        </a:rPr>
                        <a:t>3.6%</a:t>
                      </a:r>
                      <a:endParaRPr lang="en-GB" sz="1400" b="0" i="0" u="none" strike="noStrike">
                        <a:solidFill>
                          <a:srgbClr val="000000"/>
                        </a:solidFill>
                        <a:effectLst/>
                        <a:latin typeface="Calibri"/>
                      </a:endParaRPr>
                    </a:p>
                  </a:txBody>
                  <a:tcPr marL="9525" marR="9525" marT="9525" marB="0" anchor="ctr"/>
                </a:tc>
                <a:tc>
                  <a:txBody>
                    <a:bodyPr/>
                    <a:lstStyle/>
                    <a:p>
                      <a:pPr algn="l" fontAlgn="b"/>
                      <a:r>
                        <a:rPr lang="en-US" sz="1400" u="none" strike="noStrike">
                          <a:effectLst/>
                        </a:rPr>
                        <a:t>Tolerance limits for residues of or contamination by certain substances</a:t>
                      </a:r>
                      <a:endParaRPr lang="en-US" sz="1400" b="0" i="0" u="none" strike="noStrike">
                        <a:solidFill>
                          <a:srgbClr val="000000"/>
                        </a:solidFill>
                        <a:effectLst/>
                        <a:latin typeface="Calibri"/>
                      </a:endParaRPr>
                    </a:p>
                  </a:txBody>
                  <a:tcPr marL="9525" marR="9525" marT="9525" marB="0" anchor="ctr"/>
                </a:tc>
              </a:tr>
              <a:tr h="446227">
                <a:tc>
                  <a:txBody>
                    <a:bodyPr/>
                    <a:lstStyle/>
                    <a:p>
                      <a:pPr algn="ctr" fontAlgn="ctr"/>
                      <a:r>
                        <a:rPr lang="en-GB" sz="1400" u="none" strike="noStrike">
                          <a:effectLst/>
                        </a:rPr>
                        <a:t>3.5%</a:t>
                      </a:r>
                      <a:endParaRPr lang="en-GB" sz="1400" b="0" i="0" u="none" strike="noStrike">
                        <a:solidFill>
                          <a:srgbClr val="000000"/>
                        </a:solidFill>
                        <a:effectLst/>
                        <a:latin typeface="Calibri"/>
                      </a:endParaRPr>
                    </a:p>
                  </a:txBody>
                  <a:tcPr marL="9525" marR="9525" marT="9525" marB="0" anchor="ctr"/>
                </a:tc>
                <a:tc>
                  <a:txBody>
                    <a:bodyPr/>
                    <a:lstStyle/>
                    <a:p>
                      <a:pPr algn="l" fontAlgn="b"/>
                      <a:r>
                        <a:rPr lang="en-US" sz="1400" u="none" strike="noStrike">
                          <a:effectLst/>
                        </a:rPr>
                        <a:t>Product characteristics, including quality or performance requirements</a:t>
                      </a:r>
                      <a:endParaRPr lang="en-US" sz="1400" b="0" i="0" u="none" strike="noStrike">
                        <a:solidFill>
                          <a:srgbClr val="000000"/>
                        </a:solidFill>
                        <a:effectLst/>
                        <a:latin typeface="Calibri"/>
                      </a:endParaRPr>
                    </a:p>
                  </a:txBody>
                  <a:tcPr marL="9525" marR="9525" marT="9525" marB="0" anchor="ctr"/>
                </a:tc>
              </a:tr>
              <a:tr h="234856">
                <a:tc>
                  <a:txBody>
                    <a:bodyPr/>
                    <a:lstStyle/>
                    <a:p>
                      <a:pPr algn="ctr" fontAlgn="ctr"/>
                      <a:r>
                        <a:rPr lang="en-GB" sz="1400" u="none" strike="noStrike">
                          <a:effectLst/>
                        </a:rPr>
                        <a:t>2.9%</a:t>
                      </a:r>
                      <a:endParaRPr lang="en-GB" sz="1400" b="0" i="0" u="none" strike="noStrike">
                        <a:solidFill>
                          <a:srgbClr val="000000"/>
                        </a:solidFill>
                        <a:effectLst/>
                        <a:latin typeface="Calibri"/>
                      </a:endParaRPr>
                    </a:p>
                  </a:txBody>
                  <a:tcPr marL="9525" marR="9525" marT="9525" marB="0" anchor="ctr"/>
                </a:tc>
                <a:tc>
                  <a:txBody>
                    <a:bodyPr/>
                    <a:lstStyle/>
                    <a:p>
                      <a:pPr algn="l" fontAlgn="b"/>
                      <a:r>
                        <a:rPr lang="en-GB" sz="1400" u="none" strike="noStrike">
                          <a:effectLst/>
                        </a:rPr>
                        <a:t>Product registration</a:t>
                      </a:r>
                      <a:endParaRPr lang="en-GB" sz="1400" b="0" i="0" u="none" strike="noStrike">
                        <a:solidFill>
                          <a:srgbClr val="000000"/>
                        </a:solidFill>
                        <a:effectLst/>
                        <a:latin typeface="Calibri"/>
                      </a:endParaRPr>
                    </a:p>
                  </a:txBody>
                  <a:tcPr marL="9525" marR="9525" marT="9525" marB="0" anchor="ctr"/>
                </a:tc>
              </a:tr>
              <a:tr h="234856">
                <a:tc>
                  <a:txBody>
                    <a:bodyPr/>
                    <a:lstStyle/>
                    <a:p>
                      <a:pPr algn="ctr" fontAlgn="ctr"/>
                      <a:r>
                        <a:rPr lang="en-GB" sz="1400" u="none" strike="noStrike">
                          <a:effectLst/>
                        </a:rPr>
                        <a:t>2.6%</a:t>
                      </a:r>
                      <a:endParaRPr lang="en-GB" sz="1400" b="0" i="0" u="none" strike="noStrike">
                        <a:solidFill>
                          <a:srgbClr val="000000"/>
                        </a:solidFill>
                        <a:effectLst/>
                        <a:latin typeface="Calibri"/>
                      </a:endParaRPr>
                    </a:p>
                  </a:txBody>
                  <a:tcPr marL="9525" marR="9525" marT="9525" marB="0" anchor="ctr"/>
                </a:tc>
                <a:tc>
                  <a:txBody>
                    <a:bodyPr/>
                    <a:lstStyle/>
                    <a:p>
                      <a:pPr algn="l" fontAlgn="b"/>
                      <a:r>
                        <a:rPr lang="en-GB" sz="1400" u="none" strike="noStrike" dirty="0">
                          <a:effectLst/>
                        </a:rPr>
                        <a:t>Packaging </a:t>
                      </a:r>
                      <a:endParaRPr lang="en-GB" sz="1400" b="0" i="0" u="none" strike="noStrike" dirty="0">
                        <a:solidFill>
                          <a:srgbClr val="000000"/>
                        </a:solidFill>
                        <a:effectLst/>
                        <a:latin typeface="Calibri"/>
                      </a:endParaRPr>
                    </a:p>
                  </a:txBody>
                  <a:tcPr marL="9525" marR="9525" marT="9525" marB="0" anchor="ctr"/>
                </a:tc>
              </a:tr>
              <a:tr h="939423">
                <a:tc>
                  <a:txBody>
                    <a:bodyPr/>
                    <a:lstStyle/>
                    <a:p>
                      <a:pPr algn="ctr" fontAlgn="ctr"/>
                      <a:r>
                        <a:rPr lang="en-GB" sz="1400" u="none" strike="noStrike">
                          <a:effectLst/>
                        </a:rPr>
                        <a:t>2.5%</a:t>
                      </a:r>
                      <a:endParaRPr lang="en-GB" sz="1400" b="0" i="0" u="none" strike="noStrike">
                        <a:solidFill>
                          <a:srgbClr val="000000"/>
                        </a:solidFill>
                        <a:effectLst/>
                        <a:latin typeface="Calibri"/>
                      </a:endParaRPr>
                    </a:p>
                  </a:txBody>
                  <a:tcPr marL="9525" marR="9525" marT="9525" marB="0" anchor="ctr"/>
                </a:tc>
                <a:tc>
                  <a:txBody>
                    <a:bodyPr/>
                    <a:lstStyle/>
                    <a:p>
                      <a:pPr algn="l" fontAlgn="b"/>
                      <a:r>
                        <a:rPr lang="en-US" sz="1400" u="none" strike="noStrike" dirty="0">
                          <a:effectLst/>
                        </a:rPr>
                        <a:t>Authorization requirement because of: national security; protection of human health or safety; environmental protection; or prevention of deceptive practices</a:t>
                      </a:r>
                      <a:endParaRPr lang="en-US" sz="1400" b="0" i="0" u="none" strike="noStrike" dirty="0">
                        <a:solidFill>
                          <a:srgbClr val="000000"/>
                        </a:solidFill>
                        <a:effectLst/>
                        <a:latin typeface="Calibri"/>
                      </a:endParaRPr>
                    </a:p>
                  </a:txBody>
                  <a:tcPr marL="9525" marR="9525" marT="9525" marB="0" anchor="ctr"/>
                </a:tc>
              </a:tr>
              <a:tr h="469712">
                <a:tc>
                  <a:txBody>
                    <a:bodyPr/>
                    <a:lstStyle/>
                    <a:p>
                      <a:pPr algn="ctr" fontAlgn="ctr"/>
                      <a:r>
                        <a:rPr lang="en-GB" sz="1400" u="none" strike="noStrike">
                          <a:effectLst/>
                        </a:rPr>
                        <a:t>2.5%</a:t>
                      </a:r>
                      <a:endParaRPr lang="en-GB" sz="1400" b="0" i="0" u="none" strike="noStrike">
                        <a:solidFill>
                          <a:srgbClr val="000000"/>
                        </a:solidFill>
                        <a:effectLst/>
                        <a:latin typeface="Calibri"/>
                      </a:endParaRPr>
                    </a:p>
                  </a:txBody>
                  <a:tcPr marL="9525" marR="9525" marT="9525" marB="0" anchor="ctr"/>
                </a:tc>
                <a:tc>
                  <a:txBody>
                    <a:bodyPr/>
                    <a:lstStyle/>
                    <a:p>
                      <a:pPr algn="l" fontAlgn="b"/>
                      <a:r>
                        <a:rPr lang="en-US" sz="1400" u="none" strike="noStrike">
                          <a:effectLst/>
                        </a:rPr>
                        <a:t>Restricted or prohibited use of certain substances in food and feed</a:t>
                      </a:r>
                      <a:endParaRPr lang="en-US" sz="1400" b="0" i="0" u="none" strike="noStrike">
                        <a:solidFill>
                          <a:srgbClr val="000000"/>
                        </a:solidFill>
                        <a:effectLst/>
                        <a:latin typeface="Calibri"/>
                      </a:endParaRPr>
                    </a:p>
                  </a:txBody>
                  <a:tcPr marL="9525" marR="9525" marT="9525" marB="0" anchor="ctr"/>
                </a:tc>
              </a:tr>
              <a:tr h="234856">
                <a:tc>
                  <a:txBody>
                    <a:bodyPr/>
                    <a:lstStyle/>
                    <a:p>
                      <a:pPr algn="ctr" fontAlgn="b"/>
                      <a:r>
                        <a:rPr lang="en-GB" sz="1400" u="none" strike="noStrike">
                          <a:effectLst/>
                        </a:rPr>
                        <a:t>14.0%</a:t>
                      </a:r>
                      <a:endParaRPr lang="en-GB" sz="1400" b="0" i="0" u="none" strike="noStrike">
                        <a:solidFill>
                          <a:srgbClr val="000000"/>
                        </a:solidFill>
                        <a:effectLst/>
                        <a:latin typeface="Calibri"/>
                      </a:endParaRPr>
                    </a:p>
                  </a:txBody>
                  <a:tcPr marL="9525" marR="9525" marT="9525" marB="0" anchor="ctr"/>
                </a:tc>
                <a:tc>
                  <a:txBody>
                    <a:bodyPr/>
                    <a:lstStyle/>
                    <a:p>
                      <a:pPr algn="l" fontAlgn="b"/>
                      <a:r>
                        <a:rPr lang="en-GB" sz="1400" u="none" strike="noStrike" dirty="0">
                          <a:effectLst/>
                        </a:rPr>
                        <a:t>Other</a:t>
                      </a:r>
                      <a:endParaRPr lang="en-GB" sz="1400" b="0" i="0" u="none" strike="noStrike" dirty="0">
                        <a:solidFill>
                          <a:srgbClr val="000000"/>
                        </a:solidFill>
                        <a:effectLst/>
                        <a:latin typeface="Calibri"/>
                      </a:endParaRPr>
                    </a:p>
                  </a:txBody>
                  <a:tcPr marL="9525" marR="9525" marT="9525" marB="0" anchor="ctr"/>
                </a:tc>
              </a:tr>
            </a:tbl>
          </a:graphicData>
        </a:graphic>
      </p:graphicFrame>
      <p:sp>
        <p:nvSpPr>
          <p:cNvPr id="8" name="Title 1"/>
          <p:cNvSpPr txBox="1">
            <a:spLocks/>
          </p:cNvSpPr>
          <p:nvPr/>
        </p:nvSpPr>
        <p:spPr bwMode="auto">
          <a:xfrm>
            <a:off x="179512" y="476672"/>
            <a:ext cx="8712968" cy="5524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3200"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3200">
                <a:solidFill>
                  <a:schemeClr val="tx2"/>
                </a:solidFill>
                <a:latin typeface="Arial" charset="0"/>
                <a:cs typeface="Arial" charset="0"/>
              </a:defRPr>
            </a:lvl2pPr>
            <a:lvl3pPr algn="l" rtl="0" eaLnBrk="0" fontAlgn="base" hangingPunct="0">
              <a:spcBef>
                <a:spcPct val="0"/>
              </a:spcBef>
              <a:spcAft>
                <a:spcPct val="0"/>
              </a:spcAft>
              <a:defRPr sz="3200">
                <a:solidFill>
                  <a:schemeClr val="tx2"/>
                </a:solidFill>
                <a:latin typeface="Arial" charset="0"/>
                <a:cs typeface="Arial" charset="0"/>
              </a:defRPr>
            </a:lvl3pPr>
            <a:lvl4pPr algn="l" rtl="0" eaLnBrk="0" fontAlgn="base" hangingPunct="0">
              <a:spcBef>
                <a:spcPct val="0"/>
              </a:spcBef>
              <a:spcAft>
                <a:spcPct val="0"/>
              </a:spcAft>
              <a:defRPr sz="3200">
                <a:solidFill>
                  <a:schemeClr val="tx2"/>
                </a:solidFill>
                <a:latin typeface="Arial" charset="0"/>
                <a:cs typeface="Arial" charset="0"/>
              </a:defRPr>
            </a:lvl4pPr>
            <a:lvl5pPr algn="l" rtl="0" eaLnBrk="0" fontAlgn="base" hangingPunct="0">
              <a:spcBef>
                <a:spcPct val="0"/>
              </a:spcBef>
              <a:spcAft>
                <a:spcPct val="0"/>
              </a:spcAft>
              <a:defRPr sz="3200">
                <a:solidFill>
                  <a:schemeClr val="tx2"/>
                </a:solidFill>
                <a:latin typeface="Arial" charset="0"/>
                <a:cs typeface="Arial" charset="0"/>
              </a:defRPr>
            </a:lvl5pPr>
            <a:lvl6pPr marL="457200" algn="l" rtl="0" fontAlgn="base">
              <a:spcBef>
                <a:spcPct val="0"/>
              </a:spcBef>
              <a:spcAft>
                <a:spcPct val="0"/>
              </a:spcAft>
              <a:defRPr sz="3200">
                <a:solidFill>
                  <a:schemeClr val="tx2"/>
                </a:solidFill>
                <a:latin typeface="Arial" charset="0"/>
                <a:cs typeface="Arial" charset="0"/>
              </a:defRPr>
            </a:lvl6pPr>
            <a:lvl7pPr marL="914400" algn="l" rtl="0" fontAlgn="base">
              <a:spcBef>
                <a:spcPct val="0"/>
              </a:spcBef>
              <a:spcAft>
                <a:spcPct val="0"/>
              </a:spcAft>
              <a:defRPr sz="3200">
                <a:solidFill>
                  <a:schemeClr val="tx2"/>
                </a:solidFill>
                <a:latin typeface="Arial" charset="0"/>
                <a:cs typeface="Arial" charset="0"/>
              </a:defRPr>
            </a:lvl7pPr>
            <a:lvl8pPr marL="1371600" algn="l" rtl="0" fontAlgn="base">
              <a:spcBef>
                <a:spcPct val="0"/>
              </a:spcBef>
              <a:spcAft>
                <a:spcPct val="0"/>
              </a:spcAft>
              <a:defRPr sz="3200">
                <a:solidFill>
                  <a:schemeClr val="tx2"/>
                </a:solidFill>
                <a:latin typeface="Arial" charset="0"/>
                <a:cs typeface="Arial" charset="0"/>
              </a:defRPr>
            </a:lvl8pPr>
            <a:lvl9pPr marL="1828800" algn="l" rtl="0" fontAlgn="base">
              <a:spcBef>
                <a:spcPct val="0"/>
              </a:spcBef>
              <a:spcAft>
                <a:spcPct val="0"/>
              </a:spcAft>
              <a:defRPr sz="3200">
                <a:solidFill>
                  <a:schemeClr val="tx2"/>
                </a:solidFill>
                <a:latin typeface="Arial" charset="0"/>
                <a:cs typeface="Arial" charset="0"/>
              </a:defRPr>
            </a:lvl9pPr>
          </a:lstStyle>
          <a:p>
            <a:r>
              <a:rPr lang="fr-CH" dirty="0" err="1" smtClean="0"/>
              <a:t>Which</a:t>
            </a:r>
            <a:r>
              <a:rPr lang="fr-CH" dirty="0" smtClean="0"/>
              <a:t> </a:t>
            </a:r>
            <a:r>
              <a:rPr lang="fr-CH" dirty="0" err="1" smtClean="0"/>
              <a:t>NTMs</a:t>
            </a:r>
            <a:r>
              <a:rPr lang="fr-CH" dirty="0" smtClean="0"/>
              <a:t> are </a:t>
            </a:r>
            <a:r>
              <a:rPr lang="fr-CH" dirty="0" err="1" smtClean="0"/>
              <a:t>perceived</a:t>
            </a:r>
            <a:r>
              <a:rPr lang="fr-CH" dirty="0" smtClean="0"/>
              <a:t> as </a:t>
            </a:r>
            <a:r>
              <a:rPr lang="fr-CH" dirty="0" err="1" smtClean="0"/>
              <a:t>burdensome</a:t>
            </a:r>
            <a:r>
              <a:rPr lang="fr-CH" dirty="0" smtClean="0"/>
              <a:t>? </a:t>
            </a:r>
            <a:r>
              <a:rPr lang="fr-CH" sz="1200" dirty="0" smtClean="0"/>
              <a:t>(2/2)</a:t>
            </a:r>
            <a:r>
              <a:rPr lang="fr-CH" dirty="0" smtClean="0"/>
              <a:t> </a:t>
            </a:r>
            <a:endParaRPr lang="en-GB" sz="1400" dirty="0"/>
          </a:p>
        </p:txBody>
      </p:sp>
      <p:sp>
        <p:nvSpPr>
          <p:cNvPr id="9" name="Content Placeholder 2"/>
          <p:cNvSpPr>
            <a:spLocks noGrp="1"/>
          </p:cNvSpPr>
          <p:nvPr>
            <p:ph idx="1"/>
          </p:nvPr>
        </p:nvSpPr>
        <p:spPr>
          <a:xfrm>
            <a:off x="2195736" y="6453336"/>
            <a:ext cx="4680520" cy="216024"/>
          </a:xfrm>
        </p:spPr>
        <p:txBody>
          <a:bodyPr>
            <a:normAutofit fontScale="55000" lnSpcReduction="20000"/>
          </a:bodyPr>
          <a:lstStyle/>
          <a:p>
            <a:r>
              <a:rPr lang="fr-CH" dirty="0" smtClean="0"/>
              <a:t>Simple cross-country </a:t>
            </a:r>
            <a:r>
              <a:rPr lang="fr-CH" dirty="0" err="1" smtClean="0"/>
              <a:t>average</a:t>
            </a:r>
            <a:r>
              <a:rPr lang="fr-CH" dirty="0" smtClean="0"/>
              <a:t> </a:t>
            </a:r>
            <a:r>
              <a:rPr lang="fr-CH" dirty="0" err="1" smtClean="0"/>
              <a:t>based</a:t>
            </a:r>
            <a:r>
              <a:rPr lang="fr-CH" dirty="0" smtClean="0"/>
              <a:t> on 11 countries</a:t>
            </a:r>
            <a:endParaRPr lang="en-GB" dirty="0"/>
          </a:p>
        </p:txBody>
      </p:sp>
    </p:spTree>
    <p:extLst>
      <p:ext uri="{BB962C8B-B14F-4D97-AF65-F5344CB8AC3E}">
        <p14:creationId xmlns:p14="http://schemas.microsoft.com/office/powerpoint/2010/main" val="325984553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Does</a:t>
            </a:r>
            <a:r>
              <a:rPr lang="fr-CH" dirty="0" smtClean="0"/>
              <a:t> the </a:t>
            </a:r>
            <a:r>
              <a:rPr lang="fr-CH" dirty="0" err="1" smtClean="0"/>
              <a:t>partner</a:t>
            </a:r>
            <a:r>
              <a:rPr lang="fr-CH" dirty="0" smtClean="0"/>
              <a:t> country </a:t>
            </a:r>
            <a:r>
              <a:rPr lang="fr-CH" dirty="0" err="1" smtClean="0"/>
              <a:t>matter</a:t>
            </a:r>
            <a:r>
              <a:rPr lang="fr-CH" dirty="0" smtClean="0"/>
              <a:t>?</a:t>
            </a:r>
            <a:endParaRPr lang="en-GB" dirty="0"/>
          </a:p>
        </p:txBody>
      </p:sp>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DA47201A-6956-4A19-8731-B7D8B110F750}" type="slidenum">
              <a:rPr lang="en-US" smtClean="0"/>
              <a:pPr>
                <a:defRPr/>
              </a:pPr>
              <a:t>44</a:t>
            </a:fld>
            <a:endParaRPr lang="en-US"/>
          </a:p>
        </p:txBody>
      </p:sp>
      <p:graphicFrame>
        <p:nvGraphicFramePr>
          <p:cNvPr id="5" name="Chart 4"/>
          <p:cNvGraphicFramePr>
            <a:graphicFrameLocks/>
          </p:cNvGraphicFramePr>
          <p:nvPr>
            <p:extLst>
              <p:ext uri="{D42A27DB-BD31-4B8C-83A1-F6EECF244321}">
                <p14:modId xmlns:p14="http://schemas.microsoft.com/office/powerpoint/2010/main" val="3525291592"/>
              </p:ext>
            </p:extLst>
          </p:nvPr>
        </p:nvGraphicFramePr>
        <p:xfrm>
          <a:off x="1403648" y="2132856"/>
          <a:ext cx="6696744" cy="3866356"/>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539552" y="1340768"/>
            <a:ext cx="8136904" cy="646331"/>
          </a:xfrm>
          <a:prstGeom prst="rect">
            <a:avLst/>
          </a:prstGeom>
          <a:noFill/>
        </p:spPr>
        <p:txBody>
          <a:bodyPr wrap="square" rtlCol="0">
            <a:spAutoFit/>
          </a:bodyPr>
          <a:lstStyle/>
          <a:p>
            <a:r>
              <a:rPr lang="en-US" b="1" dirty="0" smtClean="0"/>
              <a:t>Burdensome NTMs applied </a:t>
            </a:r>
            <a:r>
              <a:rPr lang="en-US" b="1" dirty="0"/>
              <a:t>by partner countries: developing </a:t>
            </a:r>
            <a:r>
              <a:rPr lang="en-US" b="1" dirty="0" err="1"/>
              <a:t>vs</a:t>
            </a:r>
            <a:r>
              <a:rPr lang="en-US" b="1" dirty="0"/>
              <a:t> developed</a:t>
            </a:r>
            <a:endParaRPr lang="en-GB" b="1" dirty="0"/>
          </a:p>
        </p:txBody>
      </p:sp>
      <p:sp>
        <p:nvSpPr>
          <p:cNvPr id="7" name="Content Placeholder 2"/>
          <p:cNvSpPr>
            <a:spLocks noGrp="1"/>
          </p:cNvSpPr>
          <p:nvPr>
            <p:ph idx="1"/>
          </p:nvPr>
        </p:nvSpPr>
        <p:spPr>
          <a:xfrm>
            <a:off x="2411760" y="6165304"/>
            <a:ext cx="4680520" cy="216024"/>
          </a:xfrm>
        </p:spPr>
        <p:txBody>
          <a:bodyPr>
            <a:normAutofit fontScale="55000" lnSpcReduction="20000"/>
          </a:bodyPr>
          <a:lstStyle/>
          <a:p>
            <a:r>
              <a:rPr lang="fr-CH" dirty="0" smtClean="0"/>
              <a:t>Simple cross-country </a:t>
            </a:r>
            <a:r>
              <a:rPr lang="fr-CH" dirty="0" err="1" smtClean="0"/>
              <a:t>average</a:t>
            </a:r>
            <a:r>
              <a:rPr lang="fr-CH" dirty="0" smtClean="0"/>
              <a:t> </a:t>
            </a:r>
            <a:r>
              <a:rPr lang="fr-CH" dirty="0" err="1" smtClean="0"/>
              <a:t>based</a:t>
            </a:r>
            <a:r>
              <a:rPr lang="fr-CH" dirty="0" smtClean="0"/>
              <a:t> on data </a:t>
            </a:r>
            <a:r>
              <a:rPr lang="fr-CH" dirty="0" err="1" smtClean="0"/>
              <a:t>from</a:t>
            </a:r>
            <a:r>
              <a:rPr lang="fr-CH" dirty="0" smtClean="0"/>
              <a:t> 11 </a:t>
            </a:r>
            <a:r>
              <a:rPr lang="fr-CH" dirty="0" err="1" smtClean="0"/>
              <a:t>reporting</a:t>
            </a:r>
            <a:r>
              <a:rPr lang="fr-CH" dirty="0" smtClean="0"/>
              <a:t> countries</a:t>
            </a:r>
            <a:endParaRPr lang="en-GB" dirty="0"/>
          </a:p>
        </p:txBody>
      </p:sp>
    </p:spTree>
    <p:extLst>
      <p:ext uri="{BB962C8B-B14F-4D97-AF65-F5344CB8AC3E}">
        <p14:creationId xmlns:p14="http://schemas.microsoft.com/office/powerpoint/2010/main" val="5634237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idx="1"/>
          </p:nvPr>
        </p:nvSpPr>
        <p:spPr>
          <a:xfrm>
            <a:off x="683568" y="1340769"/>
            <a:ext cx="8391306" cy="4464495"/>
          </a:xfrm>
        </p:spPr>
        <p:txBody>
          <a:bodyPr>
            <a:normAutofit/>
          </a:bodyPr>
          <a:lstStyle/>
          <a:p>
            <a:pPr marL="457200" indent="-457200">
              <a:lnSpc>
                <a:spcPct val="150000"/>
              </a:lnSpc>
              <a:buFont typeface="+mj-lt"/>
              <a:buAutoNum type="arabicPeriod"/>
            </a:pPr>
            <a:r>
              <a:rPr lang="en-GB" sz="2400" dirty="0" smtClean="0">
                <a:solidFill>
                  <a:schemeClr val="tx2">
                    <a:lumMod val="60000"/>
                    <a:lumOff val="40000"/>
                  </a:schemeClr>
                </a:solidFill>
              </a:rPr>
              <a:t>Short introduction to non-tariff measures (NTMs)</a:t>
            </a:r>
            <a:endParaRPr lang="fr-CH" sz="2400" b="1" dirty="0" smtClean="0">
              <a:solidFill>
                <a:srgbClr val="00B0F0"/>
              </a:solidFill>
            </a:endParaRPr>
          </a:p>
          <a:p>
            <a:pPr marL="457200" indent="-457200">
              <a:lnSpc>
                <a:spcPct val="150000"/>
              </a:lnSpc>
              <a:buFont typeface="+mj-lt"/>
              <a:buAutoNum type="arabicPeriod"/>
            </a:pPr>
            <a:r>
              <a:rPr lang="en-GB" sz="2400" dirty="0" smtClean="0">
                <a:solidFill>
                  <a:schemeClr val="tx2">
                    <a:lumMod val="60000"/>
                    <a:lumOff val="40000"/>
                  </a:schemeClr>
                </a:solidFill>
              </a:rPr>
              <a:t>The ITC programme on NTMs</a:t>
            </a:r>
          </a:p>
          <a:p>
            <a:pPr marL="457200" indent="-457200">
              <a:lnSpc>
                <a:spcPct val="150000"/>
              </a:lnSpc>
              <a:buFont typeface="+mj-lt"/>
              <a:buAutoNum type="arabicPeriod"/>
            </a:pPr>
            <a:r>
              <a:rPr lang="fr-CH" sz="2400" dirty="0">
                <a:solidFill>
                  <a:schemeClr val="tx2">
                    <a:lumMod val="60000"/>
                    <a:lumOff val="40000"/>
                  </a:schemeClr>
                </a:solidFill>
              </a:rPr>
              <a:t>Survey </a:t>
            </a:r>
            <a:r>
              <a:rPr lang="fr-CH" sz="2400" dirty="0" err="1">
                <a:solidFill>
                  <a:schemeClr val="tx2">
                    <a:lumMod val="60000"/>
                    <a:lumOff val="40000"/>
                  </a:schemeClr>
                </a:solidFill>
              </a:rPr>
              <a:t>results</a:t>
            </a:r>
            <a:r>
              <a:rPr lang="fr-CH" sz="2400" dirty="0">
                <a:solidFill>
                  <a:schemeClr val="tx2">
                    <a:lumMod val="60000"/>
                    <a:lumOff val="40000"/>
                  </a:schemeClr>
                </a:solidFill>
              </a:rPr>
              <a:t> </a:t>
            </a:r>
            <a:r>
              <a:rPr lang="fr-CH" sz="2400" dirty="0" smtClean="0">
                <a:solidFill>
                  <a:schemeClr val="tx2">
                    <a:lumMod val="60000"/>
                    <a:lumOff val="40000"/>
                  </a:schemeClr>
                </a:solidFill>
              </a:rPr>
              <a:t>(</a:t>
            </a:r>
            <a:r>
              <a:rPr lang="fr-CH" sz="2400" dirty="0" err="1" smtClean="0">
                <a:solidFill>
                  <a:schemeClr val="tx2">
                    <a:lumMod val="60000"/>
                    <a:lumOff val="40000"/>
                  </a:schemeClr>
                </a:solidFill>
              </a:rPr>
              <a:t>general</a:t>
            </a:r>
            <a:r>
              <a:rPr lang="fr-CH" sz="2400" dirty="0" smtClean="0">
                <a:solidFill>
                  <a:schemeClr val="tx2">
                    <a:lumMod val="60000"/>
                    <a:lumOff val="40000"/>
                  </a:schemeClr>
                </a:solidFill>
              </a:rPr>
              <a:t>)</a:t>
            </a:r>
            <a:endParaRPr lang="fr-CH" sz="2400" b="1" dirty="0" smtClean="0">
              <a:solidFill>
                <a:srgbClr val="00B0F0"/>
              </a:solidFill>
            </a:endParaRPr>
          </a:p>
          <a:p>
            <a:pPr marL="457200" indent="-457200">
              <a:lnSpc>
                <a:spcPct val="150000"/>
              </a:lnSpc>
              <a:buFont typeface="+mj-lt"/>
              <a:buAutoNum type="arabicPeriod"/>
            </a:pPr>
            <a:r>
              <a:rPr lang="fr-CH" sz="2400" b="1" dirty="0" smtClean="0">
                <a:solidFill>
                  <a:srgbClr val="00B0F0"/>
                </a:solidFill>
              </a:rPr>
              <a:t>Survey </a:t>
            </a:r>
            <a:r>
              <a:rPr lang="fr-CH" sz="2400" b="1" dirty="0" err="1" smtClean="0">
                <a:solidFill>
                  <a:srgbClr val="00B0F0"/>
                </a:solidFill>
              </a:rPr>
              <a:t>results</a:t>
            </a:r>
            <a:r>
              <a:rPr lang="fr-CH" sz="2400" b="1" dirty="0" smtClean="0">
                <a:solidFill>
                  <a:srgbClr val="00B0F0"/>
                </a:solidFill>
              </a:rPr>
              <a:t> (</a:t>
            </a:r>
            <a:r>
              <a:rPr lang="fr-CH" sz="2400" b="1" dirty="0" err="1" smtClean="0">
                <a:solidFill>
                  <a:srgbClr val="00B0F0"/>
                </a:solidFill>
              </a:rPr>
              <a:t>Arab</a:t>
            </a:r>
            <a:r>
              <a:rPr lang="fr-CH" sz="2400" b="1" dirty="0" smtClean="0">
                <a:solidFill>
                  <a:srgbClr val="00B0F0"/>
                </a:solidFill>
              </a:rPr>
              <a:t> States)</a:t>
            </a:r>
            <a:endParaRPr lang="en-GB" sz="2400" b="1" dirty="0" smtClean="0">
              <a:solidFill>
                <a:srgbClr val="00B0F0"/>
              </a:solidFill>
            </a:endParaRPr>
          </a:p>
          <a:p>
            <a:pPr marL="457200" indent="-457200">
              <a:lnSpc>
                <a:spcPct val="150000"/>
              </a:lnSpc>
              <a:buFont typeface="+mj-lt"/>
              <a:buAutoNum type="arabicPeriod"/>
            </a:pPr>
            <a:r>
              <a:rPr lang="en-GB" sz="2400" dirty="0" smtClean="0">
                <a:solidFill>
                  <a:schemeClr val="tx2">
                    <a:lumMod val="60000"/>
                    <a:lumOff val="40000"/>
                  </a:schemeClr>
                </a:solidFill>
              </a:rPr>
              <a:t>What to do?</a:t>
            </a:r>
          </a:p>
          <a:p>
            <a:pPr marL="457200" indent="-457200">
              <a:lnSpc>
                <a:spcPct val="150000"/>
              </a:lnSpc>
              <a:buFont typeface="+mj-lt"/>
              <a:buAutoNum type="arabicPeriod"/>
            </a:pPr>
            <a:r>
              <a:rPr lang="en-GB" sz="2400" dirty="0" smtClean="0">
                <a:solidFill>
                  <a:schemeClr val="tx2">
                    <a:lumMod val="60000"/>
                    <a:lumOff val="40000"/>
                  </a:schemeClr>
                </a:solidFill>
              </a:rPr>
              <a:t>Conclusions</a:t>
            </a:r>
            <a:r>
              <a:rPr lang="en-GB" sz="2000" dirty="0" smtClean="0"/>
              <a:t/>
            </a:r>
            <a:br>
              <a:rPr lang="en-GB" sz="2000" dirty="0" smtClean="0"/>
            </a:br>
            <a:endParaRPr lang="en-GB" sz="2000" dirty="0" smtClean="0"/>
          </a:p>
        </p:txBody>
      </p:sp>
    </p:spTree>
    <p:extLst>
      <p:ext uri="{BB962C8B-B14F-4D97-AF65-F5344CB8AC3E}">
        <p14:creationId xmlns:p14="http://schemas.microsoft.com/office/powerpoint/2010/main" val="21130862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27474"/>
            <a:ext cx="8892480" cy="552471"/>
          </a:xfrm>
        </p:spPr>
        <p:txBody>
          <a:bodyPr/>
          <a:lstStyle/>
          <a:p>
            <a:r>
              <a:rPr lang="fr-CH" sz="2800" dirty="0" err="1" smtClean="0"/>
              <a:t>Aggregate</a:t>
            </a:r>
            <a:r>
              <a:rPr lang="fr-CH" sz="2800" dirty="0" smtClean="0"/>
              <a:t> </a:t>
            </a:r>
            <a:r>
              <a:rPr lang="fr-CH" sz="2800" dirty="0" err="1" smtClean="0"/>
              <a:t>survey</a:t>
            </a:r>
            <a:r>
              <a:rPr lang="fr-CH" sz="2800" dirty="0" smtClean="0"/>
              <a:t> </a:t>
            </a:r>
            <a:r>
              <a:rPr lang="fr-CH" sz="2800" dirty="0" err="1" smtClean="0"/>
              <a:t>results</a:t>
            </a:r>
            <a:r>
              <a:rPr lang="fr-CH" sz="2800" dirty="0" smtClean="0"/>
              <a:t> for </a:t>
            </a:r>
            <a:r>
              <a:rPr lang="fr-CH" sz="2800" dirty="0" err="1" smtClean="0"/>
              <a:t>Arab</a:t>
            </a:r>
            <a:r>
              <a:rPr lang="fr-CH" sz="2800" dirty="0" smtClean="0"/>
              <a:t> countries (1/4)</a:t>
            </a:r>
            <a:endParaRPr lang="en-GB" sz="2800" dirty="0"/>
          </a:p>
        </p:txBody>
      </p:sp>
      <p:sp>
        <p:nvSpPr>
          <p:cNvPr id="3" name="Content Placeholder 2"/>
          <p:cNvSpPr>
            <a:spLocks noGrp="1"/>
          </p:cNvSpPr>
          <p:nvPr>
            <p:ph idx="1"/>
          </p:nvPr>
        </p:nvSpPr>
        <p:spPr>
          <a:xfrm>
            <a:off x="323528" y="2204864"/>
            <a:ext cx="8352928" cy="4014803"/>
          </a:xfrm>
        </p:spPr>
        <p:txBody>
          <a:bodyPr>
            <a:normAutofit/>
          </a:bodyPr>
          <a:lstStyle/>
          <a:p>
            <a:endParaRPr lang="en-GB" sz="1600" dirty="0" smtClean="0"/>
          </a:p>
          <a:p>
            <a:endParaRPr lang="en-GB" sz="1600" dirty="0" smtClean="0"/>
          </a:p>
          <a:p>
            <a:endParaRPr lang="en-GB" sz="1600" dirty="0" smtClean="0"/>
          </a:p>
          <a:p>
            <a:endParaRPr lang="en-GB" sz="1600" dirty="0" smtClean="0"/>
          </a:p>
          <a:p>
            <a:endParaRPr lang="en-GB" sz="1600" dirty="0" smtClean="0"/>
          </a:p>
          <a:p>
            <a:endParaRPr lang="en-GB" sz="1600" dirty="0" smtClean="0"/>
          </a:p>
          <a:p>
            <a:endParaRPr lang="en-GB" sz="1600" dirty="0" smtClean="0"/>
          </a:p>
          <a:p>
            <a:endParaRPr lang="en-GB" sz="1600" dirty="0" smtClean="0"/>
          </a:p>
          <a:p>
            <a:endParaRPr lang="en-GB" sz="1600" dirty="0" smtClean="0"/>
          </a:p>
          <a:p>
            <a:endParaRPr lang="en-GB" sz="1600" dirty="0" smtClean="0"/>
          </a:p>
          <a:p>
            <a:endParaRPr lang="en-US" sz="1200" dirty="0" smtClean="0"/>
          </a:p>
          <a:p>
            <a:r>
              <a:rPr lang="en-US" sz="1200" dirty="0" smtClean="0"/>
              <a:t>a</a:t>
            </a:r>
            <a:r>
              <a:rPr lang="en-US" sz="1200" dirty="0"/>
              <a:t>/ Agriculture: simple average across Egypt, Morocco and Tunisia; Manufacturing: simple average across Egypt and Morocco</a:t>
            </a:r>
            <a:endParaRPr lang="en-GB" sz="1200" dirty="0"/>
          </a:p>
          <a:p>
            <a:endParaRPr lang="en-GB" sz="1200" dirty="0" smtClean="0"/>
          </a:p>
          <a:p>
            <a:endParaRPr lang="en-GB" sz="1600" dirty="0"/>
          </a:p>
        </p:txBody>
      </p:sp>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DA47201A-6956-4A19-8731-B7D8B110F750}" type="slidenum">
              <a:rPr lang="en-US" smtClean="0"/>
              <a:pPr>
                <a:defRPr/>
              </a:pPr>
              <a:t>46</a:t>
            </a:fld>
            <a:endParaRPr lang="en-US"/>
          </a:p>
        </p:txBody>
      </p:sp>
      <p:sp>
        <p:nvSpPr>
          <p:cNvPr id="2052"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7" name="Chart 6"/>
          <p:cNvGraphicFramePr/>
          <p:nvPr>
            <p:extLst>
              <p:ext uri="{D42A27DB-BD31-4B8C-83A1-F6EECF244321}">
                <p14:modId xmlns:p14="http://schemas.microsoft.com/office/powerpoint/2010/main" val="2152806481"/>
              </p:ext>
            </p:extLst>
          </p:nvPr>
        </p:nvGraphicFramePr>
        <p:xfrm>
          <a:off x="611560" y="1196752"/>
          <a:ext cx="3528392" cy="381642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extLst>
              <p:ext uri="{D42A27DB-BD31-4B8C-83A1-F6EECF244321}">
                <p14:modId xmlns:p14="http://schemas.microsoft.com/office/powerpoint/2010/main" val="795381663"/>
              </p:ext>
            </p:extLst>
          </p:nvPr>
        </p:nvGraphicFramePr>
        <p:xfrm>
          <a:off x="4120899" y="1052736"/>
          <a:ext cx="4752528" cy="4248472"/>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251520" y="1196752"/>
            <a:ext cx="8640960" cy="584775"/>
          </a:xfrm>
          <a:prstGeom prst="rect">
            <a:avLst/>
          </a:prstGeom>
          <a:noFill/>
        </p:spPr>
        <p:txBody>
          <a:bodyPr wrap="square" rtlCol="0">
            <a:spAutoFit/>
          </a:bodyPr>
          <a:lstStyle/>
          <a:p>
            <a:r>
              <a:rPr lang="en-GB" sz="1600" b="1" dirty="0" smtClean="0">
                <a:solidFill>
                  <a:schemeClr val="tx2">
                    <a:lumMod val="50000"/>
                  </a:schemeClr>
                </a:solidFill>
              </a:rPr>
              <a:t>Figure: Share </a:t>
            </a:r>
            <a:r>
              <a:rPr lang="en-GB" sz="1600" b="1" dirty="0">
                <a:solidFill>
                  <a:schemeClr val="tx2">
                    <a:lumMod val="50000"/>
                  </a:schemeClr>
                </a:solidFill>
              </a:rPr>
              <a:t>of NTM cases by sector and country applying the NTM – simple </a:t>
            </a:r>
            <a:r>
              <a:rPr lang="en-GB" sz="1600" b="1" dirty="0" smtClean="0">
                <a:solidFill>
                  <a:schemeClr val="tx2">
                    <a:lumMod val="50000"/>
                  </a:schemeClr>
                </a:solidFill>
              </a:rPr>
              <a:t>average </a:t>
            </a:r>
            <a:r>
              <a:rPr lang="en-GB" sz="1600" b="1" baseline="30000" dirty="0" smtClean="0">
                <a:solidFill>
                  <a:schemeClr val="tx2">
                    <a:lumMod val="50000"/>
                  </a:schemeClr>
                </a:solidFill>
              </a:rPr>
              <a:t>a</a:t>
            </a:r>
            <a:r>
              <a:rPr lang="en-GB" sz="1600" b="1" baseline="30000" dirty="0">
                <a:solidFill>
                  <a:schemeClr val="tx2">
                    <a:lumMod val="50000"/>
                  </a:schemeClr>
                </a:solidFill>
              </a:rPr>
              <a:t>/</a:t>
            </a:r>
            <a:endParaRPr lang="en-GB" sz="1600" dirty="0">
              <a:solidFill>
                <a:schemeClr val="tx2">
                  <a:lumMod val="50000"/>
                </a:schemeClr>
              </a:solidFill>
            </a:endParaRPr>
          </a:p>
        </p:txBody>
      </p:sp>
    </p:spTree>
    <p:extLst>
      <p:ext uri="{BB962C8B-B14F-4D97-AF65-F5344CB8AC3E}">
        <p14:creationId xmlns:p14="http://schemas.microsoft.com/office/powerpoint/2010/main" val="37809489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27474"/>
            <a:ext cx="8892480" cy="552471"/>
          </a:xfrm>
        </p:spPr>
        <p:txBody>
          <a:bodyPr/>
          <a:lstStyle/>
          <a:p>
            <a:r>
              <a:rPr lang="fr-CH" sz="2800" dirty="0" err="1" smtClean="0"/>
              <a:t>Aggregate</a:t>
            </a:r>
            <a:r>
              <a:rPr lang="fr-CH" sz="2800" dirty="0" smtClean="0"/>
              <a:t> </a:t>
            </a:r>
            <a:r>
              <a:rPr lang="fr-CH" sz="2800" dirty="0" err="1" smtClean="0"/>
              <a:t>survey</a:t>
            </a:r>
            <a:r>
              <a:rPr lang="fr-CH" sz="2800" dirty="0" smtClean="0"/>
              <a:t> </a:t>
            </a:r>
            <a:r>
              <a:rPr lang="fr-CH" sz="2800" dirty="0" err="1" smtClean="0"/>
              <a:t>results</a:t>
            </a:r>
            <a:r>
              <a:rPr lang="fr-CH" sz="2800" dirty="0" smtClean="0"/>
              <a:t> for </a:t>
            </a:r>
            <a:r>
              <a:rPr lang="fr-CH" sz="2800" dirty="0" err="1" smtClean="0"/>
              <a:t>Arab</a:t>
            </a:r>
            <a:r>
              <a:rPr lang="fr-CH" sz="2800" dirty="0" smtClean="0"/>
              <a:t> countries (2/4)</a:t>
            </a:r>
            <a:endParaRPr lang="en-GB" sz="2800" dirty="0"/>
          </a:p>
        </p:txBody>
      </p:sp>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DA47201A-6956-4A19-8731-B7D8B110F750}" type="slidenum">
              <a:rPr lang="en-US" smtClean="0"/>
              <a:pPr>
                <a:defRPr/>
              </a:pPr>
              <a:t>47</a:t>
            </a:fld>
            <a:endParaRPr lang="en-US"/>
          </a:p>
        </p:txBody>
      </p:sp>
      <p:sp>
        <p:nvSpPr>
          <p:cNvPr id="2052" name="Rectangle 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540155198"/>
              </p:ext>
            </p:extLst>
          </p:nvPr>
        </p:nvGraphicFramePr>
        <p:xfrm>
          <a:off x="107504" y="1484785"/>
          <a:ext cx="8928992" cy="4176464"/>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51520" y="1124744"/>
            <a:ext cx="7776864" cy="338554"/>
          </a:xfrm>
          <a:prstGeom prst="rect">
            <a:avLst/>
          </a:prstGeom>
          <a:noFill/>
        </p:spPr>
        <p:txBody>
          <a:bodyPr wrap="square" rtlCol="0">
            <a:spAutoFit/>
          </a:bodyPr>
          <a:lstStyle/>
          <a:p>
            <a:r>
              <a:rPr lang="fr-CH" sz="1600" b="1" dirty="0" smtClean="0">
                <a:solidFill>
                  <a:schemeClr val="tx2">
                    <a:lumMod val="50000"/>
                  </a:schemeClr>
                </a:solidFill>
              </a:rPr>
              <a:t>Fig. B: </a:t>
            </a:r>
            <a:r>
              <a:rPr lang="en-GB" sz="1600" b="1" dirty="0">
                <a:solidFill>
                  <a:schemeClr val="tx2">
                    <a:lumMod val="50000"/>
                  </a:schemeClr>
                </a:solidFill>
              </a:rPr>
              <a:t>Share of burdensome NTMs and exports across trading partners</a:t>
            </a:r>
          </a:p>
        </p:txBody>
      </p:sp>
    </p:spTree>
    <p:extLst>
      <p:ext uri="{BB962C8B-B14F-4D97-AF65-F5344CB8AC3E}">
        <p14:creationId xmlns:p14="http://schemas.microsoft.com/office/powerpoint/2010/main" val="269456352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B3BFA815-9D26-463D-B982-0A00B9AF1890}" type="slidenum">
              <a:rPr lang="en-US"/>
              <a:pPr>
                <a:defRPr/>
              </a:pPr>
              <a:t>48</a:t>
            </a:fld>
            <a:endParaRPr lang="en-US" dirty="0"/>
          </a:p>
        </p:txBody>
      </p:sp>
      <p:sp>
        <p:nvSpPr>
          <p:cNvPr id="6" name="Content Placeholder 5"/>
          <p:cNvSpPr>
            <a:spLocks noGrp="1"/>
          </p:cNvSpPr>
          <p:nvPr>
            <p:ph idx="1"/>
          </p:nvPr>
        </p:nvSpPr>
        <p:spPr>
          <a:xfrm>
            <a:off x="539552" y="1628800"/>
            <a:ext cx="7704856" cy="4014778"/>
          </a:xfrm>
        </p:spPr>
        <p:txBody>
          <a:bodyPr/>
          <a:lstStyle/>
          <a:p>
            <a:endParaRPr lang="fr-CH" dirty="0" smtClean="0"/>
          </a:p>
          <a:p>
            <a:endParaRPr lang="en-GB" dirty="0"/>
          </a:p>
        </p:txBody>
      </p:sp>
      <p:sp>
        <p:nvSpPr>
          <p:cNvPr id="12" name="Title 1"/>
          <p:cNvSpPr>
            <a:spLocks noGrp="1"/>
          </p:cNvSpPr>
          <p:nvPr>
            <p:ph type="title"/>
          </p:nvPr>
        </p:nvSpPr>
        <p:spPr>
          <a:xfrm>
            <a:off x="251520" y="527474"/>
            <a:ext cx="8892480" cy="552471"/>
          </a:xfrm>
        </p:spPr>
        <p:txBody>
          <a:bodyPr/>
          <a:lstStyle/>
          <a:p>
            <a:r>
              <a:rPr lang="fr-CH" sz="2800" dirty="0" err="1" smtClean="0"/>
              <a:t>Aggregate</a:t>
            </a:r>
            <a:r>
              <a:rPr lang="fr-CH" sz="2800" dirty="0" smtClean="0"/>
              <a:t> </a:t>
            </a:r>
            <a:r>
              <a:rPr lang="fr-CH" sz="2800" dirty="0" err="1" smtClean="0"/>
              <a:t>survey</a:t>
            </a:r>
            <a:r>
              <a:rPr lang="fr-CH" sz="2800" dirty="0" smtClean="0"/>
              <a:t> </a:t>
            </a:r>
            <a:r>
              <a:rPr lang="fr-CH" sz="2800" dirty="0" err="1" smtClean="0"/>
              <a:t>results</a:t>
            </a:r>
            <a:r>
              <a:rPr lang="fr-CH" sz="2800" dirty="0" smtClean="0"/>
              <a:t> for </a:t>
            </a:r>
            <a:r>
              <a:rPr lang="fr-CH" sz="2800" dirty="0" err="1" smtClean="0"/>
              <a:t>Arab</a:t>
            </a:r>
            <a:r>
              <a:rPr lang="fr-CH" sz="2800" dirty="0" smtClean="0"/>
              <a:t> countries (3/4)</a:t>
            </a:r>
            <a:endParaRPr lang="en-GB" sz="2800" dirty="0"/>
          </a:p>
        </p:txBody>
      </p:sp>
      <p:graphicFrame>
        <p:nvGraphicFramePr>
          <p:cNvPr id="8" name="Chart 7"/>
          <p:cNvGraphicFramePr/>
          <p:nvPr>
            <p:extLst>
              <p:ext uri="{D42A27DB-BD31-4B8C-83A1-F6EECF244321}">
                <p14:modId xmlns:p14="http://schemas.microsoft.com/office/powerpoint/2010/main" val="3330140733"/>
              </p:ext>
            </p:extLst>
          </p:nvPr>
        </p:nvGraphicFramePr>
        <p:xfrm>
          <a:off x="-108520" y="1700808"/>
          <a:ext cx="3816424" cy="417646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extLst>
              <p:ext uri="{D42A27DB-BD31-4B8C-83A1-F6EECF244321}">
                <p14:modId xmlns:p14="http://schemas.microsoft.com/office/powerpoint/2010/main" val="2685922480"/>
              </p:ext>
            </p:extLst>
          </p:nvPr>
        </p:nvGraphicFramePr>
        <p:xfrm>
          <a:off x="3419872" y="1844824"/>
          <a:ext cx="5616624" cy="3816424"/>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p:cNvSpPr txBox="1"/>
          <p:nvPr/>
        </p:nvSpPr>
        <p:spPr>
          <a:xfrm>
            <a:off x="251520" y="1268760"/>
            <a:ext cx="8568952" cy="338554"/>
          </a:xfrm>
          <a:prstGeom prst="rect">
            <a:avLst/>
          </a:prstGeom>
          <a:noFill/>
        </p:spPr>
        <p:txBody>
          <a:bodyPr wrap="square" rtlCol="0">
            <a:spAutoFit/>
          </a:bodyPr>
          <a:lstStyle/>
          <a:p>
            <a:r>
              <a:rPr lang="en-GB" sz="1600" b="1" dirty="0" smtClean="0">
                <a:solidFill>
                  <a:schemeClr val="tx2">
                    <a:lumMod val="50000"/>
                  </a:schemeClr>
                </a:solidFill>
              </a:rPr>
              <a:t>Figure: Agricultural </a:t>
            </a:r>
            <a:r>
              <a:rPr lang="en-GB" sz="1600" b="1" dirty="0">
                <a:solidFill>
                  <a:schemeClr val="tx2">
                    <a:lumMod val="50000"/>
                  </a:schemeClr>
                </a:solidFill>
              </a:rPr>
              <a:t>exports: types of burdensome NTMs applied by partner countries</a:t>
            </a:r>
            <a:endParaRPr lang="en-GB" sz="1600" dirty="0">
              <a:solidFill>
                <a:schemeClr val="tx2">
                  <a:lumMod val="50000"/>
                </a:schemeClr>
              </a:solidFill>
            </a:endParaRPr>
          </a:p>
        </p:txBody>
      </p:sp>
    </p:spTree>
    <p:extLst>
      <p:ext uri="{BB962C8B-B14F-4D97-AF65-F5344CB8AC3E}">
        <p14:creationId xmlns:p14="http://schemas.microsoft.com/office/powerpoint/2010/main" val="2397848344"/>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357158" y="527474"/>
            <a:ext cx="7959258" cy="552471"/>
          </a:xfrm>
        </p:spPr>
        <p:txBody>
          <a:bodyPr/>
          <a:lstStyle/>
          <a:p>
            <a:r>
              <a:rPr lang="fr-CH" sz="2800" dirty="0" err="1"/>
              <a:t>Aggregate</a:t>
            </a:r>
            <a:r>
              <a:rPr lang="fr-CH" sz="2800" dirty="0"/>
              <a:t> </a:t>
            </a:r>
            <a:r>
              <a:rPr lang="fr-CH" sz="2800" dirty="0" err="1"/>
              <a:t>survey</a:t>
            </a:r>
            <a:r>
              <a:rPr lang="fr-CH" sz="2800" dirty="0"/>
              <a:t> </a:t>
            </a:r>
            <a:r>
              <a:rPr lang="fr-CH" sz="2800" dirty="0" err="1"/>
              <a:t>results</a:t>
            </a:r>
            <a:r>
              <a:rPr lang="fr-CH" sz="2800" dirty="0"/>
              <a:t> for </a:t>
            </a:r>
            <a:r>
              <a:rPr lang="fr-CH" sz="2800" dirty="0" err="1" smtClean="0"/>
              <a:t>Arab</a:t>
            </a:r>
            <a:r>
              <a:rPr lang="fr-CH" sz="2800" dirty="0" smtClean="0"/>
              <a:t> </a:t>
            </a:r>
            <a:r>
              <a:rPr lang="fr-CH" sz="2800" dirty="0"/>
              <a:t>countries </a:t>
            </a:r>
            <a:r>
              <a:rPr lang="fr-CH" sz="2800" dirty="0" smtClean="0"/>
              <a:t>(4/4</a:t>
            </a:r>
            <a:r>
              <a:rPr lang="fr-CH" sz="2800" dirty="0"/>
              <a:t>)</a:t>
            </a:r>
            <a:endParaRPr lang="en-GB" sz="2800" dirty="0"/>
          </a:p>
        </p:txBody>
      </p:sp>
      <p:graphicFrame>
        <p:nvGraphicFramePr>
          <p:cNvPr id="9" name="Content Placeholder 4"/>
          <p:cNvGraphicFramePr>
            <a:graphicFrameLocks noGrp="1"/>
          </p:cNvGraphicFramePr>
          <p:nvPr>
            <p:ph idx="1"/>
            <p:extLst>
              <p:ext uri="{D42A27DB-BD31-4B8C-83A1-F6EECF244321}">
                <p14:modId xmlns:p14="http://schemas.microsoft.com/office/powerpoint/2010/main" val="3470707404"/>
              </p:ext>
            </p:extLst>
          </p:nvPr>
        </p:nvGraphicFramePr>
        <p:xfrm>
          <a:off x="357188" y="1628775"/>
          <a:ext cx="6807200" cy="4014788"/>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ABDB7DC1-6DFD-4804-B81B-5AD5FA162587}" type="slidenum">
              <a:rPr lang="en-US" smtClean="0"/>
              <a:pPr/>
              <a:t>49</a:t>
            </a:fld>
            <a:endParaRPr lang="en-US"/>
          </a:p>
        </p:txBody>
      </p:sp>
      <p:graphicFrame>
        <p:nvGraphicFramePr>
          <p:cNvPr id="11" name="Chart 10"/>
          <p:cNvGraphicFramePr/>
          <p:nvPr>
            <p:extLst>
              <p:ext uri="{D42A27DB-BD31-4B8C-83A1-F6EECF244321}">
                <p14:modId xmlns:p14="http://schemas.microsoft.com/office/powerpoint/2010/main" val="396588835"/>
              </p:ext>
            </p:extLst>
          </p:nvPr>
        </p:nvGraphicFramePr>
        <p:xfrm>
          <a:off x="4211960" y="1700808"/>
          <a:ext cx="4532301" cy="367240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p:cNvGraphicFramePr/>
          <p:nvPr>
            <p:extLst>
              <p:ext uri="{D42A27DB-BD31-4B8C-83A1-F6EECF244321}">
                <p14:modId xmlns:p14="http://schemas.microsoft.com/office/powerpoint/2010/main" val="1556385619"/>
              </p:ext>
            </p:extLst>
          </p:nvPr>
        </p:nvGraphicFramePr>
        <p:xfrm>
          <a:off x="323528" y="1628800"/>
          <a:ext cx="3888432" cy="3816424"/>
        </p:xfrm>
        <a:graphic>
          <a:graphicData uri="http://schemas.openxmlformats.org/drawingml/2006/chart">
            <c:chart xmlns:c="http://schemas.openxmlformats.org/drawingml/2006/chart" xmlns:r="http://schemas.openxmlformats.org/officeDocument/2006/relationships" r:id="rId5"/>
          </a:graphicData>
        </a:graphic>
      </p:graphicFrame>
      <p:sp>
        <p:nvSpPr>
          <p:cNvPr id="12" name="TextBox 11"/>
          <p:cNvSpPr txBox="1"/>
          <p:nvPr/>
        </p:nvSpPr>
        <p:spPr>
          <a:xfrm>
            <a:off x="267066" y="1186879"/>
            <a:ext cx="8876934" cy="338554"/>
          </a:xfrm>
          <a:prstGeom prst="rect">
            <a:avLst/>
          </a:prstGeom>
          <a:noFill/>
        </p:spPr>
        <p:txBody>
          <a:bodyPr wrap="square" rtlCol="0">
            <a:spAutoFit/>
          </a:bodyPr>
          <a:lstStyle/>
          <a:p>
            <a:r>
              <a:rPr lang="fr-CH" sz="1600" b="1" dirty="0" smtClean="0">
                <a:solidFill>
                  <a:schemeClr val="tx2">
                    <a:lumMod val="50000"/>
                  </a:schemeClr>
                </a:solidFill>
              </a:rPr>
              <a:t>Figure: </a:t>
            </a:r>
            <a:r>
              <a:rPr lang="en-GB" sz="1600" b="1" dirty="0">
                <a:solidFill>
                  <a:schemeClr val="tx2">
                    <a:lumMod val="50000"/>
                  </a:schemeClr>
                </a:solidFill>
              </a:rPr>
              <a:t>Manufacturing exports: types of burdensome NTMs applied by partner countries </a:t>
            </a:r>
          </a:p>
        </p:txBody>
      </p:sp>
    </p:spTree>
    <p:extLst>
      <p:ext uri="{BB962C8B-B14F-4D97-AF65-F5344CB8AC3E}">
        <p14:creationId xmlns:p14="http://schemas.microsoft.com/office/powerpoint/2010/main" val="12429733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323528" y="116632"/>
            <a:ext cx="8496300" cy="648072"/>
          </a:xfrm>
        </p:spPr>
        <p:txBody>
          <a:bodyPr/>
          <a:lstStyle/>
          <a:p>
            <a:r>
              <a:rPr lang="en-ZA" dirty="0" smtClean="0">
                <a:solidFill>
                  <a:schemeClr val="tx2"/>
                </a:solidFill>
                <a:latin typeface="Arial" charset="0"/>
                <a:cs typeface="Arial" charset="0"/>
              </a:rPr>
              <a:t>NTM classification on goods</a:t>
            </a:r>
          </a:p>
        </p:txBody>
      </p:sp>
      <p:graphicFrame>
        <p:nvGraphicFramePr>
          <p:cNvPr id="7" name="Diagram 6"/>
          <p:cNvGraphicFramePr/>
          <p:nvPr>
            <p:extLst>
              <p:ext uri="{D42A27DB-BD31-4B8C-83A1-F6EECF244321}">
                <p14:modId xmlns:p14="http://schemas.microsoft.com/office/powerpoint/2010/main" val="2497961325"/>
              </p:ext>
            </p:extLst>
          </p:nvPr>
        </p:nvGraphicFramePr>
        <p:xfrm>
          <a:off x="2710870" y="1052736"/>
          <a:ext cx="6253618"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2" name="Group 11"/>
          <p:cNvGrpSpPr/>
          <p:nvPr/>
        </p:nvGrpSpPr>
        <p:grpSpPr>
          <a:xfrm>
            <a:off x="1049149" y="1072141"/>
            <a:ext cx="1226242" cy="556660"/>
            <a:chOff x="152000" y="269179"/>
            <a:chExt cx="6299999" cy="255891"/>
          </a:xfrm>
        </p:grpSpPr>
        <p:sp>
          <p:nvSpPr>
            <p:cNvPr id="13" name="Rectangle 12"/>
            <p:cNvSpPr/>
            <p:nvPr/>
          </p:nvSpPr>
          <p:spPr>
            <a:xfrm>
              <a:off x="152000" y="269179"/>
              <a:ext cx="6299999" cy="255891"/>
            </a:xfrm>
            <a:prstGeom prst="rect">
              <a:avLst/>
            </a:prstGeom>
            <a:solidFill>
              <a:srgbClr val="92D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ectangle 13"/>
            <p:cNvSpPr/>
            <p:nvPr/>
          </p:nvSpPr>
          <p:spPr>
            <a:xfrm>
              <a:off x="152000" y="269179"/>
              <a:ext cx="6299999" cy="25589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020" tIns="33020" rIns="33020" bIns="33020" numCol="1" spcCol="1270" anchor="ctr" anchorCtr="0">
              <a:noAutofit/>
            </a:bodyPr>
            <a:lstStyle/>
            <a:p>
              <a:pPr defTabSz="577850">
                <a:lnSpc>
                  <a:spcPct val="90000"/>
                </a:lnSpc>
                <a:spcAft>
                  <a:spcPct val="35000"/>
                </a:spcAft>
              </a:pPr>
              <a:r>
                <a:rPr lang="en-GB" sz="1300" b="1" dirty="0" smtClean="0">
                  <a:solidFill>
                    <a:srgbClr val="FFFFFF"/>
                  </a:solidFill>
                </a:rPr>
                <a:t>Technical</a:t>
              </a:r>
              <a:r>
                <a:rPr lang="en-GB" sz="1300" dirty="0" smtClean="0">
                  <a:solidFill>
                    <a:srgbClr val="FFFFFF"/>
                  </a:solidFill>
                </a:rPr>
                <a:t> </a:t>
              </a:r>
              <a:r>
                <a:rPr lang="en-GB" sz="1300" b="1" dirty="0" smtClean="0">
                  <a:solidFill>
                    <a:srgbClr val="FFFFFF"/>
                  </a:solidFill>
                </a:rPr>
                <a:t>Measures</a:t>
              </a:r>
              <a:endParaRPr lang="en-GB" sz="1300" b="1" dirty="0">
                <a:solidFill>
                  <a:srgbClr val="FFFFFF"/>
                </a:solidFill>
              </a:endParaRPr>
            </a:p>
          </p:txBody>
        </p:sp>
      </p:grpSp>
      <p:grpSp>
        <p:nvGrpSpPr>
          <p:cNvPr id="15" name="Group 14"/>
          <p:cNvGrpSpPr/>
          <p:nvPr/>
        </p:nvGrpSpPr>
        <p:grpSpPr>
          <a:xfrm>
            <a:off x="1049177" y="3328528"/>
            <a:ext cx="1253515" cy="556660"/>
            <a:chOff x="152000" y="269179"/>
            <a:chExt cx="6299999" cy="255891"/>
          </a:xfrm>
        </p:grpSpPr>
        <p:sp>
          <p:nvSpPr>
            <p:cNvPr id="16" name="Rectangle 15"/>
            <p:cNvSpPr/>
            <p:nvPr/>
          </p:nvSpPr>
          <p:spPr>
            <a:xfrm>
              <a:off x="152000" y="269179"/>
              <a:ext cx="6299999" cy="255891"/>
            </a:xfrm>
            <a:prstGeom prst="rect">
              <a:avLst/>
            </a:prstGeom>
            <a:solidFill>
              <a:srgbClr val="92D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Rectangle 16"/>
            <p:cNvSpPr/>
            <p:nvPr/>
          </p:nvSpPr>
          <p:spPr>
            <a:xfrm>
              <a:off x="152000" y="269179"/>
              <a:ext cx="6299999" cy="255891"/>
            </a:xfrm>
            <a:prstGeom prst="rect">
              <a:avLst/>
            </a:prstGeom>
            <a:solidFill>
              <a:srgbClr val="92D050"/>
            </a:solidFill>
          </p:spPr>
          <p:style>
            <a:lnRef idx="0">
              <a:scrgbClr r="0" g="0" b="0"/>
            </a:lnRef>
            <a:fillRef idx="0">
              <a:scrgbClr r="0" g="0" b="0"/>
            </a:fillRef>
            <a:effectRef idx="0">
              <a:scrgbClr r="0" g="0" b="0"/>
            </a:effectRef>
            <a:fontRef idx="minor">
              <a:schemeClr val="lt1"/>
            </a:fontRef>
          </p:style>
          <p:txBody>
            <a:bodyPr spcFirstLastPara="0" vert="horz" wrap="square" lIns="33020" tIns="33020" rIns="33020" bIns="33020" numCol="1" spcCol="1270" anchor="ctr" anchorCtr="0">
              <a:noAutofit/>
            </a:bodyPr>
            <a:lstStyle/>
            <a:p>
              <a:pPr defTabSz="577850">
                <a:lnSpc>
                  <a:spcPct val="90000"/>
                </a:lnSpc>
                <a:spcAft>
                  <a:spcPct val="35000"/>
                </a:spcAft>
              </a:pPr>
              <a:r>
                <a:rPr lang="en-GB" sz="1300" b="1" dirty="0" smtClean="0">
                  <a:solidFill>
                    <a:srgbClr val="FFFFFF"/>
                  </a:solidFill>
                </a:rPr>
                <a:t>Non-Technical Measures</a:t>
              </a:r>
              <a:endParaRPr lang="en-GB" sz="1300" b="1" dirty="0">
                <a:solidFill>
                  <a:srgbClr val="FFFFFF"/>
                </a:solidFill>
              </a:endParaRPr>
            </a:p>
          </p:txBody>
        </p:sp>
      </p:grpSp>
      <p:sp>
        <p:nvSpPr>
          <p:cNvPr id="9" name="Left Brace 8"/>
          <p:cNvSpPr/>
          <p:nvPr/>
        </p:nvSpPr>
        <p:spPr bwMode="auto">
          <a:xfrm>
            <a:off x="2378531" y="980728"/>
            <a:ext cx="398807" cy="638370"/>
          </a:xfrm>
          <a:prstGeom prst="leftBrace">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endParaRPr lang="en-GB" smtClean="0">
              <a:solidFill>
                <a:srgbClr val="000000"/>
              </a:solidFill>
            </a:endParaRPr>
          </a:p>
        </p:txBody>
      </p:sp>
      <p:sp>
        <p:nvSpPr>
          <p:cNvPr id="10" name="Left Brace 9"/>
          <p:cNvSpPr/>
          <p:nvPr/>
        </p:nvSpPr>
        <p:spPr bwMode="auto">
          <a:xfrm>
            <a:off x="2369161" y="1844824"/>
            <a:ext cx="474677" cy="3528392"/>
          </a:xfrm>
          <a:prstGeom prst="leftBrace">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endParaRPr lang="en-GB" smtClean="0">
              <a:solidFill>
                <a:srgbClr val="000000"/>
              </a:solidFill>
            </a:endParaRPr>
          </a:p>
        </p:txBody>
      </p:sp>
      <p:grpSp>
        <p:nvGrpSpPr>
          <p:cNvPr id="21" name="Group 20"/>
          <p:cNvGrpSpPr/>
          <p:nvPr/>
        </p:nvGrpSpPr>
        <p:grpSpPr>
          <a:xfrm>
            <a:off x="185075" y="990480"/>
            <a:ext cx="598221" cy="4382785"/>
            <a:chOff x="152000" y="280381"/>
            <a:chExt cx="6299999" cy="255891"/>
          </a:xfrm>
        </p:grpSpPr>
        <p:sp>
          <p:nvSpPr>
            <p:cNvPr id="22" name="Rectangle 21"/>
            <p:cNvSpPr/>
            <p:nvPr/>
          </p:nvSpPr>
          <p:spPr>
            <a:xfrm>
              <a:off x="152000" y="280381"/>
              <a:ext cx="6299999" cy="255891"/>
            </a:xfrm>
            <a:prstGeom prst="rect">
              <a:avLst/>
            </a:prstGeom>
            <a:solidFill>
              <a:srgbClr val="C00000">
                <a:alpha val="54000"/>
              </a:srgb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Rectangle 22"/>
            <p:cNvSpPr/>
            <p:nvPr/>
          </p:nvSpPr>
          <p:spPr>
            <a:xfrm>
              <a:off x="152000" y="280381"/>
              <a:ext cx="6299999" cy="244689"/>
            </a:xfrm>
            <a:prstGeom prst="rect">
              <a:avLst/>
            </a:prstGeom>
          </p:spPr>
          <p:style>
            <a:lnRef idx="0">
              <a:scrgbClr r="0" g="0" b="0"/>
            </a:lnRef>
            <a:fillRef idx="0">
              <a:scrgbClr r="0" g="0" b="0"/>
            </a:fillRef>
            <a:effectRef idx="0">
              <a:scrgbClr r="0" g="0" b="0"/>
            </a:effectRef>
            <a:fontRef idx="minor">
              <a:schemeClr val="lt1"/>
            </a:fontRef>
          </p:style>
          <p:txBody>
            <a:bodyPr spcFirstLastPara="0" vert="vert270" wrap="square" lIns="33020" tIns="33020" rIns="33020" bIns="33020" numCol="1" spcCol="1270" anchor="ctr" anchorCtr="0">
              <a:noAutofit/>
            </a:bodyPr>
            <a:lstStyle/>
            <a:p>
              <a:pPr algn="ctr" defTabSz="577850">
                <a:lnSpc>
                  <a:spcPct val="90000"/>
                </a:lnSpc>
                <a:spcAft>
                  <a:spcPct val="35000"/>
                </a:spcAft>
              </a:pPr>
              <a:r>
                <a:rPr lang="fr-CH" sz="1600" dirty="0" smtClean="0">
                  <a:solidFill>
                    <a:srgbClr val="FFFFFF"/>
                  </a:solidFill>
                </a:rPr>
                <a:t>Import </a:t>
              </a:r>
              <a:r>
                <a:rPr lang="fr-CH" sz="1600" dirty="0" err="1" smtClean="0">
                  <a:solidFill>
                    <a:srgbClr val="FFFFFF"/>
                  </a:solidFill>
                </a:rPr>
                <a:t>related</a:t>
              </a:r>
              <a:r>
                <a:rPr lang="fr-CH" sz="1600" dirty="0" smtClean="0">
                  <a:solidFill>
                    <a:srgbClr val="FFFFFF"/>
                  </a:solidFill>
                </a:rPr>
                <a:t> </a:t>
              </a:r>
              <a:r>
                <a:rPr lang="fr-CH" sz="1600" dirty="0" err="1" smtClean="0">
                  <a:solidFill>
                    <a:srgbClr val="FFFFFF"/>
                  </a:solidFill>
                </a:rPr>
                <a:t>measures</a:t>
              </a:r>
              <a:endParaRPr lang="en-GB" sz="1600" dirty="0">
                <a:solidFill>
                  <a:srgbClr val="FFFFFF"/>
                </a:solidFill>
              </a:endParaRPr>
            </a:p>
          </p:txBody>
        </p:sp>
      </p:grpSp>
      <p:grpSp>
        <p:nvGrpSpPr>
          <p:cNvPr id="24" name="Group 23"/>
          <p:cNvGrpSpPr/>
          <p:nvPr/>
        </p:nvGrpSpPr>
        <p:grpSpPr>
          <a:xfrm>
            <a:off x="185080" y="5445224"/>
            <a:ext cx="1728193" cy="552140"/>
            <a:chOff x="152000" y="280381"/>
            <a:chExt cx="6299999" cy="255891"/>
          </a:xfrm>
        </p:grpSpPr>
        <p:sp>
          <p:nvSpPr>
            <p:cNvPr id="25" name="Rectangle 24"/>
            <p:cNvSpPr/>
            <p:nvPr/>
          </p:nvSpPr>
          <p:spPr>
            <a:xfrm>
              <a:off x="152000" y="280381"/>
              <a:ext cx="6299999" cy="255891"/>
            </a:xfrm>
            <a:prstGeom prst="rect">
              <a:avLst/>
            </a:prstGeom>
            <a:solidFill>
              <a:srgbClr val="C00000">
                <a:alpha val="54000"/>
              </a:srgb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Rectangle 25"/>
            <p:cNvSpPr/>
            <p:nvPr/>
          </p:nvSpPr>
          <p:spPr>
            <a:xfrm>
              <a:off x="152000" y="280381"/>
              <a:ext cx="6299999" cy="2446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020" tIns="33020" rIns="33020" bIns="33020" numCol="1" spcCol="1270" anchor="ctr" anchorCtr="0">
              <a:noAutofit/>
            </a:bodyPr>
            <a:lstStyle/>
            <a:p>
              <a:pPr algn="ctr" defTabSz="577850">
                <a:lnSpc>
                  <a:spcPct val="90000"/>
                </a:lnSpc>
                <a:spcAft>
                  <a:spcPct val="35000"/>
                </a:spcAft>
              </a:pPr>
              <a:r>
                <a:rPr lang="fr-CH" sz="1600" dirty="0" smtClean="0">
                  <a:solidFill>
                    <a:srgbClr val="FFFFFF"/>
                  </a:solidFill>
                </a:rPr>
                <a:t>Export </a:t>
              </a:r>
              <a:r>
                <a:rPr lang="fr-CH" sz="1600" dirty="0" err="1" smtClean="0">
                  <a:solidFill>
                    <a:srgbClr val="FFFFFF"/>
                  </a:solidFill>
                </a:rPr>
                <a:t>related</a:t>
              </a:r>
              <a:r>
                <a:rPr lang="fr-CH" sz="1600" dirty="0" smtClean="0">
                  <a:solidFill>
                    <a:srgbClr val="FFFFFF"/>
                  </a:solidFill>
                </a:rPr>
                <a:t> </a:t>
              </a:r>
              <a:r>
                <a:rPr lang="fr-CH" sz="1600" dirty="0" err="1" smtClean="0">
                  <a:solidFill>
                    <a:srgbClr val="FFFFFF"/>
                  </a:solidFill>
                </a:rPr>
                <a:t>measures</a:t>
              </a:r>
              <a:endParaRPr lang="en-GB" sz="1600" dirty="0">
                <a:solidFill>
                  <a:srgbClr val="FFFFFF"/>
                </a:solidFill>
              </a:endParaRPr>
            </a:p>
          </p:txBody>
        </p:sp>
      </p:grpSp>
      <p:cxnSp>
        <p:nvCxnSpPr>
          <p:cNvPr id="18" name="Straight Arrow Connector 17"/>
          <p:cNvCxnSpPr>
            <a:stCxn id="25" idx="3"/>
          </p:cNvCxnSpPr>
          <p:nvPr/>
        </p:nvCxnSpPr>
        <p:spPr bwMode="auto">
          <a:xfrm>
            <a:off x="1913273" y="5721294"/>
            <a:ext cx="693226"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0" name="Slide Number Placeholder 3"/>
          <p:cNvSpPr>
            <a:spLocks noGrp="1"/>
          </p:cNvSpPr>
          <p:nvPr>
            <p:ph type="sldNum" sz="quarter" idx="4294967295"/>
          </p:nvPr>
        </p:nvSpPr>
        <p:spPr>
          <a:xfrm>
            <a:off x="8143875" y="0"/>
            <a:ext cx="642938" cy="365125"/>
          </a:xfrm>
          <a:prstGeom prst="rect">
            <a:avLst/>
          </a:prstGeom>
        </p:spPr>
        <p:txBody>
          <a:bodyPr/>
          <a:lstStyle/>
          <a:p>
            <a:pPr>
              <a:defRPr/>
            </a:pPr>
            <a:fld id="{18222E58-CDED-4351-A5F5-DE3FC8D6CFC6}" type="slidenum">
              <a:rPr lang="en-US" smtClean="0"/>
              <a:pPr>
                <a:defRPr/>
              </a:pPr>
              <a:t>5</a:t>
            </a:fld>
            <a:endParaRPr lang="en-US" dirty="0"/>
          </a:p>
        </p:txBody>
      </p:sp>
    </p:spTree>
    <p:extLst>
      <p:ext uri="{BB962C8B-B14F-4D97-AF65-F5344CB8AC3E}">
        <p14:creationId xmlns:p14="http://schemas.microsoft.com/office/powerpoint/2010/main" val="42786832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69248" y="188640"/>
            <a:ext cx="8280920" cy="1023352"/>
          </a:xfrm>
        </p:spPr>
        <p:txBody>
          <a:bodyPr/>
          <a:lstStyle/>
          <a:p>
            <a:r>
              <a:rPr lang="fr-CH" sz="2800" dirty="0" err="1" smtClean="0">
                <a:latin typeface="Arial" charset="0"/>
                <a:cs typeface="Arial" charset="0"/>
              </a:rPr>
              <a:t>Talking</a:t>
            </a:r>
            <a:r>
              <a:rPr lang="fr-CH" sz="2800" dirty="0" smtClean="0">
                <a:latin typeface="Arial" charset="0"/>
                <a:cs typeface="Arial" charset="0"/>
              </a:rPr>
              <a:t> about </a:t>
            </a:r>
            <a:r>
              <a:rPr lang="fr-CH" sz="2800" dirty="0" err="1" smtClean="0">
                <a:latin typeface="Arial" charset="0"/>
                <a:cs typeface="Arial" charset="0"/>
              </a:rPr>
              <a:t>ROOs</a:t>
            </a:r>
            <a:r>
              <a:rPr lang="fr-CH" sz="2800" dirty="0" smtClean="0">
                <a:latin typeface="Arial" charset="0"/>
                <a:cs typeface="Arial" charset="0"/>
              </a:rPr>
              <a:t>….: Trade </a:t>
            </a:r>
            <a:r>
              <a:rPr lang="fr-CH" sz="2800" dirty="0" err="1" smtClean="0">
                <a:latin typeface="Arial" charset="0"/>
                <a:cs typeface="Arial" charset="0"/>
              </a:rPr>
              <a:t>Agreements</a:t>
            </a:r>
            <a:r>
              <a:rPr lang="fr-CH" sz="2800" dirty="0" smtClean="0">
                <a:latin typeface="Arial" charset="0"/>
                <a:cs typeface="Arial" charset="0"/>
              </a:rPr>
              <a:t> </a:t>
            </a:r>
            <a:r>
              <a:rPr lang="fr-CH" sz="2800" dirty="0" err="1" smtClean="0">
                <a:latin typeface="Arial" charset="0"/>
                <a:cs typeface="Arial" charset="0"/>
              </a:rPr>
              <a:t>involving</a:t>
            </a:r>
            <a:r>
              <a:rPr lang="fr-CH" sz="2800" dirty="0" smtClean="0">
                <a:latin typeface="Arial" charset="0"/>
                <a:cs typeface="Arial" charset="0"/>
              </a:rPr>
              <a:t> LAS </a:t>
            </a:r>
            <a:r>
              <a:rPr lang="fr-CH" sz="2800" dirty="0" err="1" smtClean="0">
                <a:latin typeface="Arial" charset="0"/>
                <a:cs typeface="Arial" charset="0"/>
              </a:rPr>
              <a:t>members</a:t>
            </a:r>
            <a:endParaRPr lang="en-US" sz="2800" dirty="0" smtClean="0">
              <a:latin typeface="Arial" charset="0"/>
              <a:cs typeface="Arial" charset="0"/>
            </a:endParaRPr>
          </a:p>
        </p:txBody>
      </p:sp>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B3BFA815-9D26-463D-B982-0A00B9AF1890}" type="slidenum">
              <a:rPr lang="en-US"/>
              <a:pPr>
                <a:defRPr/>
              </a:pPr>
              <a:t>50</a:t>
            </a:fld>
            <a:endParaRPr lang="en-US" dirty="0"/>
          </a:p>
        </p:txBody>
      </p:sp>
      <p:sp>
        <p:nvSpPr>
          <p:cNvPr id="6" name="Content Placeholder 5"/>
          <p:cNvSpPr>
            <a:spLocks noGrp="1"/>
          </p:cNvSpPr>
          <p:nvPr>
            <p:ph idx="1"/>
          </p:nvPr>
        </p:nvSpPr>
        <p:spPr>
          <a:xfrm>
            <a:off x="539552" y="1628800"/>
            <a:ext cx="7704856" cy="4014778"/>
          </a:xfrm>
        </p:spPr>
        <p:txBody>
          <a:bodyPr/>
          <a:lstStyle/>
          <a:p>
            <a:endParaRPr lang="fr-CH" dirty="0" smtClean="0"/>
          </a:p>
          <a:p>
            <a:endParaRPr lang="en-GB" dirty="0"/>
          </a:p>
        </p:txBody>
      </p:sp>
      <p:pic>
        <p:nvPicPr>
          <p:cNvPr id="5" name="Picture 4"/>
          <p:cNvPicPr/>
          <p:nvPr/>
        </p:nvPicPr>
        <p:blipFill>
          <a:blip r:embed="rId3" cstate="print"/>
          <a:stretch>
            <a:fillRect/>
          </a:stretch>
        </p:blipFill>
        <p:spPr>
          <a:xfrm>
            <a:off x="323528" y="1268759"/>
            <a:ext cx="8568952" cy="5589241"/>
          </a:xfrm>
          <a:prstGeom prst="rect">
            <a:avLst/>
          </a:prstGeom>
        </p:spPr>
      </p:pic>
    </p:spTree>
    <p:extLst>
      <p:ext uri="{BB962C8B-B14F-4D97-AF65-F5344CB8AC3E}">
        <p14:creationId xmlns:p14="http://schemas.microsoft.com/office/powerpoint/2010/main" val="1528557395"/>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319298" cy="525262"/>
          </a:xfrm>
        </p:spPr>
        <p:txBody>
          <a:bodyPr/>
          <a:lstStyle/>
          <a:p>
            <a:r>
              <a:rPr lang="fr-CH" dirty="0" err="1" smtClean="0"/>
              <a:t>Examples</a:t>
            </a:r>
            <a:r>
              <a:rPr lang="fr-CH" dirty="0" smtClean="0"/>
              <a:t> of </a:t>
            </a:r>
            <a:r>
              <a:rPr lang="fr-CH" dirty="0" err="1" smtClean="0"/>
              <a:t>problems</a:t>
            </a:r>
            <a:r>
              <a:rPr lang="fr-CH" dirty="0" smtClean="0"/>
              <a:t> </a:t>
            </a:r>
            <a:r>
              <a:rPr lang="fr-CH" dirty="0" err="1" smtClean="0"/>
              <a:t>reported</a:t>
            </a:r>
            <a:r>
              <a:rPr lang="fr-CH" dirty="0" smtClean="0"/>
              <a:t> </a:t>
            </a:r>
            <a:r>
              <a:rPr lang="fr-CH" sz="1800" dirty="0" smtClean="0"/>
              <a:t>(intra-</a:t>
            </a:r>
            <a:r>
              <a:rPr lang="fr-CH" sz="1800" dirty="0" err="1" smtClean="0"/>
              <a:t>regional</a:t>
            </a:r>
            <a:r>
              <a:rPr lang="fr-CH" sz="1800" dirty="0" smtClean="0"/>
              <a:t> </a:t>
            </a:r>
            <a:r>
              <a:rPr lang="fr-CH" sz="1800" dirty="0" err="1" smtClean="0"/>
              <a:t>trade</a:t>
            </a:r>
            <a:r>
              <a:rPr lang="fr-CH" sz="1800" dirty="0" smtClean="0"/>
              <a:t>)</a:t>
            </a:r>
            <a:r>
              <a:rPr lang="fr-CH" dirty="0" smtClean="0"/>
              <a:t>: </a:t>
            </a:r>
            <a:r>
              <a:rPr lang="fr-CH" dirty="0" err="1" smtClean="0"/>
              <a:t>ROOs</a:t>
            </a:r>
            <a:r>
              <a:rPr lang="fr-CH" dirty="0" smtClean="0"/>
              <a:t> (1/2)</a:t>
            </a:r>
            <a:endParaRPr lang="en-GB" dirty="0"/>
          </a:p>
        </p:txBody>
      </p:sp>
      <p:sp>
        <p:nvSpPr>
          <p:cNvPr id="3" name="Content Placeholder 2"/>
          <p:cNvSpPr>
            <a:spLocks noGrp="1"/>
          </p:cNvSpPr>
          <p:nvPr>
            <p:ph idx="1"/>
          </p:nvPr>
        </p:nvSpPr>
        <p:spPr>
          <a:xfrm>
            <a:off x="357158" y="1556793"/>
            <a:ext cx="8319298" cy="4536504"/>
          </a:xfrm>
        </p:spPr>
        <p:txBody>
          <a:bodyPr>
            <a:normAutofit/>
          </a:bodyPr>
          <a:lstStyle/>
          <a:p>
            <a:r>
              <a:rPr lang="en-GB" sz="2000" dirty="0" smtClean="0"/>
              <a:t>“</a:t>
            </a:r>
            <a:r>
              <a:rPr lang="en-GB" sz="2000" i="1" dirty="0" smtClean="0"/>
              <a:t>…In </a:t>
            </a:r>
            <a:r>
              <a:rPr lang="en-GB" sz="2000" i="1" dirty="0"/>
              <a:t>many cases even with this preferential COO </a:t>
            </a:r>
            <a:r>
              <a:rPr lang="en-GB" sz="2000" i="1" dirty="0" smtClean="0"/>
              <a:t>the </a:t>
            </a:r>
            <a:r>
              <a:rPr lang="en-GB" sz="2000" i="1" dirty="0"/>
              <a:t>company pays tariffs in most of the Arab </a:t>
            </a:r>
            <a:r>
              <a:rPr lang="en-GB" sz="2000" i="1" dirty="0" smtClean="0"/>
              <a:t>countries.</a:t>
            </a:r>
            <a:r>
              <a:rPr lang="en-GB" sz="2000" dirty="0" smtClean="0"/>
              <a:t>”</a:t>
            </a:r>
          </a:p>
          <a:p>
            <a:endParaRPr lang="fr-CH" sz="2000" dirty="0"/>
          </a:p>
          <a:p>
            <a:r>
              <a:rPr lang="en-GB" sz="2000" dirty="0" smtClean="0"/>
              <a:t>“</a:t>
            </a:r>
            <a:r>
              <a:rPr lang="en-GB" sz="2000" i="1" dirty="0" smtClean="0"/>
              <a:t>Although </a:t>
            </a:r>
            <a:r>
              <a:rPr lang="en-GB" sz="2000" i="1" dirty="0"/>
              <a:t>the products imported from Morocco are complying with the PAFTA rules of origin, the </a:t>
            </a:r>
            <a:r>
              <a:rPr lang="en-GB" sz="2000" i="1" dirty="0" smtClean="0"/>
              <a:t>Customs </a:t>
            </a:r>
            <a:r>
              <a:rPr lang="en-GB" sz="2000" i="1" dirty="0"/>
              <a:t>Authority do not grant it the preferential treatment and they refuse the PAFTA certificate of origin. Their excuse is that the producing company is a French </a:t>
            </a:r>
            <a:r>
              <a:rPr lang="en-GB" sz="2000" i="1" dirty="0" smtClean="0"/>
              <a:t>subsidiary </a:t>
            </a:r>
            <a:r>
              <a:rPr lang="en-GB" sz="2000" i="1" dirty="0"/>
              <a:t>functioning in Morocco</a:t>
            </a:r>
            <a:r>
              <a:rPr lang="en-GB" sz="2000" i="1" dirty="0" smtClean="0"/>
              <a:t>.</a:t>
            </a:r>
            <a:r>
              <a:rPr lang="en-GB" sz="2000" dirty="0" smtClean="0"/>
              <a:t>”</a:t>
            </a:r>
          </a:p>
          <a:p>
            <a:endParaRPr lang="fr-CH" sz="2000" dirty="0"/>
          </a:p>
          <a:p>
            <a:r>
              <a:rPr lang="en-GB" sz="2000" dirty="0" smtClean="0"/>
              <a:t>“</a:t>
            </a:r>
            <a:r>
              <a:rPr lang="en-GB" sz="2000" i="1" dirty="0" smtClean="0"/>
              <a:t>All </a:t>
            </a:r>
            <a:r>
              <a:rPr lang="en-GB" sz="2000" i="1" dirty="0"/>
              <a:t>entries required in the PAFTA certificate of origin must be written 100% in Arabic otherwise the certificate is refused. This is very difficult as some </a:t>
            </a:r>
            <a:r>
              <a:rPr lang="en-GB" sz="2000" i="1" dirty="0" smtClean="0"/>
              <a:t>… technical </a:t>
            </a:r>
            <a:r>
              <a:rPr lang="en-GB" sz="2000" i="1" dirty="0"/>
              <a:t>specifications can't be translated in Arabic</a:t>
            </a:r>
            <a:r>
              <a:rPr lang="en-GB" sz="2000" i="1" dirty="0" smtClean="0"/>
              <a:t>.</a:t>
            </a:r>
            <a:r>
              <a:rPr lang="en-GB" sz="2000" dirty="0" smtClean="0"/>
              <a:t>”</a:t>
            </a:r>
            <a:endParaRPr lang="en-GB" sz="2000" i="1" dirty="0"/>
          </a:p>
          <a:p>
            <a:endParaRPr lang="en-GB" sz="2000" dirty="0" smtClean="0"/>
          </a:p>
          <a:p>
            <a:endParaRPr lang="en-GB" sz="2000" dirty="0"/>
          </a:p>
        </p:txBody>
      </p:sp>
      <p:sp>
        <p:nvSpPr>
          <p:cNvPr id="4" name="Slide Number Placeholder 3"/>
          <p:cNvSpPr>
            <a:spLocks noGrp="1"/>
          </p:cNvSpPr>
          <p:nvPr>
            <p:ph type="sldNum" sz="quarter" idx="12"/>
          </p:nvPr>
        </p:nvSpPr>
        <p:spPr/>
        <p:txBody>
          <a:bodyPr/>
          <a:lstStyle/>
          <a:p>
            <a:fld id="{ABDB7DC1-6DFD-4804-B81B-5AD5FA162587}" type="slidenum">
              <a:rPr lang="en-US" smtClean="0"/>
              <a:pPr/>
              <a:t>51</a:t>
            </a:fld>
            <a:endParaRPr lang="en-US"/>
          </a:p>
        </p:txBody>
      </p:sp>
    </p:spTree>
    <p:extLst>
      <p:ext uri="{BB962C8B-B14F-4D97-AF65-F5344CB8AC3E}">
        <p14:creationId xmlns:p14="http://schemas.microsoft.com/office/powerpoint/2010/main" val="527327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319298" cy="525262"/>
          </a:xfrm>
        </p:spPr>
        <p:txBody>
          <a:bodyPr/>
          <a:lstStyle/>
          <a:p>
            <a:r>
              <a:rPr lang="fr-CH" dirty="0" err="1" smtClean="0"/>
              <a:t>Examples</a:t>
            </a:r>
            <a:r>
              <a:rPr lang="fr-CH" dirty="0" smtClean="0"/>
              <a:t> of </a:t>
            </a:r>
            <a:r>
              <a:rPr lang="fr-CH" dirty="0" err="1" smtClean="0"/>
              <a:t>problems</a:t>
            </a:r>
            <a:r>
              <a:rPr lang="fr-CH" dirty="0" smtClean="0"/>
              <a:t> </a:t>
            </a:r>
            <a:r>
              <a:rPr lang="fr-CH" dirty="0" err="1" smtClean="0"/>
              <a:t>reported</a:t>
            </a:r>
            <a:r>
              <a:rPr lang="fr-CH" dirty="0" smtClean="0"/>
              <a:t> </a:t>
            </a:r>
            <a:r>
              <a:rPr lang="fr-CH" sz="1800" dirty="0"/>
              <a:t>(intra-</a:t>
            </a:r>
            <a:r>
              <a:rPr lang="fr-CH" sz="1800" dirty="0" err="1"/>
              <a:t>regional</a:t>
            </a:r>
            <a:r>
              <a:rPr lang="fr-CH" sz="1800" dirty="0"/>
              <a:t> </a:t>
            </a:r>
            <a:r>
              <a:rPr lang="fr-CH" sz="1800" dirty="0" err="1"/>
              <a:t>trade</a:t>
            </a:r>
            <a:r>
              <a:rPr lang="fr-CH" sz="1800" dirty="0"/>
              <a:t>)</a:t>
            </a:r>
            <a:r>
              <a:rPr lang="fr-CH" dirty="0" smtClean="0"/>
              <a:t>: </a:t>
            </a:r>
            <a:r>
              <a:rPr lang="fr-CH" dirty="0" err="1" smtClean="0"/>
              <a:t>ROOs</a:t>
            </a:r>
            <a:r>
              <a:rPr lang="fr-CH" dirty="0" smtClean="0"/>
              <a:t> (2/2)</a:t>
            </a:r>
            <a:endParaRPr lang="en-GB" dirty="0"/>
          </a:p>
        </p:txBody>
      </p:sp>
      <p:sp>
        <p:nvSpPr>
          <p:cNvPr id="3" name="Content Placeholder 2"/>
          <p:cNvSpPr>
            <a:spLocks noGrp="1"/>
          </p:cNvSpPr>
          <p:nvPr>
            <p:ph idx="1"/>
          </p:nvPr>
        </p:nvSpPr>
        <p:spPr>
          <a:xfrm>
            <a:off x="357158" y="1340768"/>
            <a:ext cx="8319298" cy="4752529"/>
          </a:xfrm>
        </p:spPr>
        <p:txBody>
          <a:bodyPr>
            <a:normAutofit fontScale="92500" lnSpcReduction="20000"/>
          </a:bodyPr>
          <a:lstStyle/>
          <a:p>
            <a:endParaRPr lang="fr-CH" sz="2000" dirty="0"/>
          </a:p>
          <a:p>
            <a:r>
              <a:rPr lang="en-GB" sz="2000" dirty="0" smtClean="0"/>
              <a:t>“</a:t>
            </a:r>
            <a:r>
              <a:rPr lang="en-GB" sz="2000" i="1" dirty="0"/>
              <a:t>According to the Pan Arab Free Trade Area (PAFTA), </a:t>
            </a:r>
            <a:r>
              <a:rPr lang="en-GB" sz="2000" i="1" dirty="0" smtClean="0"/>
              <a:t>the customs </a:t>
            </a:r>
            <a:r>
              <a:rPr lang="en-GB" sz="2000" i="1" dirty="0"/>
              <a:t>authority ask for a mark of origin to be printed on the product itself in a way that can't be removed or erased. This can't be done in this company's case due to the nature of the products, which are big rolls of coil nets. The supplier was instructed to print those marks on a metal piece to be attached to the product but the </a:t>
            </a:r>
            <a:r>
              <a:rPr lang="en-GB" sz="2000" i="1" dirty="0" smtClean="0"/>
              <a:t>Customs </a:t>
            </a:r>
            <a:r>
              <a:rPr lang="en-GB" sz="2000" i="1" dirty="0"/>
              <a:t>Authorities refused and the company had to pay tariffs</a:t>
            </a:r>
            <a:r>
              <a:rPr lang="en-GB" sz="2000" i="1" dirty="0" smtClean="0"/>
              <a:t>.”</a:t>
            </a:r>
          </a:p>
          <a:p>
            <a:endParaRPr lang="fr-CH" sz="2000" dirty="0"/>
          </a:p>
          <a:p>
            <a:r>
              <a:rPr lang="en-GB" sz="2000" i="1" dirty="0"/>
              <a:t>“Issuing the certificate of origin (EUR 1) takes 5 days which delays the shipping process.” </a:t>
            </a:r>
            <a:r>
              <a:rPr lang="en-GB" sz="2000" dirty="0"/>
              <a:t> (case reported for exporting to the EU</a:t>
            </a:r>
            <a:r>
              <a:rPr lang="en-GB" sz="2000" dirty="0" smtClean="0"/>
              <a:t>)</a:t>
            </a:r>
          </a:p>
          <a:p>
            <a:endParaRPr lang="en-GB" sz="2000" dirty="0" smtClean="0"/>
          </a:p>
          <a:p>
            <a:r>
              <a:rPr lang="en-GB" sz="2000" dirty="0" smtClean="0"/>
              <a:t>“</a:t>
            </a:r>
            <a:r>
              <a:rPr lang="en-GB" sz="2000" i="1" dirty="0" smtClean="0"/>
              <a:t>According </a:t>
            </a:r>
            <a:r>
              <a:rPr lang="en-GB" sz="2000" i="1" dirty="0"/>
              <a:t>to the context of PAFTA agreement, originating products shouldn't consist of any Israeli component. The Customs Authorities in some importing countries require the presentation of many documents and declarations to prove that this requirement is fulfilled. A certificate from the shipping line </a:t>
            </a:r>
            <a:r>
              <a:rPr lang="en-GB" sz="2000" i="1" dirty="0" smtClean="0"/>
              <a:t>is </a:t>
            </a:r>
            <a:r>
              <a:rPr lang="en-GB" sz="2000" i="1" dirty="0"/>
              <a:t>required stating that the ship didn't pass through any Israeli port, which is really unnecessary. The other documents are hard to get</a:t>
            </a:r>
            <a:r>
              <a:rPr lang="en-GB" sz="2000" i="1" dirty="0" smtClean="0"/>
              <a:t>.</a:t>
            </a:r>
            <a:r>
              <a:rPr lang="en-GB" sz="2000" dirty="0" smtClean="0"/>
              <a:t>”</a:t>
            </a:r>
            <a:endParaRPr lang="en-GB" sz="2000" dirty="0"/>
          </a:p>
          <a:p>
            <a:endParaRPr lang="en-GB" sz="2000" dirty="0"/>
          </a:p>
          <a:p>
            <a:endParaRPr lang="en-GB" sz="2000" dirty="0" smtClean="0"/>
          </a:p>
          <a:p>
            <a:endParaRPr lang="en-GB" sz="2000" dirty="0"/>
          </a:p>
        </p:txBody>
      </p:sp>
      <p:sp>
        <p:nvSpPr>
          <p:cNvPr id="4" name="Slide Number Placeholder 3"/>
          <p:cNvSpPr>
            <a:spLocks noGrp="1"/>
          </p:cNvSpPr>
          <p:nvPr>
            <p:ph type="sldNum" sz="quarter" idx="12"/>
          </p:nvPr>
        </p:nvSpPr>
        <p:spPr/>
        <p:txBody>
          <a:bodyPr/>
          <a:lstStyle/>
          <a:p>
            <a:fld id="{ABDB7DC1-6DFD-4804-B81B-5AD5FA162587}" type="slidenum">
              <a:rPr lang="en-US" smtClean="0"/>
              <a:pPr/>
              <a:t>52</a:t>
            </a:fld>
            <a:endParaRPr lang="en-US"/>
          </a:p>
        </p:txBody>
      </p:sp>
    </p:spTree>
    <p:extLst>
      <p:ext uri="{BB962C8B-B14F-4D97-AF65-F5344CB8AC3E}">
        <p14:creationId xmlns:p14="http://schemas.microsoft.com/office/powerpoint/2010/main" val="2470302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527475"/>
            <a:ext cx="8319298" cy="525262"/>
          </a:xfrm>
        </p:spPr>
        <p:txBody>
          <a:bodyPr/>
          <a:lstStyle/>
          <a:p>
            <a:r>
              <a:rPr lang="fr-CH" dirty="0" err="1" smtClean="0"/>
              <a:t>Examples</a:t>
            </a:r>
            <a:r>
              <a:rPr lang="fr-CH" dirty="0" smtClean="0"/>
              <a:t> of </a:t>
            </a:r>
            <a:r>
              <a:rPr lang="fr-CH" dirty="0" err="1" smtClean="0"/>
              <a:t>problems</a:t>
            </a:r>
            <a:r>
              <a:rPr lang="fr-CH" dirty="0" smtClean="0"/>
              <a:t> </a:t>
            </a:r>
            <a:r>
              <a:rPr lang="fr-CH" dirty="0" err="1" smtClean="0"/>
              <a:t>reported</a:t>
            </a:r>
            <a:r>
              <a:rPr lang="fr-CH" dirty="0" smtClean="0"/>
              <a:t> </a:t>
            </a:r>
            <a:r>
              <a:rPr lang="fr-CH" sz="1800" dirty="0"/>
              <a:t>(intra-</a:t>
            </a:r>
            <a:r>
              <a:rPr lang="fr-CH" sz="1800" dirty="0" err="1"/>
              <a:t>regional</a:t>
            </a:r>
            <a:r>
              <a:rPr lang="fr-CH" sz="1800" dirty="0"/>
              <a:t> </a:t>
            </a:r>
            <a:r>
              <a:rPr lang="fr-CH" sz="1800" dirty="0" err="1"/>
              <a:t>trade</a:t>
            </a:r>
            <a:r>
              <a:rPr lang="fr-CH" sz="1800" dirty="0"/>
              <a:t>)</a:t>
            </a:r>
            <a:r>
              <a:rPr lang="fr-CH" dirty="0" smtClean="0"/>
              <a:t>: </a:t>
            </a:r>
            <a:r>
              <a:rPr lang="fr-CH" dirty="0" err="1" smtClean="0"/>
              <a:t>Technical</a:t>
            </a:r>
            <a:r>
              <a:rPr lang="fr-CH" dirty="0" smtClean="0"/>
              <a:t> </a:t>
            </a:r>
            <a:r>
              <a:rPr lang="fr-CH" dirty="0" err="1" smtClean="0"/>
              <a:t>measures</a:t>
            </a:r>
            <a:endParaRPr lang="en-GB" dirty="0"/>
          </a:p>
        </p:txBody>
      </p:sp>
      <p:sp>
        <p:nvSpPr>
          <p:cNvPr id="3" name="Content Placeholder 2"/>
          <p:cNvSpPr>
            <a:spLocks noGrp="1"/>
          </p:cNvSpPr>
          <p:nvPr>
            <p:ph idx="1"/>
          </p:nvPr>
        </p:nvSpPr>
        <p:spPr>
          <a:xfrm>
            <a:off x="323528" y="1817439"/>
            <a:ext cx="8319298" cy="4059833"/>
          </a:xfrm>
        </p:spPr>
        <p:txBody>
          <a:bodyPr>
            <a:normAutofit fontScale="92500" lnSpcReduction="10000"/>
          </a:bodyPr>
          <a:lstStyle/>
          <a:p>
            <a:r>
              <a:rPr lang="en-GB" sz="2000" dirty="0" smtClean="0"/>
              <a:t>“</a:t>
            </a:r>
            <a:r>
              <a:rPr lang="en-GB" sz="2000" i="1" dirty="0"/>
              <a:t>The Saudi authorities prohibits the use of genetically modified organisms (GMOs)- The product should be GMOs free. The Egyptian Ministry of Health is not able to test the products and issue the relevant certificate because of the lack of the appropriate facilities or equipped labs to do such </a:t>
            </a:r>
            <a:r>
              <a:rPr lang="en-GB" sz="2000" i="1" dirty="0" smtClean="0"/>
              <a:t>analysis.</a:t>
            </a:r>
            <a:r>
              <a:rPr lang="en-GB" sz="2000" dirty="0" smtClean="0"/>
              <a:t>”</a:t>
            </a:r>
          </a:p>
          <a:p>
            <a:endParaRPr lang="fr-CH" sz="2000" dirty="0"/>
          </a:p>
          <a:p>
            <a:r>
              <a:rPr lang="en-GB" sz="2000" i="1" dirty="0" smtClean="0"/>
              <a:t>“The </a:t>
            </a:r>
            <a:r>
              <a:rPr lang="en-GB" sz="2000" i="1" dirty="0"/>
              <a:t>Lebanese Authorities changed the </a:t>
            </a:r>
            <a:r>
              <a:rPr lang="en-GB" sz="2000" i="1" dirty="0" smtClean="0"/>
              <a:t>labelling </a:t>
            </a:r>
            <a:r>
              <a:rPr lang="en-GB" sz="2000" i="1" dirty="0"/>
              <a:t>requirements where each furniture piece should have a "Made in Egypt" stamp on it. There was no due notice for this modified requirement, that caused problems for the company when shipping a </a:t>
            </a:r>
            <a:r>
              <a:rPr lang="en-GB" sz="2000" i="1" dirty="0" smtClean="0"/>
              <a:t>non-complying </a:t>
            </a:r>
            <a:r>
              <a:rPr lang="en-GB" sz="2000" i="1" dirty="0"/>
              <a:t>shipment thus a fine of USD 5000 had to be paid</a:t>
            </a:r>
            <a:r>
              <a:rPr lang="en-GB" sz="2000" i="1" dirty="0" smtClean="0"/>
              <a:t>.”</a:t>
            </a:r>
            <a:endParaRPr lang="en-GB" sz="2000" i="1" dirty="0"/>
          </a:p>
          <a:p>
            <a:endParaRPr lang="fr-CH" sz="2000" dirty="0" smtClean="0"/>
          </a:p>
          <a:p>
            <a:r>
              <a:rPr lang="en-GB" sz="2000" dirty="0" smtClean="0"/>
              <a:t>“</a:t>
            </a:r>
            <a:r>
              <a:rPr lang="en-GB" sz="2000" i="1" dirty="0" smtClean="0"/>
              <a:t>The partner country often changes </a:t>
            </a:r>
            <a:r>
              <a:rPr lang="en-GB" sz="2000" i="1" dirty="0"/>
              <a:t>the required labelling requirements without due notice</a:t>
            </a:r>
            <a:r>
              <a:rPr lang="en-GB" sz="2000" i="1" dirty="0" smtClean="0"/>
              <a:t>.</a:t>
            </a:r>
            <a:r>
              <a:rPr lang="en-GB" sz="2000" dirty="0" smtClean="0"/>
              <a:t>”</a:t>
            </a:r>
            <a:endParaRPr lang="en-GB" sz="2000" dirty="0"/>
          </a:p>
          <a:p>
            <a:endParaRPr lang="en-GB" sz="2000" dirty="0"/>
          </a:p>
        </p:txBody>
      </p:sp>
      <p:sp>
        <p:nvSpPr>
          <p:cNvPr id="4" name="Slide Number Placeholder 3"/>
          <p:cNvSpPr>
            <a:spLocks noGrp="1"/>
          </p:cNvSpPr>
          <p:nvPr>
            <p:ph type="sldNum" sz="quarter" idx="12"/>
          </p:nvPr>
        </p:nvSpPr>
        <p:spPr/>
        <p:txBody>
          <a:bodyPr/>
          <a:lstStyle/>
          <a:p>
            <a:fld id="{ABDB7DC1-6DFD-4804-B81B-5AD5FA162587}" type="slidenum">
              <a:rPr lang="en-US" smtClean="0"/>
              <a:pPr/>
              <a:t>53</a:t>
            </a:fld>
            <a:endParaRPr lang="en-US"/>
          </a:p>
        </p:txBody>
      </p:sp>
    </p:spTree>
    <p:extLst>
      <p:ext uri="{BB962C8B-B14F-4D97-AF65-F5344CB8AC3E}">
        <p14:creationId xmlns:p14="http://schemas.microsoft.com/office/powerpoint/2010/main" val="2018203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527475"/>
            <a:ext cx="8319298" cy="525262"/>
          </a:xfrm>
        </p:spPr>
        <p:txBody>
          <a:bodyPr/>
          <a:lstStyle/>
          <a:p>
            <a:r>
              <a:rPr lang="fr-CH" dirty="0" err="1" smtClean="0"/>
              <a:t>Examples</a:t>
            </a:r>
            <a:r>
              <a:rPr lang="fr-CH" dirty="0" smtClean="0"/>
              <a:t> of </a:t>
            </a:r>
            <a:r>
              <a:rPr lang="fr-CH" dirty="0" err="1" smtClean="0"/>
              <a:t>problems</a:t>
            </a:r>
            <a:r>
              <a:rPr lang="fr-CH" dirty="0" smtClean="0"/>
              <a:t> </a:t>
            </a:r>
            <a:r>
              <a:rPr lang="fr-CH" dirty="0" err="1" smtClean="0"/>
              <a:t>reported</a:t>
            </a:r>
            <a:r>
              <a:rPr lang="fr-CH" dirty="0" smtClean="0"/>
              <a:t> </a:t>
            </a:r>
            <a:r>
              <a:rPr lang="fr-CH" sz="1800" dirty="0"/>
              <a:t>(intra-</a:t>
            </a:r>
            <a:r>
              <a:rPr lang="fr-CH" sz="1800" dirty="0" err="1"/>
              <a:t>regional</a:t>
            </a:r>
            <a:r>
              <a:rPr lang="fr-CH" sz="1800" dirty="0"/>
              <a:t> </a:t>
            </a:r>
            <a:r>
              <a:rPr lang="fr-CH" sz="1800" dirty="0" err="1"/>
              <a:t>trade</a:t>
            </a:r>
            <a:r>
              <a:rPr lang="fr-CH" sz="1800" dirty="0"/>
              <a:t>)</a:t>
            </a:r>
            <a:r>
              <a:rPr lang="fr-CH" dirty="0" smtClean="0"/>
              <a:t>: </a:t>
            </a:r>
            <a:r>
              <a:rPr lang="fr-CH" dirty="0" err="1" smtClean="0"/>
              <a:t>Conformity</a:t>
            </a:r>
            <a:r>
              <a:rPr lang="fr-CH" dirty="0" smtClean="0"/>
              <a:t> </a:t>
            </a:r>
            <a:r>
              <a:rPr lang="fr-CH" dirty="0" err="1" smtClean="0"/>
              <a:t>assessment</a:t>
            </a:r>
            <a:endParaRPr lang="en-GB" dirty="0"/>
          </a:p>
        </p:txBody>
      </p:sp>
      <p:sp>
        <p:nvSpPr>
          <p:cNvPr id="3" name="Content Placeholder 2"/>
          <p:cNvSpPr>
            <a:spLocks noGrp="1"/>
          </p:cNvSpPr>
          <p:nvPr>
            <p:ph idx="1"/>
          </p:nvPr>
        </p:nvSpPr>
        <p:spPr>
          <a:xfrm>
            <a:off x="323528" y="1817439"/>
            <a:ext cx="8319298" cy="4203849"/>
          </a:xfrm>
        </p:spPr>
        <p:txBody>
          <a:bodyPr>
            <a:normAutofit/>
          </a:bodyPr>
          <a:lstStyle/>
          <a:p>
            <a:r>
              <a:rPr lang="en-GB" sz="2000" dirty="0" smtClean="0"/>
              <a:t>“</a:t>
            </a:r>
            <a:r>
              <a:rPr lang="en-GB" sz="2000" i="1" dirty="0"/>
              <a:t>The </a:t>
            </a:r>
            <a:r>
              <a:rPr lang="en-GB" sz="2000" i="1" dirty="0" smtClean="0"/>
              <a:t>Saudi Customs </a:t>
            </a:r>
            <a:r>
              <a:rPr lang="en-GB" sz="2000" i="1" dirty="0"/>
              <a:t>Authorities require a </a:t>
            </a:r>
            <a:r>
              <a:rPr lang="en-GB" sz="2000" i="1" dirty="0" err="1"/>
              <a:t>comformity</a:t>
            </a:r>
            <a:r>
              <a:rPr lang="en-GB" sz="2000" i="1" dirty="0"/>
              <a:t> certificate for the product according to the European Standards (EN 817). This certificate is only accepted from a private third company called "</a:t>
            </a:r>
            <a:r>
              <a:rPr lang="en-GB" sz="2000" i="1" dirty="0" err="1"/>
              <a:t>InterTech</a:t>
            </a:r>
            <a:r>
              <a:rPr lang="en-GB" sz="2000" i="1" dirty="0"/>
              <a:t>" located in </a:t>
            </a:r>
            <a:r>
              <a:rPr lang="en-GB" sz="2000" i="1" dirty="0" smtClean="0"/>
              <a:t>Alexandria. </a:t>
            </a:r>
            <a:r>
              <a:rPr lang="en-GB" sz="2000" i="1" dirty="0"/>
              <a:t>The cost of this certificate is very high (30,000 EGP) per shipment according to </a:t>
            </a:r>
            <a:r>
              <a:rPr lang="en-GB" sz="2000" i="1" dirty="0" err="1"/>
              <a:t>Intertech</a:t>
            </a:r>
            <a:r>
              <a:rPr lang="en-GB" sz="2000" i="1" dirty="0"/>
              <a:t>. The </a:t>
            </a:r>
            <a:r>
              <a:rPr lang="en-GB" sz="2000" i="1" dirty="0" smtClean="0"/>
              <a:t>Customs Authorities </a:t>
            </a:r>
            <a:r>
              <a:rPr lang="en-GB" sz="2000" i="1" dirty="0"/>
              <a:t>refused to recognize or accept a similar certificate from the Egyptian Standardization Organization or the Faculty of Engineering</a:t>
            </a:r>
            <a:r>
              <a:rPr lang="en-GB" sz="2000" i="1" dirty="0" smtClean="0"/>
              <a:t>.</a:t>
            </a:r>
            <a:r>
              <a:rPr lang="en-GB" sz="2000" dirty="0" smtClean="0"/>
              <a:t>”</a:t>
            </a:r>
          </a:p>
          <a:p>
            <a:endParaRPr lang="en-GB" sz="2000" dirty="0" smtClean="0"/>
          </a:p>
          <a:p>
            <a:r>
              <a:rPr lang="en-GB" sz="2000" dirty="0" smtClean="0"/>
              <a:t>“</a:t>
            </a:r>
            <a:r>
              <a:rPr lang="en-GB" sz="2000" i="1" dirty="0" smtClean="0"/>
              <a:t>The </a:t>
            </a:r>
            <a:r>
              <a:rPr lang="en-GB" sz="2000" i="1" dirty="0"/>
              <a:t>Jordanian Customs requires the products to be tested against their standards where a sample is taken in </a:t>
            </a:r>
            <a:r>
              <a:rPr lang="en-GB" sz="2000" i="1" dirty="0" smtClean="0"/>
              <a:t>Jordan and </a:t>
            </a:r>
            <a:r>
              <a:rPr lang="en-GB" sz="2000" i="1" dirty="0"/>
              <a:t>tested once it reaches the </a:t>
            </a:r>
            <a:r>
              <a:rPr lang="en-GB" sz="2000" i="1" dirty="0" smtClean="0"/>
              <a:t>port. </a:t>
            </a:r>
            <a:r>
              <a:rPr lang="en-GB" sz="2000" i="1" dirty="0"/>
              <a:t>The testing process takes time and usually delayed for at least 2 </a:t>
            </a:r>
            <a:r>
              <a:rPr lang="en-GB" sz="2000" i="1" dirty="0" smtClean="0"/>
              <a:t>weeks. </a:t>
            </a:r>
            <a:r>
              <a:rPr lang="en-GB" sz="2000" i="1" dirty="0"/>
              <a:t>Also they accepted no equivalent </a:t>
            </a:r>
            <a:r>
              <a:rPr lang="en-GB" sz="2000" i="1" dirty="0" smtClean="0"/>
              <a:t>Egyptian certificate…</a:t>
            </a:r>
            <a:r>
              <a:rPr lang="en-GB" sz="2000" dirty="0" smtClean="0"/>
              <a:t>” </a:t>
            </a:r>
            <a:r>
              <a:rPr lang="en-GB" sz="2000" dirty="0"/>
              <a:t>(Chemicals</a:t>
            </a:r>
            <a:r>
              <a:rPr lang="en-GB" sz="2000" dirty="0" smtClean="0"/>
              <a:t>)</a:t>
            </a:r>
            <a:endParaRPr lang="en-GB" sz="2000" dirty="0"/>
          </a:p>
          <a:p>
            <a:endParaRPr lang="fr-CH" sz="2000" dirty="0"/>
          </a:p>
        </p:txBody>
      </p:sp>
      <p:sp>
        <p:nvSpPr>
          <p:cNvPr id="4" name="Slide Number Placeholder 3"/>
          <p:cNvSpPr>
            <a:spLocks noGrp="1"/>
          </p:cNvSpPr>
          <p:nvPr>
            <p:ph type="sldNum" sz="quarter" idx="12"/>
          </p:nvPr>
        </p:nvSpPr>
        <p:spPr/>
        <p:txBody>
          <a:bodyPr/>
          <a:lstStyle/>
          <a:p>
            <a:fld id="{ABDB7DC1-6DFD-4804-B81B-5AD5FA162587}" type="slidenum">
              <a:rPr lang="en-US" smtClean="0"/>
              <a:pPr/>
              <a:t>54</a:t>
            </a:fld>
            <a:endParaRPr lang="en-US"/>
          </a:p>
        </p:txBody>
      </p:sp>
    </p:spTree>
    <p:extLst>
      <p:ext uri="{BB962C8B-B14F-4D97-AF65-F5344CB8AC3E}">
        <p14:creationId xmlns:p14="http://schemas.microsoft.com/office/powerpoint/2010/main" val="1029120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527475"/>
            <a:ext cx="8319298" cy="525262"/>
          </a:xfrm>
        </p:spPr>
        <p:txBody>
          <a:bodyPr/>
          <a:lstStyle/>
          <a:p>
            <a:r>
              <a:rPr lang="fr-CH" dirty="0" err="1" smtClean="0"/>
              <a:t>Examples</a:t>
            </a:r>
            <a:r>
              <a:rPr lang="fr-CH" dirty="0" smtClean="0"/>
              <a:t> of </a:t>
            </a:r>
            <a:r>
              <a:rPr lang="fr-CH" dirty="0" err="1" smtClean="0"/>
              <a:t>problems</a:t>
            </a:r>
            <a:r>
              <a:rPr lang="fr-CH" dirty="0" smtClean="0"/>
              <a:t> </a:t>
            </a:r>
            <a:r>
              <a:rPr lang="fr-CH" dirty="0" err="1" smtClean="0"/>
              <a:t>reported</a:t>
            </a:r>
            <a:r>
              <a:rPr lang="fr-CH" dirty="0" smtClean="0"/>
              <a:t> </a:t>
            </a:r>
            <a:r>
              <a:rPr lang="fr-CH" sz="1800" dirty="0"/>
              <a:t>(intra-</a:t>
            </a:r>
            <a:r>
              <a:rPr lang="fr-CH" sz="1800" dirty="0" err="1"/>
              <a:t>regional</a:t>
            </a:r>
            <a:r>
              <a:rPr lang="fr-CH" sz="1800" dirty="0"/>
              <a:t> </a:t>
            </a:r>
            <a:r>
              <a:rPr lang="fr-CH" sz="1800" dirty="0" err="1"/>
              <a:t>trade</a:t>
            </a:r>
            <a:r>
              <a:rPr lang="fr-CH" sz="1800" dirty="0"/>
              <a:t>)</a:t>
            </a:r>
            <a:r>
              <a:rPr lang="fr-CH" dirty="0" smtClean="0"/>
              <a:t>: import </a:t>
            </a:r>
            <a:r>
              <a:rPr lang="fr-CH" dirty="0" err="1" smtClean="0"/>
              <a:t>authorizations</a:t>
            </a:r>
            <a:endParaRPr lang="en-GB" dirty="0"/>
          </a:p>
        </p:txBody>
      </p:sp>
      <p:sp>
        <p:nvSpPr>
          <p:cNvPr id="3" name="Content Placeholder 2"/>
          <p:cNvSpPr>
            <a:spLocks noGrp="1"/>
          </p:cNvSpPr>
          <p:nvPr>
            <p:ph idx="1"/>
          </p:nvPr>
        </p:nvSpPr>
        <p:spPr>
          <a:xfrm>
            <a:off x="323528" y="1988840"/>
            <a:ext cx="8319298" cy="3888432"/>
          </a:xfrm>
        </p:spPr>
        <p:txBody>
          <a:bodyPr>
            <a:normAutofit/>
          </a:bodyPr>
          <a:lstStyle/>
          <a:p>
            <a:r>
              <a:rPr lang="en-GB" sz="2000" dirty="0" smtClean="0"/>
              <a:t>“</a:t>
            </a:r>
            <a:r>
              <a:rPr lang="en-GB" sz="2000" i="1" dirty="0"/>
              <a:t>Yearly import authorization </a:t>
            </a:r>
            <a:r>
              <a:rPr lang="en-GB" sz="2000" i="1" dirty="0" smtClean="0"/>
              <a:t>is required </a:t>
            </a:r>
            <a:r>
              <a:rPr lang="en-GB" sz="2000" i="1" dirty="0"/>
              <a:t>to import polyurethane sheets, that is based on a test conducted by the Department of Chemistry. Receiving the authorization is usually </a:t>
            </a:r>
            <a:r>
              <a:rPr lang="en-GB" sz="2000" i="1" dirty="0" smtClean="0"/>
              <a:t>delayed. </a:t>
            </a:r>
            <a:r>
              <a:rPr lang="en-GB" sz="2000" i="1" dirty="0"/>
              <a:t>It is difficult and </a:t>
            </a:r>
            <a:r>
              <a:rPr lang="en-GB" sz="2000" i="1" dirty="0" smtClean="0"/>
              <a:t>time-wasting </a:t>
            </a:r>
            <a:r>
              <a:rPr lang="en-GB" sz="2000" i="1" dirty="0"/>
              <a:t>to undertake the same process on </a:t>
            </a:r>
            <a:r>
              <a:rPr lang="en-GB" sz="2000" i="1" dirty="0" smtClean="0"/>
              <a:t>a yearly </a:t>
            </a:r>
            <a:r>
              <a:rPr lang="en-GB" sz="2000" i="1" dirty="0"/>
              <a:t>basis especially when the company </a:t>
            </a:r>
            <a:r>
              <a:rPr lang="en-GB" sz="2000" i="1" dirty="0" smtClean="0"/>
              <a:t>imports </a:t>
            </a:r>
            <a:r>
              <a:rPr lang="en-GB" sz="2000" i="1" dirty="0"/>
              <a:t>the same product from the same producer with a quality certificate</a:t>
            </a:r>
            <a:r>
              <a:rPr lang="en-GB" sz="2000" i="1" dirty="0" smtClean="0"/>
              <a:t>.</a:t>
            </a:r>
            <a:r>
              <a:rPr lang="en-GB" sz="2000" dirty="0" smtClean="0"/>
              <a:t>”</a:t>
            </a:r>
          </a:p>
          <a:p>
            <a:endParaRPr lang="fr-CH" sz="2000" dirty="0"/>
          </a:p>
          <a:p>
            <a:r>
              <a:rPr lang="en-GB" sz="2000" dirty="0" smtClean="0"/>
              <a:t>“</a:t>
            </a:r>
            <a:r>
              <a:rPr lang="en-GB" sz="2000" i="1" dirty="0" smtClean="0"/>
              <a:t>After </a:t>
            </a:r>
            <a:r>
              <a:rPr lang="en-GB" sz="2000" i="1" dirty="0"/>
              <a:t>complying with the strict technical specifications requirement, the company should receive an import authorization which is delayed for more than 5 months and it's not granted yet</a:t>
            </a:r>
            <a:r>
              <a:rPr lang="en-GB" sz="2000" i="1" dirty="0" smtClean="0"/>
              <a:t>.</a:t>
            </a:r>
            <a:r>
              <a:rPr lang="en-GB" sz="2000" dirty="0" smtClean="0"/>
              <a:t>” (case of export to Tunisia)</a:t>
            </a:r>
            <a:endParaRPr lang="en-GB" sz="2000" dirty="0"/>
          </a:p>
          <a:p>
            <a:endParaRPr lang="en-GB" sz="2000" dirty="0"/>
          </a:p>
        </p:txBody>
      </p:sp>
      <p:sp>
        <p:nvSpPr>
          <p:cNvPr id="4" name="Slide Number Placeholder 3"/>
          <p:cNvSpPr>
            <a:spLocks noGrp="1"/>
          </p:cNvSpPr>
          <p:nvPr>
            <p:ph type="sldNum" sz="quarter" idx="12"/>
          </p:nvPr>
        </p:nvSpPr>
        <p:spPr/>
        <p:txBody>
          <a:bodyPr/>
          <a:lstStyle/>
          <a:p>
            <a:fld id="{ABDB7DC1-6DFD-4804-B81B-5AD5FA162587}" type="slidenum">
              <a:rPr lang="en-US" smtClean="0"/>
              <a:pPr/>
              <a:t>55</a:t>
            </a:fld>
            <a:endParaRPr lang="en-US"/>
          </a:p>
        </p:txBody>
      </p:sp>
    </p:spTree>
    <p:extLst>
      <p:ext uri="{BB962C8B-B14F-4D97-AF65-F5344CB8AC3E}">
        <p14:creationId xmlns:p14="http://schemas.microsoft.com/office/powerpoint/2010/main" val="2087695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527475"/>
            <a:ext cx="8319298" cy="525262"/>
          </a:xfrm>
        </p:spPr>
        <p:txBody>
          <a:bodyPr/>
          <a:lstStyle/>
          <a:p>
            <a:r>
              <a:rPr lang="fr-CH" dirty="0" err="1" smtClean="0"/>
              <a:t>Examples</a:t>
            </a:r>
            <a:r>
              <a:rPr lang="fr-CH" dirty="0" smtClean="0"/>
              <a:t> of </a:t>
            </a:r>
            <a:r>
              <a:rPr lang="fr-CH" dirty="0" err="1" smtClean="0"/>
              <a:t>problems</a:t>
            </a:r>
            <a:r>
              <a:rPr lang="fr-CH" dirty="0" smtClean="0"/>
              <a:t> </a:t>
            </a:r>
            <a:r>
              <a:rPr lang="fr-CH" dirty="0" err="1" smtClean="0"/>
              <a:t>reported</a:t>
            </a:r>
            <a:r>
              <a:rPr lang="fr-CH" dirty="0" smtClean="0"/>
              <a:t> </a:t>
            </a:r>
            <a:r>
              <a:rPr lang="fr-CH" sz="2000" dirty="0"/>
              <a:t>(intra-</a:t>
            </a:r>
            <a:r>
              <a:rPr lang="fr-CH" sz="2000" dirty="0" err="1"/>
              <a:t>regional</a:t>
            </a:r>
            <a:r>
              <a:rPr lang="fr-CH" sz="2000" dirty="0"/>
              <a:t> </a:t>
            </a:r>
            <a:r>
              <a:rPr lang="fr-CH" sz="2000" dirty="0" err="1"/>
              <a:t>trade</a:t>
            </a:r>
            <a:r>
              <a:rPr lang="fr-CH" sz="2000" dirty="0"/>
              <a:t>)</a:t>
            </a:r>
            <a:endParaRPr lang="en-GB" sz="2000" dirty="0"/>
          </a:p>
        </p:txBody>
      </p:sp>
      <p:sp>
        <p:nvSpPr>
          <p:cNvPr id="3" name="Content Placeholder 2"/>
          <p:cNvSpPr>
            <a:spLocks noGrp="1"/>
          </p:cNvSpPr>
          <p:nvPr>
            <p:ph idx="1"/>
          </p:nvPr>
        </p:nvSpPr>
        <p:spPr>
          <a:xfrm>
            <a:off x="323528" y="1484785"/>
            <a:ext cx="8319298" cy="4536504"/>
          </a:xfrm>
        </p:spPr>
        <p:txBody>
          <a:bodyPr>
            <a:normAutofit fontScale="92500" lnSpcReduction="10000"/>
          </a:bodyPr>
          <a:lstStyle/>
          <a:p>
            <a:r>
              <a:rPr lang="en-GB" sz="2000" dirty="0" smtClean="0"/>
              <a:t>“</a:t>
            </a:r>
            <a:r>
              <a:rPr lang="en-GB" sz="2000" i="1" dirty="0"/>
              <a:t>Despite having the PAFTA agreement with many Arab Countries, some of those countries ask for legalizing all export documents from their embassies against fees which delays the process &amp; incurs high </a:t>
            </a:r>
            <a:r>
              <a:rPr lang="en-GB" sz="2000" i="1" dirty="0" smtClean="0"/>
              <a:t>fees.</a:t>
            </a:r>
            <a:r>
              <a:rPr lang="en-GB" sz="2000" dirty="0" smtClean="0"/>
              <a:t>” </a:t>
            </a:r>
          </a:p>
          <a:p>
            <a:endParaRPr lang="en-GB" sz="2000" dirty="0" smtClean="0"/>
          </a:p>
          <a:p>
            <a:r>
              <a:rPr lang="en-GB" sz="2000" dirty="0" smtClean="0"/>
              <a:t>“</a:t>
            </a:r>
            <a:r>
              <a:rPr lang="en-GB" sz="2000" i="1" dirty="0" smtClean="0"/>
              <a:t>The </a:t>
            </a:r>
            <a:r>
              <a:rPr lang="en-GB" sz="2000" i="1" dirty="0"/>
              <a:t>authorities in the partner country [</a:t>
            </a:r>
            <a:r>
              <a:rPr lang="en-GB" sz="2000" i="1" dirty="0" smtClean="0"/>
              <a:t>Arab </a:t>
            </a:r>
            <a:r>
              <a:rPr lang="en-GB" sz="2000" i="1" dirty="0"/>
              <a:t>States] require product registration; however, despite registration the customs officials stop the goods claiming that they don't satisfy the national standards. The authorities are not transparent about their standards and those standards are never published. As a consequence, the importer has to pay </a:t>
            </a:r>
            <a:r>
              <a:rPr lang="en-GB" sz="2000" i="1" dirty="0" smtClean="0"/>
              <a:t>bribes”</a:t>
            </a:r>
          </a:p>
          <a:p>
            <a:endParaRPr lang="en-GB" sz="2000" i="1" dirty="0"/>
          </a:p>
          <a:p>
            <a:r>
              <a:rPr lang="en-GB" sz="2000" dirty="0" smtClean="0"/>
              <a:t>“</a:t>
            </a:r>
            <a:r>
              <a:rPr lang="en-GB" sz="2000" i="1" dirty="0" smtClean="0"/>
              <a:t>Importers </a:t>
            </a:r>
            <a:r>
              <a:rPr lang="en-GB" sz="2000" i="1" dirty="0"/>
              <a:t>of medicines are required to be registered </a:t>
            </a:r>
            <a:r>
              <a:rPr lang="en-GB" sz="2000" i="1" dirty="0" smtClean="0"/>
              <a:t>by </a:t>
            </a:r>
            <a:r>
              <a:rPr lang="en-GB" sz="2000" i="1" dirty="0"/>
              <a:t>the ministry of health. In order to register, the company is required to comply with so many documents. The problem is the lack of a clear system leads to a huge delays, not all the required documents are asked at one time.</a:t>
            </a:r>
          </a:p>
          <a:p>
            <a:r>
              <a:rPr lang="en-GB" sz="2000" i="1" dirty="0" smtClean="0"/>
              <a:t>s </a:t>
            </a:r>
            <a:r>
              <a:rPr lang="en-GB" sz="2000" i="1" dirty="0"/>
              <a:t>to clear the goods.</a:t>
            </a:r>
            <a:r>
              <a:rPr lang="en-GB" sz="2000" dirty="0"/>
              <a:t>”</a:t>
            </a:r>
            <a:endParaRPr lang="fr-CH" sz="2000" dirty="0"/>
          </a:p>
        </p:txBody>
      </p:sp>
      <p:sp>
        <p:nvSpPr>
          <p:cNvPr id="4" name="Slide Number Placeholder 3"/>
          <p:cNvSpPr>
            <a:spLocks noGrp="1"/>
          </p:cNvSpPr>
          <p:nvPr>
            <p:ph type="sldNum" sz="quarter" idx="12"/>
          </p:nvPr>
        </p:nvSpPr>
        <p:spPr/>
        <p:txBody>
          <a:bodyPr/>
          <a:lstStyle/>
          <a:p>
            <a:fld id="{ABDB7DC1-6DFD-4804-B81B-5AD5FA162587}" type="slidenum">
              <a:rPr lang="en-US" smtClean="0"/>
              <a:pPr/>
              <a:t>56</a:t>
            </a:fld>
            <a:endParaRPr lang="en-US"/>
          </a:p>
        </p:txBody>
      </p:sp>
    </p:spTree>
    <p:extLst>
      <p:ext uri="{BB962C8B-B14F-4D97-AF65-F5344CB8AC3E}">
        <p14:creationId xmlns:p14="http://schemas.microsoft.com/office/powerpoint/2010/main" val="925000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57158" y="548680"/>
            <a:ext cx="8535322" cy="576064"/>
          </a:xfrm>
        </p:spPr>
        <p:txBody>
          <a:bodyPr/>
          <a:lstStyle/>
          <a:p>
            <a:pPr eaLnBrk="1" hangingPunct="1"/>
            <a:r>
              <a:rPr lang="en-US" dirty="0" smtClean="0"/>
              <a:t>Stylized </a:t>
            </a:r>
            <a:r>
              <a:rPr lang="en-US" dirty="0"/>
              <a:t>facts </a:t>
            </a:r>
            <a:r>
              <a:rPr lang="en-US" dirty="0" smtClean="0"/>
              <a:t>from </a:t>
            </a:r>
            <a:r>
              <a:rPr lang="en-US" dirty="0"/>
              <a:t>ITC NTM </a:t>
            </a:r>
            <a:r>
              <a:rPr lang="en-US" dirty="0" smtClean="0"/>
              <a:t>surveys</a:t>
            </a:r>
          </a:p>
        </p:txBody>
      </p:sp>
      <p:sp>
        <p:nvSpPr>
          <p:cNvPr id="27651" name="Rectangle 3"/>
          <p:cNvSpPr>
            <a:spLocks noGrp="1" noChangeArrowheads="1"/>
          </p:cNvSpPr>
          <p:nvPr>
            <p:ph type="body" idx="1"/>
          </p:nvPr>
        </p:nvSpPr>
        <p:spPr>
          <a:xfrm>
            <a:off x="363638" y="1700808"/>
            <a:ext cx="7848871" cy="3168352"/>
          </a:xfrm>
        </p:spPr>
        <p:txBody>
          <a:bodyPr>
            <a:noAutofit/>
          </a:bodyPr>
          <a:lstStyle/>
          <a:p>
            <a:pPr marL="271463" lvl="1" indent="-271463" eaLnBrk="1" hangingPunct="1">
              <a:buFont typeface="Arial" pitchFamily="34" charset="0"/>
              <a:buChar char="•"/>
            </a:pPr>
            <a:r>
              <a:rPr lang="en-GB" sz="2000" dirty="0" smtClean="0"/>
              <a:t>Burdensome NTMs vary </a:t>
            </a:r>
            <a:r>
              <a:rPr lang="en-GB" sz="2000" dirty="0"/>
              <a:t>significantly depending on the company size, the sector affiliation and partner countries where products are exported </a:t>
            </a:r>
            <a:endParaRPr lang="en-GB" sz="2000" dirty="0" smtClean="0"/>
          </a:p>
          <a:p>
            <a:pPr marL="271463" lvl="1" indent="-271463" eaLnBrk="1" hangingPunct="1">
              <a:buFont typeface="Arial" pitchFamily="34" charset="0"/>
              <a:buChar char="•"/>
            </a:pPr>
            <a:endParaRPr lang="en-GB" sz="2000" dirty="0" smtClean="0"/>
          </a:p>
          <a:p>
            <a:pPr marL="271463" lvl="1" indent="-271463" eaLnBrk="1" hangingPunct="1">
              <a:buFont typeface="Arial" pitchFamily="34" charset="0"/>
              <a:buChar char="•"/>
            </a:pPr>
            <a:r>
              <a:rPr lang="en-US" sz="2000" dirty="0" smtClean="0">
                <a:solidFill>
                  <a:schemeClr val="bg1">
                    <a:lumMod val="75000"/>
                  </a:schemeClr>
                </a:solidFill>
              </a:rPr>
              <a:t>RTA </a:t>
            </a:r>
            <a:r>
              <a:rPr lang="en-US" sz="2000" dirty="0">
                <a:solidFill>
                  <a:schemeClr val="bg1">
                    <a:lumMod val="75000"/>
                  </a:schemeClr>
                </a:solidFill>
              </a:rPr>
              <a:t>membership does not insulate from NTM-related </a:t>
            </a:r>
            <a:r>
              <a:rPr lang="en-US" sz="2000" dirty="0" smtClean="0">
                <a:solidFill>
                  <a:schemeClr val="bg1">
                    <a:lumMod val="75000"/>
                  </a:schemeClr>
                </a:solidFill>
              </a:rPr>
              <a:t>problems</a:t>
            </a:r>
          </a:p>
          <a:p>
            <a:pPr marL="271463" lvl="1" indent="-271463" eaLnBrk="1" hangingPunct="1">
              <a:buFont typeface="Arial" pitchFamily="34" charset="0"/>
              <a:buChar char="•"/>
            </a:pPr>
            <a:endParaRPr lang="en-US" sz="2000" dirty="0">
              <a:solidFill>
                <a:schemeClr val="bg1">
                  <a:lumMod val="75000"/>
                </a:schemeClr>
              </a:solidFill>
            </a:endParaRPr>
          </a:p>
          <a:p>
            <a:pPr marL="271463" lvl="1" indent="-271463" eaLnBrk="1" hangingPunct="1">
              <a:buFont typeface="Arial" pitchFamily="34" charset="0"/>
              <a:buChar char="•"/>
            </a:pPr>
            <a:r>
              <a:rPr lang="en-US" sz="2000" dirty="0" smtClean="0">
                <a:solidFill>
                  <a:schemeClr val="bg1">
                    <a:lumMod val="75000"/>
                  </a:schemeClr>
                </a:solidFill>
              </a:rPr>
              <a:t>A </a:t>
            </a:r>
            <a:r>
              <a:rPr lang="en-US" sz="2000" dirty="0">
                <a:solidFill>
                  <a:schemeClr val="bg1">
                    <a:lumMod val="75000"/>
                  </a:schemeClr>
                </a:solidFill>
              </a:rPr>
              <a:t>lot of problems are “home-made”, even if the NTM itself is applied by the partner </a:t>
            </a:r>
            <a:r>
              <a:rPr lang="en-US" sz="2000" dirty="0" smtClean="0">
                <a:solidFill>
                  <a:schemeClr val="bg1">
                    <a:lumMod val="75000"/>
                  </a:schemeClr>
                </a:solidFill>
              </a:rPr>
              <a:t>country</a:t>
            </a:r>
          </a:p>
        </p:txBody>
      </p:sp>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18222E58-CDED-4351-A5F5-DE3FC8D6CFC6}" type="slidenum">
              <a:rPr lang="en-US" smtClean="0"/>
              <a:pPr>
                <a:defRPr/>
              </a:pPr>
              <a:t>57</a:t>
            </a:fld>
            <a:endParaRPr lang="en-US"/>
          </a:p>
        </p:txBody>
      </p:sp>
    </p:spTree>
    <p:extLst>
      <p:ext uri="{BB962C8B-B14F-4D97-AF65-F5344CB8AC3E}">
        <p14:creationId xmlns:p14="http://schemas.microsoft.com/office/powerpoint/2010/main" val="20910588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idx="1"/>
          </p:nvPr>
        </p:nvSpPr>
        <p:spPr>
          <a:xfrm>
            <a:off x="467544" y="1556792"/>
            <a:ext cx="8460432" cy="3600399"/>
          </a:xfrm>
        </p:spPr>
        <p:txBody>
          <a:bodyPr>
            <a:noAutofit/>
          </a:bodyPr>
          <a:lstStyle/>
          <a:p>
            <a:pPr marL="457200" indent="-457200">
              <a:lnSpc>
                <a:spcPct val="150000"/>
              </a:lnSpc>
              <a:buFont typeface="+mj-lt"/>
              <a:buAutoNum type="arabicPeriod"/>
            </a:pPr>
            <a:r>
              <a:rPr lang="en-GB" sz="2800" dirty="0" smtClean="0">
                <a:solidFill>
                  <a:schemeClr val="tx2">
                    <a:lumMod val="60000"/>
                    <a:lumOff val="40000"/>
                  </a:schemeClr>
                </a:solidFill>
              </a:rPr>
              <a:t>Short introduction to non-tariff measures (NTMs)</a:t>
            </a:r>
            <a:endParaRPr lang="fr-CH" sz="2800" b="1" dirty="0" smtClean="0">
              <a:solidFill>
                <a:srgbClr val="00B0F0"/>
              </a:solidFill>
            </a:endParaRPr>
          </a:p>
          <a:p>
            <a:pPr marL="457200" indent="-457200">
              <a:lnSpc>
                <a:spcPct val="150000"/>
              </a:lnSpc>
              <a:buFont typeface="+mj-lt"/>
              <a:buAutoNum type="arabicPeriod"/>
            </a:pPr>
            <a:r>
              <a:rPr lang="fr-CH" sz="2800" b="1" dirty="0" smtClean="0">
                <a:solidFill>
                  <a:srgbClr val="00B0F0"/>
                </a:solidFill>
              </a:rPr>
              <a:t>The ITC programme on </a:t>
            </a:r>
            <a:r>
              <a:rPr lang="fr-CH" sz="2800" b="1" dirty="0" err="1" smtClean="0">
                <a:solidFill>
                  <a:srgbClr val="00B0F0"/>
                </a:solidFill>
              </a:rPr>
              <a:t>NTMs</a:t>
            </a:r>
            <a:endParaRPr lang="en-GB" sz="2800" b="1" dirty="0" smtClean="0">
              <a:solidFill>
                <a:srgbClr val="00B0F0"/>
              </a:solidFill>
            </a:endParaRPr>
          </a:p>
          <a:p>
            <a:pPr marL="457200" indent="-457200">
              <a:lnSpc>
                <a:spcPct val="150000"/>
              </a:lnSpc>
              <a:buFont typeface="+mj-lt"/>
              <a:buAutoNum type="arabicPeriod"/>
            </a:pPr>
            <a:r>
              <a:rPr lang="fr-CH" sz="2800" dirty="0" smtClean="0">
                <a:solidFill>
                  <a:schemeClr val="tx2">
                    <a:lumMod val="60000"/>
                    <a:lumOff val="40000"/>
                  </a:schemeClr>
                </a:solidFill>
              </a:rPr>
              <a:t>Survey </a:t>
            </a:r>
            <a:r>
              <a:rPr lang="fr-CH" sz="2800" dirty="0" err="1" smtClean="0">
                <a:solidFill>
                  <a:schemeClr val="tx2">
                    <a:lumMod val="60000"/>
                    <a:lumOff val="40000"/>
                  </a:schemeClr>
                </a:solidFill>
              </a:rPr>
              <a:t>findings</a:t>
            </a:r>
            <a:r>
              <a:rPr lang="fr-CH" sz="2800" dirty="0" smtClean="0">
                <a:solidFill>
                  <a:schemeClr val="tx2">
                    <a:lumMod val="60000"/>
                    <a:lumOff val="40000"/>
                  </a:schemeClr>
                </a:solidFill>
              </a:rPr>
              <a:t> in the </a:t>
            </a:r>
            <a:r>
              <a:rPr lang="fr-CH" sz="2800" dirty="0" err="1" smtClean="0">
                <a:solidFill>
                  <a:schemeClr val="tx2">
                    <a:lumMod val="60000"/>
                    <a:lumOff val="40000"/>
                  </a:schemeClr>
                </a:solidFill>
              </a:rPr>
              <a:t>region</a:t>
            </a:r>
            <a:r>
              <a:rPr lang="fr-CH" sz="2800" dirty="0" smtClean="0">
                <a:solidFill>
                  <a:schemeClr val="tx2">
                    <a:lumMod val="60000"/>
                    <a:lumOff val="40000"/>
                  </a:schemeClr>
                </a:solidFill>
              </a:rPr>
              <a:t> </a:t>
            </a:r>
          </a:p>
          <a:p>
            <a:pPr marL="457200" indent="-457200">
              <a:lnSpc>
                <a:spcPct val="150000"/>
              </a:lnSpc>
              <a:buFont typeface="+mj-lt"/>
              <a:buAutoNum type="arabicPeriod"/>
            </a:pPr>
            <a:r>
              <a:rPr lang="en-GB" sz="2800" dirty="0">
                <a:solidFill>
                  <a:schemeClr val="tx2">
                    <a:lumMod val="60000"/>
                    <a:lumOff val="40000"/>
                  </a:schemeClr>
                </a:solidFill>
              </a:rPr>
              <a:t>Conclusions and way forward</a:t>
            </a:r>
            <a:r>
              <a:rPr lang="en-GB" sz="2800" dirty="0" smtClean="0"/>
              <a:t/>
            </a:r>
            <a:br>
              <a:rPr lang="en-GB" sz="2800" dirty="0" smtClean="0"/>
            </a:br>
            <a:endParaRPr lang="en-GB" sz="2800" dirty="0" smtClean="0"/>
          </a:p>
        </p:txBody>
      </p:sp>
    </p:spTree>
    <p:extLst>
      <p:ext uri="{BB962C8B-B14F-4D97-AF65-F5344CB8AC3E}">
        <p14:creationId xmlns:p14="http://schemas.microsoft.com/office/powerpoint/2010/main" val="36554998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7544" y="1196752"/>
            <a:ext cx="8136904" cy="5016758"/>
          </a:xfrm>
          <a:prstGeom prst="rect">
            <a:avLst/>
          </a:prstGeom>
        </p:spPr>
        <p:txBody>
          <a:bodyPr wrap="square">
            <a:spAutoFit/>
          </a:bodyPr>
          <a:lstStyle/>
          <a:p>
            <a:r>
              <a:rPr lang="en-US" sz="2000" b="1" dirty="0" smtClean="0"/>
              <a:t>Global </a:t>
            </a:r>
            <a:r>
              <a:rPr lang="en-US" sz="2000" b="1" dirty="0"/>
              <a:t>objective</a:t>
            </a:r>
            <a:r>
              <a:rPr lang="en-US" sz="2000" dirty="0"/>
              <a:t>:</a:t>
            </a:r>
          </a:p>
          <a:p>
            <a:endParaRPr lang="en-US" sz="2000" dirty="0" smtClean="0"/>
          </a:p>
          <a:p>
            <a:r>
              <a:rPr lang="en-US" sz="2000" dirty="0" smtClean="0"/>
              <a:t>Key </a:t>
            </a:r>
            <a:r>
              <a:rPr lang="en-US" sz="2000" dirty="0"/>
              <a:t>stakeholders in </a:t>
            </a:r>
            <a:r>
              <a:rPr lang="en-US" sz="2000" dirty="0" smtClean="0"/>
              <a:t>beneficiary </a:t>
            </a:r>
            <a:r>
              <a:rPr lang="en-US" sz="2000" dirty="0"/>
              <a:t>countries are aware of non-tariff obstacles to trade that affect their products and are </a:t>
            </a:r>
            <a:r>
              <a:rPr lang="en-US" sz="2000" dirty="0" smtClean="0"/>
              <a:t>enabled </a:t>
            </a:r>
            <a:r>
              <a:rPr lang="en-US" sz="2000" dirty="0"/>
              <a:t>to formulate </a:t>
            </a:r>
            <a:r>
              <a:rPr lang="en-US" sz="2000" dirty="0" smtClean="0"/>
              <a:t>options to address </a:t>
            </a:r>
            <a:r>
              <a:rPr lang="en-US" sz="2000" dirty="0"/>
              <a:t>these obstacles.</a:t>
            </a:r>
          </a:p>
          <a:p>
            <a:endParaRPr lang="en-US" sz="2000" dirty="0" smtClean="0"/>
          </a:p>
          <a:p>
            <a:r>
              <a:rPr lang="en-US" sz="2000" b="1" dirty="0" smtClean="0"/>
              <a:t>Key activities (Mar 2010 - Mar 2013)</a:t>
            </a:r>
            <a:r>
              <a:rPr lang="en-US" sz="2000" dirty="0" smtClean="0"/>
              <a:t>:</a:t>
            </a:r>
            <a:endParaRPr lang="en-US" sz="2000" dirty="0"/>
          </a:p>
          <a:p>
            <a:endParaRPr lang="en-US" sz="2000" dirty="0" smtClean="0"/>
          </a:p>
          <a:p>
            <a:pPr marL="457200" indent="-457200">
              <a:buFont typeface="+mj-lt"/>
              <a:buAutoNum type="arabicParenR"/>
            </a:pPr>
            <a:r>
              <a:rPr lang="en-US" sz="2000" dirty="0" smtClean="0"/>
              <a:t>Collection</a:t>
            </a:r>
            <a:r>
              <a:rPr lang="en-US" sz="2000" dirty="0"/>
              <a:t>, classification and </a:t>
            </a:r>
            <a:r>
              <a:rPr lang="en-US" sz="2000" dirty="0" smtClean="0"/>
              <a:t>dissemination of </a:t>
            </a:r>
            <a:r>
              <a:rPr lang="en-US" sz="2000" dirty="0"/>
              <a:t>NTM regulations; in collaboration </a:t>
            </a:r>
            <a:r>
              <a:rPr lang="en-US" sz="2000" dirty="0" smtClean="0"/>
              <a:t>with UNCTAD </a:t>
            </a:r>
            <a:r>
              <a:rPr lang="en-US" sz="2000" dirty="0"/>
              <a:t>and World </a:t>
            </a:r>
            <a:r>
              <a:rPr lang="en-US" sz="2000" dirty="0" smtClean="0"/>
              <a:t>Bank (</a:t>
            </a:r>
            <a:r>
              <a:rPr lang="en-US" sz="2000" dirty="0" smtClean="0">
                <a:sym typeface="Wingdings" pitchFamily="2" charset="2"/>
              </a:rPr>
              <a:t> integration of data into </a:t>
            </a:r>
            <a:r>
              <a:rPr lang="en-US" sz="2000" dirty="0" err="1" smtClean="0">
                <a:sym typeface="Wingdings" pitchFamily="2" charset="2"/>
              </a:rPr>
              <a:t>MAcMap</a:t>
            </a:r>
            <a:r>
              <a:rPr lang="en-US" sz="2000" dirty="0" smtClean="0">
                <a:sym typeface="Wingdings" pitchFamily="2" charset="2"/>
              </a:rPr>
              <a:t>)</a:t>
            </a:r>
          </a:p>
          <a:p>
            <a:pPr marL="457200" indent="-457200">
              <a:buFont typeface="+mj-lt"/>
              <a:buAutoNum type="arabicParenR"/>
            </a:pPr>
            <a:endParaRPr lang="en-US" sz="2000" dirty="0">
              <a:sym typeface="Wingdings" pitchFamily="2" charset="2"/>
            </a:endParaRPr>
          </a:p>
          <a:p>
            <a:pPr marL="457200" indent="-457200">
              <a:buFont typeface="+mj-lt"/>
              <a:buAutoNum type="arabicParenR"/>
            </a:pPr>
            <a:r>
              <a:rPr lang="en-US" sz="2000" dirty="0" smtClean="0"/>
              <a:t>Comprehensive business surveys </a:t>
            </a:r>
            <a:r>
              <a:rPr lang="en-US" sz="2000" dirty="0"/>
              <a:t>on NTMs in 23 </a:t>
            </a:r>
            <a:r>
              <a:rPr lang="en-US" sz="2000" dirty="0" smtClean="0"/>
              <a:t>countries</a:t>
            </a:r>
            <a:endParaRPr lang="en-US" sz="2000" dirty="0"/>
          </a:p>
          <a:p>
            <a:endParaRPr lang="en-US" sz="2000" dirty="0" smtClean="0"/>
          </a:p>
          <a:p>
            <a:r>
              <a:rPr lang="en-US" sz="2000" dirty="0" smtClean="0"/>
              <a:t>Mainly funded by </a:t>
            </a:r>
            <a:r>
              <a:rPr lang="en-US" sz="2000" dirty="0"/>
              <a:t>UK </a:t>
            </a:r>
            <a:r>
              <a:rPr lang="en-US" sz="2000" dirty="0" smtClean="0"/>
              <a:t>DFID</a:t>
            </a:r>
          </a:p>
          <a:p>
            <a:endParaRPr lang="en-US" sz="2000" dirty="0"/>
          </a:p>
        </p:txBody>
      </p:sp>
      <p:sp>
        <p:nvSpPr>
          <p:cNvPr id="6" name="Title 1"/>
          <p:cNvSpPr>
            <a:spLocks noGrp="1"/>
          </p:cNvSpPr>
          <p:nvPr>
            <p:ph type="title" idx="4294967295"/>
          </p:nvPr>
        </p:nvSpPr>
        <p:spPr>
          <a:xfrm>
            <a:off x="357188" y="332656"/>
            <a:ext cx="8001026" cy="552450"/>
          </a:xfrm>
        </p:spPr>
        <p:txBody>
          <a:bodyPr/>
          <a:lstStyle/>
          <a:p>
            <a:r>
              <a:rPr lang="fr-CH" sz="3600" dirty="0" smtClean="0">
                <a:latin typeface="Arial" charset="0"/>
                <a:cs typeface="Arial" charset="0"/>
              </a:rPr>
              <a:t>The ITC programme on </a:t>
            </a:r>
            <a:r>
              <a:rPr lang="fr-CH" sz="3600" dirty="0" err="1" smtClean="0">
                <a:latin typeface="Arial" charset="0"/>
                <a:cs typeface="Arial" charset="0"/>
              </a:rPr>
              <a:t>NTMs</a:t>
            </a:r>
            <a:endParaRPr lang="en-US" sz="3600" dirty="0" smtClean="0">
              <a:latin typeface="Arial" charset="0"/>
              <a:cs typeface="Arial" charset="0"/>
            </a:endParaRPr>
          </a:p>
        </p:txBody>
      </p:sp>
      <p:sp>
        <p:nvSpPr>
          <p:cNvPr id="4" name="Slide Number Placeholder 3"/>
          <p:cNvSpPr>
            <a:spLocks noGrp="1"/>
          </p:cNvSpPr>
          <p:nvPr>
            <p:ph type="sldNum" sz="quarter" idx="4294967295"/>
          </p:nvPr>
        </p:nvSpPr>
        <p:spPr>
          <a:xfrm>
            <a:off x="8143875" y="39539"/>
            <a:ext cx="642938" cy="365125"/>
          </a:xfrm>
          <a:prstGeom prst="rect">
            <a:avLst/>
          </a:prstGeom>
        </p:spPr>
        <p:txBody>
          <a:bodyPr/>
          <a:lstStyle/>
          <a:p>
            <a:pPr>
              <a:defRPr/>
            </a:pPr>
            <a:fld id="{18222E58-CDED-4351-A5F5-DE3FC8D6CFC6}" type="slidenum">
              <a:rPr lang="en-US" smtClean="0"/>
              <a:pPr>
                <a:defRPr/>
              </a:pPr>
              <a:t>7</a:t>
            </a:fld>
            <a:endParaRPr lang="en-US" dirty="0"/>
          </a:p>
        </p:txBody>
      </p:sp>
    </p:spTree>
    <p:extLst>
      <p:ext uri="{BB962C8B-B14F-4D97-AF65-F5344CB8AC3E}">
        <p14:creationId xmlns:p14="http://schemas.microsoft.com/office/powerpoint/2010/main" val="8843263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9039378" cy="1080120"/>
          </a:xfrm>
        </p:spPr>
        <p:txBody>
          <a:bodyPr/>
          <a:lstStyle/>
          <a:p>
            <a:pPr>
              <a:defRPr/>
            </a:pPr>
            <a:r>
              <a:rPr lang="en-GB" kern="0" dirty="0" smtClean="0"/>
              <a:t>Why do we need the business perspective? NTMs and other trade barriers</a:t>
            </a:r>
            <a:r>
              <a:rPr lang="en-GB" dirty="0" smtClean="0"/>
              <a:t/>
            </a:r>
            <a:br>
              <a:rPr lang="en-GB" dirty="0" smtClean="0"/>
            </a:br>
            <a:r>
              <a:rPr lang="en-GB" dirty="0" smtClean="0"/>
              <a:t/>
            </a:r>
            <a:br>
              <a:rPr lang="en-GB" dirty="0" smtClean="0"/>
            </a:br>
            <a:r>
              <a:rPr lang="en-GB" dirty="0" smtClean="0"/>
              <a:t/>
            </a:r>
            <a:br>
              <a:rPr lang="en-GB" dirty="0" smtClean="0"/>
            </a:br>
            <a:endParaRPr lang="en-GB" dirty="0"/>
          </a:p>
        </p:txBody>
      </p:sp>
      <p:sp>
        <p:nvSpPr>
          <p:cNvPr id="3" name="Content Placeholder 2"/>
          <p:cNvSpPr>
            <a:spLocks noGrp="1"/>
          </p:cNvSpPr>
          <p:nvPr>
            <p:ph idx="1"/>
          </p:nvPr>
        </p:nvSpPr>
        <p:spPr>
          <a:xfrm>
            <a:off x="323528" y="1484784"/>
            <a:ext cx="2016224" cy="3312368"/>
          </a:xfrm>
          <a:ln>
            <a:solidFill>
              <a:schemeClr val="tx2"/>
            </a:solidFill>
          </a:ln>
        </p:spPr>
        <p:txBody>
          <a:bodyPr anchor="ctr">
            <a:normAutofit/>
          </a:bodyPr>
          <a:lstStyle/>
          <a:p>
            <a:pPr>
              <a:lnSpc>
                <a:spcPct val="120000"/>
              </a:lnSpc>
            </a:pPr>
            <a:r>
              <a:rPr lang="en-GB" sz="1700" b="1" dirty="0" smtClean="0">
                <a:solidFill>
                  <a:schemeClr val="accent1"/>
                </a:solidFill>
              </a:rPr>
              <a:t>NTMs</a:t>
            </a:r>
            <a:endParaRPr lang="en-GB" sz="1700" dirty="0" smtClean="0"/>
          </a:p>
          <a:p>
            <a:pPr>
              <a:lnSpc>
                <a:spcPct val="120000"/>
              </a:lnSpc>
            </a:pPr>
            <a:r>
              <a:rPr lang="en-GB" sz="1400" dirty="0" smtClean="0"/>
              <a:t>Regulations on trade and products, other than tariffs, which may negatively affect the international trade of goods.</a:t>
            </a:r>
          </a:p>
        </p:txBody>
      </p:sp>
      <p:sp>
        <p:nvSpPr>
          <p:cNvPr id="4" name="Slide Number Placeholder 3"/>
          <p:cNvSpPr>
            <a:spLocks noGrp="1"/>
          </p:cNvSpPr>
          <p:nvPr>
            <p:ph type="sldNum" sz="quarter" idx="4294967295"/>
          </p:nvPr>
        </p:nvSpPr>
        <p:spPr>
          <a:xfrm>
            <a:off x="8143875" y="0"/>
            <a:ext cx="642938" cy="365125"/>
          </a:xfrm>
          <a:prstGeom prst="rect">
            <a:avLst/>
          </a:prstGeom>
        </p:spPr>
        <p:txBody>
          <a:bodyPr/>
          <a:lstStyle/>
          <a:p>
            <a:pPr>
              <a:defRPr/>
            </a:pPr>
            <a:fld id="{18222E58-CDED-4351-A5F5-DE3FC8D6CFC6}" type="slidenum">
              <a:rPr lang="en-US" smtClean="0"/>
              <a:pPr>
                <a:defRPr/>
              </a:pPr>
              <a:t>8</a:t>
            </a:fld>
            <a:endParaRPr lang="es-MX"/>
          </a:p>
        </p:txBody>
      </p:sp>
      <p:cxnSp>
        <p:nvCxnSpPr>
          <p:cNvPr id="6" name="Straight Arrow Connector 5"/>
          <p:cNvCxnSpPr>
            <a:stCxn id="3" idx="3"/>
            <a:endCxn id="11" idx="1"/>
          </p:cNvCxnSpPr>
          <p:nvPr/>
        </p:nvCxnSpPr>
        <p:spPr>
          <a:xfrm>
            <a:off x="2339752" y="3140968"/>
            <a:ext cx="792088" cy="66781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131840" y="1484784"/>
            <a:ext cx="3600400" cy="1000274"/>
          </a:xfrm>
          <a:prstGeom prst="rect">
            <a:avLst/>
          </a:prstGeom>
          <a:noFill/>
          <a:ln>
            <a:solidFill>
              <a:schemeClr val="accent1"/>
            </a:solidFill>
          </a:ln>
        </p:spPr>
        <p:txBody>
          <a:bodyPr wrap="square" rtlCol="0">
            <a:spAutoFit/>
          </a:bodyPr>
          <a:lstStyle/>
          <a:p>
            <a:r>
              <a:rPr lang="en-GB" sz="1700" b="1" dirty="0" smtClean="0">
                <a:solidFill>
                  <a:schemeClr val="accent1"/>
                </a:solidFill>
                <a:latin typeface="Arial" pitchFamily="34" charset="0"/>
                <a:cs typeface="Arial" pitchFamily="34" charset="0"/>
              </a:rPr>
              <a:t>Excessively strict NTMs</a:t>
            </a:r>
            <a:endParaRPr lang="en-GB" sz="1700" b="1" dirty="0" smtClean="0">
              <a:solidFill>
                <a:schemeClr val="accent2"/>
              </a:solidFill>
              <a:latin typeface="Arial" pitchFamily="34" charset="0"/>
              <a:cs typeface="Arial" pitchFamily="34" charset="0"/>
            </a:endParaRPr>
          </a:p>
          <a:p>
            <a:r>
              <a:rPr lang="en-GB" sz="1400" dirty="0" smtClean="0">
                <a:solidFill>
                  <a:schemeClr val="accent2"/>
                </a:solidFill>
                <a:latin typeface="Arial" pitchFamily="34" charset="0"/>
                <a:cs typeface="Arial" pitchFamily="34" charset="0"/>
              </a:rPr>
              <a:t>E.g.: pesticides levels set by the EU on imported tomatoes are hard to comply with for Moroccan exporting companies</a:t>
            </a:r>
          </a:p>
        </p:txBody>
      </p:sp>
      <p:sp>
        <p:nvSpPr>
          <p:cNvPr id="11" name="TextBox 10"/>
          <p:cNvSpPr txBox="1"/>
          <p:nvPr/>
        </p:nvSpPr>
        <p:spPr>
          <a:xfrm>
            <a:off x="3131840" y="2985482"/>
            <a:ext cx="3600400" cy="1646605"/>
          </a:xfrm>
          <a:prstGeom prst="rect">
            <a:avLst/>
          </a:prstGeom>
          <a:noFill/>
          <a:ln>
            <a:solidFill>
              <a:schemeClr val="accent1"/>
            </a:solidFill>
          </a:ln>
        </p:spPr>
        <p:txBody>
          <a:bodyPr wrap="square" rtlCol="0">
            <a:spAutoFit/>
          </a:bodyPr>
          <a:lstStyle/>
          <a:p>
            <a:r>
              <a:rPr lang="en-GB" sz="1700" b="1" dirty="0" smtClean="0">
                <a:solidFill>
                  <a:schemeClr val="accent1"/>
                </a:solidFill>
                <a:latin typeface="Arial" pitchFamily="34" charset="0"/>
                <a:cs typeface="Arial" pitchFamily="34" charset="0"/>
              </a:rPr>
              <a:t>Procedural obstacles (POs) </a:t>
            </a:r>
            <a:endParaRPr lang="en-GB" sz="1700" b="1" dirty="0" smtClean="0">
              <a:solidFill>
                <a:schemeClr val="accent2"/>
              </a:solidFill>
              <a:latin typeface="Arial" pitchFamily="34" charset="0"/>
              <a:cs typeface="Arial" pitchFamily="34" charset="0"/>
            </a:endParaRPr>
          </a:p>
          <a:p>
            <a:r>
              <a:rPr lang="en-GB" sz="1400" dirty="0" smtClean="0">
                <a:solidFill>
                  <a:schemeClr val="accent2"/>
                </a:solidFill>
                <a:latin typeface="Arial" pitchFamily="34" charset="0"/>
                <a:cs typeface="Arial" pitchFamily="34" charset="0"/>
              </a:rPr>
              <a:t>E.g.: the analysis required by the EU to test the level of pesticides of imported tomatoes from Morocco is delayed because the laboratory in charge of the analysis (in Morocco or in partner country) is overstrained.</a:t>
            </a:r>
          </a:p>
        </p:txBody>
      </p:sp>
      <p:cxnSp>
        <p:nvCxnSpPr>
          <p:cNvPr id="22" name="Straight Arrow Connector 21"/>
          <p:cNvCxnSpPr>
            <a:stCxn id="3" idx="3"/>
            <a:endCxn id="7" idx="1"/>
          </p:cNvCxnSpPr>
          <p:nvPr/>
        </p:nvCxnSpPr>
        <p:spPr>
          <a:xfrm flipV="1">
            <a:off x="2339752" y="1984921"/>
            <a:ext cx="792088" cy="115604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323528" y="5085184"/>
            <a:ext cx="6480720" cy="72008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smtClean="0">
                <a:solidFill>
                  <a:schemeClr val="accent4"/>
                </a:solidFill>
              </a:rPr>
              <a:t>Business environment</a:t>
            </a:r>
            <a:r>
              <a:rPr lang="en-GB" dirty="0" smtClean="0">
                <a:solidFill>
                  <a:schemeClr val="accent4"/>
                </a:solidFill>
              </a:rPr>
              <a:t>: </a:t>
            </a:r>
            <a:r>
              <a:rPr lang="en-GB" sz="1400" dirty="0" smtClean="0"/>
              <a:t>obstacles that are not related to NTMs but hinder international trade. </a:t>
            </a:r>
          </a:p>
          <a:p>
            <a:r>
              <a:rPr lang="en-GB" sz="1400" dirty="0" smtClean="0">
                <a:solidFill>
                  <a:schemeClr val="accent2"/>
                </a:solidFill>
                <a:latin typeface="Arial" pitchFamily="34" charset="0"/>
                <a:cs typeface="Arial" pitchFamily="34" charset="0"/>
              </a:rPr>
              <a:t>E.g.</a:t>
            </a:r>
            <a:r>
              <a:rPr lang="en-GB" sz="1400" dirty="0" smtClean="0"/>
              <a:t>: lack of port infrastructure. </a:t>
            </a:r>
            <a:endParaRPr lang="en-GB" sz="1400" dirty="0"/>
          </a:p>
        </p:txBody>
      </p:sp>
      <p:cxnSp>
        <p:nvCxnSpPr>
          <p:cNvPr id="47" name="Straight Arrow Connector 46"/>
          <p:cNvCxnSpPr>
            <a:stCxn id="32" idx="3"/>
            <a:endCxn id="54" idx="2"/>
          </p:cNvCxnSpPr>
          <p:nvPr/>
        </p:nvCxnSpPr>
        <p:spPr>
          <a:xfrm flipV="1">
            <a:off x="6804248" y="4116561"/>
            <a:ext cx="1368152" cy="1328663"/>
          </a:xfrm>
          <a:prstGeom prst="straightConnector1">
            <a:avLst/>
          </a:prstGeom>
          <a:ln w="381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7380312" y="3501008"/>
            <a:ext cx="1584176" cy="615553"/>
          </a:xfrm>
          <a:prstGeom prst="rect">
            <a:avLst/>
          </a:prstGeom>
          <a:noFill/>
          <a:ln>
            <a:solidFill>
              <a:schemeClr val="accent3"/>
            </a:solidFill>
          </a:ln>
        </p:spPr>
        <p:txBody>
          <a:bodyPr wrap="square" rtlCol="0">
            <a:spAutoFit/>
          </a:bodyPr>
          <a:lstStyle/>
          <a:p>
            <a:r>
              <a:rPr lang="en-GB" sz="1700" b="1" smtClean="0">
                <a:solidFill>
                  <a:schemeClr val="accent3"/>
                </a:solidFill>
                <a:latin typeface="Arial" pitchFamily="34" charset="0"/>
                <a:cs typeface="Arial" pitchFamily="34" charset="0"/>
              </a:rPr>
              <a:t>Trade barriers</a:t>
            </a:r>
            <a:endParaRPr lang="en-GB" sz="1700" smtClean="0">
              <a:solidFill>
                <a:schemeClr val="accent3"/>
              </a:solidFill>
              <a:latin typeface="Arial" pitchFamily="34" charset="0"/>
              <a:cs typeface="Arial" pitchFamily="34" charset="0"/>
            </a:endParaRPr>
          </a:p>
        </p:txBody>
      </p:sp>
      <p:cxnSp>
        <p:nvCxnSpPr>
          <p:cNvPr id="57" name="Straight Arrow Connector 56"/>
          <p:cNvCxnSpPr>
            <a:stCxn id="11" idx="3"/>
            <a:endCxn id="54" idx="1"/>
          </p:cNvCxnSpPr>
          <p:nvPr/>
        </p:nvCxnSpPr>
        <p:spPr>
          <a:xfrm>
            <a:off x="6732240" y="3808785"/>
            <a:ext cx="64807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a:stCxn id="7" idx="3"/>
            <a:endCxn id="54" idx="0"/>
          </p:cNvCxnSpPr>
          <p:nvPr/>
        </p:nvCxnSpPr>
        <p:spPr>
          <a:xfrm>
            <a:off x="6732240" y="1984921"/>
            <a:ext cx="1440160" cy="151608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03706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4294967295"/>
          </p:nvPr>
        </p:nvSpPr>
        <p:spPr>
          <a:xfrm>
            <a:off x="323528" y="1572766"/>
            <a:ext cx="3206700" cy="4088482"/>
          </a:xfrm>
        </p:spPr>
        <p:style>
          <a:lnRef idx="1">
            <a:schemeClr val="dk1"/>
          </a:lnRef>
          <a:fillRef idx="2">
            <a:schemeClr val="dk1"/>
          </a:fillRef>
          <a:effectRef idx="1">
            <a:schemeClr val="dk1"/>
          </a:effectRef>
          <a:fontRef idx="minor">
            <a:schemeClr val="dk1"/>
          </a:fontRef>
        </p:style>
        <p:txBody>
          <a:bodyPr anchor="ctr" anchorCtr="0"/>
          <a:lstStyle/>
          <a:p>
            <a:pPr marL="261938" lvl="1" indent="-261938" eaLnBrk="1" hangingPunct="1">
              <a:buClr>
                <a:srgbClr val="777777"/>
              </a:buClr>
              <a:buNone/>
            </a:pPr>
            <a:r>
              <a:rPr lang="en-GB" dirty="0" smtClean="0">
                <a:solidFill>
                  <a:srgbClr val="777777"/>
                </a:solidFill>
                <a:latin typeface="Arial" charset="0"/>
                <a:cs typeface="Arial" charset="0"/>
              </a:rPr>
              <a:t>	Global methodology </a:t>
            </a:r>
          </a:p>
          <a:p>
            <a:pPr marL="261938" lvl="1" indent="-261938" eaLnBrk="1" hangingPunct="1">
              <a:buClr>
                <a:srgbClr val="777777"/>
              </a:buClr>
              <a:buFont typeface="Arial" pitchFamily="34" charset="0"/>
              <a:buChar char="•"/>
            </a:pPr>
            <a:endParaRPr lang="en-GB" dirty="0" smtClean="0">
              <a:solidFill>
                <a:srgbClr val="777777"/>
              </a:solidFill>
              <a:latin typeface="Arial" charset="0"/>
              <a:cs typeface="Arial" charset="0"/>
            </a:endParaRPr>
          </a:p>
          <a:p>
            <a:pPr marL="261938" lvl="1" indent="-261938" eaLnBrk="1" hangingPunct="1">
              <a:buClr>
                <a:srgbClr val="777777"/>
              </a:buClr>
              <a:buNone/>
            </a:pPr>
            <a:r>
              <a:rPr lang="en-US" dirty="0" smtClean="0">
                <a:solidFill>
                  <a:srgbClr val="777777"/>
                </a:solidFill>
                <a:latin typeface="Arial" charset="0"/>
                <a:cs typeface="Arial" charset="0"/>
              </a:rPr>
              <a:t>	…based on large-scale company level surveys</a:t>
            </a:r>
          </a:p>
          <a:p>
            <a:pPr marL="261938" lvl="1" indent="-261938" eaLnBrk="1" hangingPunct="1">
              <a:buClr>
                <a:srgbClr val="777777"/>
              </a:buClr>
              <a:buFont typeface="Arial" pitchFamily="34" charset="0"/>
              <a:buChar char="•"/>
            </a:pPr>
            <a:endParaRPr lang="en-GB" dirty="0" smtClean="0">
              <a:solidFill>
                <a:srgbClr val="777777"/>
              </a:solidFill>
              <a:latin typeface="Arial" charset="0"/>
              <a:cs typeface="Arial" charset="0"/>
            </a:endParaRPr>
          </a:p>
          <a:p>
            <a:pPr marL="261938" lvl="1" indent="-261938" eaLnBrk="1" hangingPunct="1">
              <a:buClr>
                <a:srgbClr val="777777"/>
              </a:buClr>
              <a:buNone/>
            </a:pPr>
            <a:r>
              <a:rPr lang="en-US" dirty="0" smtClean="0">
                <a:solidFill>
                  <a:srgbClr val="777777"/>
                </a:solidFill>
                <a:latin typeface="Arial" charset="0"/>
                <a:cs typeface="Arial" charset="0"/>
              </a:rPr>
              <a:t>	…representative by sector and company size</a:t>
            </a:r>
          </a:p>
          <a:p>
            <a:pPr marL="261938" lvl="1" indent="-261938" eaLnBrk="1" hangingPunct="1">
              <a:buClr>
                <a:srgbClr val="777777"/>
              </a:buClr>
              <a:buNone/>
            </a:pPr>
            <a:endParaRPr lang="en-GB" dirty="0" smtClean="0">
              <a:solidFill>
                <a:srgbClr val="777777"/>
              </a:solidFill>
              <a:latin typeface="Arial" charset="0"/>
              <a:cs typeface="Arial" charset="0"/>
            </a:endParaRPr>
          </a:p>
          <a:p>
            <a:pPr marL="261938" lvl="1" indent="-261938" eaLnBrk="1" hangingPunct="1">
              <a:buClr>
                <a:srgbClr val="777777"/>
              </a:buClr>
              <a:buNone/>
            </a:pPr>
            <a:r>
              <a:rPr lang="en-GB" dirty="0" smtClean="0">
                <a:solidFill>
                  <a:srgbClr val="777777"/>
                </a:solidFill>
                <a:latin typeface="Arial" charset="0"/>
                <a:cs typeface="Arial" charset="0"/>
              </a:rPr>
              <a:t>	…adjusted to country-specific requirements</a:t>
            </a:r>
            <a:endParaRPr lang="en-US" dirty="0" smtClean="0">
              <a:cs typeface="Arial" charset="0"/>
            </a:endParaRPr>
          </a:p>
        </p:txBody>
      </p:sp>
      <p:sp>
        <p:nvSpPr>
          <p:cNvPr id="7" name="Content Placeholder 2"/>
          <p:cNvSpPr txBox="1">
            <a:spLocks/>
          </p:cNvSpPr>
          <p:nvPr/>
        </p:nvSpPr>
        <p:spPr bwMode="auto">
          <a:xfrm>
            <a:off x="4466332" y="1556792"/>
            <a:ext cx="4392488" cy="4104456"/>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261938" marR="0" lvl="1" indent="-261938" algn="l" defTabSz="914400" rtl="0" eaLnBrk="1" fontAlgn="base" latinLnBrk="0" hangingPunct="1">
              <a:lnSpc>
                <a:spcPct val="100000"/>
              </a:lnSpc>
              <a:spcBef>
                <a:spcPct val="20000"/>
              </a:spcBef>
              <a:spcAft>
                <a:spcPct val="0"/>
              </a:spcAft>
              <a:buClr>
                <a:srgbClr val="777777"/>
              </a:buClr>
              <a:buSzTx/>
              <a:buFont typeface="Arial" pitchFamily="34" charset="0"/>
              <a:buChar char="•"/>
              <a:tabLst/>
              <a:defRPr/>
            </a:pPr>
            <a:endParaRPr kumimoji="0" lang="en-US" sz="800" b="0" i="0" u="none" strike="noStrike" kern="1200" cap="none" spc="0" normalizeH="0" baseline="0" noProof="0" dirty="0" smtClean="0">
              <a:ln>
                <a:noFill/>
              </a:ln>
              <a:solidFill>
                <a:srgbClr val="777777"/>
              </a:solidFill>
              <a:effectLst/>
              <a:uLnTx/>
              <a:uFillTx/>
              <a:latin typeface="Arial" charset="0"/>
              <a:ea typeface="+mn-ea"/>
              <a:cs typeface="Arial" charset="0"/>
            </a:endParaRPr>
          </a:p>
          <a:p>
            <a:pPr marL="261938" marR="0" lvl="1" indent="-261938" algn="l" defTabSz="914400" rtl="0" eaLnBrk="1" fontAlgn="base" latinLnBrk="0" hangingPunct="1">
              <a:lnSpc>
                <a:spcPct val="100000"/>
              </a:lnSpc>
              <a:spcBef>
                <a:spcPct val="20000"/>
              </a:spcBef>
              <a:spcAft>
                <a:spcPct val="0"/>
              </a:spcAft>
              <a:buClr>
                <a:srgbClr val="777777"/>
              </a:buClr>
              <a:buSzTx/>
              <a:buFont typeface="Arial" pitchFamily="34" charset="0"/>
              <a:buChar char="•"/>
              <a:tabLst/>
              <a:defRPr/>
            </a:pPr>
            <a:r>
              <a:rPr kumimoji="0" lang="en-US" sz="1800" b="1" i="0" u="none" strike="noStrike" kern="1200" cap="none" spc="0" normalizeH="0" baseline="0" noProof="0" dirty="0" smtClean="0">
                <a:ln>
                  <a:noFill/>
                </a:ln>
                <a:solidFill>
                  <a:srgbClr val="777777"/>
                </a:solidFill>
                <a:effectLst/>
                <a:uLnTx/>
                <a:uFillTx/>
                <a:latin typeface="Arial" charset="0"/>
                <a:ea typeface="+mn-ea"/>
                <a:cs typeface="Arial" charset="0"/>
              </a:rPr>
              <a:t>Identify trade impediments </a:t>
            </a:r>
            <a:r>
              <a:rPr kumimoji="0" lang="en-US" sz="1800" b="0" i="0" u="none" strike="noStrike" kern="1200" cap="none" spc="0" normalizeH="0" baseline="0" noProof="0" dirty="0" smtClean="0">
                <a:ln>
                  <a:noFill/>
                </a:ln>
                <a:solidFill>
                  <a:srgbClr val="777777"/>
                </a:solidFill>
                <a:effectLst/>
                <a:uLnTx/>
                <a:uFillTx/>
                <a:latin typeface="Arial" charset="0"/>
                <a:ea typeface="+mn-ea"/>
                <a:cs typeface="Arial" charset="0"/>
              </a:rPr>
              <a:t>faced by companies on product and partner country level.</a:t>
            </a:r>
          </a:p>
          <a:p>
            <a:pPr marL="261938" marR="0" lvl="1" indent="-261938" algn="l" defTabSz="914400" rtl="0" eaLnBrk="1" fontAlgn="base" latinLnBrk="0" hangingPunct="1">
              <a:lnSpc>
                <a:spcPct val="100000"/>
              </a:lnSpc>
              <a:spcBef>
                <a:spcPct val="20000"/>
              </a:spcBef>
              <a:spcAft>
                <a:spcPct val="0"/>
              </a:spcAft>
              <a:buClr>
                <a:srgbClr val="777777"/>
              </a:buClr>
              <a:buSzTx/>
              <a:buFont typeface="Arial" pitchFamily="34" charset="0"/>
              <a:buChar char="•"/>
              <a:tabLst/>
              <a:defRPr/>
            </a:pPr>
            <a:endParaRPr kumimoji="0" lang="en-US" sz="800" b="0" i="0" u="none" strike="noStrike" kern="1200" cap="none" spc="0" normalizeH="0" baseline="0" noProof="0" dirty="0" smtClean="0">
              <a:ln>
                <a:noFill/>
              </a:ln>
              <a:solidFill>
                <a:srgbClr val="777777"/>
              </a:solidFill>
              <a:effectLst/>
              <a:uLnTx/>
              <a:uFillTx/>
              <a:latin typeface="Arial" charset="0"/>
              <a:ea typeface="+mn-ea"/>
              <a:cs typeface="Arial" charset="0"/>
            </a:endParaRPr>
          </a:p>
          <a:p>
            <a:pPr marL="261938" marR="0" lvl="1" indent="-261938" algn="l" defTabSz="914400" rtl="0" eaLnBrk="1" fontAlgn="base" latinLnBrk="0" hangingPunct="1">
              <a:lnSpc>
                <a:spcPct val="100000"/>
              </a:lnSpc>
              <a:spcBef>
                <a:spcPct val="20000"/>
              </a:spcBef>
              <a:spcAft>
                <a:spcPct val="0"/>
              </a:spcAft>
              <a:buClr>
                <a:srgbClr val="777777"/>
              </a:buClr>
              <a:buSzTx/>
              <a:buFont typeface="Arial" pitchFamily="34" charset="0"/>
              <a:buChar char="•"/>
              <a:tabLst/>
              <a:defRPr/>
            </a:pPr>
            <a:r>
              <a:rPr lang="en-US" b="1" dirty="0" smtClean="0">
                <a:solidFill>
                  <a:srgbClr val="777777"/>
                </a:solidFill>
                <a:latin typeface="Arial" charset="0"/>
                <a:cs typeface="Arial" charset="0"/>
              </a:rPr>
              <a:t>Enable </a:t>
            </a:r>
            <a:r>
              <a:rPr kumimoji="0" lang="en-GB" sz="1800" b="1" i="0" u="none" strike="noStrike" kern="1200" cap="none" spc="0" normalizeH="0" baseline="0" noProof="0" dirty="0" smtClean="0">
                <a:ln>
                  <a:noFill/>
                </a:ln>
                <a:solidFill>
                  <a:srgbClr val="777777"/>
                </a:solidFill>
                <a:effectLst/>
                <a:uLnTx/>
                <a:uFillTx/>
                <a:latin typeface="Arial" charset="0"/>
                <a:ea typeface="+mn-ea"/>
                <a:cs typeface="Arial" charset="0"/>
              </a:rPr>
              <a:t>companies to voice their concerns </a:t>
            </a:r>
            <a:r>
              <a:rPr kumimoji="0" lang="en-GB" sz="1800" b="0" i="0" u="none" strike="noStrike" kern="1200" cap="none" spc="0" normalizeH="0" baseline="0" noProof="0" dirty="0" smtClean="0">
                <a:ln>
                  <a:noFill/>
                </a:ln>
                <a:solidFill>
                  <a:srgbClr val="777777"/>
                </a:solidFill>
                <a:effectLst/>
                <a:uLnTx/>
                <a:uFillTx/>
                <a:latin typeface="Arial" charset="0"/>
                <a:ea typeface="+mn-ea"/>
                <a:cs typeface="Arial" charset="0"/>
              </a:rPr>
              <a:t>and needs regarding the identified</a:t>
            </a:r>
            <a:r>
              <a:rPr kumimoji="0" lang="en-GB" sz="1800" b="0" i="0" u="none" strike="noStrike" kern="1200" cap="none" spc="0" normalizeH="0" noProof="0" dirty="0" smtClean="0">
                <a:ln>
                  <a:noFill/>
                </a:ln>
                <a:solidFill>
                  <a:srgbClr val="777777"/>
                </a:solidFill>
                <a:effectLst/>
                <a:uLnTx/>
                <a:uFillTx/>
                <a:latin typeface="Arial" charset="0"/>
                <a:ea typeface="+mn-ea"/>
                <a:cs typeface="Arial" charset="0"/>
              </a:rPr>
              <a:t> problems</a:t>
            </a:r>
            <a:r>
              <a:rPr kumimoji="0" lang="en-GB" sz="1800" b="0" i="0" u="none" strike="noStrike" kern="1200" cap="none" spc="0" normalizeH="0" baseline="0" noProof="0" dirty="0" smtClean="0">
                <a:ln>
                  <a:noFill/>
                </a:ln>
                <a:solidFill>
                  <a:srgbClr val="777777"/>
                </a:solidFill>
                <a:effectLst/>
                <a:uLnTx/>
                <a:uFillTx/>
                <a:latin typeface="Arial" charset="0"/>
                <a:ea typeface="+mn-ea"/>
                <a:cs typeface="Arial" charset="0"/>
              </a:rPr>
              <a:t> and</a:t>
            </a:r>
            <a:r>
              <a:rPr kumimoji="0" lang="en-US" sz="1800" b="0" i="0" u="none" strike="noStrike" kern="1200" cap="none" spc="0" normalizeH="0" baseline="0" noProof="0" dirty="0" smtClean="0">
                <a:ln>
                  <a:noFill/>
                </a:ln>
                <a:solidFill>
                  <a:srgbClr val="777777"/>
                </a:solidFill>
                <a:effectLst/>
                <a:uLnTx/>
                <a:uFillTx/>
                <a:latin typeface="Arial" charset="0"/>
                <a:ea typeface="+mn-ea"/>
                <a:cs typeface="Arial" charset="0"/>
              </a:rPr>
              <a:t> create dialogue among national stakeholders.</a:t>
            </a:r>
          </a:p>
          <a:p>
            <a:pPr marL="261938" marR="0" lvl="1" indent="-261938" algn="l" defTabSz="914400" rtl="0" eaLnBrk="1" fontAlgn="base" latinLnBrk="0" hangingPunct="1">
              <a:lnSpc>
                <a:spcPct val="100000"/>
              </a:lnSpc>
              <a:spcBef>
                <a:spcPct val="20000"/>
              </a:spcBef>
              <a:spcAft>
                <a:spcPct val="0"/>
              </a:spcAft>
              <a:buClr>
                <a:srgbClr val="777777"/>
              </a:buClr>
              <a:buSzTx/>
              <a:buFont typeface="Arial" pitchFamily="34" charset="0"/>
              <a:buChar char="•"/>
              <a:tabLst/>
              <a:defRPr/>
            </a:pPr>
            <a:endParaRPr kumimoji="0" lang="en-GB" sz="800" b="0" i="0" u="none" strike="noStrike" kern="1200" cap="none" spc="0" normalizeH="0" baseline="0" noProof="0" dirty="0" smtClean="0">
              <a:ln>
                <a:noFill/>
              </a:ln>
              <a:solidFill>
                <a:srgbClr val="777777"/>
              </a:solidFill>
              <a:effectLst/>
              <a:uLnTx/>
              <a:uFillTx/>
              <a:latin typeface="Arial" charset="0"/>
              <a:ea typeface="+mn-ea"/>
              <a:cs typeface="Arial" charset="0"/>
            </a:endParaRPr>
          </a:p>
          <a:p>
            <a:pPr marL="261938" marR="0" lvl="1" indent="-261938" algn="l" defTabSz="914400" rtl="0" eaLnBrk="1" fontAlgn="base" latinLnBrk="0" hangingPunct="1">
              <a:lnSpc>
                <a:spcPct val="100000"/>
              </a:lnSpc>
              <a:spcBef>
                <a:spcPct val="20000"/>
              </a:spcBef>
              <a:spcAft>
                <a:spcPct val="0"/>
              </a:spcAft>
              <a:buClr>
                <a:srgbClr val="777777"/>
              </a:buClr>
              <a:buSzTx/>
              <a:buFont typeface="Arial" pitchFamily="34" charset="0"/>
              <a:buChar char="•"/>
              <a:tabLst/>
              <a:defRPr/>
            </a:pPr>
            <a:r>
              <a:rPr kumimoji="0" lang="en-GB" sz="1800" b="1" i="0" u="none" strike="noStrike" kern="1200" cap="none" spc="0" normalizeH="0" baseline="0" noProof="0" dirty="0" smtClean="0">
                <a:ln>
                  <a:noFill/>
                </a:ln>
                <a:solidFill>
                  <a:srgbClr val="777777"/>
                </a:solidFill>
                <a:effectLst/>
                <a:uLnTx/>
                <a:uFillTx/>
                <a:latin typeface="Arial" charset="0"/>
                <a:ea typeface="+mn-ea"/>
                <a:cs typeface="Arial" charset="0"/>
              </a:rPr>
              <a:t>Reinforce country capacity</a:t>
            </a:r>
            <a:r>
              <a:rPr kumimoji="0" lang="en-GB" sz="1800" b="0" i="0" u="none" strike="noStrike" kern="1200" cap="none" spc="0" normalizeH="0" baseline="0" noProof="0" dirty="0" smtClean="0">
                <a:ln>
                  <a:noFill/>
                </a:ln>
                <a:solidFill>
                  <a:srgbClr val="777777"/>
                </a:solidFill>
                <a:effectLst/>
                <a:uLnTx/>
                <a:uFillTx/>
                <a:latin typeface="Arial" charset="0"/>
                <a:ea typeface="+mn-ea"/>
                <a:cs typeface="Arial" charset="0"/>
              </a:rPr>
              <a:t>: survey and analysis</a:t>
            </a:r>
            <a:r>
              <a:rPr kumimoji="0" lang="en-GB" sz="1800" b="0" i="0" u="none" strike="noStrike" kern="1200" cap="none" spc="0" normalizeH="0" noProof="0" dirty="0" smtClean="0">
                <a:ln>
                  <a:noFill/>
                </a:ln>
                <a:solidFill>
                  <a:srgbClr val="777777"/>
                </a:solidFill>
                <a:effectLst/>
                <a:uLnTx/>
                <a:uFillTx/>
                <a:latin typeface="Arial" charset="0"/>
                <a:ea typeface="+mn-ea"/>
                <a:cs typeface="Arial" charset="0"/>
              </a:rPr>
              <a:t> </a:t>
            </a:r>
            <a:r>
              <a:rPr kumimoji="0" lang="en-GB" sz="1800" b="0" i="0" u="none" strike="noStrike" kern="1200" cap="none" spc="0" normalizeH="0" baseline="0" noProof="0" dirty="0" smtClean="0">
                <a:ln>
                  <a:noFill/>
                </a:ln>
                <a:solidFill>
                  <a:srgbClr val="777777"/>
                </a:solidFill>
                <a:effectLst/>
                <a:uLnTx/>
                <a:uFillTx/>
                <a:latin typeface="Arial" charset="0"/>
                <a:ea typeface="+mn-ea"/>
                <a:cs typeface="Arial" charset="0"/>
              </a:rPr>
              <a:t>implemented in collaboration with local specialists, after intensive training. </a:t>
            </a:r>
            <a:endParaRPr kumimoji="0" lang="en-US" sz="1800" b="0" i="0" u="none" strike="noStrike" kern="1200" cap="none" spc="0" normalizeH="0" baseline="0" noProof="0" dirty="0" smtClean="0">
              <a:ln>
                <a:noFill/>
              </a:ln>
              <a:solidFill>
                <a:schemeClr val="accent2"/>
              </a:solidFill>
              <a:effectLst/>
              <a:uLnTx/>
              <a:uFillTx/>
              <a:latin typeface="+mn-lt"/>
              <a:ea typeface="+mn-ea"/>
              <a:cs typeface="Arial" charset="0"/>
            </a:endParaRPr>
          </a:p>
        </p:txBody>
      </p:sp>
      <p:sp>
        <p:nvSpPr>
          <p:cNvPr id="8" name="Right Arrow 7"/>
          <p:cNvSpPr/>
          <p:nvPr/>
        </p:nvSpPr>
        <p:spPr>
          <a:xfrm>
            <a:off x="3602236" y="3284984"/>
            <a:ext cx="792088" cy="432048"/>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9" name="Title 1"/>
          <p:cNvSpPr>
            <a:spLocks noGrp="1"/>
          </p:cNvSpPr>
          <p:nvPr>
            <p:ph type="title" idx="4294967295"/>
          </p:nvPr>
        </p:nvSpPr>
        <p:spPr>
          <a:xfrm>
            <a:off x="357188" y="527050"/>
            <a:ext cx="8319268" cy="552450"/>
          </a:xfrm>
        </p:spPr>
        <p:txBody>
          <a:bodyPr/>
          <a:lstStyle/>
          <a:p>
            <a:r>
              <a:rPr lang="en-US" dirty="0" smtClean="0"/>
              <a:t>ITC business </a:t>
            </a:r>
            <a:r>
              <a:rPr lang="en-US" dirty="0"/>
              <a:t>surveys on NTMs</a:t>
            </a:r>
            <a:endParaRPr lang="en-US" dirty="0" smtClean="0">
              <a:latin typeface="Arial" charset="0"/>
              <a:cs typeface="Arial" charset="0"/>
            </a:endParaRPr>
          </a:p>
        </p:txBody>
      </p:sp>
      <p:sp>
        <p:nvSpPr>
          <p:cNvPr id="10" name="Slide Number Placeholder 3"/>
          <p:cNvSpPr>
            <a:spLocks noGrp="1"/>
          </p:cNvSpPr>
          <p:nvPr>
            <p:ph type="sldNum" sz="quarter" idx="4294967295"/>
          </p:nvPr>
        </p:nvSpPr>
        <p:spPr>
          <a:xfrm>
            <a:off x="8143875" y="39539"/>
            <a:ext cx="642938" cy="365125"/>
          </a:xfrm>
          <a:prstGeom prst="rect">
            <a:avLst/>
          </a:prstGeom>
        </p:spPr>
        <p:txBody>
          <a:bodyPr/>
          <a:lstStyle/>
          <a:p>
            <a:pPr>
              <a:defRPr/>
            </a:pPr>
            <a:fld id="{18222E58-CDED-4351-A5F5-DE3FC8D6CFC6}" type="slidenum">
              <a:rPr lang="en-US" smtClean="0"/>
              <a:pPr>
                <a:defRPr/>
              </a:pPr>
              <a:t>9</a:t>
            </a:fld>
            <a:endParaRPr lang="en-US" dirty="0"/>
          </a:p>
        </p:txBody>
      </p:sp>
    </p:spTree>
    <p:extLst>
      <p:ext uri="{BB962C8B-B14F-4D97-AF65-F5344CB8AC3E}">
        <p14:creationId xmlns:p14="http://schemas.microsoft.com/office/powerpoint/2010/main" val="143483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theme/theme1.xml><?xml version="1.0" encoding="utf-8"?>
<a:theme xmlns:a="http://schemas.openxmlformats.org/drawingml/2006/main" name="PowerPoint_EN">
  <a:themeElements>
    <a:clrScheme name="ITC color">
      <a:dk1>
        <a:srgbClr val="595959"/>
      </a:dk1>
      <a:lt1>
        <a:srgbClr val="595959"/>
      </a:lt1>
      <a:dk2>
        <a:srgbClr val="36A7E9"/>
      </a:dk2>
      <a:lt2>
        <a:srgbClr val="FFFFFF"/>
      </a:lt2>
      <a:accent1>
        <a:srgbClr val="36A7E9"/>
      </a:accent1>
      <a:accent2>
        <a:srgbClr val="636363"/>
      </a:accent2>
      <a:accent3>
        <a:srgbClr val="C1413B"/>
      </a:accent3>
      <a:accent4>
        <a:srgbClr val="789C3C"/>
      </a:accent4>
      <a:accent5>
        <a:srgbClr val="424884"/>
      </a:accent5>
      <a:accent6>
        <a:srgbClr val="8F0063"/>
      </a:accent6>
      <a:hlink>
        <a:srgbClr val="36A7E9"/>
      </a:hlink>
      <a:folHlink>
        <a:srgbClr val="36A7E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ITC Color Word">
    <a:dk1>
      <a:srgbClr val="808080"/>
    </a:dk1>
    <a:lt1>
      <a:srgbClr val="FFFFFF"/>
    </a:lt1>
    <a:dk2>
      <a:srgbClr val="00AEEF"/>
    </a:dk2>
    <a:lt2>
      <a:srgbClr val="FFFFFF"/>
    </a:lt2>
    <a:accent1>
      <a:srgbClr val="00AEEF"/>
    </a:accent1>
    <a:accent2>
      <a:srgbClr val="808080"/>
    </a:accent2>
    <a:accent3>
      <a:srgbClr val="B32317"/>
    </a:accent3>
    <a:accent4>
      <a:srgbClr val="00703C"/>
    </a:accent4>
    <a:accent5>
      <a:srgbClr val="FCC71E"/>
    </a:accent5>
    <a:accent6>
      <a:srgbClr val="E40E62"/>
    </a:accent6>
    <a:hlink>
      <a:srgbClr val="00AEEF"/>
    </a:hlink>
    <a:folHlink>
      <a:srgbClr val="00AEEF"/>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Flow</Template>
  <TotalTime>2677</TotalTime>
  <Words>7775</Words>
  <Application>Microsoft Office PowerPoint</Application>
  <PresentationFormat>On-screen Show (4:3)</PresentationFormat>
  <Paragraphs>735</Paragraphs>
  <Slides>57</Slides>
  <Notes>51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59" baseType="lpstr">
      <vt:lpstr>PowerPoint_EN</vt:lpstr>
      <vt:lpstr>Photo Editor Photo</vt:lpstr>
      <vt:lpstr>BUSINESS PERSPECTIVES ON NON-TARIFF MEASURES</vt:lpstr>
      <vt:lpstr>Removing trade obstacles among LAS countries can lead to substantially increased trade and job creation </vt:lpstr>
      <vt:lpstr>PowerPoint Presentation</vt:lpstr>
      <vt:lpstr>NTMs – What are they?</vt:lpstr>
      <vt:lpstr>NTM classification on goods</vt:lpstr>
      <vt:lpstr>PowerPoint Presentation</vt:lpstr>
      <vt:lpstr>The ITC programme on NTMs</vt:lpstr>
      <vt:lpstr>Why do we need the business perspective? NTMs and other trade barriers   </vt:lpstr>
      <vt:lpstr>ITC business surveys on NTMs</vt:lpstr>
      <vt:lpstr>The survey process consists of two steps:</vt:lpstr>
      <vt:lpstr>ITC business surveys on NTMs - countries</vt:lpstr>
      <vt:lpstr>PowerPoint Presentation</vt:lpstr>
      <vt:lpstr>Context: low intra-regional trade</vt:lpstr>
      <vt:lpstr>Context (cont’d): Multiplication of trade Agreements involving LAS members</vt:lpstr>
      <vt:lpstr>Business perspectives on NTMs across surveyed regions</vt:lpstr>
      <vt:lpstr>Business perspectives on NTMs across surveyed countries</vt:lpstr>
      <vt:lpstr>What are the most affected export sector and destination for Arab states?</vt:lpstr>
      <vt:lpstr>Who applies the burdensome NTMs?</vt:lpstr>
      <vt:lpstr>What type of NTMs apply partner countries?</vt:lpstr>
      <vt:lpstr>What are the NTMs affecting  agricultural exports?</vt:lpstr>
      <vt:lpstr>What are the technical measures  affecting agricultural exports?</vt:lpstr>
      <vt:lpstr>What are the NTMs affecting manufacturing exports?</vt:lpstr>
      <vt:lpstr>What are the technical measures affecting manufacturing exports?</vt:lpstr>
      <vt:lpstr>Why partner’s NTMs are burdensome?</vt:lpstr>
      <vt:lpstr>Where do procedural obstacles  take place?</vt:lpstr>
      <vt:lpstr>What are the main procedural obstacles?</vt:lpstr>
      <vt:lpstr>PowerPoint Presentation</vt:lpstr>
      <vt:lpstr>Conclusions</vt:lpstr>
      <vt:lpstr>Selected ex. from OPT: Trade facilitation –  home-made problems</vt:lpstr>
      <vt:lpstr>Selected ex. from Morocco: survey recommendations:</vt:lpstr>
      <vt:lpstr>NTM surveys – next steps</vt:lpstr>
      <vt:lpstr>More information on www.intracen.org/NTM </vt:lpstr>
      <vt:lpstr>PowerPoint Presentation</vt:lpstr>
      <vt:lpstr>PowerPoint Presentation</vt:lpstr>
      <vt:lpstr>What is ITC?</vt:lpstr>
      <vt:lpstr>ITC is contributing to regional integration and competitiveness enhancement in the Arab Region:</vt:lpstr>
      <vt:lpstr>Technical measures – What are they?</vt:lpstr>
      <vt:lpstr>NTMs – Why are they important?</vt:lpstr>
      <vt:lpstr>Context 1: Intra-regional trade shares around the world (excl. oil)</vt:lpstr>
      <vt:lpstr>Removing trade obstacles among LAS countries can lead to substantially increased trade and job creation </vt:lpstr>
      <vt:lpstr>Who is affected? (1/2) </vt:lpstr>
      <vt:lpstr>Why are NTMs perceived as burdensome?</vt:lpstr>
      <vt:lpstr>PowerPoint Presentation</vt:lpstr>
      <vt:lpstr>Does the partner country matter?</vt:lpstr>
      <vt:lpstr>PowerPoint Presentation</vt:lpstr>
      <vt:lpstr>Aggregate survey results for Arab countries (1/4)</vt:lpstr>
      <vt:lpstr>Aggregate survey results for Arab countries (2/4)</vt:lpstr>
      <vt:lpstr>Aggregate survey results for Arab countries (3/4)</vt:lpstr>
      <vt:lpstr>Aggregate survey results for Arab countries (4/4)</vt:lpstr>
      <vt:lpstr>Talking about ROOs….: Trade Agreements involving LAS members</vt:lpstr>
      <vt:lpstr>Examples of problems reported (intra-regional trade): ROOs (1/2)</vt:lpstr>
      <vt:lpstr>Examples of problems reported (intra-regional trade): ROOs (2/2)</vt:lpstr>
      <vt:lpstr>Examples of problems reported (intra-regional trade): Technical measures</vt:lpstr>
      <vt:lpstr>Examples of problems reported (intra-regional trade): Conformity assessment</vt:lpstr>
      <vt:lpstr>Examples of problems reported (intra-regional trade): import authorizations</vt:lpstr>
      <vt:lpstr>Examples of problems reported (intra-regional trade)</vt:lpstr>
      <vt:lpstr>Stylized facts from ITC NTM surveys</vt:lpstr>
    </vt:vector>
  </TitlesOfParts>
  <Company>International Trade Centre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moser</dc:creator>
  <cp:lastModifiedBy>ITC</cp:lastModifiedBy>
  <cp:revision>368</cp:revision>
  <cp:lastPrinted>2012-10-12T09:08:42Z</cp:lastPrinted>
  <dcterms:created xsi:type="dcterms:W3CDTF">2012-03-07T07:54:11Z</dcterms:created>
  <dcterms:modified xsi:type="dcterms:W3CDTF">2013-04-10T09:36:46Z</dcterms:modified>
</cp:coreProperties>
</file>