
<file path=[Content_Types].xml><?xml version="1.0" encoding="utf-8"?>
<Types xmlns="http://schemas.openxmlformats.org/package/2006/content-types">
  <Override PartName="/ppt/slideMasters/slideMaster3.xml" ContentType="application/vnd.openxmlformats-officedocument.presentationml.slideMaster+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theme/theme5.xml" ContentType="application/vnd.openxmlformats-officedocument.theme+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Default Extension="rels" ContentType="application/vnd.openxmlformats-package.relationships+xml"/>
  <Default Extension="xml" ContentType="application/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Layouts/slideLayout3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notesSlides/notesSlide9.xml" ContentType="application/vnd.openxmlformats-officedocument.presentationml.notesSlide+xml"/>
  <Override PartName="/ppt/notesSlides/notesSlide12.xml" ContentType="application/vnd.openxmlformats-officedocument.presentationml.notesSlide+xml"/>
  <Override PartName="/ppt/diagrams/layout1.xml" ContentType="application/vnd.openxmlformats-officedocument.drawingml.diagram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diagrams/drawing1.xml" ContentType="application/vnd.ms-office.drawingml.diagramDrawing+xml"/>
  <Override PartName="/ppt/slides/slide1.xml" ContentType="application/vnd.openxmlformats-officedocument.presentationml.slide+xml"/>
  <Default Extension="jpeg" ContentType="image/jpeg"/>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4821" r:id="rId1"/>
    <p:sldMasterId id="2147484833" r:id="rId2"/>
    <p:sldMasterId id="2147484845" r:id="rId3"/>
  </p:sldMasterIdLst>
  <p:notesMasterIdLst>
    <p:notesMasterId r:id="rId17"/>
  </p:notesMasterIdLst>
  <p:handoutMasterIdLst>
    <p:handoutMasterId r:id="rId18"/>
  </p:handoutMasterIdLst>
  <p:sldIdLst>
    <p:sldId id="290" r:id="rId4"/>
    <p:sldId id="285" r:id="rId5"/>
    <p:sldId id="287" r:id="rId6"/>
    <p:sldId id="288" r:id="rId7"/>
    <p:sldId id="289" r:id="rId8"/>
    <p:sldId id="299" r:id="rId9"/>
    <p:sldId id="300" r:id="rId10"/>
    <p:sldId id="298" r:id="rId11"/>
    <p:sldId id="296" r:id="rId12"/>
    <p:sldId id="295" r:id="rId13"/>
    <p:sldId id="301" r:id="rId14"/>
    <p:sldId id="297" r:id="rId15"/>
    <p:sldId id="291" r:id="rId16"/>
  </p:sldIdLst>
  <p:sldSz cx="9144000" cy="6858000" type="screen4x3"/>
  <p:notesSz cx="6858000" cy="9296400"/>
  <p:defaultTextStyle>
    <a:defPPr>
      <a:defRPr lang="en-US"/>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3399FF"/>
    <a:srgbClr val="66FF33"/>
    <a:srgbClr val="008000"/>
    <a:srgbClr val="CCFFFF"/>
    <a:srgbClr val="33CCFF"/>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204" autoAdjust="0"/>
    <p:restoredTop sz="75725" autoAdjust="0"/>
  </p:normalViewPr>
  <p:slideViewPr>
    <p:cSldViewPr snapToGrid="0" snapToObjects="1">
      <p:cViewPr varScale="1">
        <p:scale>
          <a:sx n="66" d="100"/>
          <a:sy n="66" d="100"/>
        </p:scale>
        <p:origin x="-2270" y="-8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handoutMaster" Target="handoutMasters/handoutMaster1.xml"/><Relationship Id="rId3" Type="http://schemas.openxmlformats.org/officeDocument/2006/relationships/slideMaster" Target="slideMasters/slideMaster3.xml"/><Relationship Id="rId21"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slide" Target="slides/slide12.xml"/><Relationship Id="rId10" Type="http://schemas.openxmlformats.org/officeDocument/2006/relationships/slide" Target="slides/slide7.xml"/><Relationship Id="rId19"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7597D15-BF95-47ED-AB45-0FF07B1869BA}" type="doc">
      <dgm:prSet loTypeId="urn:microsoft.com/office/officeart/2005/8/layout/arrow2" loCatId="process" qsTypeId="urn:microsoft.com/office/officeart/2005/8/quickstyle/simple1" qsCatId="simple" csTypeId="urn:microsoft.com/office/officeart/2005/8/colors/accent1_2" csCatId="accent1" phldr="1"/>
      <dgm:spPr/>
      <dgm:t>
        <a:bodyPr/>
        <a:lstStyle/>
        <a:p>
          <a:endParaRPr lang="en-US"/>
        </a:p>
      </dgm:t>
    </dgm:pt>
    <dgm:pt modelId="{AEE8CE43-CD4F-4610-9B0C-8FD948E3E6B6}">
      <dgm:prSet phldrT="[Text]" custT="1"/>
      <dgm:spPr/>
      <dgm:t>
        <a:bodyPr/>
        <a:lstStyle/>
        <a:p>
          <a:r>
            <a:rPr lang="en-US" sz="1400" b="1" dirty="0" smtClean="0">
              <a:solidFill>
                <a:schemeClr val="tx1"/>
              </a:solidFill>
              <a:latin typeface="Arial" pitchFamily="34" charset="0"/>
              <a:cs typeface="Arial" pitchFamily="34" charset="0"/>
            </a:rPr>
            <a:t>Reduction of trade costs</a:t>
          </a:r>
          <a:endParaRPr lang="en-US" sz="1400" b="1" dirty="0">
            <a:solidFill>
              <a:schemeClr val="tx1"/>
            </a:solidFill>
            <a:latin typeface="Arial" pitchFamily="34" charset="0"/>
            <a:cs typeface="Arial" pitchFamily="34" charset="0"/>
          </a:endParaRPr>
        </a:p>
      </dgm:t>
    </dgm:pt>
    <dgm:pt modelId="{BD49778D-568A-413B-AF08-D23E27DF3DF4}" type="sibTrans" cxnId="{1AEB9EFB-742A-4055-A3E2-6D918FEE7C18}">
      <dgm:prSet/>
      <dgm:spPr/>
      <dgm:t>
        <a:bodyPr/>
        <a:lstStyle/>
        <a:p>
          <a:endParaRPr lang="en-US"/>
        </a:p>
      </dgm:t>
    </dgm:pt>
    <dgm:pt modelId="{2C4346DE-4C47-4962-AC5C-6BB0B5351B70}" type="parTrans" cxnId="{1AEB9EFB-742A-4055-A3E2-6D918FEE7C18}">
      <dgm:prSet/>
      <dgm:spPr/>
      <dgm:t>
        <a:bodyPr/>
        <a:lstStyle/>
        <a:p>
          <a:endParaRPr lang="en-US"/>
        </a:p>
      </dgm:t>
    </dgm:pt>
    <dgm:pt modelId="{4D84CE89-AF43-410A-B958-0DE189C1C363}">
      <dgm:prSet phldrT="[Text]" custT="1"/>
      <dgm:spPr/>
      <dgm:t>
        <a:bodyPr/>
        <a:lstStyle/>
        <a:p>
          <a:r>
            <a:rPr lang="en-US" sz="1400" b="1" dirty="0" smtClean="0">
              <a:solidFill>
                <a:schemeClr val="tx1"/>
              </a:solidFill>
              <a:latin typeface="Arial" pitchFamily="34" charset="0"/>
              <a:cs typeface="Arial" pitchFamily="34" charset="0"/>
            </a:rPr>
            <a:t>Advantage for firms</a:t>
          </a:r>
          <a:endParaRPr lang="en-US" sz="1400" b="1" dirty="0">
            <a:solidFill>
              <a:schemeClr val="tx1"/>
            </a:solidFill>
            <a:latin typeface="Arial" pitchFamily="34" charset="0"/>
            <a:cs typeface="Arial" pitchFamily="34" charset="0"/>
          </a:endParaRPr>
        </a:p>
      </dgm:t>
    </dgm:pt>
    <dgm:pt modelId="{0767D963-1907-4D0F-B323-3EBC11ECE9D3}" type="sibTrans" cxnId="{4EECD4DE-849F-4013-98EC-79AD6DB25842}">
      <dgm:prSet/>
      <dgm:spPr/>
      <dgm:t>
        <a:bodyPr/>
        <a:lstStyle/>
        <a:p>
          <a:endParaRPr lang="en-US"/>
        </a:p>
      </dgm:t>
    </dgm:pt>
    <dgm:pt modelId="{643B340F-82C7-4466-9770-4232800943DF}" type="parTrans" cxnId="{4EECD4DE-849F-4013-98EC-79AD6DB25842}">
      <dgm:prSet/>
      <dgm:spPr/>
      <dgm:t>
        <a:bodyPr/>
        <a:lstStyle/>
        <a:p>
          <a:endParaRPr lang="en-US"/>
        </a:p>
      </dgm:t>
    </dgm:pt>
    <dgm:pt modelId="{5ABE2C41-E161-4615-9FB2-F63C256DC252}">
      <dgm:prSet phldrT="[Text]" custT="1"/>
      <dgm:spPr/>
      <dgm:t>
        <a:bodyPr/>
        <a:lstStyle/>
        <a:p>
          <a:pPr algn="l"/>
          <a:r>
            <a:rPr lang="en-US" sz="1400" b="1" dirty="0" smtClean="0">
              <a:solidFill>
                <a:schemeClr val="tx1"/>
              </a:solidFill>
              <a:latin typeface="Arial" pitchFamily="34" charset="0"/>
              <a:cs typeface="Arial" pitchFamily="34" charset="0"/>
            </a:rPr>
            <a:t>Better export performance and more FDI</a:t>
          </a:r>
          <a:endParaRPr lang="en-US" sz="1400" b="1" dirty="0">
            <a:solidFill>
              <a:schemeClr val="tx1"/>
            </a:solidFill>
            <a:latin typeface="Arial" pitchFamily="34" charset="0"/>
            <a:cs typeface="Arial" pitchFamily="34" charset="0"/>
          </a:endParaRPr>
        </a:p>
      </dgm:t>
    </dgm:pt>
    <dgm:pt modelId="{088073AE-6CD4-44A7-A5E2-C4D2B2CEE36C}" type="sibTrans" cxnId="{CCF035CE-B9FC-4095-99FF-00B01CE4939E}">
      <dgm:prSet/>
      <dgm:spPr/>
      <dgm:t>
        <a:bodyPr/>
        <a:lstStyle/>
        <a:p>
          <a:endParaRPr lang="en-US"/>
        </a:p>
      </dgm:t>
    </dgm:pt>
    <dgm:pt modelId="{FA63881B-9CFC-4B36-90CB-BFE6CB2253B8}" type="parTrans" cxnId="{CCF035CE-B9FC-4095-99FF-00B01CE4939E}">
      <dgm:prSet/>
      <dgm:spPr/>
      <dgm:t>
        <a:bodyPr/>
        <a:lstStyle/>
        <a:p>
          <a:endParaRPr lang="en-US"/>
        </a:p>
      </dgm:t>
    </dgm:pt>
    <dgm:pt modelId="{B52DB697-C086-4CF6-B136-34056466A971}">
      <dgm:prSet phldrT="[Text]" custT="1"/>
      <dgm:spPr/>
      <dgm:t>
        <a:bodyPr/>
        <a:lstStyle/>
        <a:p>
          <a:r>
            <a:rPr lang="en-US" sz="1400" b="1" dirty="0" smtClean="0">
              <a:solidFill>
                <a:schemeClr val="tx1"/>
              </a:solidFill>
              <a:latin typeface="Arial" pitchFamily="34" charset="0"/>
              <a:cs typeface="Arial" pitchFamily="34" charset="0"/>
            </a:rPr>
            <a:t>Job creation and increased government revenue</a:t>
          </a:r>
          <a:endParaRPr lang="en-US" sz="1400" b="1" dirty="0">
            <a:solidFill>
              <a:schemeClr val="tx1"/>
            </a:solidFill>
            <a:latin typeface="Arial" pitchFamily="34" charset="0"/>
            <a:cs typeface="Arial" pitchFamily="34" charset="0"/>
          </a:endParaRPr>
        </a:p>
      </dgm:t>
    </dgm:pt>
    <dgm:pt modelId="{76BBDB6C-909E-452D-A222-F8A4674A456A}" type="parTrans" cxnId="{EFBB17EF-3143-4124-828A-7DD590E225FE}">
      <dgm:prSet/>
      <dgm:spPr/>
      <dgm:t>
        <a:bodyPr/>
        <a:lstStyle/>
        <a:p>
          <a:endParaRPr lang="en-US"/>
        </a:p>
      </dgm:t>
    </dgm:pt>
    <dgm:pt modelId="{E49B2A3B-3B5A-4E76-8372-15873500120E}" type="sibTrans" cxnId="{EFBB17EF-3143-4124-828A-7DD590E225FE}">
      <dgm:prSet/>
      <dgm:spPr/>
      <dgm:t>
        <a:bodyPr/>
        <a:lstStyle/>
        <a:p>
          <a:endParaRPr lang="en-US"/>
        </a:p>
      </dgm:t>
    </dgm:pt>
    <dgm:pt modelId="{09F4F10E-A017-489B-BE59-C9468092072D}">
      <dgm:prSet phldrT="[Text]" custT="1"/>
      <dgm:spPr/>
      <dgm:t>
        <a:bodyPr/>
        <a:lstStyle/>
        <a:p>
          <a:pPr algn="l"/>
          <a:r>
            <a:rPr lang="en-US" sz="1400" b="1" dirty="0" smtClean="0">
              <a:solidFill>
                <a:schemeClr val="tx1"/>
              </a:solidFill>
              <a:latin typeface="Arial" pitchFamily="34" charset="0"/>
              <a:cs typeface="Arial" pitchFamily="34" charset="0"/>
            </a:rPr>
            <a:t>Economic growth and competitiveness </a:t>
          </a:r>
          <a:endParaRPr lang="en-US" sz="1400" b="1" dirty="0">
            <a:solidFill>
              <a:schemeClr val="tx1"/>
            </a:solidFill>
            <a:latin typeface="Arial" pitchFamily="34" charset="0"/>
            <a:cs typeface="Arial" pitchFamily="34" charset="0"/>
          </a:endParaRPr>
        </a:p>
      </dgm:t>
    </dgm:pt>
    <dgm:pt modelId="{E05BAC75-B96D-405A-A54C-E828436820A4}" type="parTrans" cxnId="{54E309C5-C7D1-40E0-BF6D-08A67C0B0AA5}">
      <dgm:prSet/>
      <dgm:spPr/>
      <dgm:t>
        <a:bodyPr/>
        <a:lstStyle/>
        <a:p>
          <a:endParaRPr lang="en-US"/>
        </a:p>
      </dgm:t>
    </dgm:pt>
    <dgm:pt modelId="{B088F28F-8DBF-4AB9-8D9A-FD83340FDFAE}" type="sibTrans" cxnId="{54E309C5-C7D1-40E0-BF6D-08A67C0B0AA5}">
      <dgm:prSet/>
      <dgm:spPr/>
      <dgm:t>
        <a:bodyPr/>
        <a:lstStyle/>
        <a:p>
          <a:endParaRPr lang="en-US"/>
        </a:p>
      </dgm:t>
    </dgm:pt>
    <dgm:pt modelId="{0F1E09FD-D565-4493-AE6D-34D61F9C3D07}" type="pres">
      <dgm:prSet presAssocID="{17597D15-BF95-47ED-AB45-0FF07B1869BA}" presName="arrowDiagram" presStyleCnt="0">
        <dgm:presLayoutVars>
          <dgm:chMax val="5"/>
          <dgm:dir/>
          <dgm:resizeHandles val="exact"/>
        </dgm:presLayoutVars>
      </dgm:prSet>
      <dgm:spPr/>
      <dgm:t>
        <a:bodyPr/>
        <a:lstStyle/>
        <a:p>
          <a:endParaRPr lang="en-US"/>
        </a:p>
      </dgm:t>
    </dgm:pt>
    <dgm:pt modelId="{06CB00E9-63B3-429D-AF2E-AC3F17832666}" type="pres">
      <dgm:prSet presAssocID="{17597D15-BF95-47ED-AB45-0FF07B1869BA}" presName="arrow" presStyleLbl="bgShp" presStyleIdx="0" presStyleCnt="1" custScaleX="96131" custLinFactNeighborY="-185"/>
      <dgm:spPr/>
    </dgm:pt>
    <dgm:pt modelId="{8656932E-3FF7-4E5D-9B8B-CABCBF65831F}" type="pres">
      <dgm:prSet presAssocID="{17597D15-BF95-47ED-AB45-0FF07B1869BA}" presName="arrowDiagram5" presStyleCnt="0"/>
      <dgm:spPr/>
    </dgm:pt>
    <dgm:pt modelId="{16FB856E-2529-495C-8CA8-37058BAA9C71}" type="pres">
      <dgm:prSet presAssocID="{AEE8CE43-CD4F-4610-9B0C-8FD948E3E6B6}" presName="bullet5a" presStyleLbl="node1" presStyleIdx="0" presStyleCnt="5"/>
      <dgm:spPr/>
    </dgm:pt>
    <dgm:pt modelId="{BDCFB985-EFBF-4FAD-BCB0-3168825C462B}" type="pres">
      <dgm:prSet presAssocID="{AEE8CE43-CD4F-4610-9B0C-8FD948E3E6B6}" presName="textBox5a" presStyleLbl="revTx" presStyleIdx="0" presStyleCnt="5" custScaleX="128869" custScaleY="57564" custLinFactNeighborX="-2867" custLinFactNeighborY="210">
        <dgm:presLayoutVars>
          <dgm:bulletEnabled val="1"/>
        </dgm:presLayoutVars>
      </dgm:prSet>
      <dgm:spPr/>
      <dgm:t>
        <a:bodyPr/>
        <a:lstStyle/>
        <a:p>
          <a:endParaRPr lang="en-US"/>
        </a:p>
      </dgm:t>
    </dgm:pt>
    <dgm:pt modelId="{8291654D-BAD6-4B98-95E2-59AC4621B854}" type="pres">
      <dgm:prSet presAssocID="{4D84CE89-AF43-410A-B958-0DE189C1C363}" presName="bullet5b" presStyleLbl="node1" presStyleIdx="1" presStyleCnt="5"/>
      <dgm:spPr/>
    </dgm:pt>
    <dgm:pt modelId="{692F5097-86BD-4673-8D75-96B2E55AB861}" type="pres">
      <dgm:prSet presAssocID="{4D84CE89-AF43-410A-B958-0DE189C1C363}" presName="textBox5b" presStyleLbl="revTx" presStyleIdx="1" presStyleCnt="5" custScaleX="92311" custScaleY="37231" custLinFactNeighborX="-31847" custLinFactNeighborY="-14502">
        <dgm:presLayoutVars>
          <dgm:bulletEnabled val="1"/>
        </dgm:presLayoutVars>
      </dgm:prSet>
      <dgm:spPr/>
      <dgm:t>
        <a:bodyPr/>
        <a:lstStyle/>
        <a:p>
          <a:endParaRPr lang="en-US"/>
        </a:p>
      </dgm:t>
    </dgm:pt>
    <dgm:pt modelId="{464E7CE7-1FF2-4151-9240-1B7A9ECAB424}" type="pres">
      <dgm:prSet presAssocID="{5ABE2C41-E161-4615-9FB2-F63C256DC252}" presName="bullet5c" presStyleLbl="node1" presStyleIdx="2" presStyleCnt="5"/>
      <dgm:spPr/>
    </dgm:pt>
    <dgm:pt modelId="{DBFBB3A4-F566-49BE-8AA3-335F02EC2D2D}" type="pres">
      <dgm:prSet presAssocID="{5ABE2C41-E161-4615-9FB2-F63C256DC252}" presName="textBox5c" presStyleLbl="revTx" presStyleIdx="2" presStyleCnt="5" custScaleX="111457" custScaleY="40731" custLinFactNeighborX="-40219" custLinFactNeighborY="-17815">
        <dgm:presLayoutVars>
          <dgm:bulletEnabled val="1"/>
        </dgm:presLayoutVars>
      </dgm:prSet>
      <dgm:spPr/>
      <dgm:t>
        <a:bodyPr/>
        <a:lstStyle/>
        <a:p>
          <a:endParaRPr lang="en-US"/>
        </a:p>
      </dgm:t>
    </dgm:pt>
    <dgm:pt modelId="{EA37C945-EC33-4751-A689-636183C2051B}" type="pres">
      <dgm:prSet presAssocID="{B52DB697-C086-4CF6-B136-34056466A971}" presName="bullet5d" presStyleLbl="node1" presStyleIdx="3" presStyleCnt="5"/>
      <dgm:spPr/>
    </dgm:pt>
    <dgm:pt modelId="{84255D3C-1B79-40FD-A2D0-4BDE0B13DE5C}" type="pres">
      <dgm:prSet presAssocID="{B52DB697-C086-4CF6-B136-34056466A971}" presName="textBox5d" presStyleLbl="revTx" presStyleIdx="3" presStyleCnt="5" custScaleX="141896" custScaleY="19445" custLinFactNeighborX="-33531" custLinFactNeighborY="-27693">
        <dgm:presLayoutVars>
          <dgm:bulletEnabled val="1"/>
        </dgm:presLayoutVars>
      </dgm:prSet>
      <dgm:spPr/>
      <dgm:t>
        <a:bodyPr/>
        <a:lstStyle/>
        <a:p>
          <a:endParaRPr lang="en-US"/>
        </a:p>
      </dgm:t>
    </dgm:pt>
    <dgm:pt modelId="{AFFB3367-14BE-4773-9FE6-BFB58A592BA0}" type="pres">
      <dgm:prSet presAssocID="{09F4F10E-A017-489B-BE59-C9468092072D}" presName="bullet5e" presStyleLbl="node1" presStyleIdx="4" presStyleCnt="5"/>
      <dgm:spPr/>
    </dgm:pt>
    <dgm:pt modelId="{18D34C69-09FE-493F-BC0C-84D86B65A05D}" type="pres">
      <dgm:prSet presAssocID="{09F4F10E-A017-489B-BE59-C9468092072D}" presName="textBox5e" presStyleLbl="revTx" presStyleIdx="4" presStyleCnt="5" custScaleX="149670" custScaleY="14426" custLinFactNeighborX="-21582" custLinFactNeighborY="-30472">
        <dgm:presLayoutVars>
          <dgm:bulletEnabled val="1"/>
        </dgm:presLayoutVars>
      </dgm:prSet>
      <dgm:spPr/>
      <dgm:t>
        <a:bodyPr/>
        <a:lstStyle/>
        <a:p>
          <a:endParaRPr lang="en-US"/>
        </a:p>
      </dgm:t>
    </dgm:pt>
  </dgm:ptLst>
  <dgm:cxnLst>
    <dgm:cxn modelId="{1AEB9EFB-742A-4055-A3E2-6D918FEE7C18}" srcId="{17597D15-BF95-47ED-AB45-0FF07B1869BA}" destId="{AEE8CE43-CD4F-4610-9B0C-8FD948E3E6B6}" srcOrd="0" destOrd="0" parTransId="{2C4346DE-4C47-4962-AC5C-6BB0B5351B70}" sibTransId="{BD49778D-568A-413B-AF08-D23E27DF3DF4}"/>
    <dgm:cxn modelId="{79A9A508-1C6C-4848-9F8F-02424508E83A}" type="presOf" srcId="{4D84CE89-AF43-410A-B958-0DE189C1C363}" destId="{692F5097-86BD-4673-8D75-96B2E55AB861}" srcOrd="0" destOrd="0" presId="urn:microsoft.com/office/officeart/2005/8/layout/arrow2"/>
    <dgm:cxn modelId="{68298849-424C-4879-B64A-2494AA434D16}" type="presOf" srcId="{B52DB697-C086-4CF6-B136-34056466A971}" destId="{84255D3C-1B79-40FD-A2D0-4BDE0B13DE5C}" srcOrd="0" destOrd="0" presId="urn:microsoft.com/office/officeart/2005/8/layout/arrow2"/>
    <dgm:cxn modelId="{D178453F-35FB-47C6-AC84-2F341424DF29}" type="presOf" srcId="{5ABE2C41-E161-4615-9FB2-F63C256DC252}" destId="{DBFBB3A4-F566-49BE-8AA3-335F02EC2D2D}" srcOrd="0" destOrd="0" presId="urn:microsoft.com/office/officeart/2005/8/layout/arrow2"/>
    <dgm:cxn modelId="{50DDD9D9-825C-4ED0-BB62-9836D914EA65}" type="presOf" srcId="{AEE8CE43-CD4F-4610-9B0C-8FD948E3E6B6}" destId="{BDCFB985-EFBF-4FAD-BCB0-3168825C462B}" srcOrd="0" destOrd="0" presId="urn:microsoft.com/office/officeart/2005/8/layout/arrow2"/>
    <dgm:cxn modelId="{EFBB17EF-3143-4124-828A-7DD590E225FE}" srcId="{17597D15-BF95-47ED-AB45-0FF07B1869BA}" destId="{B52DB697-C086-4CF6-B136-34056466A971}" srcOrd="3" destOrd="0" parTransId="{76BBDB6C-909E-452D-A222-F8A4674A456A}" sibTransId="{E49B2A3B-3B5A-4E76-8372-15873500120E}"/>
    <dgm:cxn modelId="{54E309C5-C7D1-40E0-BF6D-08A67C0B0AA5}" srcId="{17597D15-BF95-47ED-AB45-0FF07B1869BA}" destId="{09F4F10E-A017-489B-BE59-C9468092072D}" srcOrd="4" destOrd="0" parTransId="{E05BAC75-B96D-405A-A54C-E828436820A4}" sibTransId="{B088F28F-8DBF-4AB9-8D9A-FD83340FDFAE}"/>
    <dgm:cxn modelId="{F248A02F-51EE-4433-A08A-D9A6F4192892}" type="presOf" srcId="{09F4F10E-A017-489B-BE59-C9468092072D}" destId="{18D34C69-09FE-493F-BC0C-84D86B65A05D}" srcOrd="0" destOrd="0" presId="urn:microsoft.com/office/officeart/2005/8/layout/arrow2"/>
    <dgm:cxn modelId="{4EECD4DE-849F-4013-98EC-79AD6DB25842}" srcId="{17597D15-BF95-47ED-AB45-0FF07B1869BA}" destId="{4D84CE89-AF43-410A-B958-0DE189C1C363}" srcOrd="1" destOrd="0" parTransId="{643B340F-82C7-4466-9770-4232800943DF}" sibTransId="{0767D963-1907-4D0F-B323-3EBC11ECE9D3}"/>
    <dgm:cxn modelId="{CCF035CE-B9FC-4095-99FF-00B01CE4939E}" srcId="{17597D15-BF95-47ED-AB45-0FF07B1869BA}" destId="{5ABE2C41-E161-4615-9FB2-F63C256DC252}" srcOrd="2" destOrd="0" parTransId="{FA63881B-9CFC-4B36-90CB-BFE6CB2253B8}" sibTransId="{088073AE-6CD4-44A7-A5E2-C4D2B2CEE36C}"/>
    <dgm:cxn modelId="{2D42B250-3396-47C4-8822-F7FF9E1AA0BA}" type="presOf" srcId="{17597D15-BF95-47ED-AB45-0FF07B1869BA}" destId="{0F1E09FD-D565-4493-AE6D-34D61F9C3D07}" srcOrd="0" destOrd="0" presId="urn:microsoft.com/office/officeart/2005/8/layout/arrow2"/>
    <dgm:cxn modelId="{4C7DA33A-7DB9-4218-A506-06FEAB42856A}" type="presParOf" srcId="{0F1E09FD-D565-4493-AE6D-34D61F9C3D07}" destId="{06CB00E9-63B3-429D-AF2E-AC3F17832666}" srcOrd="0" destOrd="0" presId="urn:microsoft.com/office/officeart/2005/8/layout/arrow2"/>
    <dgm:cxn modelId="{65BD5438-B83E-4948-94AD-B50EB72CD6AF}" type="presParOf" srcId="{0F1E09FD-D565-4493-AE6D-34D61F9C3D07}" destId="{8656932E-3FF7-4E5D-9B8B-CABCBF65831F}" srcOrd="1" destOrd="0" presId="urn:microsoft.com/office/officeart/2005/8/layout/arrow2"/>
    <dgm:cxn modelId="{CC850773-0884-4E1A-9505-E7A00B6D17BD}" type="presParOf" srcId="{8656932E-3FF7-4E5D-9B8B-CABCBF65831F}" destId="{16FB856E-2529-495C-8CA8-37058BAA9C71}" srcOrd="0" destOrd="0" presId="urn:microsoft.com/office/officeart/2005/8/layout/arrow2"/>
    <dgm:cxn modelId="{110389A6-C59D-4093-801E-58126AE76D06}" type="presParOf" srcId="{8656932E-3FF7-4E5D-9B8B-CABCBF65831F}" destId="{BDCFB985-EFBF-4FAD-BCB0-3168825C462B}" srcOrd="1" destOrd="0" presId="urn:microsoft.com/office/officeart/2005/8/layout/arrow2"/>
    <dgm:cxn modelId="{D4C4092A-887F-4A29-9D5D-0049026336C9}" type="presParOf" srcId="{8656932E-3FF7-4E5D-9B8B-CABCBF65831F}" destId="{8291654D-BAD6-4B98-95E2-59AC4621B854}" srcOrd="2" destOrd="0" presId="urn:microsoft.com/office/officeart/2005/8/layout/arrow2"/>
    <dgm:cxn modelId="{37954D25-EF37-482C-A9E5-DE322C837E42}" type="presParOf" srcId="{8656932E-3FF7-4E5D-9B8B-CABCBF65831F}" destId="{692F5097-86BD-4673-8D75-96B2E55AB861}" srcOrd="3" destOrd="0" presId="urn:microsoft.com/office/officeart/2005/8/layout/arrow2"/>
    <dgm:cxn modelId="{52CD6134-A964-4D02-988B-04E5FB1F727F}" type="presParOf" srcId="{8656932E-3FF7-4E5D-9B8B-CABCBF65831F}" destId="{464E7CE7-1FF2-4151-9240-1B7A9ECAB424}" srcOrd="4" destOrd="0" presId="urn:microsoft.com/office/officeart/2005/8/layout/arrow2"/>
    <dgm:cxn modelId="{5532F78D-FE34-4775-B305-98E88C879512}" type="presParOf" srcId="{8656932E-3FF7-4E5D-9B8B-CABCBF65831F}" destId="{DBFBB3A4-F566-49BE-8AA3-335F02EC2D2D}" srcOrd="5" destOrd="0" presId="urn:microsoft.com/office/officeart/2005/8/layout/arrow2"/>
    <dgm:cxn modelId="{76FB4E3A-C1A2-499F-968C-4D18C4053FFB}" type="presParOf" srcId="{8656932E-3FF7-4E5D-9B8B-CABCBF65831F}" destId="{EA37C945-EC33-4751-A689-636183C2051B}" srcOrd="6" destOrd="0" presId="urn:microsoft.com/office/officeart/2005/8/layout/arrow2"/>
    <dgm:cxn modelId="{5EA31A52-D5A2-41B7-BA64-139D378D0779}" type="presParOf" srcId="{8656932E-3FF7-4E5D-9B8B-CABCBF65831F}" destId="{84255D3C-1B79-40FD-A2D0-4BDE0B13DE5C}" srcOrd="7" destOrd="0" presId="urn:microsoft.com/office/officeart/2005/8/layout/arrow2"/>
    <dgm:cxn modelId="{711EA3E1-F2FF-4504-B380-C856AB6000BE}" type="presParOf" srcId="{8656932E-3FF7-4E5D-9B8B-CABCBF65831F}" destId="{AFFB3367-14BE-4773-9FE6-BFB58A592BA0}" srcOrd="8" destOrd="0" presId="urn:microsoft.com/office/officeart/2005/8/layout/arrow2"/>
    <dgm:cxn modelId="{1E3D2710-34E9-4EE6-BCAF-6F3A0D28DB8E}" type="presParOf" srcId="{8656932E-3FF7-4E5D-9B8B-CABCBF65831F}" destId="{18D34C69-09FE-493F-BC0C-84D86B65A05D}" srcOrd="9" destOrd="0" presId="urn:microsoft.com/office/officeart/2005/8/layout/arrow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6CB00E9-63B3-429D-AF2E-AC3F17832666}">
      <dsp:nvSpPr>
        <dsp:cNvPr id="0" name=""/>
        <dsp:cNvSpPr/>
      </dsp:nvSpPr>
      <dsp:spPr>
        <a:xfrm>
          <a:off x="-61469" y="0"/>
          <a:ext cx="6665677" cy="4333720"/>
        </a:xfrm>
        <a:prstGeom prst="swooshArrow">
          <a:avLst>
            <a:gd name="adj1" fmla="val 25000"/>
            <a:gd name="adj2" fmla="val 25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6FB856E-2529-495C-8CA8-37058BAA9C71}">
      <dsp:nvSpPr>
        <dsp:cNvPr id="0" name=""/>
        <dsp:cNvSpPr/>
      </dsp:nvSpPr>
      <dsp:spPr>
        <a:xfrm>
          <a:off x="487387" y="3222554"/>
          <a:ext cx="159480" cy="15948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DCFB985-EFBF-4FAD-BCB0-3168825C462B}">
      <dsp:nvSpPr>
        <dsp:cNvPr id="0" name=""/>
        <dsp:cNvSpPr/>
      </dsp:nvSpPr>
      <dsp:spPr>
        <a:xfrm>
          <a:off x="409970" y="3523308"/>
          <a:ext cx="1170578" cy="5937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506" tIns="0" rIns="0" bIns="0" numCol="1" spcCol="1270" anchor="t" anchorCtr="0">
          <a:noAutofit/>
        </a:bodyPr>
        <a:lstStyle/>
        <a:p>
          <a:pPr lvl="0" algn="l" defTabSz="622300">
            <a:lnSpc>
              <a:spcPct val="90000"/>
            </a:lnSpc>
            <a:spcBef>
              <a:spcPct val="0"/>
            </a:spcBef>
            <a:spcAft>
              <a:spcPct val="35000"/>
            </a:spcAft>
          </a:pPr>
          <a:r>
            <a:rPr lang="en-US" sz="1400" b="1" kern="1200" dirty="0" smtClean="0">
              <a:solidFill>
                <a:schemeClr val="tx1"/>
              </a:solidFill>
              <a:latin typeface="Arial" pitchFamily="34" charset="0"/>
              <a:cs typeface="Arial" pitchFamily="34" charset="0"/>
            </a:rPr>
            <a:t>Reduction of trade costs</a:t>
          </a:r>
          <a:endParaRPr lang="en-US" sz="1400" b="1" kern="1200" dirty="0">
            <a:solidFill>
              <a:schemeClr val="tx1"/>
            </a:solidFill>
            <a:latin typeface="Arial" pitchFamily="34" charset="0"/>
            <a:cs typeface="Arial" pitchFamily="34" charset="0"/>
          </a:endParaRPr>
        </a:p>
      </dsp:txBody>
      <dsp:txXfrm>
        <a:off x="409970" y="3523308"/>
        <a:ext cx="1170578" cy="593729"/>
      </dsp:txXfrm>
    </dsp:sp>
    <dsp:sp modelId="{8291654D-BAD6-4B98-95E2-59AC4621B854}">
      <dsp:nvSpPr>
        <dsp:cNvPr id="0" name=""/>
        <dsp:cNvSpPr/>
      </dsp:nvSpPr>
      <dsp:spPr>
        <a:xfrm>
          <a:off x="1350664" y="2393080"/>
          <a:ext cx="249622" cy="249622"/>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92F5097-86BD-4673-8D75-96B2E55AB861}">
      <dsp:nvSpPr>
        <dsp:cNvPr id="0" name=""/>
        <dsp:cNvSpPr/>
      </dsp:nvSpPr>
      <dsp:spPr>
        <a:xfrm>
          <a:off x="1153157" y="2824448"/>
          <a:ext cx="1062532" cy="67605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2270" tIns="0" rIns="0" bIns="0" numCol="1" spcCol="1270" anchor="t" anchorCtr="0">
          <a:noAutofit/>
        </a:bodyPr>
        <a:lstStyle/>
        <a:p>
          <a:pPr lvl="0" algn="l" defTabSz="622300">
            <a:lnSpc>
              <a:spcPct val="90000"/>
            </a:lnSpc>
            <a:spcBef>
              <a:spcPct val="0"/>
            </a:spcBef>
            <a:spcAft>
              <a:spcPct val="35000"/>
            </a:spcAft>
          </a:pPr>
          <a:r>
            <a:rPr lang="en-US" sz="1400" b="1" kern="1200" dirty="0" smtClean="0">
              <a:solidFill>
                <a:schemeClr val="tx1"/>
              </a:solidFill>
              <a:latin typeface="Arial" pitchFamily="34" charset="0"/>
              <a:cs typeface="Arial" pitchFamily="34" charset="0"/>
            </a:rPr>
            <a:t>Advantage for firms</a:t>
          </a:r>
          <a:endParaRPr lang="en-US" sz="1400" b="1" kern="1200" dirty="0">
            <a:solidFill>
              <a:schemeClr val="tx1"/>
            </a:solidFill>
            <a:latin typeface="Arial" pitchFamily="34" charset="0"/>
            <a:cs typeface="Arial" pitchFamily="34" charset="0"/>
          </a:endParaRPr>
        </a:p>
      </dsp:txBody>
      <dsp:txXfrm>
        <a:off x="1153157" y="2824448"/>
        <a:ext cx="1062532" cy="676051"/>
      </dsp:txXfrm>
    </dsp:sp>
    <dsp:sp modelId="{464E7CE7-1FF2-4151-9240-1B7A9ECAB424}">
      <dsp:nvSpPr>
        <dsp:cNvPr id="0" name=""/>
        <dsp:cNvSpPr/>
      </dsp:nvSpPr>
      <dsp:spPr>
        <a:xfrm>
          <a:off x="2460097" y="1731754"/>
          <a:ext cx="332829" cy="332829"/>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BFBB3A4-F566-49BE-8AA3-335F02EC2D2D}">
      <dsp:nvSpPr>
        <dsp:cNvPr id="0" name=""/>
        <dsp:cNvSpPr/>
      </dsp:nvSpPr>
      <dsp:spPr>
        <a:xfrm>
          <a:off x="2011618" y="2186039"/>
          <a:ext cx="1491576" cy="99202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6360" tIns="0" rIns="0" bIns="0" numCol="1" spcCol="1270" anchor="t" anchorCtr="0">
          <a:noAutofit/>
        </a:bodyPr>
        <a:lstStyle/>
        <a:p>
          <a:pPr lvl="0" algn="l" defTabSz="622300">
            <a:lnSpc>
              <a:spcPct val="90000"/>
            </a:lnSpc>
            <a:spcBef>
              <a:spcPct val="0"/>
            </a:spcBef>
            <a:spcAft>
              <a:spcPct val="35000"/>
            </a:spcAft>
          </a:pPr>
          <a:r>
            <a:rPr lang="en-US" sz="1400" b="1" kern="1200" dirty="0" smtClean="0">
              <a:solidFill>
                <a:schemeClr val="tx1"/>
              </a:solidFill>
              <a:latin typeface="Arial" pitchFamily="34" charset="0"/>
              <a:cs typeface="Arial" pitchFamily="34" charset="0"/>
            </a:rPr>
            <a:t>Better export performance and more FDI</a:t>
          </a:r>
          <a:endParaRPr lang="en-US" sz="1400" b="1" kern="1200" dirty="0">
            <a:solidFill>
              <a:schemeClr val="tx1"/>
            </a:solidFill>
            <a:latin typeface="Arial" pitchFamily="34" charset="0"/>
            <a:cs typeface="Arial" pitchFamily="34" charset="0"/>
          </a:endParaRPr>
        </a:p>
      </dsp:txBody>
      <dsp:txXfrm>
        <a:off x="2011618" y="2186039"/>
        <a:ext cx="1491576" cy="992024"/>
      </dsp:txXfrm>
    </dsp:sp>
    <dsp:sp modelId="{EA37C945-EC33-4751-A689-636183C2051B}">
      <dsp:nvSpPr>
        <dsp:cNvPr id="0" name=""/>
        <dsp:cNvSpPr/>
      </dsp:nvSpPr>
      <dsp:spPr>
        <a:xfrm>
          <a:off x="3749812" y="1215175"/>
          <a:ext cx="429905" cy="429905"/>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4255D3C-1B79-40FD-A2D0-4BDE0B13DE5C}">
      <dsp:nvSpPr>
        <dsp:cNvPr id="0" name=""/>
        <dsp:cNvSpPr/>
      </dsp:nvSpPr>
      <dsp:spPr>
        <a:xfrm>
          <a:off x="3209255" y="1795530"/>
          <a:ext cx="1967800" cy="56460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7798" tIns="0" rIns="0" bIns="0" numCol="1" spcCol="1270" anchor="t" anchorCtr="0">
          <a:noAutofit/>
        </a:bodyPr>
        <a:lstStyle/>
        <a:p>
          <a:pPr lvl="0" algn="l" defTabSz="622300">
            <a:lnSpc>
              <a:spcPct val="90000"/>
            </a:lnSpc>
            <a:spcBef>
              <a:spcPct val="0"/>
            </a:spcBef>
            <a:spcAft>
              <a:spcPct val="35000"/>
            </a:spcAft>
          </a:pPr>
          <a:r>
            <a:rPr lang="en-US" sz="1400" b="1" kern="1200" dirty="0" smtClean="0">
              <a:solidFill>
                <a:schemeClr val="tx1"/>
              </a:solidFill>
              <a:latin typeface="Arial" pitchFamily="34" charset="0"/>
              <a:cs typeface="Arial" pitchFamily="34" charset="0"/>
            </a:rPr>
            <a:t>Job creation and increased government revenue</a:t>
          </a:r>
          <a:endParaRPr lang="en-US" sz="1400" b="1" kern="1200" dirty="0">
            <a:solidFill>
              <a:schemeClr val="tx1"/>
            </a:solidFill>
            <a:latin typeface="Arial" pitchFamily="34" charset="0"/>
            <a:cs typeface="Arial" pitchFamily="34" charset="0"/>
          </a:endParaRPr>
        </a:p>
      </dsp:txBody>
      <dsp:txXfrm>
        <a:off x="3209255" y="1795530"/>
        <a:ext cx="1967800" cy="564603"/>
      </dsp:txXfrm>
    </dsp:sp>
    <dsp:sp modelId="{AFFB3367-14BE-4773-9FE6-BFB58A592BA0}">
      <dsp:nvSpPr>
        <dsp:cNvPr id="0" name=""/>
        <dsp:cNvSpPr/>
      </dsp:nvSpPr>
      <dsp:spPr>
        <a:xfrm>
          <a:off x="5077664" y="870210"/>
          <a:ext cx="547782" cy="547782"/>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8D34C69-09FE-493F-BC0C-84D86B65A05D}">
      <dsp:nvSpPr>
        <dsp:cNvPr id="0" name=""/>
        <dsp:cNvSpPr/>
      </dsp:nvSpPr>
      <dsp:spPr>
        <a:xfrm>
          <a:off x="4707848" y="1536903"/>
          <a:ext cx="2075609" cy="4601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90258" tIns="0" rIns="0" bIns="0" numCol="1" spcCol="1270" anchor="t" anchorCtr="0">
          <a:noAutofit/>
        </a:bodyPr>
        <a:lstStyle/>
        <a:p>
          <a:pPr lvl="0" algn="l" defTabSz="622300">
            <a:lnSpc>
              <a:spcPct val="90000"/>
            </a:lnSpc>
            <a:spcBef>
              <a:spcPct val="0"/>
            </a:spcBef>
            <a:spcAft>
              <a:spcPct val="35000"/>
            </a:spcAft>
          </a:pPr>
          <a:r>
            <a:rPr lang="en-US" sz="1400" b="1" kern="1200" dirty="0" smtClean="0">
              <a:solidFill>
                <a:schemeClr val="tx1"/>
              </a:solidFill>
              <a:latin typeface="Arial" pitchFamily="34" charset="0"/>
              <a:cs typeface="Arial" pitchFamily="34" charset="0"/>
            </a:rPr>
            <a:t>Economic growth and competitiveness </a:t>
          </a:r>
          <a:endParaRPr lang="en-US" sz="1400" b="1" kern="1200" dirty="0">
            <a:solidFill>
              <a:schemeClr val="tx1"/>
            </a:solidFill>
            <a:latin typeface="Arial" pitchFamily="34" charset="0"/>
            <a:cs typeface="Arial" pitchFamily="34" charset="0"/>
          </a:endParaRPr>
        </a:p>
      </dsp:txBody>
      <dsp:txXfrm>
        <a:off x="4707848" y="1536903"/>
        <a:ext cx="2075609" cy="460134"/>
      </dsp:txXfrm>
    </dsp:sp>
  </dsp:spTree>
</dsp:drawing>
</file>

<file path=ppt/diagrams/layout1.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5842" name="Rectangle 2"/>
          <p:cNvSpPr>
            <a:spLocks noGrp="1" noChangeArrowheads="1"/>
          </p:cNvSpPr>
          <p:nvPr>
            <p:ph type="hdr" sz="quarter"/>
          </p:nvPr>
        </p:nvSpPr>
        <p:spPr bwMode="auto">
          <a:xfrm>
            <a:off x="0" y="0"/>
            <a:ext cx="2971800"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Georgia" pitchFamily="18" charset="0"/>
                <a:cs typeface="Arial" pitchFamily="34" charset="0"/>
              </a:defRPr>
            </a:lvl1pPr>
          </a:lstStyle>
          <a:p>
            <a:pPr>
              <a:defRPr/>
            </a:pPr>
            <a:endParaRPr lang="en-US"/>
          </a:p>
        </p:txBody>
      </p:sp>
      <p:sp>
        <p:nvSpPr>
          <p:cNvPr id="35843" name="Rectangle 3"/>
          <p:cNvSpPr>
            <a:spLocks noGrp="1" noChangeArrowheads="1"/>
          </p:cNvSpPr>
          <p:nvPr>
            <p:ph type="dt" sz="quarter" idx="1"/>
          </p:nvPr>
        </p:nvSpPr>
        <p:spPr bwMode="auto">
          <a:xfrm>
            <a:off x="3884613" y="0"/>
            <a:ext cx="2971800"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Georgia" pitchFamily="18" charset="0"/>
              </a:defRPr>
            </a:lvl1pPr>
          </a:lstStyle>
          <a:p>
            <a:fld id="{85D4D14C-8615-40BF-90FE-439E47AD7EF6}" type="datetimeFigureOut">
              <a:rPr lang="en-US" altLang="ja-JP"/>
              <a:pPr/>
              <a:t>4/10/2013</a:t>
            </a:fld>
            <a:endParaRPr lang="en-US" altLang="ja-JP"/>
          </a:p>
        </p:txBody>
      </p:sp>
      <p:sp>
        <p:nvSpPr>
          <p:cNvPr id="35844" name="Rectangle 4"/>
          <p:cNvSpPr>
            <a:spLocks noGrp="1" noChangeArrowheads="1"/>
          </p:cNvSpPr>
          <p:nvPr>
            <p:ph type="ftr" sz="quarter" idx="2"/>
          </p:nvPr>
        </p:nvSpPr>
        <p:spPr bwMode="auto">
          <a:xfrm>
            <a:off x="0" y="8829675"/>
            <a:ext cx="2971800" cy="46513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Georgia" pitchFamily="18" charset="0"/>
                <a:cs typeface="Arial" pitchFamily="34" charset="0"/>
              </a:defRPr>
            </a:lvl1pPr>
          </a:lstStyle>
          <a:p>
            <a:pPr>
              <a:defRPr/>
            </a:pPr>
            <a:endParaRPr lang="en-US"/>
          </a:p>
        </p:txBody>
      </p:sp>
      <p:sp>
        <p:nvSpPr>
          <p:cNvPr id="35845" name="Rectangle 5"/>
          <p:cNvSpPr>
            <a:spLocks noGrp="1" noChangeArrowheads="1"/>
          </p:cNvSpPr>
          <p:nvPr>
            <p:ph type="sldNum" sz="quarter" idx="3"/>
          </p:nvPr>
        </p:nvSpPr>
        <p:spPr bwMode="auto">
          <a:xfrm>
            <a:off x="3884613" y="8829675"/>
            <a:ext cx="2971800" cy="46513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Georgia" pitchFamily="18" charset="0"/>
              </a:defRPr>
            </a:lvl1pPr>
          </a:lstStyle>
          <a:p>
            <a:fld id="{EC0D19C6-A8EA-437B-B5B6-9E4FBA34139C}" type="slidenum">
              <a:rPr lang="en-US" altLang="ja-JP"/>
              <a:pPr/>
              <a:t>‹#›</a:t>
            </a:fld>
            <a:endParaRPr lang="en-US" altLang="ja-JP"/>
          </a:p>
        </p:txBody>
      </p:sp>
    </p:spTree>
    <p:extLst>
      <p:ext uri="{BB962C8B-B14F-4D97-AF65-F5344CB8AC3E}">
        <p14:creationId xmlns="" xmlns:p14="http://schemas.microsoft.com/office/powerpoint/2010/main" val="89670249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5138"/>
          </a:xfrm>
          <a:prstGeom prst="rect">
            <a:avLst/>
          </a:prstGeom>
        </p:spPr>
        <p:txBody>
          <a:bodyPr vert="horz" wrap="square" lIns="91440" tIns="45720" rIns="91440" bIns="45720" numCol="1" anchor="t" anchorCtr="0" compatLnSpc="1">
            <a:prstTxWarp prst="textNoShape">
              <a:avLst/>
            </a:prstTxWarp>
          </a:bodyPr>
          <a:lstStyle>
            <a:lvl1pPr>
              <a:defRPr sz="1200">
                <a:latin typeface="Calibri" pitchFamily="34" charset="0"/>
                <a:cs typeface="Arial" pitchFamily="34" charset="0"/>
              </a:defRPr>
            </a:lvl1pPr>
          </a:lstStyle>
          <a:p>
            <a:pPr>
              <a:defRPr/>
            </a:pPr>
            <a:endParaRPr lang="en-US"/>
          </a:p>
        </p:txBody>
      </p:sp>
      <p:sp>
        <p:nvSpPr>
          <p:cNvPr id="3" name="Date Placeholder 2"/>
          <p:cNvSpPr>
            <a:spLocks noGrp="1"/>
          </p:cNvSpPr>
          <p:nvPr>
            <p:ph type="dt" idx="1"/>
          </p:nvPr>
        </p:nvSpPr>
        <p:spPr>
          <a:xfrm>
            <a:off x="3884613" y="0"/>
            <a:ext cx="2971800" cy="465138"/>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34" charset="0"/>
              </a:defRPr>
            </a:lvl1pPr>
          </a:lstStyle>
          <a:p>
            <a:fld id="{CF050B93-1777-42CD-AD04-CEA2298816D0}" type="datetimeFigureOut">
              <a:rPr lang="en-US" altLang="ja-JP"/>
              <a:pPr/>
              <a:t>4/10/2013</a:t>
            </a:fld>
            <a:endParaRPr lang="en-US" altLang="ja-JP"/>
          </a:p>
        </p:txBody>
      </p:sp>
      <p:sp>
        <p:nvSpPr>
          <p:cNvPr id="4" name="Slide Image Placeholder 3"/>
          <p:cNvSpPr>
            <a:spLocks noGrp="1" noRot="1" noChangeAspect="1"/>
          </p:cNvSpPr>
          <p:nvPr>
            <p:ph type="sldImg" idx="2"/>
          </p:nvPr>
        </p:nvSpPr>
        <p:spPr>
          <a:xfrm>
            <a:off x="1104900" y="696913"/>
            <a:ext cx="4648200" cy="348615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416425"/>
            <a:ext cx="5486400" cy="4183063"/>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829675"/>
            <a:ext cx="2971800" cy="465138"/>
          </a:xfrm>
          <a:prstGeom prst="rect">
            <a:avLst/>
          </a:prstGeom>
        </p:spPr>
        <p:txBody>
          <a:bodyPr vert="horz" wrap="square" lIns="91440" tIns="45720" rIns="91440" bIns="45720" numCol="1" anchor="b" anchorCtr="0" compatLnSpc="1">
            <a:prstTxWarp prst="textNoShape">
              <a:avLst/>
            </a:prstTxWarp>
          </a:bodyPr>
          <a:lstStyle>
            <a:lvl1pPr>
              <a:defRPr sz="1200">
                <a:latin typeface="Calibri" pitchFamily="34" charset="0"/>
                <a:cs typeface="Arial" pitchFamily="34" charset="0"/>
              </a:defRPr>
            </a:lvl1pPr>
          </a:lstStyle>
          <a:p>
            <a:pPr>
              <a:defRPr/>
            </a:pPr>
            <a:endParaRPr lang="en-US"/>
          </a:p>
        </p:txBody>
      </p:sp>
      <p:sp>
        <p:nvSpPr>
          <p:cNvPr id="7" name="Slide Number Placeholder 6"/>
          <p:cNvSpPr>
            <a:spLocks noGrp="1"/>
          </p:cNvSpPr>
          <p:nvPr>
            <p:ph type="sldNum" sz="quarter" idx="5"/>
          </p:nvPr>
        </p:nvSpPr>
        <p:spPr>
          <a:xfrm>
            <a:off x="3884613" y="8829675"/>
            <a:ext cx="2971800" cy="465138"/>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34" charset="0"/>
              </a:defRPr>
            </a:lvl1pPr>
          </a:lstStyle>
          <a:p>
            <a:fld id="{2BCF9E15-C9DD-4A00-9FC9-53038779FB62}" type="slidenum">
              <a:rPr lang="en-US" altLang="ja-JP"/>
              <a:pPr/>
              <a:t>‹#›</a:t>
            </a:fld>
            <a:endParaRPr lang="en-US" altLang="ja-JP"/>
          </a:p>
        </p:txBody>
      </p:sp>
    </p:spTree>
    <p:extLst>
      <p:ext uri="{BB962C8B-B14F-4D97-AF65-F5344CB8AC3E}">
        <p14:creationId xmlns="" xmlns:p14="http://schemas.microsoft.com/office/powerpoint/2010/main" val="295021126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sz="1200" dirty="0" smtClean="0"/>
          </a:p>
        </p:txBody>
      </p:sp>
      <p:sp>
        <p:nvSpPr>
          <p:cNvPr id="4" name="Slide Number Placeholder 3"/>
          <p:cNvSpPr>
            <a:spLocks noGrp="1"/>
          </p:cNvSpPr>
          <p:nvPr>
            <p:ph type="sldNum" sz="quarter" idx="10"/>
          </p:nvPr>
        </p:nvSpPr>
        <p:spPr/>
        <p:txBody>
          <a:bodyPr/>
          <a:lstStyle/>
          <a:p>
            <a:fld id="{2BCF9E15-C9DD-4A00-9FC9-53038779FB62}" type="slidenum">
              <a:rPr lang="en-US" altLang="ja-JP" smtClean="0"/>
              <a:pPr/>
              <a:t>1</a:t>
            </a:fld>
            <a:endParaRPr lang="en-US" altLang="ja-JP"/>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endParaRPr lang="en-US" dirty="0"/>
          </a:p>
        </p:txBody>
      </p:sp>
      <p:sp>
        <p:nvSpPr>
          <p:cNvPr id="4" name="Slide Number Placeholder 3"/>
          <p:cNvSpPr>
            <a:spLocks noGrp="1"/>
          </p:cNvSpPr>
          <p:nvPr>
            <p:ph type="sldNum" sz="quarter" idx="10"/>
          </p:nvPr>
        </p:nvSpPr>
        <p:spPr/>
        <p:txBody>
          <a:bodyPr/>
          <a:lstStyle/>
          <a:p>
            <a:fld id="{2BCF9E15-C9DD-4A00-9FC9-53038779FB62}" type="slidenum">
              <a:rPr lang="en-US" altLang="ja-JP" smtClean="0"/>
              <a:pPr/>
              <a:t>10</a:t>
            </a:fld>
            <a:endParaRPr lang="en-US" altLang="ja-JP"/>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GB" altLang="ja-JP" sz="1200" kern="1200" dirty="0" smtClean="0">
              <a:solidFill>
                <a:schemeClr val="tx1"/>
              </a:solidFill>
              <a:effectLst/>
              <a:latin typeface="+mn-lt"/>
              <a:ea typeface="+mn-ea"/>
              <a:cs typeface="+mn-cs"/>
            </a:endParaRPr>
          </a:p>
        </p:txBody>
      </p:sp>
      <p:sp>
        <p:nvSpPr>
          <p:cNvPr id="4" name="スライド番号プレースホルダー 3"/>
          <p:cNvSpPr>
            <a:spLocks noGrp="1"/>
          </p:cNvSpPr>
          <p:nvPr>
            <p:ph type="sldNum" sz="quarter" idx="10"/>
          </p:nvPr>
        </p:nvSpPr>
        <p:spPr/>
        <p:txBody>
          <a:bodyPr/>
          <a:lstStyle/>
          <a:p>
            <a:fld id="{E20EB7CA-9F70-49FE-B206-F8C19F86986E}" type="slidenum">
              <a:rPr lang="en-US" smtClean="0"/>
              <a:pPr/>
              <a:t>11</a:t>
            </a:fld>
            <a:endParaRPr lang="en-US"/>
          </a:p>
        </p:txBody>
      </p:sp>
    </p:spTree>
    <p:extLst>
      <p:ext uri="{BB962C8B-B14F-4D97-AF65-F5344CB8AC3E}">
        <p14:creationId xmlns:p14="http://schemas.microsoft.com/office/powerpoint/2010/main" xmlns="" val="32083440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GB" altLang="ja-JP" sz="1200" kern="1200" dirty="0" smtClean="0">
              <a:solidFill>
                <a:schemeClr val="tx1"/>
              </a:solidFill>
              <a:effectLst/>
              <a:latin typeface="+mn-lt"/>
              <a:ea typeface="+mn-ea"/>
              <a:cs typeface="+mn-cs"/>
            </a:endParaRPr>
          </a:p>
        </p:txBody>
      </p:sp>
      <p:sp>
        <p:nvSpPr>
          <p:cNvPr id="4" name="スライド番号プレースホルダー 3"/>
          <p:cNvSpPr>
            <a:spLocks noGrp="1"/>
          </p:cNvSpPr>
          <p:nvPr>
            <p:ph type="sldNum" sz="quarter" idx="10"/>
          </p:nvPr>
        </p:nvSpPr>
        <p:spPr/>
        <p:txBody>
          <a:bodyPr/>
          <a:lstStyle/>
          <a:p>
            <a:fld id="{E20EB7CA-9F70-49FE-B206-F8C19F86986E}" type="slidenum">
              <a:rPr lang="en-US" smtClean="0"/>
              <a:pPr/>
              <a:t>12</a:t>
            </a:fld>
            <a:endParaRPr lang="en-US"/>
          </a:p>
        </p:txBody>
      </p:sp>
    </p:spTree>
    <p:extLst>
      <p:ext uri="{BB962C8B-B14F-4D97-AF65-F5344CB8AC3E}">
        <p14:creationId xmlns:p14="http://schemas.microsoft.com/office/powerpoint/2010/main" xmlns="" val="32083440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BCF9E15-C9DD-4A00-9FC9-53038779FB62}" type="slidenum">
              <a:rPr lang="en-US" altLang="ja-JP" smtClean="0"/>
              <a:pPr/>
              <a:t>13</a:t>
            </a:fld>
            <a:endParaRPr lang="en-US" altLang="ja-JP"/>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endParaRPr lang="en-US" dirty="0"/>
          </a:p>
        </p:txBody>
      </p:sp>
      <p:sp>
        <p:nvSpPr>
          <p:cNvPr id="4" name="Slide Number Placeholder 3"/>
          <p:cNvSpPr>
            <a:spLocks noGrp="1"/>
          </p:cNvSpPr>
          <p:nvPr>
            <p:ph type="sldNum" sz="quarter" idx="10"/>
          </p:nvPr>
        </p:nvSpPr>
        <p:spPr/>
        <p:txBody>
          <a:bodyPr/>
          <a:lstStyle/>
          <a:p>
            <a:fld id="{2BCF9E15-C9DD-4A00-9FC9-53038779FB62}" type="slidenum">
              <a:rPr lang="en-US" altLang="ja-JP" smtClean="0"/>
              <a:pPr/>
              <a:t>2</a:t>
            </a:fld>
            <a:endParaRPr lang="en-US" altLang="ja-JP"/>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BCF9E15-C9DD-4A00-9FC9-53038779FB62}" type="slidenum">
              <a:rPr lang="en-US" altLang="ja-JP" smtClean="0"/>
              <a:pPr/>
              <a:t>3</a:t>
            </a:fld>
            <a:endParaRPr lang="en-US" altLang="ja-JP"/>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endParaRPr lang="en-US" dirty="0"/>
          </a:p>
        </p:txBody>
      </p:sp>
      <p:sp>
        <p:nvSpPr>
          <p:cNvPr id="4" name="Slide Number Placeholder 3"/>
          <p:cNvSpPr>
            <a:spLocks noGrp="1"/>
          </p:cNvSpPr>
          <p:nvPr>
            <p:ph type="sldNum" sz="quarter" idx="10"/>
          </p:nvPr>
        </p:nvSpPr>
        <p:spPr/>
        <p:txBody>
          <a:bodyPr/>
          <a:lstStyle/>
          <a:p>
            <a:fld id="{2BCF9E15-C9DD-4A00-9FC9-53038779FB62}" type="slidenum">
              <a:rPr lang="en-US" altLang="ja-JP" smtClean="0"/>
              <a:pPr/>
              <a:t>4</a:t>
            </a:fld>
            <a:endParaRPr lang="en-US" altLang="ja-JP"/>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BCF9E15-C9DD-4A00-9FC9-53038779FB62}" type="slidenum">
              <a:rPr lang="en-US" altLang="ja-JP" smtClean="0"/>
              <a:pPr/>
              <a:t>5</a:t>
            </a:fld>
            <a:endParaRPr lang="en-US" altLang="ja-JP"/>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E20EB7CA-9F70-49FE-B206-F8C19F86986E}" type="slidenum">
              <a:rPr lang="en-US" smtClean="0"/>
              <a:pPr/>
              <a:t>6</a:t>
            </a:fld>
            <a:endParaRPr lang="en-US"/>
          </a:p>
        </p:txBody>
      </p:sp>
    </p:spTree>
    <p:extLst>
      <p:ext uri="{BB962C8B-B14F-4D97-AF65-F5344CB8AC3E}">
        <p14:creationId xmlns:p14="http://schemas.microsoft.com/office/powerpoint/2010/main" xmlns="" val="33751303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E20EB7CA-9F70-49FE-B206-F8C19F86986E}" type="slidenum">
              <a:rPr lang="en-US" smtClean="0"/>
              <a:pPr/>
              <a:t>7</a:t>
            </a:fld>
            <a:endParaRPr lang="en-US"/>
          </a:p>
        </p:txBody>
      </p:sp>
    </p:spTree>
    <p:extLst>
      <p:ext uri="{BB962C8B-B14F-4D97-AF65-F5344CB8AC3E}">
        <p14:creationId xmlns:p14="http://schemas.microsoft.com/office/powerpoint/2010/main" xmlns="" val="23995500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20EB7CA-9F70-49FE-B206-F8C19F86986E}"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56371"/>
            <a:endParaRPr lang="en-GB" dirty="0"/>
          </a:p>
        </p:txBody>
      </p:sp>
      <p:sp>
        <p:nvSpPr>
          <p:cNvPr id="4" name="Slide Number Placeholder 3"/>
          <p:cNvSpPr>
            <a:spLocks noGrp="1"/>
          </p:cNvSpPr>
          <p:nvPr>
            <p:ph type="sldNum" sz="quarter" idx="10"/>
          </p:nvPr>
        </p:nvSpPr>
        <p:spPr/>
        <p:txBody>
          <a:bodyPr/>
          <a:lstStyle/>
          <a:p>
            <a:fld id="{2BCF9E15-C9DD-4A00-9FC9-53038779FB62}" type="slidenum">
              <a:rPr lang="en-US" altLang="ja-JP" smtClean="0"/>
              <a:pPr/>
              <a:t>9</a:t>
            </a:fld>
            <a:endParaRPr lang="en-US" altLang="ja-JP"/>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ight Triangle 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rot="19140000">
            <a:off x="817112" y="1730403"/>
            <a:ext cx="5648623" cy="1204306"/>
          </a:xfrm>
        </p:spPr>
        <p:txBody>
          <a:bodyPr bIns="9144" anchor="b"/>
          <a:lstStyle>
            <a:lvl1pPr>
              <a:defRPr sz="3200"/>
            </a:lvl1pPr>
          </a:lstStyle>
          <a:p>
            <a:r>
              <a:rPr lang="en-US" smtClean="0"/>
              <a:t>Click to edit Master title style</a:t>
            </a:r>
            <a:endParaRPr lang="en-US" dirty="0"/>
          </a:p>
        </p:txBody>
      </p:sp>
      <p:sp>
        <p:nvSpPr>
          <p:cNvPr id="3" name="Subtitle 2"/>
          <p:cNvSpPr>
            <a:spLocks noGrp="1"/>
          </p:cNvSpPr>
          <p:nvPr>
            <p:ph type="subTitle" idx="1"/>
          </p:nvPr>
        </p:nvSpPr>
        <p:spPr>
          <a:xfrm rot="19140000">
            <a:off x="1212277" y="2470925"/>
            <a:ext cx="6511131"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69041FB8-319B-4ED7-8174-829F0647E93B}" type="datetime1">
              <a:rPr lang="en-US" smtClean="0">
                <a:solidFill>
                  <a:prstClr val="black">
                    <a:tint val="75000"/>
                  </a:prstClr>
                </a:solidFill>
              </a:rPr>
              <a:pPr/>
              <a:t>4/10/2013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76DC4C52-1613-45AF-9B0A-F1602EB214A3}"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C7A3F02-3228-47EE-91FC-B251F79A96E6}" type="datetime1">
              <a:rPr lang="en-US" smtClean="0">
                <a:solidFill>
                  <a:prstClr val="black">
                    <a:tint val="75000"/>
                  </a:prstClr>
                </a:solidFill>
              </a:rPr>
              <a:pPr/>
              <a:t>4/10/2013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76DC4C52-1613-45AF-9B0A-F1602EB214A3}"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467836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9"/>
            <a:ext cx="6019800" cy="46783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D28A972-025B-4F01-AB96-3F5877B947D8}" type="datetime1">
              <a:rPr lang="en-US" smtClean="0">
                <a:solidFill>
                  <a:prstClr val="black">
                    <a:tint val="75000"/>
                  </a:prstClr>
                </a:solidFill>
              </a:rPr>
              <a:pPr/>
              <a:t>4/10/2013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76DC4C52-1613-45AF-9B0A-F1602EB214A3}"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B47959C-5044-42E0-8873-66B0781F68CC}" type="datetime1">
              <a:rPr lang="en-US" smtClean="0">
                <a:solidFill>
                  <a:prstClr val="black">
                    <a:tint val="75000"/>
                  </a:prstClr>
                </a:solidFill>
              </a:rPr>
              <a:pPr/>
              <a:t>4/10/2013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76DC4C52-1613-45AF-9B0A-F1602EB214A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 xmlns:p14="http://schemas.microsoft.com/office/powerpoint/2010/main" val="188120848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7FEEE5C-1FAE-41EA-A7F8-517877FEE38E}" type="datetime1">
              <a:rPr lang="en-US" smtClean="0">
                <a:solidFill>
                  <a:prstClr val="black">
                    <a:tint val="75000"/>
                  </a:prstClr>
                </a:solidFill>
              </a:rPr>
              <a:pPr/>
              <a:t>4/10/2013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76DC4C52-1613-45AF-9B0A-F1602EB214A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 xmlns:p14="http://schemas.microsoft.com/office/powerpoint/2010/main" val="172372173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43A4901-CEA5-4379-AE07-26261057093B}" type="datetime1">
              <a:rPr lang="en-US" smtClean="0">
                <a:solidFill>
                  <a:prstClr val="black">
                    <a:tint val="75000"/>
                  </a:prstClr>
                </a:solidFill>
              </a:rPr>
              <a:pPr/>
              <a:t>4/10/2013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76DC4C52-1613-45AF-9B0A-F1602EB214A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 xmlns:p14="http://schemas.microsoft.com/office/powerpoint/2010/main" val="31695302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46FE6F0-CF0F-43A3-8B25-70387A71731E}" type="datetime1">
              <a:rPr lang="en-US" smtClean="0">
                <a:solidFill>
                  <a:prstClr val="black">
                    <a:tint val="75000"/>
                  </a:prstClr>
                </a:solidFill>
              </a:rPr>
              <a:pPr/>
              <a:t>4/10/2013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76DC4C52-1613-45AF-9B0A-F1602EB214A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 xmlns:p14="http://schemas.microsoft.com/office/powerpoint/2010/main" val="315588436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0CADFC6-8978-43E0-A588-3F964A1B6947}" type="datetime1">
              <a:rPr lang="en-US" smtClean="0">
                <a:solidFill>
                  <a:prstClr val="black">
                    <a:tint val="75000"/>
                  </a:prstClr>
                </a:solidFill>
              </a:rPr>
              <a:pPr/>
              <a:t>4/10/2013</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76DC4C52-1613-45AF-9B0A-F1602EB214A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 xmlns:p14="http://schemas.microsoft.com/office/powerpoint/2010/main" val="211646400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1AFB0E1-7D09-4F68-833E-6AECEBE2E0DA}" type="datetime1">
              <a:rPr lang="en-US" smtClean="0">
                <a:solidFill>
                  <a:prstClr val="black">
                    <a:tint val="75000"/>
                  </a:prstClr>
                </a:solidFill>
              </a:rPr>
              <a:pPr/>
              <a:t>4/10/2013</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76DC4C52-1613-45AF-9B0A-F1602EB214A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 xmlns:p14="http://schemas.microsoft.com/office/powerpoint/2010/main" val="25038580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4E6EA74-CDD9-4037-A9F7-360592798651}" type="datetime1">
              <a:rPr lang="en-US" smtClean="0">
                <a:solidFill>
                  <a:prstClr val="black">
                    <a:tint val="75000"/>
                  </a:prstClr>
                </a:solidFill>
              </a:rPr>
              <a:pPr/>
              <a:t>4/10/2013</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76DC4C52-1613-45AF-9B0A-F1602EB214A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 xmlns:p14="http://schemas.microsoft.com/office/powerpoint/2010/main" val="231388307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AE48098-5754-48F8-8023-FDCE0A4845A1}" type="datetime1">
              <a:rPr lang="en-US" smtClean="0">
                <a:solidFill>
                  <a:prstClr val="black">
                    <a:tint val="75000"/>
                  </a:prstClr>
                </a:solidFill>
              </a:rPr>
              <a:pPr/>
              <a:t>4/10/2013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76DC4C52-1613-45AF-9B0A-F1602EB214A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 xmlns:p14="http://schemas.microsoft.com/office/powerpoint/2010/main" val="32674368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E478455-FC60-41B5-8CA5-1F209D066D9C}" type="datetime1">
              <a:rPr lang="en-US" smtClean="0">
                <a:solidFill>
                  <a:prstClr val="black">
                    <a:tint val="75000"/>
                  </a:prstClr>
                </a:solidFill>
              </a:rPr>
              <a:pPr/>
              <a:t>4/10/2013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76DC4C52-1613-45AF-9B0A-F1602EB214A3}"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847DEAB-18B6-48B6-95DE-20FA51D467B5}" type="datetime1">
              <a:rPr lang="en-US" smtClean="0">
                <a:solidFill>
                  <a:prstClr val="black">
                    <a:tint val="75000"/>
                  </a:prstClr>
                </a:solidFill>
              </a:rPr>
              <a:pPr/>
              <a:t>4/10/2013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76DC4C52-1613-45AF-9B0A-F1602EB214A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 xmlns:p14="http://schemas.microsoft.com/office/powerpoint/2010/main" val="341024130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AC4560B-C711-474E-8CE2-14B8491B7A75}" type="datetime1">
              <a:rPr lang="en-US" smtClean="0">
                <a:solidFill>
                  <a:prstClr val="black">
                    <a:tint val="75000"/>
                  </a:prstClr>
                </a:solidFill>
              </a:rPr>
              <a:pPr/>
              <a:t>4/10/2013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76DC4C52-1613-45AF-9B0A-F1602EB214A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 xmlns:p14="http://schemas.microsoft.com/office/powerpoint/2010/main" val="91362934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C96BB80-B263-4940-B351-45212B557596}" type="datetime1">
              <a:rPr lang="en-US" smtClean="0">
                <a:solidFill>
                  <a:prstClr val="black">
                    <a:tint val="75000"/>
                  </a:prstClr>
                </a:solidFill>
              </a:rPr>
              <a:pPr/>
              <a:t>4/10/2013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76DC4C52-1613-45AF-9B0A-F1602EB214A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 xmlns:p14="http://schemas.microsoft.com/office/powerpoint/2010/main" val="30256588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5B7BD7D-3B32-4CBD-96AC-2CCA8B730382}" type="datetime1">
              <a:rPr lang="en-US" smtClean="0">
                <a:solidFill>
                  <a:prstClr val="black">
                    <a:tint val="75000"/>
                  </a:prstClr>
                </a:solidFill>
              </a:rPr>
              <a:pPr/>
              <a:t>4/10/2013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76DC4C52-1613-45AF-9B0A-F1602EB214A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 xmlns:p14="http://schemas.microsoft.com/office/powerpoint/2010/main" val="390978638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8FF2419-AAB2-497F-9EED-D02095ED0BD6}" type="datetime1">
              <a:rPr lang="en-US" smtClean="0">
                <a:solidFill>
                  <a:prstClr val="black">
                    <a:tint val="75000"/>
                  </a:prstClr>
                </a:solidFill>
              </a:rPr>
              <a:pPr/>
              <a:t>4/10/2013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76DC4C52-1613-45AF-9B0A-F1602EB214A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 xmlns:p14="http://schemas.microsoft.com/office/powerpoint/2010/main" val="167088100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269A74D-92C4-4FB7-8E55-CFD471F19CCC}" type="datetime1">
              <a:rPr lang="en-US" smtClean="0">
                <a:solidFill>
                  <a:prstClr val="black">
                    <a:tint val="75000"/>
                  </a:prstClr>
                </a:solidFill>
              </a:rPr>
              <a:pPr/>
              <a:t>4/10/2013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76DC4C52-1613-45AF-9B0A-F1602EB214A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 xmlns:p14="http://schemas.microsoft.com/office/powerpoint/2010/main" val="17941308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56EC624-35CA-4287-BFA6-2B331A85A7EC}" type="datetime1">
              <a:rPr lang="en-US" smtClean="0">
                <a:solidFill>
                  <a:prstClr val="black">
                    <a:tint val="75000"/>
                  </a:prstClr>
                </a:solidFill>
              </a:rPr>
              <a:pPr/>
              <a:t>4/10/2013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76DC4C52-1613-45AF-9B0A-F1602EB214A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 xmlns:p14="http://schemas.microsoft.com/office/powerpoint/2010/main" val="104993292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22DD82A-CBB8-4601-AB2D-C8C1E7DC0402}" type="datetime1">
              <a:rPr lang="en-US" smtClean="0">
                <a:solidFill>
                  <a:prstClr val="black">
                    <a:tint val="75000"/>
                  </a:prstClr>
                </a:solidFill>
              </a:rPr>
              <a:pPr/>
              <a:t>4/10/2013</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76DC4C52-1613-45AF-9B0A-F1602EB214A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 xmlns:p14="http://schemas.microsoft.com/office/powerpoint/2010/main" val="180250443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3A8A398-4034-47CC-991E-E84ED0E82711}" type="datetime1">
              <a:rPr lang="en-US" smtClean="0">
                <a:solidFill>
                  <a:prstClr val="black">
                    <a:tint val="75000"/>
                  </a:prstClr>
                </a:solidFill>
              </a:rPr>
              <a:pPr/>
              <a:t>4/10/2013</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76DC4C52-1613-45AF-9B0A-F1602EB214A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 xmlns:p14="http://schemas.microsoft.com/office/powerpoint/2010/main" val="88746384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557A3C5-FF9F-443D-BD17-E2A2B78E6012}" type="datetime1">
              <a:rPr lang="en-US" smtClean="0">
                <a:solidFill>
                  <a:prstClr val="black">
                    <a:tint val="75000"/>
                  </a:prstClr>
                </a:solidFill>
              </a:rPr>
              <a:pPr/>
              <a:t>4/10/2013</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76DC4C52-1613-45AF-9B0A-F1602EB214A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 xmlns:p14="http://schemas.microsoft.com/office/powerpoint/2010/main" val="16989210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Triangle 6"/>
          <p:cNvSpPr/>
          <p:nvPr/>
        </p:nvSpPr>
        <p:spPr>
          <a:xfrm>
            <a:off x="0" y="2647950"/>
            <a:ext cx="3571875"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819399" y="1726737"/>
            <a:ext cx="5650992"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Text Placeholder 2"/>
          <p:cNvSpPr>
            <a:spLocks noGrp="1"/>
          </p:cNvSpPr>
          <p:nvPr>
            <p:ph type="body" idx="1"/>
          </p:nvPr>
        </p:nvSpPr>
        <p:spPr>
          <a:xfrm rot="19140000">
            <a:off x="1216152" y="2468304"/>
            <a:ext cx="6510528" cy="329184"/>
          </a:xfrm>
        </p:spPr>
        <p:txBody>
          <a:bodyPr anchor="t">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text styles</a:t>
            </a:r>
          </a:p>
        </p:txBody>
      </p:sp>
      <p:sp>
        <p:nvSpPr>
          <p:cNvPr id="4" name="Date Placeholder 3"/>
          <p:cNvSpPr>
            <a:spLocks noGrp="1"/>
          </p:cNvSpPr>
          <p:nvPr>
            <p:ph type="dt" sz="half" idx="10"/>
          </p:nvPr>
        </p:nvSpPr>
        <p:spPr/>
        <p:txBody>
          <a:bodyPr/>
          <a:lstStyle/>
          <a:p>
            <a:fld id="{E0E0A6FD-57A5-4222-979F-3E8DEA6FF426}" type="datetime1">
              <a:rPr lang="en-US" smtClean="0">
                <a:solidFill>
                  <a:prstClr val="black">
                    <a:tint val="75000"/>
                  </a:prstClr>
                </a:solidFill>
              </a:rPr>
              <a:pPr/>
              <a:t>4/10/2013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76DC4C52-1613-45AF-9B0A-F1602EB214A3}"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D9B4FB8-33D9-401C-A282-AB4B8A259F84}" type="datetime1">
              <a:rPr lang="en-US" smtClean="0">
                <a:solidFill>
                  <a:prstClr val="black">
                    <a:tint val="75000"/>
                  </a:prstClr>
                </a:solidFill>
              </a:rPr>
              <a:pPr/>
              <a:t>4/10/2013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76DC4C52-1613-45AF-9B0A-F1602EB214A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 xmlns:p14="http://schemas.microsoft.com/office/powerpoint/2010/main" val="42944679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78ABF58-9F2B-49CD-A209-F1AD0B0679B6}" type="datetime1">
              <a:rPr lang="en-US" smtClean="0">
                <a:solidFill>
                  <a:prstClr val="black">
                    <a:tint val="75000"/>
                  </a:prstClr>
                </a:solidFill>
              </a:rPr>
              <a:pPr/>
              <a:t>4/10/2013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76DC4C52-1613-45AF-9B0A-F1602EB214A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 xmlns:p14="http://schemas.microsoft.com/office/powerpoint/2010/main" val="389622307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2EA9778-A4E4-46F5-AFCB-DE6031C8308F}" type="datetime1">
              <a:rPr lang="en-US" smtClean="0">
                <a:solidFill>
                  <a:prstClr val="black">
                    <a:tint val="75000"/>
                  </a:prstClr>
                </a:solidFill>
              </a:rPr>
              <a:pPr/>
              <a:t>4/10/2013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76DC4C52-1613-45AF-9B0A-F1602EB214A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 xmlns:p14="http://schemas.microsoft.com/office/powerpoint/2010/main" val="230140767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D17F054-901C-4E95-A0DF-A72A3FDE47A8}" type="datetime1">
              <a:rPr lang="en-US" smtClean="0">
                <a:solidFill>
                  <a:prstClr val="black">
                    <a:tint val="75000"/>
                  </a:prstClr>
                </a:solidFill>
              </a:rPr>
              <a:pPr/>
              <a:t>4/10/2013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76DC4C52-1613-45AF-9B0A-F1602EB214A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 xmlns:p14="http://schemas.microsoft.com/office/powerpoint/2010/main" val="39999686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2960"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00016"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2368A34-C017-4B44-9F88-4C3CC9C33C30}" type="datetime1">
              <a:rPr lang="en-US" smtClean="0">
                <a:solidFill>
                  <a:prstClr val="black">
                    <a:tint val="75000"/>
                  </a:prstClr>
                </a:solidFill>
              </a:rPr>
              <a:pPr/>
              <a:t>4/10/2013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76DC4C52-1613-45AF-9B0A-F1602EB214A3}" type="slidenum">
              <a:rPr lang="en-US" smtClean="0">
                <a:solidFill>
                  <a:prstClr val="black">
                    <a:tint val="75000"/>
                  </a:prstClr>
                </a:solidFill>
              </a:rPr>
              <a:pPr/>
              <a:t>‹#›</a:t>
            </a:fld>
            <a:endParaRPr lang="en-US">
              <a:solidFill>
                <a:prstClr val="black">
                  <a:tint val="75000"/>
                </a:prstClr>
              </a:solidFill>
            </a:endParaRPr>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822960"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4" name="Content Placeholder 3"/>
          <p:cNvSpPr>
            <a:spLocks noGrp="1"/>
          </p:cNvSpPr>
          <p:nvPr>
            <p:ph sz="half" idx="2"/>
          </p:nvPr>
        </p:nvSpPr>
        <p:spPr>
          <a:xfrm>
            <a:off x="819150"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00016"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6" name="Content Placeholder 5"/>
          <p:cNvSpPr>
            <a:spLocks noGrp="1"/>
          </p:cNvSpPr>
          <p:nvPr>
            <p:ph sz="quarter" idx="4"/>
          </p:nvPr>
        </p:nvSpPr>
        <p:spPr>
          <a:xfrm>
            <a:off x="4700016"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2F25C43E-4ACE-4A89-A013-A221F3619094}" type="datetime1">
              <a:rPr lang="en-US" smtClean="0">
                <a:solidFill>
                  <a:prstClr val="black">
                    <a:tint val="75000"/>
                  </a:prstClr>
                </a:solidFill>
              </a:rPr>
              <a:pPr/>
              <a:t>4/10/2013</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76DC4C52-1613-45AF-9B0A-F1602EB214A3}"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855A0C6-A338-4AEA-BE96-C29E46D65176}" type="datetime1">
              <a:rPr lang="en-US" smtClean="0">
                <a:solidFill>
                  <a:prstClr val="black">
                    <a:tint val="75000"/>
                  </a:prstClr>
                </a:solidFill>
              </a:rPr>
              <a:pPr/>
              <a:t>4/10/2013</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76DC4C52-1613-45AF-9B0A-F1602EB214A3}"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EDBCEF9-01BD-4C19-8447-7FEBD16652D6}" type="datetime1">
              <a:rPr lang="en-US" smtClean="0">
                <a:solidFill>
                  <a:prstClr val="black">
                    <a:tint val="75000"/>
                  </a:prstClr>
                </a:solidFill>
              </a:rPr>
              <a:pPr/>
              <a:t>4/10/2013</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76DC4C52-1613-45AF-9B0A-F1602EB214A3}"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Right Triangle 1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Triangle 17"/>
          <p:cNvSpPr/>
          <p:nvPr/>
        </p:nvSpPr>
        <p:spPr>
          <a:xfrm rot="5400000">
            <a:off x="433389" y="-433387"/>
            <a:ext cx="6858000" cy="7724778"/>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rot="19140000">
            <a:off x="784930" y="1576103"/>
            <a:ext cx="521208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Content Placeholder 2"/>
          <p:cNvSpPr>
            <a:spLocks noGrp="1"/>
          </p:cNvSpPr>
          <p:nvPr>
            <p:ph idx="1"/>
          </p:nvPr>
        </p:nvSpPr>
        <p:spPr>
          <a:xfrm>
            <a:off x="4749552" y="2618912"/>
            <a:ext cx="380777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19140000">
            <a:off x="1297954" y="2253385"/>
            <a:ext cx="5794760"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300"/>
              </a:spcBef>
              <a:spcAft>
                <a:spcPts val="0"/>
              </a:spcAft>
              <a:buClr>
                <a:schemeClr val="accent1"/>
              </a:buClr>
              <a:buSzPct val="100000"/>
              <a:buFont typeface="Arial" pitchFamily="34" charset="0"/>
              <a:buNone/>
              <a:tabLst/>
              <a:defRPr/>
            </a:pPr>
            <a:r>
              <a:rPr lang="en-US" smtClean="0"/>
              <a:t>Click to edit Master text styles</a:t>
            </a:r>
          </a:p>
        </p:txBody>
      </p:sp>
      <p:sp>
        <p:nvSpPr>
          <p:cNvPr id="5" name="Date Placeholder 4"/>
          <p:cNvSpPr>
            <a:spLocks noGrp="1"/>
          </p:cNvSpPr>
          <p:nvPr>
            <p:ph type="dt" sz="half" idx="10"/>
          </p:nvPr>
        </p:nvSpPr>
        <p:spPr/>
        <p:txBody>
          <a:bodyPr/>
          <a:lstStyle/>
          <a:p>
            <a:fld id="{AE7BF669-0365-4902-9626-D7E6D7530E92}" type="datetime1">
              <a:rPr lang="en-US" smtClean="0">
                <a:solidFill>
                  <a:prstClr val="black">
                    <a:tint val="75000"/>
                  </a:prstClr>
                </a:solidFill>
              </a:rPr>
              <a:pPr/>
              <a:t>4/10/2013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en-US">
              <a:solidFill>
                <a:prstClr val="black">
                  <a:tint val="75000"/>
                </a:prstClr>
              </a:solidFill>
            </a:endParaRPr>
          </a:p>
        </p:txBody>
      </p:sp>
      <p:sp>
        <p:nvSpPr>
          <p:cNvPr id="7"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fld id="{76DC4C52-1613-45AF-9B0A-F1602EB214A3}"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2028825" y="0"/>
            <a:ext cx="7115175"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anchor="ctr"/>
          <a:lstStyle>
            <a:lvl1pPr algn="r">
              <a:defRPr/>
            </a:lvl1pPr>
          </a:lstStyle>
          <a:p>
            <a:r>
              <a:rPr lang="en-US" smtClean="0"/>
              <a:t>Click icon to add picture</a:t>
            </a:r>
            <a:endParaRPr lang="en-US" dirty="0"/>
          </a:p>
        </p:txBody>
      </p:sp>
      <p:sp>
        <p:nvSpPr>
          <p:cNvPr id="9" name="Right Triangle 8"/>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0" y="5048250"/>
            <a:ext cx="3571875"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671197" y="1717501"/>
            <a:ext cx="5486400" cy="867444"/>
          </a:xfrm>
        </p:spPr>
        <p:txBody>
          <a:bodyPr anchor="b"/>
          <a:lstStyle>
            <a:lvl1pPr algn="l">
              <a:defRPr sz="2800" b="0">
                <a:latin typeface="+mj-lt"/>
              </a:defRPr>
            </a:lvl1pPr>
          </a:lstStyle>
          <a:p>
            <a:r>
              <a:rPr lang="en-US" smtClean="0"/>
              <a:t>Click to edit Master title style</a:t>
            </a:r>
            <a:endParaRPr lang="en-US" dirty="0"/>
          </a:p>
        </p:txBody>
      </p:sp>
      <p:sp>
        <p:nvSpPr>
          <p:cNvPr id="4" name="Text Placeholder 3"/>
          <p:cNvSpPr>
            <a:spLocks noGrp="1"/>
          </p:cNvSpPr>
          <p:nvPr>
            <p:ph type="body" sz="half" idx="2"/>
          </p:nvPr>
        </p:nvSpPr>
        <p:spPr>
          <a:xfrm rot="19140000">
            <a:off x="1143479" y="2180529"/>
            <a:ext cx="6096545"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FB3B0DD-4EF2-482A-8EEC-0541C392DD45}" type="datetime1">
              <a:rPr lang="en-US" smtClean="0">
                <a:solidFill>
                  <a:prstClr val="black">
                    <a:tint val="75000"/>
                  </a:prstClr>
                </a:solidFill>
              </a:rPr>
              <a:pPr/>
              <a:t>4/10/2013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76DC4C52-1613-45AF-9B0A-F1602EB214A3}"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p:nvPr/>
        </p:nvSpPr>
        <p:spPr>
          <a:xfrm>
            <a:off x="-2382" y="5050633"/>
            <a:ext cx="3574257" cy="1807368"/>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5051292"/>
            <a:ext cx="9146380" cy="1806709"/>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22960" y="365760"/>
            <a:ext cx="7520940" cy="54864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22960" y="1100628"/>
            <a:ext cx="7520940" cy="357984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19140000">
            <a:off x="201168" y="5870448"/>
            <a:ext cx="2176272" cy="201168"/>
          </a:xfrm>
          <a:prstGeom prst="rect">
            <a:avLst/>
          </a:prstGeom>
        </p:spPr>
        <p:txBody>
          <a:bodyPr vert="horz" lIns="91440" tIns="45720" rIns="91440" bIns="45720" rtlCol="0" anchor="ctr"/>
          <a:lstStyle>
            <a:lvl1pPr algn="l">
              <a:defRPr sz="1200">
                <a:solidFill>
                  <a:srgbClr val="FFFFFF"/>
                </a:solidFill>
              </a:defRPr>
            </a:lvl1pPr>
          </a:lstStyle>
          <a:p>
            <a:pPr defTabSz="914400" fontAlgn="auto">
              <a:spcBef>
                <a:spcPts val="0"/>
              </a:spcBef>
              <a:spcAft>
                <a:spcPts val="0"/>
              </a:spcAft>
            </a:pPr>
            <a:fld id="{12F51DB0-41CB-4CD8-B691-3EB22E42CDDB}" type="datetime1">
              <a:rPr lang="en-US" smtClean="0">
                <a:solidFill>
                  <a:prstClr val="black">
                    <a:tint val="75000"/>
                  </a:prstClr>
                </a:solidFill>
                <a:latin typeface="Calibri"/>
                <a:cs typeface="+mn-cs"/>
              </a:rPr>
              <a:pPr defTabSz="914400" fontAlgn="auto">
                <a:spcBef>
                  <a:spcPts val="0"/>
                </a:spcBef>
                <a:spcAft>
                  <a:spcPts val="0"/>
                </a:spcAft>
              </a:pPr>
              <a:t>4/10/2013</a:t>
            </a:fld>
            <a:endParaRPr lang="en-US">
              <a:solidFill>
                <a:prstClr val="black">
                  <a:tint val="75000"/>
                </a:prstClr>
              </a:solidFill>
              <a:latin typeface="Calibri"/>
              <a:cs typeface="+mn-cs"/>
            </a:endParaRPr>
          </a:p>
        </p:txBody>
      </p:sp>
      <p:sp>
        <p:nvSpPr>
          <p:cNvPr id="5" name="Footer Placeholder 4"/>
          <p:cNvSpPr>
            <a:spLocks noGrp="1"/>
          </p:cNvSpPr>
          <p:nvPr>
            <p:ph type="ftr" sz="quarter" idx="3"/>
          </p:nvPr>
        </p:nvSpPr>
        <p:spPr>
          <a:xfrm>
            <a:off x="3517514" y="6285122"/>
            <a:ext cx="4724400" cy="274320"/>
          </a:xfrm>
          <a:prstGeom prst="rect">
            <a:avLst/>
          </a:prstGeom>
        </p:spPr>
        <p:txBody>
          <a:bodyPr vert="horz" lIns="91440" tIns="45720" rIns="91440" bIns="45720" rtlCol="0" anchor="ctr"/>
          <a:lstStyle>
            <a:lvl1pPr algn="r">
              <a:defRPr sz="1000" cap="all" spc="200" baseline="0">
                <a:solidFill>
                  <a:srgbClr val="FFFFFF"/>
                </a:solidFill>
              </a:defRPr>
            </a:lvl1pPr>
          </a:lstStyle>
          <a:p>
            <a:pPr defTabSz="914400" fontAlgn="auto">
              <a:spcBef>
                <a:spcPts val="0"/>
              </a:spcBef>
              <a:spcAft>
                <a:spcPts val="0"/>
              </a:spcAft>
            </a:pPr>
            <a:endParaRPr lang="en-US">
              <a:solidFill>
                <a:prstClr val="black">
                  <a:tint val="75000"/>
                </a:prstClr>
              </a:solidFill>
              <a:latin typeface="Calibri"/>
              <a:cs typeface="+mn-cs"/>
            </a:endParaRPr>
          </a:p>
        </p:txBody>
      </p:sp>
      <p:sp>
        <p:nvSpPr>
          <p:cNvPr id="6" name="Slide Number Placeholder 5"/>
          <p:cNvSpPr>
            <a:spLocks noGrp="1"/>
          </p:cNvSpPr>
          <p:nvPr>
            <p:ph type="sldNum" sz="quarter" idx="4"/>
          </p:nvPr>
        </p:nvSpPr>
        <p:spPr>
          <a:xfrm>
            <a:off x="8401038" y="6170822"/>
            <a:ext cx="502920" cy="502920"/>
          </a:xfrm>
          <a:prstGeom prst="ellipse">
            <a:avLst/>
          </a:prstGeom>
          <a:ln w="19050">
            <a:solidFill>
              <a:srgbClr val="FFFFFF"/>
            </a:solidFill>
          </a:ln>
        </p:spPr>
        <p:txBody>
          <a:bodyPr vert="horz" lIns="9144" tIns="9144" rIns="9144" bIns="9144" rtlCol="0" anchor="ctr">
            <a:normAutofit/>
          </a:bodyPr>
          <a:lstStyle>
            <a:lvl1pPr algn="ctr">
              <a:defRPr sz="1650">
                <a:solidFill>
                  <a:srgbClr val="FFFFFF"/>
                </a:solidFill>
              </a:defRPr>
            </a:lvl1pPr>
          </a:lstStyle>
          <a:p>
            <a:pPr defTabSz="914400" fontAlgn="auto">
              <a:spcBef>
                <a:spcPts val="0"/>
              </a:spcBef>
              <a:spcAft>
                <a:spcPts val="0"/>
              </a:spcAft>
            </a:pPr>
            <a:fld id="{76DC4C52-1613-45AF-9B0A-F1602EB214A3}" type="slidenum">
              <a:rPr lang="en-US" smtClean="0">
                <a:solidFill>
                  <a:prstClr val="black">
                    <a:tint val="75000"/>
                  </a:prstClr>
                </a:solidFill>
                <a:latin typeface="Calibri"/>
                <a:cs typeface="+mn-cs"/>
              </a:rPr>
              <a:pPr defTabSz="914400" fontAlgn="auto">
                <a:spcBef>
                  <a:spcPts val="0"/>
                </a:spcBef>
                <a:spcAft>
                  <a:spcPts val="0"/>
                </a:spcAft>
              </a:pPr>
              <a:t>‹#›</a:t>
            </a:fld>
            <a:endParaRPr lang="en-US">
              <a:solidFill>
                <a:prstClr val="black">
                  <a:tint val="75000"/>
                </a:prstClr>
              </a:solidFill>
              <a:latin typeface="Calibri"/>
              <a:cs typeface="+mn-cs"/>
            </a:endParaRPr>
          </a:p>
        </p:txBody>
      </p:sp>
    </p:spTree>
  </p:cSld>
  <p:clrMap bg1="lt1" tx1="dk1" bg2="lt2" tx2="dk2" accent1="accent1" accent2="accent2" accent3="accent3" accent4="accent4" accent5="accent5" accent6="accent6" hlink="hlink" folHlink="folHlink"/>
  <p:sldLayoutIdLst>
    <p:sldLayoutId id="2147484822" r:id="rId1"/>
    <p:sldLayoutId id="2147484823" r:id="rId2"/>
    <p:sldLayoutId id="2147484824" r:id="rId3"/>
    <p:sldLayoutId id="2147484825" r:id="rId4"/>
    <p:sldLayoutId id="2147484826" r:id="rId5"/>
    <p:sldLayoutId id="2147484827" r:id="rId6"/>
    <p:sldLayoutId id="2147484828" r:id="rId7"/>
    <p:sldLayoutId id="2147484829" r:id="rId8"/>
    <p:sldLayoutId id="2147484830" r:id="rId9"/>
    <p:sldLayoutId id="2147484831" r:id="rId10"/>
    <p:sldLayoutId id="2147484832" r:id="rId11"/>
  </p:sldLayoutIdLst>
  <p:hf hdr="0" ftr="0" dt="0"/>
  <p:txStyles>
    <p:titleStyle>
      <a:lvl1pPr algn="l" defTabSz="914400" rtl="0" eaLnBrk="1" latinLnBrk="0" hangingPunct="1">
        <a:spcBef>
          <a:spcPct val="0"/>
        </a:spcBef>
        <a:buNone/>
        <a:defRPr sz="2800" kern="1200" cap="all" baseline="0">
          <a:solidFill>
            <a:schemeClr val="tx1"/>
          </a:solidFill>
          <a:latin typeface="+mj-lt"/>
          <a:ea typeface="+mj-ea"/>
          <a:cs typeface="+mj-cs"/>
        </a:defRPr>
      </a:lvl1pPr>
    </p:titleStyle>
    <p:bodyStyle>
      <a:lvl1pPr marL="342900" indent="-342900" algn="l" defTabSz="914400" rtl="0"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fontAlgn="auto">
              <a:spcBef>
                <a:spcPts val="0"/>
              </a:spcBef>
              <a:spcAft>
                <a:spcPts val="0"/>
              </a:spcAft>
            </a:pPr>
            <a:fld id="{6B71CA5F-6535-4DA5-8638-277166CF6568}" type="datetime1">
              <a:rPr lang="en-US" smtClean="0">
                <a:solidFill>
                  <a:prstClr val="black">
                    <a:tint val="75000"/>
                  </a:prstClr>
                </a:solidFill>
                <a:latin typeface="Calibri"/>
                <a:cs typeface="+mn-cs"/>
              </a:rPr>
              <a:pPr defTabSz="914400" fontAlgn="auto">
                <a:spcBef>
                  <a:spcPts val="0"/>
                </a:spcBef>
                <a:spcAft>
                  <a:spcPts val="0"/>
                </a:spcAft>
              </a:pPr>
              <a:t>4/10/2013</a:t>
            </a:fld>
            <a:endParaRPr lang="en-US">
              <a:solidFill>
                <a:prstClr val="black">
                  <a:tint val="75000"/>
                </a:prstClr>
              </a:solidFill>
              <a:latin typeface="Calibri"/>
              <a:cs typeface="+mn-cs"/>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fontAlgn="auto">
              <a:spcBef>
                <a:spcPts val="0"/>
              </a:spcBef>
              <a:spcAft>
                <a:spcPts val="0"/>
              </a:spcAft>
            </a:pPr>
            <a:endParaRPr lang="en-US">
              <a:solidFill>
                <a:prstClr val="black">
                  <a:tint val="75000"/>
                </a:prstClr>
              </a:solidFill>
              <a:latin typeface="Calibri"/>
              <a:cs typeface="+mn-cs"/>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fontAlgn="auto">
              <a:spcBef>
                <a:spcPts val="0"/>
              </a:spcBef>
              <a:spcAft>
                <a:spcPts val="0"/>
              </a:spcAft>
            </a:pPr>
            <a:fld id="{76DC4C52-1613-45AF-9B0A-F1602EB214A3}" type="slidenum">
              <a:rPr lang="en-US" smtClean="0">
                <a:solidFill>
                  <a:prstClr val="black">
                    <a:tint val="75000"/>
                  </a:prstClr>
                </a:solidFill>
                <a:latin typeface="Calibri"/>
                <a:cs typeface="+mn-cs"/>
              </a:rPr>
              <a:pPr defTabSz="914400" fontAlgn="auto">
                <a:spcBef>
                  <a:spcPts val="0"/>
                </a:spcBef>
                <a:spcAft>
                  <a:spcPts val="0"/>
                </a:spcAft>
              </a:pPr>
              <a:t>‹#›</a:t>
            </a:fld>
            <a:endParaRPr lang="en-US">
              <a:solidFill>
                <a:prstClr val="black">
                  <a:tint val="75000"/>
                </a:prstClr>
              </a:solidFill>
              <a:latin typeface="Calibri"/>
              <a:cs typeface="+mn-cs"/>
            </a:endParaRPr>
          </a:p>
        </p:txBody>
      </p:sp>
    </p:spTree>
    <p:extLst>
      <p:ext uri="{BB962C8B-B14F-4D97-AF65-F5344CB8AC3E}">
        <p14:creationId xmlns="" xmlns:p14="http://schemas.microsoft.com/office/powerpoint/2010/main" val="351450788"/>
      </p:ext>
    </p:extLst>
  </p:cSld>
  <p:clrMap bg1="lt1" tx1="dk1" bg2="lt2" tx2="dk2" accent1="accent1" accent2="accent2" accent3="accent3" accent4="accent4" accent5="accent5" accent6="accent6" hlink="hlink" folHlink="folHlink"/>
  <p:sldLayoutIdLst>
    <p:sldLayoutId id="2147484834" r:id="rId1"/>
    <p:sldLayoutId id="2147484835" r:id="rId2"/>
    <p:sldLayoutId id="2147484836" r:id="rId3"/>
    <p:sldLayoutId id="2147484837" r:id="rId4"/>
    <p:sldLayoutId id="2147484838" r:id="rId5"/>
    <p:sldLayoutId id="2147484839" r:id="rId6"/>
    <p:sldLayoutId id="2147484840" r:id="rId7"/>
    <p:sldLayoutId id="2147484841" r:id="rId8"/>
    <p:sldLayoutId id="2147484842" r:id="rId9"/>
    <p:sldLayoutId id="2147484843" r:id="rId10"/>
    <p:sldLayoutId id="2147484844"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fontAlgn="auto">
              <a:spcBef>
                <a:spcPts val="0"/>
              </a:spcBef>
              <a:spcAft>
                <a:spcPts val="0"/>
              </a:spcAft>
            </a:pPr>
            <a:fld id="{DBC7AD14-D36D-4B7E-8979-0E2C17F33E8C}" type="datetime1">
              <a:rPr lang="en-US" smtClean="0">
                <a:solidFill>
                  <a:prstClr val="black">
                    <a:tint val="75000"/>
                  </a:prstClr>
                </a:solidFill>
                <a:latin typeface="Calibri"/>
                <a:cs typeface="+mn-cs"/>
              </a:rPr>
              <a:pPr defTabSz="914400" fontAlgn="auto">
                <a:spcBef>
                  <a:spcPts val="0"/>
                </a:spcBef>
                <a:spcAft>
                  <a:spcPts val="0"/>
                </a:spcAft>
              </a:pPr>
              <a:t>4/10/2013</a:t>
            </a:fld>
            <a:endParaRPr lang="en-US">
              <a:solidFill>
                <a:prstClr val="black">
                  <a:tint val="75000"/>
                </a:prstClr>
              </a:solidFill>
              <a:latin typeface="Calibri"/>
              <a:cs typeface="+mn-cs"/>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fontAlgn="auto">
              <a:spcBef>
                <a:spcPts val="0"/>
              </a:spcBef>
              <a:spcAft>
                <a:spcPts val="0"/>
              </a:spcAft>
            </a:pPr>
            <a:endParaRPr lang="en-US">
              <a:solidFill>
                <a:prstClr val="black">
                  <a:tint val="75000"/>
                </a:prstClr>
              </a:solidFill>
              <a:latin typeface="Calibri"/>
              <a:cs typeface="+mn-cs"/>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fontAlgn="auto">
              <a:spcBef>
                <a:spcPts val="0"/>
              </a:spcBef>
              <a:spcAft>
                <a:spcPts val="0"/>
              </a:spcAft>
            </a:pPr>
            <a:fld id="{76DC4C52-1613-45AF-9B0A-F1602EB214A3}" type="slidenum">
              <a:rPr lang="en-US" smtClean="0">
                <a:solidFill>
                  <a:prstClr val="black">
                    <a:tint val="75000"/>
                  </a:prstClr>
                </a:solidFill>
                <a:latin typeface="Calibri"/>
                <a:cs typeface="+mn-cs"/>
              </a:rPr>
              <a:pPr defTabSz="914400" fontAlgn="auto">
                <a:spcBef>
                  <a:spcPts val="0"/>
                </a:spcBef>
                <a:spcAft>
                  <a:spcPts val="0"/>
                </a:spcAft>
              </a:pPr>
              <a:t>‹#›</a:t>
            </a:fld>
            <a:endParaRPr lang="en-US">
              <a:solidFill>
                <a:prstClr val="black">
                  <a:tint val="75000"/>
                </a:prstClr>
              </a:solidFill>
              <a:latin typeface="Calibri"/>
              <a:cs typeface="+mn-cs"/>
            </a:endParaRPr>
          </a:p>
        </p:txBody>
      </p:sp>
    </p:spTree>
    <p:extLst>
      <p:ext uri="{BB962C8B-B14F-4D97-AF65-F5344CB8AC3E}">
        <p14:creationId xmlns="" xmlns:p14="http://schemas.microsoft.com/office/powerpoint/2010/main" val="2163129626"/>
      </p:ext>
    </p:extLst>
  </p:cSld>
  <p:clrMap bg1="lt1" tx1="dk1" bg2="lt2" tx2="dk2" accent1="accent1" accent2="accent2" accent3="accent3" accent4="accent4" accent5="accent5" accent6="accent6" hlink="hlink" folHlink="folHlink"/>
  <p:sldLayoutIdLst>
    <p:sldLayoutId id="2147484846" r:id="rId1"/>
    <p:sldLayoutId id="2147484847" r:id="rId2"/>
    <p:sldLayoutId id="2147484848" r:id="rId3"/>
    <p:sldLayoutId id="2147484849" r:id="rId4"/>
    <p:sldLayoutId id="2147484850" r:id="rId5"/>
    <p:sldLayoutId id="2147484851" r:id="rId6"/>
    <p:sldLayoutId id="2147484852" r:id="rId7"/>
    <p:sldLayoutId id="2147484853" r:id="rId8"/>
    <p:sldLayoutId id="2147484854" r:id="rId9"/>
    <p:sldLayoutId id="2147484855" r:id="rId10"/>
    <p:sldLayoutId id="2147484856"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mailto:milena.budimirovic@wcoomd.org" TargetMode="External"/><Relationship Id="rId2" Type="http://schemas.openxmlformats.org/officeDocument/2006/relationships/notesSlide" Target="../notesSlides/notesSlide13.xml"/><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ext Box 2"/>
          <p:cNvSpPr txBox="1">
            <a:spLocks noChangeArrowheads="1"/>
          </p:cNvSpPr>
          <p:nvPr/>
        </p:nvSpPr>
        <p:spPr bwMode="auto">
          <a:xfrm>
            <a:off x="357188" y="2374587"/>
            <a:ext cx="8361362" cy="2585323"/>
          </a:xfrm>
          <a:prstGeom prst="rect">
            <a:avLst/>
          </a:prstGeom>
          <a:noFill/>
          <a:ln w="25400">
            <a:noFill/>
            <a:miter lim="800000"/>
            <a:headEnd/>
            <a:tailEnd/>
          </a:ln>
          <a:effectLst/>
        </p:spPr>
        <p:txBody>
          <a:bodyPr wrap="square">
            <a:spAutoFit/>
          </a:bodyPr>
          <a:lstStyle/>
          <a:p>
            <a:pPr algn="ctr" eaLnBrk="0" hangingPunct="0">
              <a:defRPr/>
            </a:pPr>
            <a:endParaRPr lang="en-GB" altLang="ja-JP" sz="2400" b="1" dirty="0" smtClean="0">
              <a:effectLst>
                <a:outerShdw blurRad="38100" dist="38100" dir="2700000" algn="tl">
                  <a:srgbClr val="000000"/>
                </a:outerShdw>
              </a:effectLst>
              <a:ea typeface="ＭＳ Ｐゴシック" pitchFamily="34" charset="-128"/>
            </a:endParaRPr>
          </a:p>
          <a:p>
            <a:pPr algn="ctr" eaLnBrk="0" hangingPunct="0">
              <a:defRPr/>
            </a:pPr>
            <a:r>
              <a:rPr lang="en-GB" altLang="ja-JP" sz="4800" b="1" dirty="0" smtClean="0">
                <a:effectLst>
                  <a:outerShdw blurRad="38100" dist="38100" dir="2700000" algn="tl">
                    <a:srgbClr val="000000"/>
                  </a:outerShdw>
                </a:effectLst>
                <a:ea typeface="ＭＳ Ｐゴシック" pitchFamily="34" charset="-128"/>
              </a:rPr>
              <a:t>WCO Economic Competitiveness Package</a:t>
            </a:r>
          </a:p>
          <a:p>
            <a:pPr algn="ctr" eaLnBrk="0" hangingPunct="0">
              <a:defRPr/>
            </a:pPr>
            <a:endParaRPr lang="en-US" altLang="ja-JP" b="1" dirty="0" smtClean="0">
              <a:ea typeface="ＭＳ Ｐゴシック" pitchFamily="34" charset="-128"/>
            </a:endParaRPr>
          </a:p>
          <a:p>
            <a:pPr algn="ctr" eaLnBrk="0" hangingPunct="0">
              <a:defRPr/>
            </a:pPr>
            <a:endParaRPr kumimoji="0" lang="en-US" altLang="ja-JP" sz="2400" dirty="0">
              <a:latin typeface="Arial" charset="0"/>
              <a:ea typeface="ＭＳ Ｐゴシック" pitchFamily="34" charset="-128"/>
            </a:endParaRPr>
          </a:p>
        </p:txBody>
      </p:sp>
      <p:sp>
        <p:nvSpPr>
          <p:cNvPr id="3" name="TextBox 2"/>
          <p:cNvSpPr txBox="1"/>
          <p:nvPr/>
        </p:nvSpPr>
        <p:spPr>
          <a:xfrm>
            <a:off x="816636" y="5244147"/>
            <a:ext cx="7901914" cy="369332"/>
          </a:xfrm>
          <a:prstGeom prst="rect">
            <a:avLst/>
          </a:prstGeom>
          <a:noFill/>
        </p:spPr>
        <p:txBody>
          <a:bodyPr wrap="square" rtlCol="0">
            <a:spAutoFit/>
          </a:bodyPr>
          <a:lstStyle/>
          <a:p>
            <a:pPr algn="ctr" eaLnBrk="0" hangingPunct="0">
              <a:defRPr/>
            </a:pPr>
            <a:endParaRPr lang="en-US" altLang="ja-JP" i="1" dirty="0">
              <a:ea typeface="ＭＳ Ｐゴシック" pitchFamily="34" charset="-128"/>
            </a:endParaRPr>
          </a:p>
        </p:txBody>
      </p:sp>
      <p:sp>
        <p:nvSpPr>
          <p:cNvPr id="10" name="Rectangle 9"/>
          <p:cNvSpPr/>
          <p:nvPr/>
        </p:nvSpPr>
        <p:spPr>
          <a:xfrm>
            <a:off x="357188" y="5244147"/>
            <a:ext cx="8361362" cy="1461939"/>
          </a:xfrm>
          <a:prstGeom prst="rect">
            <a:avLst/>
          </a:prstGeom>
        </p:spPr>
        <p:txBody>
          <a:bodyPr wrap="square">
            <a:spAutoFit/>
          </a:bodyPr>
          <a:lstStyle/>
          <a:p>
            <a:pPr algn="ctr">
              <a:spcAft>
                <a:spcPts val="0"/>
              </a:spcAft>
              <a:defRPr/>
            </a:pPr>
            <a:r>
              <a:rPr lang="en-US" altLang="ja-JP" sz="2000" b="1" dirty="0" smtClean="0">
                <a:latin typeface="Lucida Sans Unicode" pitchFamily="34" charset="0"/>
                <a:ea typeface="MS PGothic" pitchFamily="34" charset="-128"/>
                <a:cs typeface="Lucida Sans Unicode" pitchFamily="34" charset="0"/>
              </a:rPr>
              <a:t>“</a:t>
            </a:r>
            <a:r>
              <a:rPr lang="en-US" sz="2000" b="1" dirty="0" smtClean="0">
                <a:latin typeface="Lucida Sans Unicode" pitchFamily="34" charset="0"/>
                <a:cs typeface="Lucida Sans Unicode" pitchFamily="34" charset="0"/>
              </a:rPr>
              <a:t>Expert Group Meeting</a:t>
            </a:r>
          </a:p>
          <a:p>
            <a:pPr algn="ctr">
              <a:spcAft>
                <a:spcPts val="0"/>
              </a:spcAft>
              <a:defRPr/>
            </a:pPr>
            <a:r>
              <a:rPr lang="en-US" sz="2000" b="1" dirty="0" smtClean="0">
                <a:latin typeface="Lucida Sans Unicode" pitchFamily="34" charset="0"/>
                <a:cs typeface="Lucida Sans Unicode" pitchFamily="34" charset="0"/>
              </a:rPr>
              <a:t>on </a:t>
            </a:r>
          </a:p>
          <a:p>
            <a:pPr algn="ctr">
              <a:spcAft>
                <a:spcPts val="0"/>
              </a:spcAft>
              <a:defRPr/>
            </a:pPr>
            <a:r>
              <a:rPr lang="en-US" sz="2000" b="1" dirty="0" smtClean="0">
                <a:latin typeface="Lucida Sans Unicode" pitchFamily="34" charset="0"/>
                <a:cs typeface="Lucida Sans Unicode" pitchFamily="34" charset="0"/>
              </a:rPr>
              <a:t>Transport and Trade Facilitation in ESCWA region</a:t>
            </a:r>
            <a:r>
              <a:rPr lang="en-US" altLang="ja-JP" sz="2000" b="1" dirty="0" smtClean="0">
                <a:latin typeface="Lucida Sans Unicode" pitchFamily="34" charset="0"/>
                <a:ea typeface="MS PGothic" pitchFamily="34" charset="-128"/>
                <a:cs typeface="Lucida Sans Unicode" pitchFamily="34" charset="0"/>
              </a:rPr>
              <a:t>”</a:t>
            </a:r>
          </a:p>
          <a:p>
            <a:pPr algn="ctr">
              <a:spcAft>
                <a:spcPts val="600"/>
              </a:spcAft>
              <a:defRPr/>
            </a:pPr>
            <a:endParaRPr lang="en-US" altLang="ja-JP" sz="800" b="1" i="1" dirty="0" smtClean="0">
              <a:latin typeface="Lucida Sans Unicode" pitchFamily="34" charset="0"/>
              <a:ea typeface="MS PGothic" pitchFamily="34" charset="-128"/>
              <a:cs typeface="Lucida Sans Unicode" pitchFamily="34" charset="0"/>
            </a:endParaRPr>
          </a:p>
          <a:p>
            <a:pPr algn="ctr">
              <a:spcAft>
                <a:spcPts val="600"/>
              </a:spcAft>
              <a:defRPr/>
            </a:pPr>
            <a:r>
              <a:rPr lang="en-US" altLang="ja-JP" sz="1600" b="1" i="1" dirty="0" smtClean="0">
                <a:latin typeface="Lucida Sans Unicode" pitchFamily="34" charset="0"/>
                <a:ea typeface="MS PGothic" pitchFamily="34" charset="-128"/>
                <a:cs typeface="Lucida Sans Unicode" pitchFamily="34" charset="0"/>
              </a:rPr>
              <a:t>10-11 April 2013, Dubai</a:t>
            </a:r>
            <a:endParaRPr lang="en-US" sz="1600" b="1" dirty="0">
              <a:latin typeface="Lucida Sans Unicode" pitchFamily="34" charset="0"/>
              <a:cs typeface="Lucida Sans Unicode" pitchFamily="34" charset="0"/>
            </a:endParaRPr>
          </a:p>
        </p:txBody>
      </p:sp>
      <p:pic>
        <p:nvPicPr>
          <p:cNvPr id="12" name="Picture 8"/>
          <p:cNvPicPr>
            <a:picLocks noChangeAspect="1" noChangeArrowheads="1"/>
          </p:cNvPicPr>
          <p:nvPr/>
        </p:nvPicPr>
        <p:blipFill>
          <a:blip r:embed="rId3" cstate="print"/>
          <a:srcRect/>
          <a:stretch>
            <a:fillRect/>
          </a:stretch>
        </p:blipFill>
        <p:spPr bwMode="auto">
          <a:xfrm>
            <a:off x="6993941" y="273555"/>
            <a:ext cx="1724609" cy="1585288"/>
          </a:xfrm>
          <a:prstGeom prst="rect">
            <a:avLst/>
          </a:prstGeom>
          <a:noFill/>
          <a:ln w="9525">
            <a:noFill/>
            <a:miter lim="800000"/>
            <a:headEnd/>
            <a:tailEnd/>
          </a:ln>
          <a:effectLst/>
        </p:spPr>
      </p:pic>
      <p:pic>
        <p:nvPicPr>
          <p:cNvPr id="7" name="Picture 6" descr="P:\Logos\ECP\ECP logo EN\Color\ECP Logo EN.jpg"/>
          <p:cNvPicPr/>
          <p:nvPr/>
        </p:nvPicPr>
        <p:blipFill>
          <a:blip r:embed="rId4" cstate="print"/>
          <a:srcRect/>
          <a:stretch>
            <a:fillRect/>
          </a:stretch>
        </p:blipFill>
        <p:spPr bwMode="auto">
          <a:xfrm>
            <a:off x="508000" y="273555"/>
            <a:ext cx="4314825" cy="143827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228600" y="152400"/>
            <a:ext cx="8747655" cy="449789"/>
          </a:xfrm>
          <a:prstGeom prst="roundRect">
            <a:avLst/>
          </a:prstGeom>
          <a:solidFill>
            <a:srgbClr val="0070C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1"/>
          </a:lnRef>
          <a:fillRef idx="3">
            <a:schemeClr val="accent1"/>
          </a:fillRef>
          <a:effectRef idx="2">
            <a:schemeClr val="accent1"/>
          </a:effectRef>
          <a:fontRef idx="minor">
            <a:schemeClr val="lt1"/>
          </a:fontRef>
        </p:style>
        <p:txBody>
          <a:bodyPr anchor="ctr"/>
          <a:lstStyle/>
          <a:p>
            <a:pPr algn="ctr" defTabSz="914400" fontAlgn="auto">
              <a:spcBef>
                <a:spcPts val="0"/>
              </a:spcBef>
              <a:spcAft>
                <a:spcPts val="0"/>
              </a:spcAft>
              <a:defRPr/>
            </a:pPr>
            <a:r>
              <a:rPr lang="en-US" sz="2400" b="1" dirty="0" smtClean="0">
                <a:solidFill>
                  <a:prstClr val="white"/>
                </a:solidFill>
                <a:latin typeface="Arial" pitchFamily="34" charset="0"/>
                <a:cs typeface="Arial" pitchFamily="34" charset="0"/>
              </a:rPr>
              <a:t>5 Areas and Examples of tools and instruments</a:t>
            </a:r>
            <a:endParaRPr lang="en-US" sz="2400" b="1" dirty="0">
              <a:solidFill>
                <a:prstClr val="white"/>
              </a:solidFill>
              <a:latin typeface="Arial" pitchFamily="34" charset="0"/>
              <a:cs typeface="Arial" pitchFamily="34" charset="0"/>
            </a:endParaRPr>
          </a:p>
        </p:txBody>
      </p:sp>
      <p:sp>
        <p:nvSpPr>
          <p:cNvPr id="19" name="Rectangle 18"/>
          <p:cNvSpPr/>
          <p:nvPr/>
        </p:nvSpPr>
        <p:spPr>
          <a:xfrm>
            <a:off x="609600" y="990600"/>
            <a:ext cx="7620000" cy="304800"/>
          </a:xfrm>
          <a:prstGeom prst="rect">
            <a:avLst/>
          </a:prstGeom>
          <a:no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defTabSz="914400" fontAlgn="auto">
              <a:spcBef>
                <a:spcPts val="0"/>
              </a:spcBef>
              <a:spcAft>
                <a:spcPts val="0"/>
              </a:spcAft>
            </a:pPr>
            <a:r>
              <a:rPr lang="en-GB" sz="1400" dirty="0" smtClean="0">
                <a:solidFill>
                  <a:prstClr val="black"/>
                </a:solidFill>
              </a:rPr>
              <a:t>Publication, Establishment of Official Website, Establishment of Enquiry Points, Advance Ruling, etc. </a:t>
            </a:r>
            <a:r>
              <a:rPr lang="en-US" sz="1400" dirty="0" smtClean="0">
                <a:solidFill>
                  <a:prstClr val="black"/>
                </a:solidFill>
              </a:rPr>
              <a:t>  </a:t>
            </a:r>
            <a:endParaRPr lang="en-US" sz="1400" dirty="0">
              <a:solidFill>
                <a:prstClr val="black"/>
              </a:solidFill>
            </a:endParaRPr>
          </a:p>
        </p:txBody>
      </p:sp>
      <p:sp>
        <p:nvSpPr>
          <p:cNvPr id="20" name="Rectangle 19"/>
          <p:cNvSpPr/>
          <p:nvPr/>
        </p:nvSpPr>
        <p:spPr>
          <a:xfrm>
            <a:off x="609600" y="2209800"/>
            <a:ext cx="8077200" cy="381000"/>
          </a:xfrm>
          <a:prstGeom prst="rect">
            <a:avLst/>
          </a:prstGeom>
          <a:no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defTabSz="914400" fontAlgn="auto">
              <a:spcBef>
                <a:spcPts val="0"/>
              </a:spcBef>
              <a:spcAft>
                <a:spcPts val="0"/>
              </a:spcAft>
            </a:pPr>
            <a:r>
              <a:rPr lang="en-GB" sz="1400" dirty="0" smtClean="0">
                <a:solidFill>
                  <a:prstClr val="black"/>
                </a:solidFill>
              </a:rPr>
              <a:t>Formalities and Requirements, Simplified Procedures, Risk Management, Audit Based Control, AEO, etc.</a:t>
            </a:r>
            <a:endParaRPr lang="en-US" sz="1400" dirty="0">
              <a:solidFill>
                <a:prstClr val="black"/>
              </a:solidFill>
            </a:endParaRPr>
          </a:p>
        </p:txBody>
      </p:sp>
      <p:sp>
        <p:nvSpPr>
          <p:cNvPr id="21" name="Rectangle 20"/>
          <p:cNvSpPr/>
          <p:nvPr/>
        </p:nvSpPr>
        <p:spPr>
          <a:xfrm>
            <a:off x="685800" y="3429000"/>
            <a:ext cx="7924800" cy="381000"/>
          </a:xfrm>
          <a:prstGeom prst="rect">
            <a:avLst/>
          </a:prstGeom>
          <a:no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defTabSz="914400" fontAlgn="auto">
              <a:spcBef>
                <a:spcPts val="0"/>
              </a:spcBef>
              <a:spcAft>
                <a:spcPts val="0"/>
              </a:spcAft>
            </a:pPr>
            <a:r>
              <a:rPr lang="en-GB" sz="1400" dirty="0" smtClean="0">
                <a:solidFill>
                  <a:prstClr val="black"/>
                </a:solidFill>
              </a:rPr>
              <a:t>Standardization &amp; harmonization of sets of data, Unique Consignment Reference, Single Window, etc.</a:t>
            </a:r>
            <a:endParaRPr lang="en-US" sz="1400" dirty="0">
              <a:solidFill>
                <a:prstClr val="black"/>
              </a:solidFill>
            </a:endParaRPr>
          </a:p>
        </p:txBody>
      </p:sp>
      <p:sp>
        <p:nvSpPr>
          <p:cNvPr id="22" name="Rectangle 21"/>
          <p:cNvSpPr/>
          <p:nvPr/>
        </p:nvSpPr>
        <p:spPr>
          <a:xfrm>
            <a:off x="762000" y="4648200"/>
            <a:ext cx="5486400" cy="381000"/>
          </a:xfrm>
          <a:prstGeom prst="rect">
            <a:avLst/>
          </a:prstGeom>
          <a:no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defTabSz="914400" fontAlgn="auto">
              <a:spcBef>
                <a:spcPts val="0"/>
              </a:spcBef>
              <a:spcAft>
                <a:spcPts val="0"/>
              </a:spcAft>
            </a:pPr>
            <a:r>
              <a:rPr lang="en-GB" sz="1400" dirty="0" smtClean="0">
                <a:solidFill>
                  <a:prstClr val="black"/>
                </a:solidFill>
              </a:rPr>
              <a:t>Customs to Customs Partnerships,  Customs to Business Partnership, etc.</a:t>
            </a:r>
          </a:p>
        </p:txBody>
      </p:sp>
      <p:sp>
        <p:nvSpPr>
          <p:cNvPr id="23" name="Rectangle 22"/>
          <p:cNvSpPr/>
          <p:nvPr/>
        </p:nvSpPr>
        <p:spPr>
          <a:xfrm>
            <a:off x="838200" y="5943600"/>
            <a:ext cx="7467600" cy="381000"/>
          </a:xfrm>
          <a:prstGeom prst="rect">
            <a:avLst/>
          </a:prstGeom>
          <a:no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defTabSz="914400" fontAlgn="auto">
              <a:spcBef>
                <a:spcPts val="0"/>
              </a:spcBef>
              <a:spcAft>
                <a:spcPts val="0"/>
              </a:spcAft>
            </a:pPr>
            <a:r>
              <a:rPr lang="en-US" sz="1400" dirty="0" smtClean="0">
                <a:solidFill>
                  <a:prstClr val="black"/>
                </a:solidFill>
              </a:rPr>
              <a:t>Time Release Study, Customs International Benchmarking</a:t>
            </a:r>
            <a:endParaRPr lang="en-US" sz="1400" dirty="0">
              <a:solidFill>
                <a:prstClr val="black"/>
              </a:solidFill>
            </a:endParaRPr>
          </a:p>
        </p:txBody>
      </p:sp>
      <p:sp>
        <p:nvSpPr>
          <p:cNvPr id="27" name="Rounded Rectangle 26"/>
          <p:cNvSpPr/>
          <p:nvPr/>
        </p:nvSpPr>
        <p:spPr>
          <a:xfrm>
            <a:off x="990600" y="1295400"/>
            <a:ext cx="1143000" cy="457200"/>
          </a:xfrm>
          <a:prstGeom prst="roundRect">
            <a:avLst/>
          </a:prstGeom>
          <a:solidFill>
            <a:schemeClr val="tx2">
              <a:lumMod val="20000"/>
              <a:lumOff val="8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fontAlgn="auto">
              <a:spcBef>
                <a:spcPts val="0"/>
              </a:spcBef>
              <a:spcAft>
                <a:spcPts val="0"/>
              </a:spcAft>
            </a:pPr>
            <a:r>
              <a:rPr lang="en-US" sz="1100" dirty="0" smtClean="0">
                <a:solidFill>
                  <a:prstClr val="black"/>
                </a:solidFill>
              </a:rPr>
              <a:t>Revised </a:t>
            </a:r>
            <a:r>
              <a:rPr lang="en-US" sz="1100" dirty="0" err="1" smtClean="0">
                <a:solidFill>
                  <a:prstClr val="black"/>
                </a:solidFill>
              </a:rPr>
              <a:t>Arusha</a:t>
            </a:r>
            <a:r>
              <a:rPr lang="en-US" sz="1100" dirty="0" smtClean="0">
                <a:solidFill>
                  <a:prstClr val="black"/>
                </a:solidFill>
              </a:rPr>
              <a:t> Declaration</a:t>
            </a:r>
          </a:p>
        </p:txBody>
      </p:sp>
      <p:sp>
        <p:nvSpPr>
          <p:cNvPr id="28" name="Rounded Rectangle 27"/>
          <p:cNvSpPr/>
          <p:nvPr/>
        </p:nvSpPr>
        <p:spPr>
          <a:xfrm>
            <a:off x="2209800" y="1295400"/>
            <a:ext cx="1676400" cy="457200"/>
          </a:xfrm>
          <a:prstGeom prst="roundRect">
            <a:avLst/>
          </a:prstGeom>
          <a:solidFill>
            <a:schemeClr val="tx2">
              <a:lumMod val="20000"/>
              <a:lumOff val="8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fontAlgn="auto">
              <a:spcBef>
                <a:spcPts val="0"/>
              </a:spcBef>
              <a:spcAft>
                <a:spcPts val="0"/>
              </a:spcAft>
            </a:pPr>
            <a:r>
              <a:rPr lang="en-US" sz="1100" dirty="0" smtClean="0">
                <a:solidFill>
                  <a:prstClr val="black"/>
                </a:solidFill>
              </a:rPr>
              <a:t>Recommendation on the use of world wide web sites by Customs</a:t>
            </a:r>
          </a:p>
        </p:txBody>
      </p:sp>
      <p:sp>
        <p:nvSpPr>
          <p:cNvPr id="29" name="Rounded Rectangle 28"/>
          <p:cNvSpPr/>
          <p:nvPr/>
        </p:nvSpPr>
        <p:spPr>
          <a:xfrm>
            <a:off x="3962400" y="1295400"/>
            <a:ext cx="1676400" cy="457200"/>
          </a:xfrm>
          <a:prstGeom prst="roundRect">
            <a:avLst/>
          </a:prstGeom>
          <a:solidFill>
            <a:schemeClr val="tx2">
              <a:lumMod val="20000"/>
              <a:lumOff val="8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fontAlgn="auto">
              <a:spcBef>
                <a:spcPts val="0"/>
              </a:spcBef>
              <a:spcAft>
                <a:spcPts val="0"/>
              </a:spcAft>
            </a:pPr>
            <a:r>
              <a:rPr lang="en-US" sz="1100" dirty="0" smtClean="0">
                <a:solidFill>
                  <a:prstClr val="black"/>
                </a:solidFill>
              </a:rPr>
              <a:t>Recommendation on the application of HS Committee Decisions</a:t>
            </a:r>
          </a:p>
        </p:txBody>
      </p:sp>
      <p:sp>
        <p:nvSpPr>
          <p:cNvPr id="30" name="Rounded Rectangle 29"/>
          <p:cNvSpPr/>
          <p:nvPr/>
        </p:nvSpPr>
        <p:spPr>
          <a:xfrm>
            <a:off x="5715000" y="1295400"/>
            <a:ext cx="1676400" cy="457200"/>
          </a:xfrm>
          <a:prstGeom prst="roundRect">
            <a:avLst/>
          </a:prstGeom>
          <a:solidFill>
            <a:schemeClr val="tx2">
              <a:lumMod val="20000"/>
              <a:lumOff val="8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fontAlgn="auto">
              <a:spcBef>
                <a:spcPts val="0"/>
              </a:spcBef>
              <a:spcAft>
                <a:spcPts val="0"/>
              </a:spcAft>
            </a:pPr>
            <a:r>
              <a:rPr lang="en-US" sz="1100" dirty="0" smtClean="0">
                <a:solidFill>
                  <a:prstClr val="black"/>
                </a:solidFill>
              </a:rPr>
              <a:t>Technical Guidelines on Binding Origin Information</a:t>
            </a:r>
          </a:p>
        </p:txBody>
      </p:sp>
      <p:sp>
        <p:nvSpPr>
          <p:cNvPr id="33" name="Rounded Rectangle 32"/>
          <p:cNvSpPr/>
          <p:nvPr/>
        </p:nvSpPr>
        <p:spPr>
          <a:xfrm>
            <a:off x="609600" y="914400"/>
            <a:ext cx="8229600" cy="914400"/>
          </a:xfrm>
          <a:prstGeom prst="roundRect">
            <a:avLst>
              <a:gd name="adj" fmla="val 6314"/>
            </a:avLst>
          </a:prstGeom>
          <a:noFill/>
          <a:ln w="190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fontAlgn="auto">
              <a:spcBef>
                <a:spcPts val="0"/>
              </a:spcBef>
              <a:spcAft>
                <a:spcPts val="0"/>
              </a:spcAft>
            </a:pPr>
            <a:endParaRPr lang="en-US" dirty="0">
              <a:solidFill>
                <a:prstClr val="black"/>
              </a:solidFill>
            </a:endParaRPr>
          </a:p>
        </p:txBody>
      </p:sp>
      <p:sp>
        <p:nvSpPr>
          <p:cNvPr id="14" name="Rectangle 13"/>
          <p:cNvSpPr/>
          <p:nvPr/>
        </p:nvSpPr>
        <p:spPr>
          <a:xfrm>
            <a:off x="381000" y="685800"/>
            <a:ext cx="5105400" cy="304800"/>
          </a:xfrm>
          <a:prstGeom prst="rect">
            <a:avLst/>
          </a:prstGeom>
          <a:solidFill>
            <a:schemeClr val="tx2">
              <a:lumMod val="40000"/>
              <a:lumOff val="60000"/>
            </a:schemeClr>
          </a:soli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fontAlgn="auto">
              <a:spcBef>
                <a:spcPts val="0"/>
              </a:spcBef>
              <a:spcAft>
                <a:spcPts val="0"/>
              </a:spcAft>
            </a:pPr>
            <a:r>
              <a:rPr lang="en-US" sz="1600" dirty="0" smtClean="0">
                <a:solidFill>
                  <a:prstClr val="black"/>
                </a:solidFill>
              </a:rPr>
              <a:t>1. Transparency &amp; Predictability</a:t>
            </a:r>
            <a:endParaRPr lang="en-US" sz="1600" dirty="0">
              <a:solidFill>
                <a:prstClr val="black"/>
              </a:solidFill>
            </a:endParaRPr>
          </a:p>
        </p:txBody>
      </p:sp>
      <p:sp>
        <p:nvSpPr>
          <p:cNvPr id="35" name="Rounded Rectangle 34"/>
          <p:cNvSpPr/>
          <p:nvPr/>
        </p:nvSpPr>
        <p:spPr>
          <a:xfrm>
            <a:off x="3962401" y="2514600"/>
            <a:ext cx="1066799" cy="533400"/>
          </a:xfrm>
          <a:prstGeom prst="roundRect">
            <a:avLst/>
          </a:prstGeom>
          <a:solidFill>
            <a:schemeClr val="accent3">
              <a:lumMod val="20000"/>
              <a:lumOff val="8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fontAlgn="auto">
              <a:spcBef>
                <a:spcPts val="0"/>
              </a:spcBef>
              <a:spcAft>
                <a:spcPts val="0"/>
              </a:spcAft>
            </a:pPr>
            <a:r>
              <a:rPr lang="en-US" sz="1100" dirty="0" smtClean="0">
                <a:solidFill>
                  <a:prstClr val="black"/>
                </a:solidFill>
              </a:rPr>
              <a:t>Compendium on Risk Management</a:t>
            </a:r>
          </a:p>
        </p:txBody>
      </p:sp>
      <p:sp>
        <p:nvSpPr>
          <p:cNvPr id="36" name="Rounded Rectangle 35"/>
          <p:cNvSpPr/>
          <p:nvPr/>
        </p:nvSpPr>
        <p:spPr>
          <a:xfrm>
            <a:off x="2789255" y="2527160"/>
            <a:ext cx="1143000" cy="533400"/>
          </a:xfrm>
          <a:prstGeom prst="roundRect">
            <a:avLst/>
          </a:prstGeom>
          <a:solidFill>
            <a:schemeClr val="accent3">
              <a:lumMod val="20000"/>
              <a:lumOff val="8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fontAlgn="auto">
              <a:spcBef>
                <a:spcPts val="0"/>
              </a:spcBef>
              <a:spcAft>
                <a:spcPts val="0"/>
              </a:spcAft>
            </a:pPr>
            <a:r>
              <a:rPr lang="en-US" sz="1100" dirty="0" smtClean="0">
                <a:solidFill>
                  <a:prstClr val="black"/>
                </a:solidFill>
              </a:rPr>
              <a:t>Post Clearance Audit Guideline</a:t>
            </a:r>
          </a:p>
        </p:txBody>
      </p:sp>
      <p:sp>
        <p:nvSpPr>
          <p:cNvPr id="37" name="Rounded Rectangle 36"/>
          <p:cNvSpPr/>
          <p:nvPr/>
        </p:nvSpPr>
        <p:spPr>
          <a:xfrm>
            <a:off x="1905000" y="2514600"/>
            <a:ext cx="815591" cy="533400"/>
          </a:xfrm>
          <a:prstGeom prst="roundRect">
            <a:avLst/>
          </a:prstGeom>
          <a:solidFill>
            <a:schemeClr val="accent3">
              <a:lumMod val="20000"/>
              <a:lumOff val="8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fontAlgn="auto">
              <a:spcBef>
                <a:spcPts val="0"/>
              </a:spcBef>
              <a:spcAft>
                <a:spcPts val="0"/>
              </a:spcAft>
            </a:pPr>
            <a:r>
              <a:rPr lang="en-US" sz="1100" dirty="0" smtClean="0">
                <a:solidFill>
                  <a:prstClr val="black"/>
                </a:solidFill>
              </a:rPr>
              <a:t>AEO Guideline</a:t>
            </a:r>
          </a:p>
        </p:txBody>
      </p:sp>
      <p:sp>
        <p:nvSpPr>
          <p:cNvPr id="38" name="Rounded Rectangle 37"/>
          <p:cNvSpPr/>
          <p:nvPr/>
        </p:nvSpPr>
        <p:spPr>
          <a:xfrm>
            <a:off x="7696200" y="2514600"/>
            <a:ext cx="914400" cy="533400"/>
          </a:xfrm>
          <a:prstGeom prst="roundRect">
            <a:avLst/>
          </a:prstGeom>
          <a:solidFill>
            <a:schemeClr val="accent3">
              <a:lumMod val="20000"/>
              <a:lumOff val="8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fontAlgn="auto">
              <a:spcBef>
                <a:spcPts val="0"/>
              </a:spcBef>
              <a:spcAft>
                <a:spcPts val="0"/>
              </a:spcAft>
            </a:pPr>
            <a:r>
              <a:rPr lang="en-US" sz="1100" dirty="0" smtClean="0">
                <a:solidFill>
                  <a:prstClr val="black"/>
                </a:solidFill>
              </a:rPr>
              <a:t>ATA Convention</a:t>
            </a:r>
          </a:p>
        </p:txBody>
      </p:sp>
      <p:sp>
        <p:nvSpPr>
          <p:cNvPr id="39" name="Rounded Rectangle 38"/>
          <p:cNvSpPr/>
          <p:nvPr/>
        </p:nvSpPr>
        <p:spPr>
          <a:xfrm>
            <a:off x="6781801" y="2514600"/>
            <a:ext cx="892627" cy="533400"/>
          </a:xfrm>
          <a:prstGeom prst="roundRect">
            <a:avLst/>
          </a:prstGeom>
          <a:solidFill>
            <a:schemeClr val="accent3">
              <a:lumMod val="20000"/>
              <a:lumOff val="8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fontAlgn="auto">
              <a:spcBef>
                <a:spcPts val="0"/>
              </a:spcBef>
              <a:spcAft>
                <a:spcPts val="0"/>
              </a:spcAft>
            </a:pPr>
            <a:r>
              <a:rPr lang="en-US" sz="1100" dirty="0" smtClean="0">
                <a:solidFill>
                  <a:prstClr val="black"/>
                </a:solidFill>
              </a:rPr>
              <a:t>Istanbul Convention</a:t>
            </a:r>
          </a:p>
        </p:txBody>
      </p:sp>
      <p:sp>
        <p:nvSpPr>
          <p:cNvPr id="42" name="Rounded Rectangle 41"/>
          <p:cNvSpPr/>
          <p:nvPr/>
        </p:nvSpPr>
        <p:spPr>
          <a:xfrm>
            <a:off x="5105401" y="2514600"/>
            <a:ext cx="1600199" cy="533400"/>
          </a:xfrm>
          <a:prstGeom prst="roundRect">
            <a:avLst/>
          </a:prstGeom>
          <a:solidFill>
            <a:schemeClr val="accent3">
              <a:lumMod val="20000"/>
              <a:lumOff val="8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fontAlgn="auto">
              <a:spcBef>
                <a:spcPts val="0"/>
              </a:spcBef>
              <a:spcAft>
                <a:spcPts val="0"/>
              </a:spcAft>
            </a:pPr>
            <a:r>
              <a:rPr lang="en-US" sz="1100" dirty="0" smtClean="0">
                <a:solidFill>
                  <a:prstClr val="black"/>
                </a:solidFill>
              </a:rPr>
              <a:t>Customs Guidelines on Integrated Supply Chain Management</a:t>
            </a:r>
          </a:p>
        </p:txBody>
      </p:sp>
      <p:sp>
        <p:nvSpPr>
          <p:cNvPr id="44" name="Rounded Rectangle 43"/>
          <p:cNvSpPr/>
          <p:nvPr/>
        </p:nvSpPr>
        <p:spPr>
          <a:xfrm>
            <a:off x="914400" y="2514600"/>
            <a:ext cx="914400" cy="533400"/>
          </a:xfrm>
          <a:prstGeom prst="roundRect">
            <a:avLst/>
          </a:prstGeom>
          <a:solidFill>
            <a:schemeClr val="accent3">
              <a:lumMod val="20000"/>
              <a:lumOff val="8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fontAlgn="auto">
              <a:spcBef>
                <a:spcPts val="0"/>
              </a:spcBef>
              <a:spcAft>
                <a:spcPts val="0"/>
              </a:spcAft>
            </a:pPr>
            <a:r>
              <a:rPr lang="en-US" sz="1100" dirty="0" smtClean="0">
                <a:solidFill>
                  <a:prstClr val="black"/>
                </a:solidFill>
              </a:rPr>
              <a:t>SAFE Framework of Standard</a:t>
            </a:r>
          </a:p>
        </p:txBody>
      </p:sp>
      <p:sp>
        <p:nvSpPr>
          <p:cNvPr id="45" name="Rounded Rectangle 44"/>
          <p:cNvSpPr/>
          <p:nvPr/>
        </p:nvSpPr>
        <p:spPr>
          <a:xfrm>
            <a:off x="609600" y="2209800"/>
            <a:ext cx="8229600" cy="914400"/>
          </a:xfrm>
          <a:prstGeom prst="roundRect">
            <a:avLst>
              <a:gd name="adj" fmla="val 6314"/>
            </a:avLst>
          </a:prstGeom>
          <a:noFill/>
          <a:ln w="1905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fontAlgn="auto">
              <a:spcBef>
                <a:spcPts val="0"/>
              </a:spcBef>
              <a:spcAft>
                <a:spcPts val="0"/>
              </a:spcAft>
            </a:pPr>
            <a:endParaRPr lang="en-US" dirty="0">
              <a:solidFill>
                <a:prstClr val="black"/>
              </a:solidFill>
            </a:endParaRPr>
          </a:p>
        </p:txBody>
      </p:sp>
      <p:sp>
        <p:nvSpPr>
          <p:cNvPr id="15" name="Rectangle 14"/>
          <p:cNvSpPr/>
          <p:nvPr/>
        </p:nvSpPr>
        <p:spPr>
          <a:xfrm>
            <a:off x="381000" y="1981200"/>
            <a:ext cx="5105400" cy="304800"/>
          </a:xfrm>
          <a:prstGeom prst="rect">
            <a:avLst/>
          </a:prstGeom>
          <a:solidFill>
            <a:schemeClr val="accent3">
              <a:lumMod val="60000"/>
              <a:lumOff val="40000"/>
            </a:schemeClr>
          </a:soli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fontAlgn="auto">
              <a:spcBef>
                <a:spcPts val="0"/>
              </a:spcBef>
              <a:spcAft>
                <a:spcPts val="0"/>
              </a:spcAft>
            </a:pPr>
            <a:r>
              <a:rPr lang="en-US" sz="1600" dirty="0" smtClean="0">
                <a:solidFill>
                  <a:prstClr val="black"/>
                </a:solidFill>
              </a:rPr>
              <a:t>2. Modernized Procedures &amp; formalities</a:t>
            </a:r>
            <a:endParaRPr lang="en-US" sz="1600" dirty="0">
              <a:solidFill>
                <a:prstClr val="black"/>
              </a:solidFill>
            </a:endParaRPr>
          </a:p>
        </p:txBody>
      </p:sp>
      <p:sp>
        <p:nvSpPr>
          <p:cNvPr id="47" name="Rounded Rectangle 46"/>
          <p:cNvSpPr/>
          <p:nvPr/>
        </p:nvSpPr>
        <p:spPr>
          <a:xfrm>
            <a:off x="838200" y="3733800"/>
            <a:ext cx="1219200" cy="457200"/>
          </a:xfrm>
          <a:prstGeom prst="roundRect">
            <a:avLst/>
          </a:prstGeom>
          <a:solidFill>
            <a:schemeClr val="accent6">
              <a:lumMod val="20000"/>
              <a:lumOff val="8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fontAlgn="auto">
              <a:spcBef>
                <a:spcPts val="0"/>
              </a:spcBef>
              <a:spcAft>
                <a:spcPts val="0"/>
              </a:spcAft>
            </a:pPr>
            <a:r>
              <a:rPr lang="en-US" sz="1100" dirty="0" smtClean="0">
                <a:solidFill>
                  <a:prstClr val="black"/>
                </a:solidFill>
              </a:rPr>
              <a:t>WCO Data Model</a:t>
            </a:r>
          </a:p>
        </p:txBody>
      </p:sp>
      <p:sp>
        <p:nvSpPr>
          <p:cNvPr id="48" name="Rounded Rectangle 47"/>
          <p:cNvSpPr/>
          <p:nvPr/>
        </p:nvSpPr>
        <p:spPr>
          <a:xfrm>
            <a:off x="2286000" y="3733800"/>
            <a:ext cx="1600200" cy="457200"/>
          </a:xfrm>
          <a:prstGeom prst="roundRect">
            <a:avLst/>
          </a:prstGeom>
          <a:solidFill>
            <a:schemeClr val="accent6">
              <a:lumMod val="20000"/>
              <a:lumOff val="8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fontAlgn="auto">
              <a:spcBef>
                <a:spcPts val="0"/>
              </a:spcBef>
              <a:spcAft>
                <a:spcPts val="0"/>
              </a:spcAft>
            </a:pPr>
            <a:r>
              <a:rPr lang="en-US" sz="1100" dirty="0" smtClean="0">
                <a:solidFill>
                  <a:prstClr val="black"/>
                </a:solidFill>
              </a:rPr>
              <a:t>WCO Unique Consignment Reference</a:t>
            </a:r>
          </a:p>
        </p:txBody>
      </p:sp>
      <p:sp>
        <p:nvSpPr>
          <p:cNvPr id="49" name="Rounded Rectangle 48"/>
          <p:cNvSpPr/>
          <p:nvPr/>
        </p:nvSpPr>
        <p:spPr>
          <a:xfrm>
            <a:off x="3962400" y="3733800"/>
            <a:ext cx="1600200" cy="457200"/>
          </a:xfrm>
          <a:prstGeom prst="roundRect">
            <a:avLst/>
          </a:prstGeom>
          <a:solidFill>
            <a:schemeClr val="accent6">
              <a:lumMod val="20000"/>
              <a:lumOff val="8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fontAlgn="auto">
              <a:spcBef>
                <a:spcPts val="0"/>
              </a:spcBef>
              <a:spcAft>
                <a:spcPts val="0"/>
              </a:spcAft>
            </a:pPr>
            <a:r>
              <a:rPr lang="en-US" sz="1100" dirty="0" smtClean="0">
                <a:solidFill>
                  <a:prstClr val="black"/>
                </a:solidFill>
              </a:rPr>
              <a:t>WCO Single Window Compendium</a:t>
            </a:r>
          </a:p>
        </p:txBody>
      </p:sp>
      <p:sp>
        <p:nvSpPr>
          <p:cNvPr id="50" name="Rounded Rectangle 49"/>
          <p:cNvSpPr/>
          <p:nvPr/>
        </p:nvSpPr>
        <p:spPr>
          <a:xfrm>
            <a:off x="685800" y="3352800"/>
            <a:ext cx="8153400" cy="914400"/>
          </a:xfrm>
          <a:prstGeom prst="roundRect">
            <a:avLst>
              <a:gd name="adj" fmla="val 6314"/>
            </a:avLst>
          </a:prstGeom>
          <a:no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fontAlgn="auto">
              <a:spcBef>
                <a:spcPts val="0"/>
              </a:spcBef>
              <a:spcAft>
                <a:spcPts val="0"/>
              </a:spcAft>
            </a:pPr>
            <a:endParaRPr lang="en-US" dirty="0">
              <a:solidFill>
                <a:prstClr val="black"/>
              </a:solidFill>
            </a:endParaRPr>
          </a:p>
        </p:txBody>
      </p:sp>
      <p:sp>
        <p:nvSpPr>
          <p:cNvPr id="16" name="Rectangle 15"/>
          <p:cNvSpPr/>
          <p:nvPr/>
        </p:nvSpPr>
        <p:spPr>
          <a:xfrm>
            <a:off x="381000" y="3200400"/>
            <a:ext cx="5105400" cy="304800"/>
          </a:xfrm>
          <a:prstGeom prst="rect">
            <a:avLst/>
          </a:prstGeom>
          <a:solidFill>
            <a:schemeClr val="accent6">
              <a:lumMod val="60000"/>
              <a:lumOff val="40000"/>
            </a:schemeClr>
          </a:soli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fontAlgn="auto">
              <a:spcBef>
                <a:spcPts val="0"/>
              </a:spcBef>
              <a:spcAft>
                <a:spcPts val="0"/>
              </a:spcAft>
            </a:pPr>
            <a:r>
              <a:rPr lang="en-US" sz="1600" dirty="0" smtClean="0">
                <a:solidFill>
                  <a:prstClr val="black"/>
                </a:solidFill>
              </a:rPr>
              <a:t>3. Use of Information and Communication Technology (ICT) </a:t>
            </a:r>
            <a:endParaRPr lang="en-US" sz="1600" dirty="0">
              <a:solidFill>
                <a:prstClr val="black"/>
              </a:solidFill>
            </a:endParaRPr>
          </a:p>
        </p:txBody>
      </p:sp>
      <p:sp>
        <p:nvSpPr>
          <p:cNvPr id="51" name="Rounded Rectangle 50"/>
          <p:cNvSpPr/>
          <p:nvPr/>
        </p:nvSpPr>
        <p:spPr>
          <a:xfrm>
            <a:off x="3810000" y="5029200"/>
            <a:ext cx="1066800" cy="381000"/>
          </a:xfrm>
          <a:prstGeom prst="roundRect">
            <a:avLst/>
          </a:prstGeom>
          <a:solidFill>
            <a:schemeClr val="accent5">
              <a:lumMod val="40000"/>
              <a:lumOff val="6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fontAlgn="auto">
              <a:spcBef>
                <a:spcPts val="0"/>
              </a:spcBef>
              <a:spcAft>
                <a:spcPts val="0"/>
              </a:spcAft>
            </a:pPr>
            <a:r>
              <a:rPr lang="en-US" sz="1100" dirty="0" smtClean="0">
                <a:solidFill>
                  <a:prstClr val="black"/>
                </a:solidFill>
              </a:rPr>
              <a:t>Nairobi Convention</a:t>
            </a:r>
          </a:p>
        </p:txBody>
      </p:sp>
      <p:sp>
        <p:nvSpPr>
          <p:cNvPr id="52" name="Rounded Rectangle 51"/>
          <p:cNvSpPr/>
          <p:nvPr/>
        </p:nvSpPr>
        <p:spPr>
          <a:xfrm>
            <a:off x="838200" y="5029200"/>
            <a:ext cx="1219200" cy="381000"/>
          </a:xfrm>
          <a:prstGeom prst="roundRect">
            <a:avLst/>
          </a:prstGeom>
          <a:solidFill>
            <a:schemeClr val="accent5">
              <a:lumMod val="40000"/>
              <a:lumOff val="6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fontAlgn="auto">
              <a:spcBef>
                <a:spcPts val="0"/>
              </a:spcBef>
              <a:spcAft>
                <a:spcPts val="0"/>
              </a:spcAft>
            </a:pPr>
            <a:r>
              <a:rPr lang="en-US" sz="1100" dirty="0" smtClean="0">
                <a:solidFill>
                  <a:prstClr val="black"/>
                </a:solidFill>
              </a:rPr>
              <a:t>SAFE Framework of Standard</a:t>
            </a:r>
          </a:p>
        </p:txBody>
      </p:sp>
      <p:sp>
        <p:nvSpPr>
          <p:cNvPr id="53" name="Rounded Rectangle 52"/>
          <p:cNvSpPr/>
          <p:nvPr/>
        </p:nvSpPr>
        <p:spPr>
          <a:xfrm>
            <a:off x="2286000" y="5029200"/>
            <a:ext cx="1371600" cy="381000"/>
          </a:xfrm>
          <a:prstGeom prst="roundRect">
            <a:avLst/>
          </a:prstGeom>
          <a:solidFill>
            <a:schemeClr val="accent5">
              <a:lumMod val="40000"/>
              <a:lumOff val="6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fontAlgn="auto">
              <a:spcBef>
                <a:spcPts val="0"/>
              </a:spcBef>
              <a:spcAft>
                <a:spcPts val="0"/>
              </a:spcAft>
            </a:pPr>
            <a:r>
              <a:rPr lang="en-US" sz="1100" dirty="0" smtClean="0">
                <a:solidFill>
                  <a:prstClr val="black"/>
                </a:solidFill>
              </a:rPr>
              <a:t>Model Bilateral Agreement </a:t>
            </a:r>
          </a:p>
        </p:txBody>
      </p:sp>
      <p:sp>
        <p:nvSpPr>
          <p:cNvPr id="56" name="Rounded Rectangle 55"/>
          <p:cNvSpPr/>
          <p:nvPr/>
        </p:nvSpPr>
        <p:spPr>
          <a:xfrm>
            <a:off x="685800" y="4648200"/>
            <a:ext cx="8153400" cy="838200"/>
          </a:xfrm>
          <a:prstGeom prst="roundRect">
            <a:avLst>
              <a:gd name="adj" fmla="val 6314"/>
            </a:avLst>
          </a:prstGeom>
          <a:no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fontAlgn="auto">
              <a:spcBef>
                <a:spcPts val="0"/>
              </a:spcBef>
              <a:spcAft>
                <a:spcPts val="0"/>
              </a:spcAft>
            </a:pPr>
            <a:endParaRPr lang="en-US" dirty="0">
              <a:solidFill>
                <a:prstClr val="black"/>
              </a:solidFill>
            </a:endParaRPr>
          </a:p>
        </p:txBody>
      </p:sp>
      <p:sp>
        <p:nvSpPr>
          <p:cNvPr id="17" name="Rectangle 16"/>
          <p:cNvSpPr/>
          <p:nvPr/>
        </p:nvSpPr>
        <p:spPr>
          <a:xfrm>
            <a:off x="381000" y="4419600"/>
            <a:ext cx="5105400" cy="304800"/>
          </a:xfrm>
          <a:prstGeom prst="rect">
            <a:avLst/>
          </a:prstGeom>
          <a:solidFill>
            <a:schemeClr val="accent5">
              <a:lumMod val="60000"/>
              <a:lumOff val="40000"/>
            </a:schemeClr>
          </a:soli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fontAlgn="auto">
              <a:spcBef>
                <a:spcPts val="0"/>
              </a:spcBef>
              <a:spcAft>
                <a:spcPts val="0"/>
              </a:spcAft>
            </a:pPr>
            <a:r>
              <a:rPr lang="en-US" sz="1600" dirty="0" smtClean="0">
                <a:solidFill>
                  <a:prstClr val="black"/>
                </a:solidFill>
              </a:rPr>
              <a:t>4. Partnership and Cooperation</a:t>
            </a:r>
            <a:endParaRPr lang="en-US" sz="1600" dirty="0">
              <a:solidFill>
                <a:prstClr val="black"/>
              </a:solidFill>
            </a:endParaRPr>
          </a:p>
        </p:txBody>
      </p:sp>
      <p:sp>
        <p:nvSpPr>
          <p:cNvPr id="57" name="Rounded Rectangle 56"/>
          <p:cNvSpPr/>
          <p:nvPr/>
        </p:nvSpPr>
        <p:spPr>
          <a:xfrm>
            <a:off x="838200" y="6248400"/>
            <a:ext cx="1219200" cy="381000"/>
          </a:xfrm>
          <a:prstGeom prst="roundRect">
            <a:avLst/>
          </a:prstGeom>
          <a:solidFill>
            <a:schemeClr val="accent4">
              <a:lumMod val="20000"/>
              <a:lumOff val="8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fontAlgn="auto">
              <a:spcBef>
                <a:spcPts val="0"/>
              </a:spcBef>
              <a:spcAft>
                <a:spcPts val="0"/>
              </a:spcAft>
            </a:pPr>
            <a:r>
              <a:rPr lang="en-US" sz="1100" dirty="0" smtClean="0">
                <a:solidFill>
                  <a:prstClr val="black"/>
                </a:solidFill>
              </a:rPr>
              <a:t>TRS Guide</a:t>
            </a:r>
          </a:p>
        </p:txBody>
      </p:sp>
      <p:sp>
        <p:nvSpPr>
          <p:cNvPr id="58" name="Rounded Rectangle 57"/>
          <p:cNvSpPr/>
          <p:nvPr/>
        </p:nvSpPr>
        <p:spPr>
          <a:xfrm>
            <a:off x="2362200" y="6248400"/>
            <a:ext cx="1676400" cy="381000"/>
          </a:xfrm>
          <a:prstGeom prst="roundRect">
            <a:avLst/>
          </a:prstGeom>
          <a:solidFill>
            <a:schemeClr val="accent4">
              <a:lumMod val="20000"/>
              <a:lumOff val="8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fontAlgn="auto">
              <a:spcBef>
                <a:spcPts val="0"/>
              </a:spcBef>
              <a:spcAft>
                <a:spcPts val="0"/>
              </a:spcAft>
            </a:pPr>
            <a:r>
              <a:rPr lang="en-US" sz="1100" dirty="0" smtClean="0">
                <a:solidFill>
                  <a:prstClr val="black"/>
                </a:solidFill>
              </a:rPr>
              <a:t>Customs International Benchmarking Manual</a:t>
            </a:r>
          </a:p>
        </p:txBody>
      </p:sp>
      <p:sp>
        <p:nvSpPr>
          <p:cNvPr id="61" name="Rounded Rectangle 60"/>
          <p:cNvSpPr/>
          <p:nvPr/>
        </p:nvSpPr>
        <p:spPr>
          <a:xfrm>
            <a:off x="685800" y="5867400"/>
            <a:ext cx="8153400" cy="838200"/>
          </a:xfrm>
          <a:prstGeom prst="roundRect">
            <a:avLst>
              <a:gd name="adj" fmla="val 6314"/>
            </a:avLst>
          </a:prstGeom>
          <a:noFill/>
          <a:ln w="19050">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fontAlgn="auto">
              <a:spcBef>
                <a:spcPts val="0"/>
              </a:spcBef>
              <a:spcAft>
                <a:spcPts val="0"/>
              </a:spcAft>
            </a:pPr>
            <a:endParaRPr lang="en-US" dirty="0">
              <a:solidFill>
                <a:prstClr val="black"/>
              </a:solidFill>
            </a:endParaRPr>
          </a:p>
        </p:txBody>
      </p:sp>
      <p:sp>
        <p:nvSpPr>
          <p:cNvPr id="18" name="Rectangle 17"/>
          <p:cNvSpPr/>
          <p:nvPr/>
        </p:nvSpPr>
        <p:spPr>
          <a:xfrm>
            <a:off x="381000" y="5715000"/>
            <a:ext cx="5105400" cy="304800"/>
          </a:xfrm>
          <a:prstGeom prst="rect">
            <a:avLst/>
          </a:prstGeom>
          <a:solidFill>
            <a:schemeClr val="accent4">
              <a:lumMod val="60000"/>
              <a:lumOff val="40000"/>
            </a:schemeClr>
          </a:soli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fontAlgn="auto">
              <a:spcBef>
                <a:spcPts val="0"/>
              </a:spcBef>
              <a:spcAft>
                <a:spcPts val="0"/>
              </a:spcAft>
            </a:pPr>
            <a:r>
              <a:rPr lang="en-US" sz="1600" dirty="0" smtClean="0">
                <a:solidFill>
                  <a:prstClr val="black"/>
                </a:solidFill>
              </a:rPr>
              <a:t>5. Performance Measurement</a:t>
            </a:r>
            <a:endParaRPr lang="en-US" sz="1600" dirty="0">
              <a:solidFill>
                <a:prstClr val="black"/>
              </a:solidFill>
            </a:endParaRPr>
          </a:p>
        </p:txBody>
      </p:sp>
      <p:sp>
        <p:nvSpPr>
          <p:cNvPr id="2" name="Slide Number Placeholder 1"/>
          <p:cNvSpPr>
            <a:spLocks noGrp="1"/>
          </p:cNvSpPr>
          <p:nvPr>
            <p:ph type="sldNum" sz="quarter" idx="12"/>
          </p:nvPr>
        </p:nvSpPr>
        <p:spPr/>
        <p:txBody>
          <a:bodyPr/>
          <a:lstStyle/>
          <a:p>
            <a:fld id="{76DC4C52-1613-45AF-9B0A-F1602EB214A3}" type="slidenum">
              <a:rPr lang="en-US" smtClean="0">
                <a:solidFill>
                  <a:prstClr val="black">
                    <a:tint val="75000"/>
                  </a:prstClr>
                </a:solidFill>
              </a:rPr>
              <a:pPr/>
              <a:t>10</a:t>
            </a:fld>
            <a:endParaRPr lang="en-US">
              <a:solidFill>
                <a:prstClr val="black">
                  <a:tint val="75000"/>
                </a:prstClr>
              </a:solidFill>
            </a:endParaRPr>
          </a:p>
        </p:txBody>
      </p:sp>
    </p:spTree>
    <p:extLst>
      <p:ext uri="{BB962C8B-B14F-4D97-AF65-F5344CB8AC3E}">
        <p14:creationId xmlns="" xmlns:p14="http://schemas.microsoft.com/office/powerpoint/2010/main" val="130013209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ounded Rectangle 22"/>
          <p:cNvSpPr/>
          <p:nvPr/>
        </p:nvSpPr>
        <p:spPr>
          <a:xfrm>
            <a:off x="76200" y="152399"/>
            <a:ext cx="8763929" cy="981919"/>
          </a:xfrm>
          <a:prstGeom prst="roundRect">
            <a:avLst/>
          </a:prstGeom>
          <a:solidFill>
            <a:srgbClr val="0070C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3200" b="1" dirty="0" smtClean="0">
                <a:latin typeface="Arial" pitchFamily="34" charset="0"/>
                <a:cs typeface="Arial" pitchFamily="34" charset="0"/>
              </a:rPr>
              <a:t>WTO TF measures referenced to</a:t>
            </a:r>
          </a:p>
          <a:p>
            <a:pPr algn="ctr">
              <a:defRPr/>
            </a:pPr>
            <a:r>
              <a:rPr lang="en-US" sz="3200" b="1" dirty="0" smtClean="0">
                <a:latin typeface="Arial" pitchFamily="34" charset="0"/>
                <a:cs typeface="Arial" pitchFamily="34" charset="0"/>
              </a:rPr>
              <a:t>WCO instruments and tools</a:t>
            </a:r>
            <a:endParaRPr lang="en-US" sz="3200" b="1" dirty="0">
              <a:latin typeface="Arial" pitchFamily="34" charset="0"/>
              <a:cs typeface="Arial" pitchFamily="34" charset="0"/>
            </a:endParaRPr>
          </a:p>
        </p:txBody>
      </p:sp>
      <p:sp>
        <p:nvSpPr>
          <p:cNvPr id="28" name="Slide Number Placeholder 12"/>
          <p:cNvSpPr>
            <a:spLocks noGrp="1"/>
          </p:cNvSpPr>
          <p:nvPr>
            <p:ph type="sldNum" sz="quarter" idx="12"/>
          </p:nvPr>
        </p:nvSpPr>
        <p:spPr>
          <a:xfrm>
            <a:off x="8228670" y="6032810"/>
            <a:ext cx="611459" cy="524106"/>
          </a:xfrm>
        </p:spPr>
        <p:txBody>
          <a:bodyPr>
            <a:normAutofit/>
          </a:bodyPr>
          <a:lstStyle/>
          <a:p>
            <a:fld id="{76DC4C52-1613-45AF-9B0A-F1602EB214A3}" type="slidenum">
              <a:rPr lang="en-US" smtClean="0"/>
              <a:pPr/>
              <a:t>11</a:t>
            </a:fld>
            <a:endParaRPr lang="en-US" dirty="0"/>
          </a:p>
        </p:txBody>
      </p:sp>
      <p:pic>
        <p:nvPicPr>
          <p:cNvPr id="1026" name="Picture 2"/>
          <p:cNvPicPr>
            <a:picLocks noChangeAspect="1" noChangeArrowheads="1"/>
          </p:cNvPicPr>
          <p:nvPr/>
        </p:nvPicPr>
        <p:blipFill>
          <a:blip r:embed="rId3"/>
          <a:srcRect l="6266" t="10295" r="15031" b="12033"/>
          <a:stretch>
            <a:fillRect/>
          </a:stretch>
        </p:blipFill>
        <p:spPr bwMode="auto">
          <a:xfrm>
            <a:off x="532436" y="1388964"/>
            <a:ext cx="8076200" cy="4483385"/>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ounded Rectangle 22"/>
          <p:cNvSpPr/>
          <p:nvPr/>
        </p:nvSpPr>
        <p:spPr>
          <a:xfrm>
            <a:off x="76200" y="152400"/>
            <a:ext cx="8747655" cy="449789"/>
          </a:xfrm>
          <a:prstGeom prst="roundRect">
            <a:avLst/>
          </a:prstGeom>
          <a:solidFill>
            <a:srgbClr val="0070C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3200" b="1" dirty="0" smtClean="0">
                <a:latin typeface="Arial" pitchFamily="34" charset="0"/>
                <a:cs typeface="Arial" pitchFamily="34" charset="0"/>
              </a:rPr>
              <a:t>Action Plan - Regional needs</a:t>
            </a:r>
            <a:endParaRPr lang="en-US" sz="3200" b="1" dirty="0">
              <a:latin typeface="Arial" pitchFamily="34" charset="0"/>
              <a:cs typeface="Arial" pitchFamily="34" charset="0"/>
            </a:endParaRPr>
          </a:p>
        </p:txBody>
      </p:sp>
      <p:sp>
        <p:nvSpPr>
          <p:cNvPr id="14" name="Rectangle 13"/>
          <p:cNvSpPr/>
          <p:nvPr/>
        </p:nvSpPr>
        <p:spPr>
          <a:xfrm>
            <a:off x="381000" y="914400"/>
            <a:ext cx="8153400" cy="1815882"/>
          </a:xfrm>
          <a:prstGeom prst="rect">
            <a:avLst/>
          </a:prstGeom>
        </p:spPr>
        <p:txBody>
          <a:bodyPr wrap="square">
            <a:spAutoFit/>
          </a:bodyPr>
          <a:lstStyle/>
          <a:p>
            <a:r>
              <a:rPr lang="en-GB" sz="2800" dirty="0" smtClean="0"/>
              <a:t>Considering the fact that WCO Members’ needs in respect of the ECP are very different, the adequate assessment of such needs is definitely important for the implementation and the development of the ECP.  </a:t>
            </a:r>
            <a:endParaRPr lang="en-US" sz="2800" dirty="0"/>
          </a:p>
        </p:txBody>
      </p:sp>
      <p:sp>
        <p:nvSpPr>
          <p:cNvPr id="26" name="Rectangle 25"/>
          <p:cNvSpPr/>
          <p:nvPr/>
        </p:nvSpPr>
        <p:spPr>
          <a:xfrm>
            <a:off x="457200" y="4403026"/>
            <a:ext cx="8001000" cy="1083374"/>
          </a:xfrm>
          <a:prstGeom prst="rect">
            <a:avLst/>
          </a:prstGeom>
          <a:solidFill>
            <a:schemeClr val="accent5">
              <a:lumMod val="40000"/>
              <a:lumOff val="60000"/>
            </a:schemeClr>
          </a:solidFill>
        </p:spPr>
        <p:txBody>
          <a:bodyPr wrap="square">
            <a:spAutoFit/>
          </a:bodyPr>
          <a:lstStyle/>
          <a:p>
            <a:pPr>
              <a:lnSpc>
                <a:spcPct val="115000"/>
              </a:lnSpc>
            </a:pPr>
            <a:r>
              <a:rPr lang="en-GB" sz="2800" dirty="0" smtClean="0">
                <a:ea typeface="Times New Roman"/>
                <a:cs typeface="Arial"/>
              </a:rPr>
              <a:t>WCO will Organize regional workshops/seminars for the ECP in all WCO regions by June 2014</a:t>
            </a:r>
            <a:endParaRPr lang="en-US" sz="2800" dirty="0">
              <a:ea typeface="Times New Roman"/>
              <a:cs typeface="Times New Roman"/>
            </a:endParaRPr>
          </a:p>
        </p:txBody>
      </p:sp>
      <p:sp>
        <p:nvSpPr>
          <p:cNvPr id="27" name="Down Arrow 26"/>
          <p:cNvSpPr/>
          <p:nvPr/>
        </p:nvSpPr>
        <p:spPr>
          <a:xfrm>
            <a:off x="3962400" y="3314700"/>
            <a:ext cx="762000" cy="838200"/>
          </a:xfrm>
          <a:prstGeom prst="downArrow">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8" name="Slide Number Placeholder 12"/>
          <p:cNvSpPr>
            <a:spLocks noGrp="1"/>
          </p:cNvSpPr>
          <p:nvPr>
            <p:ph type="sldNum" sz="quarter" idx="12"/>
          </p:nvPr>
        </p:nvSpPr>
        <p:spPr>
          <a:xfrm>
            <a:off x="8228670" y="6032810"/>
            <a:ext cx="611459" cy="524106"/>
          </a:xfrm>
        </p:spPr>
        <p:txBody>
          <a:bodyPr>
            <a:normAutofit/>
          </a:bodyPr>
          <a:lstStyle/>
          <a:p>
            <a:fld id="{76DC4C52-1613-45AF-9B0A-F1602EB214A3}" type="slidenum">
              <a:rPr lang="en-US" smtClean="0"/>
              <a:pPr/>
              <a:t>12</a:t>
            </a:fld>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2" name="Text Box 4"/>
          <p:cNvSpPr txBox="1">
            <a:spLocks noChangeArrowheads="1"/>
          </p:cNvSpPr>
          <p:nvPr/>
        </p:nvSpPr>
        <p:spPr bwMode="auto">
          <a:xfrm>
            <a:off x="918378" y="3507129"/>
            <a:ext cx="7293760" cy="646331"/>
          </a:xfrm>
          <a:prstGeom prst="rect">
            <a:avLst/>
          </a:prstGeom>
          <a:noFill/>
          <a:ln w="25400">
            <a:noFill/>
            <a:miter lim="800000"/>
            <a:headEnd/>
            <a:tailEnd/>
          </a:ln>
          <a:effectLst/>
        </p:spPr>
        <p:txBody>
          <a:bodyPr wrap="square">
            <a:spAutoFit/>
          </a:bodyPr>
          <a:lstStyle/>
          <a:p>
            <a:pPr algn="r" eaLnBrk="0" hangingPunct="0">
              <a:lnSpc>
                <a:spcPct val="90000"/>
              </a:lnSpc>
              <a:defRPr/>
            </a:pPr>
            <a:r>
              <a:rPr kumimoji="0" lang="en-US" altLang="ja-JP" sz="4000" b="1" i="1" dirty="0" smtClean="0">
                <a:latin typeface="Arial" charset="0"/>
                <a:ea typeface="ＭＳ Ｐゴシック" charset="-128"/>
              </a:rPr>
              <a:t>Thank you</a:t>
            </a:r>
            <a:endParaRPr kumimoji="0" lang="en-US" altLang="ja-JP" sz="4000" b="1" i="1" dirty="0">
              <a:latin typeface="Arial" charset="0"/>
              <a:ea typeface="ＭＳ Ｐゴシック" charset="-128"/>
            </a:endParaRPr>
          </a:p>
        </p:txBody>
      </p:sp>
      <p:sp>
        <p:nvSpPr>
          <p:cNvPr id="12" name="Text Box 5"/>
          <p:cNvSpPr txBox="1">
            <a:spLocks noChangeArrowheads="1"/>
          </p:cNvSpPr>
          <p:nvPr/>
        </p:nvSpPr>
        <p:spPr bwMode="auto">
          <a:xfrm>
            <a:off x="633413" y="5124450"/>
            <a:ext cx="7578725" cy="1643527"/>
          </a:xfrm>
          <a:prstGeom prst="rect">
            <a:avLst/>
          </a:prstGeom>
          <a:noFill/>
          <a:ln w="25400">
            <a:noFill/>
            <a:miter lim="800000"/>
            <a:headEnd/>
            <a:tailEnd/>
          </a:ln>
        </p:spPr>
        <p:txBody>
          <a:bodyPr wrap="square">
            <a:spAutoFit/>
          </a:bodyPr>
          <a:lstStyle/>
          <a:p>
            <a:pPr algn="r">
              <a:lnSpc>
                <a:spcPct val="90000"/>
              </a:lnSpc>
            </a:pPr>
            <a:r>
              <a:rPr lang="en-US" altLang="ja-JP" sz="2400" dirty="0" err="1" smtClean="0">
                <a:latin typeface="Candara" pitchFamily="34" charset="0"/>
              </a:rPr>
              <a:t>Milena</a:t>
            </a:r>
            <a:r>
              <a:rPr lang="en-US" altLang="ja-JP" sz="2400" dirty="0" smtClean="0">
                <a:latin typeface="Candara" pitchFamily="34" charset="0"/>
              </a:rPr>
              <a:t> </a:t>
            </a:r>
            <a:r>
              <a:rPr lang="en-US" altLang="ja-JP" sz="2400" dirty="0" err="1" smtClean="0">
                <a:latin typeface="Candara" pitchFamily="34" charset="0"/>
              </a:rPr>
              <a:t>Budimirovi</a:t>
            </a:r>
            <a:r>
              <a:rPr lang="sr-Latn-RS" altLang="ja-JP" sz="2400" dirty="0" smtClean="0">
                <a:latin typeface="Candara" pitchFamily="34" charset="0"/>
              </a:rPr>
              <a:t>ć</a:t>
            </a:r>
            <a:endParaRPr lang="en-US" altLang="ja-JP" sz="2400" dirty="0" smtClean="0">
              <a:latin typeface="Candara" pitchFamily="34" charset="0"/>
            </a:endParaRPr>
          </a:p>
          <a:p>
            <a:pPr algn="r">
              <a:lnSpc>
                <a:spcPct val="90000"/>
              </a:lnSpc>
            </a:pPr>
            <a:r>
              <a:rPr lang="en-US" altLang="ja-JP" sz="1400" dirty="0" smtClean="0">
                <a:latin typeface="Candara" pitchFamily="34" charset="0"/>
              </a:rPr>
              <a:t>Technical Officer </a:t>
            </a:r>
          </a:p>
          <a:p>
            <a:pPr algn="r">
              <a:lnSpc>
                <a:spcPct val="90000"/>
              </a:lnSpc>
            </a:pPr>
            <a:r>
              <a:rPr lang="en-US" altLang="ja-JP" sz="1400" dirty="0" smtClean="0">
                <a:latin typeface="Candara" pitchFamily="34" charset="0"/>
              </a:rPr>
              <a:t>Procedures and Facilitation Sub-Directorate</a:t>
            </a:r>
          </a:p>
          <a:p>
            <a:pPr algn="r">
              <a:lnSpc>
                <a:spcPct val="90000"/>
              </a:lnSpc>
            </a:pPr>
            <a:r>
              <a:rPr lang="en-US" altLang="ja-JP" sz="1400" dirty="0" smtClean="0">
                <a:latin typeface="Candara" pitchFamily="34" charset="0"/>
              </a:rPr>
              <a:t>World Customs Organization (WCO)</a:t>
            </a:r>
          </a:p>
          <a:p>
            <a:pPr algn="r">
              <a:lnSpc>
                <a:spcPct val="90000"/>
              </a:lnSpc>
            </a:pPr>
            <a:r>
              <a:rPr lang="en-US" altLang="ja-JP" sz="1400" dirty="0" smtClean="0">
                <a:latin typeface="Candara" pitchFamily="34" charset="0"/>
                <a:hlinkClick r:id="rId3"/>
              </a:rPr>
              <a:t>milena.budimirovic@wcoomd.org</a:t>
            </a:r>
            <a:r>
              <a:rPr lang="en-US" altLang="ja-JP" sz="1400" dirty="0" smtClean="0">
                <a:latin typeface="Candara" pitchFamily="34" charset="0"/>
              </a:rPr>
              <a:t> </a:t>
            </a:r>
          </a:p>
          <a:p>
            <a:pPr algn="r" eaLnBrk="0" hangingPunct="0">
              <a:lnSpc>
                <a:spcPct val="90000"/>
              </a:lnSpc>
            </a:pPr>
            <a:endParaRPr kumimoji="0" lang="en-US" altLang="ja-JP" sz="1400" i="1" dirty="0">
              <a:solidFill>
                <a:srgbClr val="002060"/>
              </a:solidFill>
            </a:endParaRPr>
          </a:p>
          <a:p>
            <a:pPr algn="r" eaLnBrk="0" hangingPunct="0">
              <a:lnSpc>
                <a:spcPct val="90000"/>
              </a:lnSpc>
            </a:pPr>
            <a:endParaRPr kumimoji="0" lang="en-US" altLang="ja-JP" b="1" i="1" dirty="0">
              <a:latin typeface="Times New Roman" pitchFamily="18" charset="0"/>
            </a:endParaRPr>
          </a:p>
        </p:txBody>
      </p:sp>
      <p:pic>
        <p:nvPicPr>
          <p:cNvPr id="9" name="Picture 8"/>
          <p:cNvPicPr>
            <a:picLocks noChangeAspect="1" noChangeArrowheads="1"/>
          </p:cNvPicPr>
          <p:nvPr/>
        </p:nvPicPr>
        <p:blipFill>
          <a:blip r:embed="rId4" cstate="print"/>
          <a:srcRect/>
          <a:stretch>
            <a:fillRect/>
          </a:stretch>
        </p:blipFill>
        <p:spPr bwMode="auto">
          <a:xfrm>
            <a:off x="5822066" y="643029"/>
            <a:ext cx="2158688" cy="1984300"/>
          </a:xfrm>
          <a:prstGeom prst="rect">
            <a:avLst/>
          </a:prstGeom>
          <a:noFill/>
          <a:ln w="9525">
            <a:noFill/>
            <a:miter lim="800000"/>
            <a:headEnd/>
            <a:tailEnd/>
          </a:ln>
          <a:effectLst/>
        </p:spPr>
      </p:pic>
      <p:pic>
        <p:nvPicPr>
          <p:cNvPr id="5" name="Picture 2"/>
          <p:cNvPicPr>
            <a:picLocks noChangeAspect="1" noChangeArrowheads="1"/>
          </p:cNvPicPr>
          <p:nvPr/>
        </p:nvPicPr>
        <p:blipFill>
          <a:blip r:embed="rId5"/>
          <a:srcRect/>
          <a:stretch>
            <a:fillRect/>
          </a:stretch>
        </p:blipFill>
        <p:spPr bwMode="auto">
          <a:xfrm>
            <a:off x="289367" y="239857"/>
            <a:ext cx="4440371" cy="6334564"/>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32213" y="436563"/>
            <a:ext cx="1087437" cy="414337"/>
          </a:xfrm>
        </p:spPr>
        <p:txBody>
          <a:bodyPr>
            <a:normAutofit fontScale="90000"/>
          </a:bodyPr>
          <a:lstStyle/>
          <a:p>
            <a:r>
              <a:rPr lang="en-US" altLang="ja-JP" smtClean="0">
                <a:solidFill>
                  <a:srgbClr val="7B9899"/>
                </a:solidFill>
              </a:rPr>
              <a:t> </a:t>
            </a:r>
          </a:p>
        </p:txBody>
      </p:sp>
      <p:sp>
        <p:nvSpPr>
          <p:cNvPr id="18435" name="Content Placeholder 2"/>
          <p:cNvSpPr>
            <a:spLocks noGrp="1"/>
          </p:cNvSpPr>
          <p:nvPr>
            <p:ph idx="1"/>
          </p:nvPr>
        </p:nvSpPr>
        <p:spPr>
          <a:xfrm>
            <a:off x="191561" y="1395113"/>
            <a:ext cx="8748712" cy="4572000"/>
          </a:xfrm>
        </p:spPr>
        <p:txBody>
          <a:bodyPr>
            <a:normAutofit/>
          </a:bodyPr>
          <a:lstStyle/>
          <a:p>
            <a:pPr>
              <a:buClrTx/>
              <a:buSzPct val="100000"/>
              <a:buFont typeface="Arial" pitchFamily="34" charset="0"/>
              <a:buChar char="•"/>
            </a:pPr>
            <a:r>
              <a:rPr lang="en-US" altLang="ja-JP" sz="2500" b="1" dirty="0" smtClean="0">
                <a:latin typeface="Arial" pitchFamily="34" charset="0"/>
                <a:ea typeface="ＭＳ Ｐゴシック" charset="-128"/>
                <a:cs typeface="Arial" pitchFamily="34" charset="0"/>
              </a:rPr>
              <a:t>Background</a:t>
            </a:r>
          </a:p>
          <a:p>
            <a:pPr lvl="1">
              <a:buClrTx/>
              <a:buSzPct val="80000"/>
              <a:buFont typeface="Wingdings" pitchFamily="2" charset="2"/>
              <a:buChar char="Ø"/>
            </a:pPr>
            <a:r>
              <a:rPr lang="en-US" altLang="ja-JP" sz="1800" dirty="0" smtClean="0">
                <a:solidFill>
                  <a:schemeClr val="tx1">
                    <a:lumMod val="65000"/>
                    <a:lumOff val="35000"/>
                  </a:schemeClr>
                </a:solidFill>
                <a:latin typeface="Arial" pitchFamily="34" charset="0"/>
                <a:ea typeface="ＭＳ Ｐゴシック" charset="-128"/>
                <a:cs typeface="Arial" pitchFamily="34" charset="0"/>
              </a:rPr>
              <a:t>Economic uncertainty due to ongoing Global Financial Crisis</a:t>
            </a:r>
            <a:endParaRPr lang="en-US" altLang="ja-JP" sz="1800" strike="sngStrike" dirty="0" smtClean="0">
              <a:solidFill>
                <a:schemeClr val="tx1">
                  <a:lumMod val="65000"/>
                  <a:lumOff val="35000"/>
                </a:schemeClr>
              </a:solidFill>
              <a:latin typeface="Arial" pitchFamily="34" charset="0"/>
              <a:ea typeface="ＭＳ Ｐゴシック" charset="-128"/>
              <a:cs typeface="Arial" pitchFamily="34" charset="0"/>
            </a:endParaRPr>
          </a:p>
          <a:p>
            <a:pPr lvl="1">
              <a:buClrTx/>
              <a:buSzPct val="80000"/>
              <a:buFont typeface="Wingdings" pitchFamily="2" charset="2"/>
              <a:buChar char="Ø"/>
            </a:pPr>
            <a:r>
              <a:rPr lang="en-US" altLang="ja-JP" sz="1800" dirty="0" smtClean="0">
                <a:solidFill>
                  <a:schemeClr val="tx1">
                    <a:lumMod val="65000"/>
                    <a:lumOff val="35000"/>
                  </a:schemeClr>
                </a:solidFill>
                <a:latin typeface="Arial" pitchFamily="34" charset="0"/>
                <a:ea typeface="ＭＳ Ｐゴシック" charset="-128"/>
                <a:cs typeface="Arial" pitchFamily="34" charset="0"/>
              </a:rPr>
              <a:t>WTO negotiations</a:t>
            </a:r>
          </a:p>
          <a:p>
            <a:pPr lvl="1">
              <a:buClrTx/>
              <a:buSzPct val="80000"/>
              <a:buFont typeface="Wingdings" pitchFamily="2" charset="2"/>
              <a:buChar char="Ø"/>
            </a:pPr>
            <a:r>
              <a:rPr lang="en-US" altLang="ja-JP" sz="1800" dirty="0" smtClean="0">
                <a:solidFill>
                  <a:schemeClr val="tx1">
                    <a:lumMod val="65000"/>
                    <a:lumOff val="35000"/>
                  </a:schemeClr>
                </a:solidFill>
                <a:latin typeface="Arial" pitchFamily="34" charset="0"/>
                <a:ea typeface="ＭＳ Ｐゴシック" charset="-128"/>
                <a:cs typeface="Arial" pitchFamily="34" charset="0"/>
              </a:rPr>
              <a:t>Regional integration</a:t>
            </a:r>
          </a:p>
          <a:p>
            <a:pPr>
              <a:buClrTx/>
              <a:buSzPct val="100000"/>
              <a:buFont typeface="Arial" pitchFamily="34" charset="0"/>
              <a:buChar char="•"/>
            </a:pPr>
            <a:r>
              <a:rPr lang="en-US" altLang="ja-JP" sz="2500" b="1" dirty="0" smtClean="0">
                <a:latin typeface="Arial" pitchFamily="34" charset="0"/>
                <a:ea typeface="ＭＳ Ｐゴシック" charset="-128"/>
                <a:cs typeface="Arial" pitchFamily="34" charset="0"/>
              </a:rPr>
              <a:t>Customs’ contribution</a:t>
            </a:r>
          </a:p>
          <a:p>
            <a:pPr lvl="1">
              <a:buClrTx/>
              <a:buSzPct val="80000"/>
              <a:buFont typeface="Wingdings" pitchFamily="2" charset="2"/>
              <a:buChar char="Ø"/>
            </a:pPr>
            <a:r>
              <a:rPr lang="en-US" altLang="ja-JP" sz="1800" dirty="0" smtClean="0">
                <a:solidFill>
                  <a:schemeClr val="tx1">
                    <a:lumMod val="65000"/>
                    <a:lumOff val="35000"/>
                  </a:schemeClr>
                </a:solidFill>
                <a:latin typeface="Arial" pitchFamily="34" charset="0"/>
                <a:ea typeface="ＭＳ Ｐゴシック" charset="-128"/>
                <a:cs typeface="Arial" pitchFamily="34" charset="0"/>
              </a:rPr>
              <a:t>Promote Revised Kyoto Convention and other tools</a:t>
            </a:r>
          </a:p>
          <a:p>
            <a:pPr lvl="1">
              <a:buClrTx/>
              <a:buSzPct val="80000"/>
              <a:buFont typeface="Wingdings" pitchFamily="2" charset="2"/>
              <a:buChar char="Ø"/>
            </a:pPr>
            <a:r>
              <a:rPr lang="en-US" altLang="ja-JP" sz="1800" dirty="0" smtClean="0">
                <a:solidFill>
                  <a:schemeClr val="tx1">
                    <a:lumMod val="65000"/>
                    <a:lumOff val="35000"/>
                  </a:schemeClr>
                </a:solidFill>
                <a:latin typeface="Arial" pitchFamily="34" charset="0"/>
                <a:ea typeface="ＭＳ Ｐゴシック" charset="-128"/>
                <a:cs typeface="Arial" pitchFamily="34" charset="0"/>
              </a:rPr>
              <a:t>Enhance cooperation among all stakeholders in international trade</a:t>
            </a:r>
          </a:p>
          <a:p>
            <a:pPr lvl="1">
              <a:buClrTx/>
              <a:buSzPct val="80000"/>
              <a:buFont typeface="Wingdings" pitchFamily="2" charset="2"/>
              <a:buChar char="Ø"/>
            </a:pPr>
            <a:r>
              <a:rPr lang="en-US" altLang="ja-JP" sz="1800" dirty="0" smtClean="0">
                <a:solidFill>
                  <a:schemeClr val="tx1">
                    <a:lumMod val="65000"/>
                    <a:lumOff val="35000"/>
                  </a:schemeClr>
                </a:solidFill>
                <a:latin typeface="Arial" pitchFamily="34" charset="0"/>
                <a:ea typeface="ＭＳ Ｐゴシック" charset="-128"/>
                <a:cs typeface="Arial" pitchFamily="34" charset="0"/>
              </a:rPr>
              <a:t>Share best practices among Members</a:t>
            </a:r>
          </a:p>
          <a:p>
            <a:pPr lvl="1">
              <a:buClrTx/>
              <a:buSzPct val="80000"/>
              <a:buFont typeface="Wingdings" pitchFamily="2" charset="2"/>
              <a:buChar char="Ø"/>
            </a:pPr>
            <a:r>
              <a:rPr lang="en-US" altLang="ja-JP" sz="1800" dirty="0" smtClean="0">
                <a:solidFill>
                  <a:schemeClr val="tx1">
                    <a:lumMod val="65000"/>
                    <a:lumOff val="35000"/>
                  </a:schemeClr>
                </a:solidFill>
                <a:latin typeface="Arial" pitchFamily="34" charset="0"/>
                <a:ea typeface="ＭＳ Ｐゴシック" charset="-128"/>
                <a:cs typeface="Arial" pitchFamily="34" charset="0"/>
              </a:rPr>
              <a:t>Develop new tools as appropriate</a:t>
            </a:r>
          </a:p>
          <a:p>
            <a:pPr lvl="1">
              <a:buClrTx/>
              <a:buSzPct val="80000"/>
              <a:buFont typeface="Wingdings" pitchFamily="2" charset="2"/>
              <a:buChar char="Ø"/>
            </a:pPr>
            <a:r>
              <a:rPr lang="en-US" altLang="ja-JP" sz="1800" dirty="0" smtClean="0">
                <a:solidFill>
                  <a:schemeClr val="tx1">
                    <a:lumMod val="65000"/>
                    <a:lumOff val="35000"/>
                  </a:schemeClr>
                </a:solidFill>
                <a:latin typeface="Arial" pitchFamily="34" charset="0"/>
                <a:ea typeface="ＭＳ Ｐゴシック" charset="-128"/>
                <a:cs typeface="Arial" pitchFamily="34" charset="0"/>
              </a:rPr>
              <a:t>Capacity building</a:t>
            </a:r>
          </a:p>
          <a:p>
            <a:pPr>
              <a:buSzPct val="50000"/>
              <a:buNone/>
            </a:pPr>
            <a:endParaRPr lang="en-US" altLang="ja-JP" sz="2400" dirty="0" smtClean="0">
              <a:ea typeface="ＭＳ Ｐゴシック" charset="-128"/>
            </a:endParaRPr>
          </a:p>
          <a:p>
            <a:pPr>
              <a:buNone/>
            </a:pPr>
            <a:endParaRPr lang="en-US" altLang="ja-JP" dirty="0" smtClean="0">
              <a:ea typeface="ＭＳ Ｐゴシック" charset="-128"/>
            </a:endParaRPr>
          </a:p>
          <a:p>
            <a:pPr lvl="1"/>
            <a:endParaRPr lang="en-US" altLang="ja-JP" dirty="0" smtClean="0">
              <a:ea typeface="ＭＳ Ｐゴシック" charset="-128"/>
            </a:endParaRPr>
          </a:p>
        </p:txBody>
      </p:sp>
      <p:sp>
        <p:nvSpPr>
          <p:cNvPr id="18436" name="Slide Number Placeholder 3"/>
          <p:cNvSpPr>
            <a:spLocks noGrp="1"/>
          </p:cNvSpPr>
          <p:nvPr>
            <p:ph type="sldNum" sz="quarter" idx="12"/>
          </p:nvPr>
        </p:nvSpPr>
        <p:spPr bwMode="auto">
          <a:noFill/>
          <a:ln>
            <a:miter lim="800000"/>
            <a:headEnd/>
            <a:tailEnd/>
          </a:ln>
        </p:spPr>
        <p:txBody>
          <a:bodyPr/>
          <a:lstStyle/>
          <a:p>
            <a:fld id="{0EF22C1D-729E-45F6-8B0E-BDD5036EEE48}" type="slidenum">
              <a:rPr lang="en-US" altLang="ja-JP" sz="1600"/>
              <a:pPr/>
              <a:t>2</a:t>
            </a:fld>
            <a:endParaRPr lang="en-US" altLang="ja-JP" sz="1600" dirty="0"/>
          </a:p>
        </p:txBody>
      </p:sp>
      <p:sp>
        <p:nvSpPr>
          <p:cNvPr id="6" name="Rounded Rectangle 5"/>
          <p:cNvSpPr/>
          <p:nvPr/>
        </p:nvSpPr>
        <p:spPr>
          <a:xfrm>
            <a:off x="192618" y="159811"/>
            <a:ext cx="8747655" cy="867302"/>
          </a:xfrm>
          <a:prstGeom prst="roundRect">
            <a:avLst/>
          </a:prstGeom>
          <a:solidFill>
            <a:srgbClr val="0070C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3200" b="1" dirty="0">
                <a:latin typeface="Arial" pitchFamily="34" charset="0"/>
                <a:cs typeface="Arial" pitchFamily="34" charset="0"/>
              </a:rPr>
              <a:t>Economic Competitiveness </a:t>
            </a:r>
            <a:r>
              <a:rPr lang="en-US" sz="3200" b="1" dirty="0" smtClean="0">
                <a:latin typeface="Arial" pitchFamily="34" charset="0"/>
                <a:cs typeface="Arial" pitchFamily="34" charset="0"/>
              </a:rPr>
              <a:t>Package</a:t>
            </a:r>
            <a:endParaRPr lang="en-US" sz="3200" b="1" dirty="0">
              <a:latin typeface="Arial" pitchFamily="34" charset="0"/>
              <a:cs typeface="Arial" pitchFamily="34" charset="0"/>
            </a:endParaRP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ed Rectangle 6"/>
          <p:cNvSpPr/>
          <p:nvPr/>
        </p:nvSpPr>
        <p:spPr>
          <a:xfrm>
            <a:off x="192618" y="159811"/>
            <a:ext cx="8747655" cy="873122"/>
          </a:xfrm>
          <a:prstGeom prst="roundRect">
            <a:avLst/>
          </a:prstGeom>
          <a:solidFill>
            <a:srgbClr val="0070C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3200" b="1" dirty="0" smtClean="0">
                <a:latin typeface="Arial" pitchFamily="34" charset="0"/>
                <a:cs typeface="Arial" pitchFamily="34" charset="0"/>
              </a:rPr>
              <a:t>ECP: Economic effects</a:t>
            </a:r>
            <a:endParaRPr lang="en-US" sz="3200" b="1" dirty="0">
              <a:latin typeface="Arial" pitchFamily="34" charset="0"/>
              <a:cs typeface="Arial" pitchFamily="34" charset="0"/>
            </a:endParaRPr>
          </a:p>
        </p:txBody>
      </p:sp>
      <p:sp>
        <p:nvSpPr>
          <p:cNvPr id="6" name="Rounded Rectangle 5"/>
          <p:cNvSpPr/>
          <p:nvPr/>
        </p:nvSpPr>
        <p:spPr bwMode="auto">
          <a:xfrm>
            <a:off x="999079" y="5016500"/>
            <a:ext cx="5384788" cy="1222935"/>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400" dirty="0">
                <a:solidFill>
                  <a:schemeClr val="tx1"/>
                </a:solidFill>
                <a:latin typeface="Arial" pitchFamily="34" charset="0"/>
                <a:cs typeface="Arial" pitchFamily="34" charset="0"/>
              </a:rPr>
              <a:t>Examples of Trade Facilitation Interventions</a:t>
            </a:r>
          </a:p>
          <a:p>
            <a:pPr>
              <a:buFont typeface="Arial" pitchFamily="34" charset="0"/>
              <a:buChar char="•"/>
              <a:defRPr/>
            </a:pPr>
            <a:r>
              <a:rPr lang="en-US" sz="1400" dirty="0">
                <a:solidFill>
                  <a:schemeClr val="tx1"/>
                </a:solidFill>
                <a:latin typeface="Arial" pitchFamily="34" charset="0"/>
                <a:cs typeface="Arial" pitchFamily="34" charset="0"/>
              </a:rPr>
              <a:t> Better border and </a:t>
            </a:r>
            <a:r>
              <a:rPr lang="en-US" sz="1400" dirty="0" smtClean="0">
                <a:solidFill>
                  <a:schemeClr val="tx1"/>
                </a:solidFill>
                <a:latin typeface="Arial" pitchFamily="34" charset="0"/>
                <a:cs typeface="Arial" pitchFamily="34" charset="0"/>
              </a:rPr>
              <a:t>Customs </a:t>
            </a:r>
            <a:r>
              <a:rPr lang="en-US" sz="1400" dirty="0">
                <a:solidFill>
                  <a:schemeClr val="tx1"/>
                </a:solidFill>
                <a:latin typeface="Arial" pitchFamily="34" charset="0"/>
                <a:cs typeface="Arial" pitchFamily="34" charset="0"/>
              </a:rPr>
              <a:t>management</a:t>
            </a:r>
          </a:p>
          <a:p>
            <a:pPr>
              <a:buFont typeface="Arial" pitchFamily="34" charset="0"/>
              <a:buChar char="•"/>
              <a:defRPr/>
            </a:pPr>
            <a:r>
              <a:rPr lang="en-US" sz="1400" dirty="0">
                <a:solidFill>
                  <a:schemeClr val="tx1"/>
                </a:solidFill>
                <a:latin typeface="Arial" pitchFamily="34" charset="0"/>
                <a:cs typeface="Arial" pitchFamily="34" charset="0"/>
              </a:rPr>
              <a:t> </a:t>
            </a:r>
            <a:r>
              <a:rPr lang="en-US" sz="1400" dirty="0" smtClean="0">
                <a:solidFill>
                  <a:schemeClr val="tx1"/>
                </a:solidFill>
                <a:latin typeface="Arial" pitchFamily="34" charset="0"/>
                <a:cs typeface="Arial" pitchFamily="34" charset="0"/>
              </a:rPr>
              <a:t>Improved </a:t>
            </a:r>
            <a:r>
              <a:rPr lang="en-US" sz="1400" dirty="0">
                <a:solidFill>
                  <a:schemeClr val="tx1"/>
                </a:solidFill>
                <a:latin typeface="Arial" pitchFamily="34" charset="0"/>
                <a:cs typeface="Arial" pitchFamily="34" charset="0"/>
              </a:rPr>
              <a:t>infrastructure</a:t>
            </a:r>
          </a:p>
          <a:p>
            <a:pPr>
              <a:buFont typeface="Arial" pitchFamily="34" charset="0"/>
              <a:buChar char="•"/>
              <a:defRPr/>
            </a:pPr>
            <a:r>
              <a:rPr lang="en-US" sz="1400" dirty="0">
                <a:solidFill>
                  <a:schemeClr val="tx1"/>
                </a:solidFill>
                <a:latin typeface="Arial" pitchFamily="34" charset="0"/>
                <a:cs typeface="Arial" pitchFamily="34" charset="0"/>
              </a:rPr>
              <a:t> Open and competitive market in logistics and service sector</a:t>
            </a:r>
          </a:p>
          <a:p>
            <a:pPr>
              <a:buFont typeface="Arial" pitchFamily="34" charset="0"/>
              <a:buChar char="•"/>
              <a:defRPr/>
            </a:pPr>
            <a:r>
              <a:rPr lang="en-US" sz="1400" dirty="0">
                <a:solidFill>
                  <a:schemeClr val="tx1"/>
                </a:solidFill>
                <a:latin typeface="Arial" pitchFamily="34" charset="0"/>
                <a:cs typeface="Arial" pitchFamily="34" charset="0"/>
              </a:rPr>
              <a:t> Harmonized regional </a:t>
            </a:r>
            <a:r>
              <a:rPr lang="en-US" sz="1400" dirty="0" smtClean="0">
                <a:solidFill>
                  <a:schemeClr val="tx1"/>
                </a:solidFill>
                <a:latin typeface="Arial" pitchFamily="34" charset="0"/>
                <a:cs typeface="Arial" pitchFamily="34" charset="0"/>
              </a:rPr>
              <a:t>standard</a:t>
            </a:r>
            <a:r>
              <a:rPr lang="en-US" altLang="ja-JP" sz="1400" dirty="0" smtClean="0">
                <a:solidFill>
                  <a:schemeClr val="tx1"/>
                </a:solidFill>
                <a:latin typeface="Arial" pitchFamily="34" charset="0"/>
                <a:cs typeface="Arial" pitchFamily="34" charset="0"/>
              </a:rPr>
              <a:t>s</a:t>
            </a:r>
            <a:endParaRPr lang="en-US" sz="1400" dirty="0">
              <a:solidFill>
                <a:schemeClr val="tx1"/>
              </a:solidFill>
              <a:latin typeface="Arial" pitchFamily="34" charset="0"/>
              <a:cs typeface="Arial" pitchFamily="34" charset="0"/>
            </a:endParaRPr>
          </a:p>
        </p:txBody>
      </p:sp>
      <p:grpSp>
        <p:nvGrpSpPr>
          <p:cNvPr id="3" name="グループ化 2"/>
          <p:cNvGrpSpPr/>
          <p:nvPr/>
        </p:nvGrpSpPr>
        <p:grpSpPr>
          <a:xfrm>
            <a:off x="685800" y="805543"/>
            <a:ext cx="7992533" cy="4333720"/>
            <a:chOff x="685800" y="805543"/>
            <a:chExt cx="7992533" cy="4333720"/>
          </a:xfrm>
        </p:grpSpPr>
        <p:graphicFrame>
          <p:nvGraphicFramePr>
            <p:cNvPr id="4" name="Diagram 3"/>
            <p:cNvGraphicFramePr/>
            <p:nvPr>
              <p:extLst>
                <p:ext uri="{D42A27DB-BD31-4B8C-83A1-F6EECF244321}">
                  <p14:modId xmlns="" xmlns:p14="http://schemas.microsoft.com/office/powerpoint/2010/main" val="603552019"/>
                </p:ext>
              </p:extLst>
            </p:nvPr>
          </p:nvGraphicFramePr>
          <p:xfrm>
            <a:off x="685800" y="805543"/>
            <a:ext cx="7021286" cy="433372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cxnSp>
          <p:nvCxnSpPr>
            <p:cNvPr id="9" name="Straight Arrow Connector 8"/>
            <p:cNvCxnSpPr>
              <a:stCxn id="6" idx="0"/>
            </p:cNvCxnSpPr>
            <p:nvPr/>
          </p:nvCxnSpPr>
          <p:spPr bwMode="auto">
            <a:xfrm flipH="1" flipV="1">
              <a:off x="2133601" y="4487862"/>
              <a:ext cx="1557872" cy="528638"/>
            </a:xfrm>
            <a:prstGeom prst="straightConnector1">
              <a:avLst/>
            </a:prstGeom>
            <a:ln w="25400" cmpd="sng">
              <a:solidFill>
                <a:schemeClr val="tx1"/>
              </a:solidFill>
              <a:tailEnd type="arrow" w="lg" len="lg"/>
            </a:ln>
          </p:spPr>
          <p:style>
            <a:lnRef idx="1">
              <a:schemeClr val="accent1"/>
            </a:lnRef>
            <a:fillRef idx="0">
              <a:schemeClr val="accent1"/>
            </a:fillRef>
            <a:effectRef idx="0">
              <a:schemeClr val="accent1"/>
            </a:effectRef>
            <a:fontRef idx="minor">
              <a:schemeClr val="tx1"/>
            </a:fontRef>
          </p:style>
        </p:cxnSp>
        <p:sp>
          <p:nvSpPr>
            <p:cNvPr id="19470" name="TextBox 9"/>
            <p:cNvSpPr txBox="1">
              <a:spLocks noChangeArrowheads="1"/>
            </p:cNvSpPr>
            <p:nvPr/>
          </p:nvSpPr>
          <p:spPr bwMode="auto">
            <a:xfrm>
              <a:off x="7393819" y="1254780"/>
              <a:ext cx="1284514" cy="830997"/>
            </a:xfrm>
            <a:prstGeom prst="rect">
              <a:avLst/>
            </a:prstGeom>
            <a:noFill/>
            <a:ln w="9525">
              <a:noFill/>
              <a:miter lim="800000"/>
              <a:headEnd/>
              <a:tailEnd/>
            </a:ln>
          </p:spPr>
          <p:txBody>
            <a:bodyPr wrap="square">
              <a:spAutoFit/>
            </a:bodyPr>
            <a:lstStyle/>
            <a:p>
              <a:r>
                <a:rPr lang="en-US" altLang="ja-JP" sz="1600" b="1" dirty="0">
                  <a:ea typeface="ＭＳ Ｐゴシック" charset="-128"/>
                </a:rPr>
                <a:t>Poverty </a:t>
              </a:r>
              <a:r>
                <a:rPr lang="en-US" altLang="ja-JP" sz="1600" b="1" dirty="0" smtClean="0">
                  <a:ea typeface="ＭＳ Ｐゴシック" charset="-128"/>
                </a:rPr>
                <a:t>reduction/ Prosperity</a:t>
              </a:r>
              <a:endParaRPr lang="en-US" altLang="ja-JP" sz="1600" b="1" dirty="0">
                <a:ea typeface="ＭＳ Ｐゴシック" charset="-128"/>
              </a:endParaRPr>
            </a:p>
          </p:txBody>
        </p:sp>
      </p:grpSp>
      <p:grpSp>
        <p:nvGrpSpPr>
          <p:cNvPr id="2" name="グループ化 1"/>
          <p:cNvGrpSpPr/>
          <p:nvPr/>
        </p:nvGrpSpPr>
        <p:grpSpPr>
          <a:xfrm>
            <a:off x="5172075" y="3455894"/>
            <a:ext cx="3751792" cy="2454370"/>
            <a:chOff x="5172075" y="3455894"/>
            <a:chExt cx="3751792" cy="2454370"/>
          </a:xfrm>
        </p:grpSpPr>
        <p:sp>
          <p:nvSpPr>
            <p:cNvPr id="8" name="Rounded Rectangle 7"/>
            <p:cNvSpPr/>
            <p:nvPr/>
          </p:nvSpPr>
          <p:spPr bwMode="auto">
            <a:xfrm>
              <a:off x="5172075" y="3455894"/>
              <a:ext cx="3751792" cy="1403973"/>
            </a:xfrm>
            <a:prstGeom prst="roundRect">
              <a:avLst/>
            </a:prstGeom>
            <a:solidFill>
              <a:schemeClr val="accent3">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600" dirty="0" smtClean="0">
                  <a:solidFill>
                    <a:schemeClr val="tx1"/>
                  </a:solidFill>
                  <a:latin typeface="Arial" pitchFamily="34" charset="0"/>
                  <a:cs typeface="Arial" pitchFamily="34" charset="0"/>
                </a:rPr>
                <a:t>WCO instruments</a:t>
              </a:r>
              <a:endParaRPr lang="en-US" sz="1600" strike="sngStrike" dirty="0">
                <a:solidFill>
                  <a:schemeClr val="tx1"/>
                </a:solidFill>
                <a:latin typeface="Arial" pitchFamily="34" charset="0"/>
                <a:cs typeface="Arial" pitchFamily="34" charset="0"/>
              </a:endParaRPr>
            </a:p>
            <a:p>
              <a:pPr>
                <a:buFont typeface="Arial" pitchFamily="34" charset="0"/>
                <a:buChar char="•"/>
                <a:defRPr/>
              </a:pPr>
              <a:r>
                <a:rPr lang="en-US" sz="1600" dirty="0">
                  <a:solidFill>
                    <a:schemeClr val="tx1"/>
                  </a:solidFill>
                  <a:latin typeface="Arial" pitchFamily="34" charset="0"/>
                  <a:cs typeface="Arial" pitchFamily="34" charset="0"/>
                </a:rPr>
                <a:t> </a:t>
              </a:r>
              <a:r>
                <a:rPr lang="en-US" sz="1600" dirty="0" smtClean="0">
                  <a:solidFill>
                    <a:schemeClr val="tx1"/>
                  </a:solidFill>
                  <a:latin typeface="Arial" pitchFamily="34" charset="0"/>
                  <a:cs typeface="Arial" pitchFamily="34" charset="0"/>
                </a:rPr>
                <a:t>Customs in 21</a:t>
              </a:r>
              <a:r>
                <a:rPr lang="en-US" sz="1600" baseline="30000" dirty="0" smtClean="0">
                  <a:solidFill>
                    <a:schemeClr val="tx1"/>
                  </a:solidFill>
                  <a:latin typeface="Arial" pitchFamily="34" charset="0"/>
                  <a:cs typeface="Arial" pitchFamily="34" charset="0"/>
                </a:rPr>
                <a:t>st</a:t>
              </a:r>
              <a:r>
                <a:rPr lang="en-US" sz="1600" dirty="0" smtClean="0">
                  <a:solidFill>
                    <a:schemeClr val="tx1"/>
                  </a:solidFill>
                  <a:latin typeface="Arial" pitchFamily="34" charset="0"/>
                  <a:cs typeface="Arial" pitchFamily="34" charset="0"/>
                </a:rPr>
                <a:t> Century</a:t>
              </a:r>
              <a:endParaRPr lang="en-US" sz="1600" dirty="0">
                <a:solidFill>
                  <a:schemeClr val="tx1"/>
                </a:solidFill>
                <a:latin typeface="Arial" pitchFamily="34" charset="0"/>
                <a:cs typeface="Arial" pitchFamily="34" charset="0"/>
              </a:endParaRPr>
            </a:p>
            <a:p>
              <a:pPr>
                <a:buFont typeface="Arial" pitchFamily="34" charset="0"/>
                <a:buChar char="•"/>
                <a:defRPr/>
              </a:pPr>
              <a:r>
                <a:rPr lang="en-US" sz="1600" dirty="0">
                  <a:solidFill>
                    <a:schemeClr val="tx1"/>
                  </a:solidFill>
                  <a:latin typeface="Arial" pitchFamily="34" charset="0"/>
                  <a:cs typeface="Arial" pitchFamily="34" charset="0"/>
                </a:rPr>
                <a:t> </a:t>
              </a:r>
              <a:r>
                <a:rPr lang="en-US" sz="1600" dirty="0" smtClean="0">
                  <a:solidFill>
                    <a:schemeClr val="tx1"/>
                  </a:solidFill>
                  <a:latin typeface="Arial" pitchFamily="34" charset="0"/>
                  <a:cs typeface="Arial" pitchFamily="34" charset="0"/>
                </a:rPr>
                <a:t>Revised Kyoto Convention</a:t>
              </a:r>
            </a:p>
            <a:p>
              <a:pPr>
                <a:buFont typeface="Arial" pitchFamily="34" charset="0"/>
                <a:buChar char="•"/>
                <a:defRPr/>
              </a:pPr>
              <a:r>
                <a:rPr lang="en-US" sz="1600" dirty="0">
                  <a:solidFill>
                    <a:schemeClr val="tx1"/>
                  </a:solidFill>
                  <a:latin typeface="Arial" pitchFamily="34" charset="0"/>
                  <a:cs typeface="Arial" pitchFamily="34" charset="0"/>
                </a:rPr>
                <a:t> </a:t>
              </a:r>
              <a:r>
                <a:rPr lang="en-US" sz="1600" dirty="0" smtClean="0">
                  <a:solidFill>
                    <a:schemeClr val="tx1"/>
                  </a:solidFill>
                  <a:latin typeface="Arial" pitchFamily="34" charset="0"/>
                  <a:cs typeface="Arial" pitchFamily="34" charset="0"/>
                </a:rPr>
                <a:t>SAFE Framework of Standards,</a:t>
              </a:r>
              <a:r>
                <a:rPr lang="ja-JP" altLang="en-US" sz="1600" smtClean="0">
                  <a:solidFill>
                    <a:schemeClr val="tx1"/>
                  </a:solidFill>
                  <a:latin typeface="Arial" pitchFamily="34" charset="0"/>
                  <a:cs typeface="Arial" pitchFamily="34" charset="0"/>
                </a:rPr>
                <a:t> </a:t>
              </a:r>
              <a:r>
                <a:rPr lang="en-US" altLang="ja-JP" sz="1600" dirty="0" smtClean="0">
                  <a:solidFill>
                    <a:schemeClr val="tx1"/>
                  </a:solidFill>
                  <a:latin typeface="Arial" pitchFamily="34" charset="0"/>
                  <a:cs typeface="Arial" pitchFamily="34" charset="0"/>
                </a:rPr>
                <a:t>etc.</a:t>
              </a:r>
              <a:endParaRPr lang="en-US" sz="1600" dirty="0">
                <a:solidFill>
                  <a:schemeClr val="tx1"/>
                </a:solidFill>
                <a:latin typeface="Arial" pitchFamily="34" charset="0"/>
                <a:cs typeface="Arial" pitchFamily="34" charset="0"/>
              </a:endParaRPr>
            </a:p>
          </p:txBody>
        </p:sp>
        <p:cxnSp>
          <p:nvCxnSpPr>
            <p:cNvPr id="11" name="Elbow Connector 10"/>
            <p:cNvCxnSpPr/>
            <p:nvPr/>
          </p:nvCxnSpPr>
          <p:spPr bwMode="auto">
            <a:xfrm rot="10800000" flipV="1">
              <a:off x="6180668" y="5016500"/>
              <a:ext cx="1304397" cy="893764"/>
            </a:xfrm>
            <a:prstGeom prst="bentConnector3">
              <a:avLst>
                <a:gd name="adj1" fmla="val 8458"/>
              </a:avLst>
            </a:prstGeom>
            <a:ln w="34925" cmpd="sng">
              <a:solidFill>
                <a:schemeClr val="tx1"/>
              </a:solidFill>
              <a:prstDash val="solid"/>
              <a:tailEnd type="arrow"/>
            </a:ln>
          </p:spPr>
          <p:style>
            <a:lnRef idx="2">
              <a:schemeClr val="accent1"/>
            </a:lnRef>
            <a:fillRef idx="0">
              <a:schemeClr val="accent1"/>
            </a:fillRef>
            <a:effectRef idx="1">
              <a:schemeClr val="accent1"/>
            </a:effectRef>
            <a:fontRef idx="minor">
              <a:schemeClr val="tx1"/>
            </a:fontRef>
          </p:style>
        </p:cxnSp>
        <p:sp>
          <p:nvSpPr>
            <p:cNvPr id="13" name="TextBox 12"/>
            <p:cNvSpPr txBox="1"/>
            <p:nvPr/>
          </p:nvSpPr>
          <p:spPr bwMode="auto">
            <a:xfrm>
              <a:off x="7018863" y="4766730"/>
              <a:ext cx="728133" cy="372533"/>
            </a:xfrm>
            <a:prstGeom prst="rect">
              <a:avLst/>
            </a:prstGeom>
            <a:solidFill>
              <a:srgbClr val="0070C0"/>
            </a:solidFill>
            <a:scene3d>
              <a:camera prst="orthographicFront"/>
              <a:lightRig rig="threePt" dir="t"/>
            </a:scene3d>
            <a:sp3d>
              <a:bevelT prst="relaxedInset"/>
            </a:sp3d>
          </p:spPr>
          <p:style>
            <a:lnRef idx="3">
              <a:schemeClr val="lt1"/>
            </a:lnRef>
            <a:fillRef idx="1">
              <a:schemeClr val="accent1"/>
            </a:fillRef>
            <a:effectRef idx="1">
              <a:schemeClr val="accent1"/>
            </a:effectRef>
            <a:fontRef idx="minor">
              <a:schemeClr val="lt1"/>
            </a:fontRef>
          </p:style>
          <p:txBody>
            <a:bodyPr>
              <a:spAutoFit/>
            </a:bodyPr>
            <a:lstStyle/>
            <a:p>
              <a:pPr>
                <a:defRPr/>
              </a:pPr>
              <a:r>
                <a:rPr lang="en-US" b="1" dirty="0"/>
                <a:t>ECP</a:t>
              </a:r>
            </a:p>
          </p:txBody>
        </p:sp>
      </p:grpSp>
      <p:sp>
        <p:nvSpPr>
          <p:cNvPr id="21" name="Slide Number Placeholder 3"/>
          <p:cNvSpPr>
            <a:spLocks noGrp="1"/>
          </p:cNvSpPr>
          <p:nvPr>
            <p:ph type="sldNum" sz="quarter" idx="12"/>
          </p:nvPr>
        </p:nvSpPr>
        <p:spPr bwMode="auto">
          <a:noFill/>
          <a:ln>
            <a:miter lim="800000"/>
            <a:headEnd/>
            <a:tailEnd/>
          </a:ln>
        </p:spPr>
        <p:txBody>
          <a:bodyPr/>
          <a:lstStyle/>
          <a:p>
            <a:fld id="{0EF22C1D-729E-45F6-8B0E-BDD5036EEE48}" type="slidenum">
              <a:rPr lang="en-US" altLang="ja-JP" sz="1600"/>
              <a:pPr/>
              <a:t>3</a:t>
            </a:fld>
            <a:endParaRPr lang="en-US" altLang="ja-JP" sz="16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p:cTn id="14" dur="500" fill="hold"/>
                                        <p:tgtEl>
                                          <p:spTgt spid="2"/>
                                        </p:tgtEl>
                                        <p:attrNameLst>
                                          <p:attrName>ppt_w</p:attrName>
                                        </p:attrNameLst>
                                      </p:cBhvr>
                                      <p:tavLst>
                                        <p:tav tm="0">
                                          <p:val>
                                            <p:fltVal val="0"/>
                                          </p:val>
                                        </p:tav>
                                        <p:tav tm="100000">
                                          <p:val>
                                            <p:strVal val="#ppt_w"/>
                                          </p:val>
                                        </p:tav>
                                      </p:tavLst>
                                    </p:anim>
                                    <p:anim calcmode="lin" valueType="num">
                                      <p:cBhvr>
                                        <p:cTn id="15" dur="500" fill="hold"/>
                                        <p:tgtEl>
                                          <p:spTgt spid="2"/>
                                        </p:tgtEl>
                                        <p:attrNameLst>
                                          <p:attrName>ppt_h</p:attrName>
                                        </p:attrNameLst>
                                      </p:cBhvr>
                                      <p:tavLst>
                                        <p:tav tm="0">
                                          <p:val>
                                            <p:fltVal val="0"/>
                                          </p:val>
                                        </p:tav>
                                        <p:tav tm="100000">
                                          <p:val>
                                            <p:strVal val="#ppt_h"/>
                                          </p:val>
                                        </p:tav>
                                      </p:tavLst>
                                    </p:anim>
                                    <p:animEffect transition="in" filter="fade">
                                      <p:cBhvr>
                                        <p:cTn id="16" dur="500"/>
                                        <p:tgtEl>
                                          <p:spTgt spid="2"/>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p:cNvSpPr/>
          <p:nvPr/>
        </p:nvSpPr>
        <p:spPr bwMode="auto">
          <a:xfrm>
            <a:off x="3411538" y="3254404"/>
            <a:ext cx="2667000" cy="1449347"/>
          </a:xfrm>
          <a:prstGeom prst="ellipse">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2400" b="1" dirty="0">
                <a:solidFill>
                  <a:schemeClr val="tx1"/>
                </a:solidFill>
                <a:latin typeface="Arial" pitchFamily="34" charset="0"/>
                <a:cs typeface="Arial" pitchFamily="34" charset="0"/>
              </a:rPr>
              <a:t>Revised Kyoto </a:t>
            </a:r>
            <a:r>
              <a:rPr lang="en-US" sz="2400" b="1" dirty="0" smtClean="0">
                <a:solidFill>
                  <a:schemeClr val="tx1"/>
                </a:solidFill>
                <a:latin typeface="Arial" pitchFamily="34" charset="0"/>
                <a:cs typeface="Arial" pitchFamily="34" charset="0"/>
              </a:rPr>
              <a:t>Convention</a:t>
            </a:r>
            <a:endParaRPr lang="en-US" sz="2400" b="1" dirty="0">
              <a:solidFill>
                <a:schemeClr val="tx1"/>
              </a:solidFill>
              <a:latin typeface="Arial" pitchFamily="34" charset="0"/>
              <a:cs typeface="Arial" pitchFamily="34" charset="0"/>
            </a:endParaRPr>
          </a:p>
        </p:txBody>
      </p:sp>
      <p:grpSp>
        <p:nvGrpSpPr>
          <p:cNvPr id="125" name="Group 124"/>
          <p:cNvGrpSpPr/>
          <p:nvPr/>
        </p:nvGrpSpPr>
        <p:grpSpPr>
          <a:xfrm>
            <a:off x="3808328" y="1300071"/>
            <a:ext cx="1898687" cy="1954333"/>
            <a:chOff x="3808328" y="1300071"/>
            <a:chExt cx="1898687" cy="1954333"/>
          </a:xfrm>
        </p:grpSpPr>
        <p:sp>
          <p:nvSpPr>
            <p:cNvPr id="7" name="Oval 6"/>
            <p:cNvSpPr/>
            <p:nvPr/>
          </p:nvSpPr>
          <p:spPr bwMode="auto">
            <a:xfrm>
              <a:off x="3808328" y="1300071"/>
              <a:ext cx="1898687" cy="1158956"/>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600" dirty="0" smtClean="0">
                  <a:latin typeface="Arial" pitchFamily="34" charset="0"/>
                  <a:cs typeface="Arial" pitchFamily="34" charset="0"/>
                </a:rPr>
                <a:t>SAFE Framework of Standards</a:t>
              </a:r>
              <a:endParaRPr lang="en-US" sz="1600" dirty="0">
                <a:latin typeface="Arial" pitchFamily="34" charset="0"/>
                <a:cs typeface="Arial" pitchFamily="34" charset="0"/>
              </a:endParaRPr>
            </a:p>
          </p:txBody>
        </p:sp>
        <p:cxnSp>
          <p:nvCxnSpPr>
            <p:cNvPr id="20" name="Straight Arrow Connector 19"/>
            <p:cNvCxnSpPr>
              <a:stCxn id="7" idx="4"/>
              <a:endCxn id="4" idx="0"/>
            </p:cNvCxnSpPr>
            <p:nvPr/>
          </p:nvCxnSpPr>
          <p:spPr bwMode="auto">
            <a:xfrm flipH="1">
              <a:off x="4745038" y="2459027"/>
              <a:ext cx="12634" cy="795377"/>
            </a:xfrm>
            <a:prstGeom prst="straightConnector1">
              <a:avLst/>
            </a:prstGeom>
            <a:ln w="254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grpSp>
      <p:grpSp>
        <p:nvGrpSpPr>
          <p:cNvPr id="137" name="Group 136"/>
          <p:cNvGrpSpPr/>
          <p:nvPr/>
        </p:nvGrpSpPr>
        <p:grpSpPr>
          <a:xfrm>
            <a:off x="771525" y="3254405"/>
            <a:ext cx="2640013" cy="785058"/>
            <a:chOff x="771525" y="3254405"/>
            <a:chExt cx="2640013" cy="785058"/>
          </a:xfrm>
        </p:grpSpPr>
        <p:sp>
          <p:nvSpPr>
            <p:cNvPr id="11" name="Oval 10"/>
            <p:cNvSpPr/>
            <p:nvPr/>
          </p:nvSpPr>
          <p:spPr bwMode="auto">
            <a:xfrm>
              <a:off x="771525" y="3254405"/>
              <a:ext cx="2060575" cy="785058"/>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600" dirty="0" smtClean="0">
                  <a:latin typeface="Arial" pitchFamily="34" charset="0"/>
                  <a:cs typeface="Arial" pitchFamily="34" charset="0"/>
                </a:rPr>
                <a:t>Time Release Study Guide</a:t>
              </a:r>
              <a:endParaRPr lang="en-US" sz="1600" dirty="0">
                <a:latin typeface="Arial" pitchFamily="34" charset="0"/>
                <a:cs typeface="Arial" pitchFamily="34" charset="0"/>
              </a:endParaRPr>
            </a:p>
          </p:txBody>
        </p:sp>
        <p:cxnSp>
          <p:nvCxnSpPr>
            <p:cNvPr id="28" name="Straight Arrow Connector 27"/>
            <p:cNvCxnSpPr>
              <a:stCxn id="11" idx="6"/>
              <a:endCxn id="4" idx="2"/>
            </p:cNvCxnSpPr>
            <p:nvPr/>
          </p:nvCxnSpPr>
          <p:spPr bwMode="auto">
            <a:xfrm>
              <a:off x="2832100" y="3646934"/>
              <a:ext cx="579438" cy="332144"/>
            </a:xfrm>
            <a:prstGeom prst="straightConnector1">
              <a:avLst/>
            </a:prstGeom>
            <a:ln w="254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grpSp>
      <p:grpSp>
        <p:nvGrpSpPr>
          <p:cNvPr id="127" name="Group 126"/>
          <p:cNvGrpSpPr/>
          <p:nvPr/>
        </p:nvGrpSpPr>
        <p:grpSpPr>
          <a:xfrm>
            <a:off x="5922366" y="2458466"/>
            <a:ext cx="2698243" cy="1188468"/>
            <a:chOff x="5922366" y="2458466"/>
            <a:chExt cx="2698243" cy="1188468"/>
          </a:xfrm>
        </p:grpSpPr>
        <p:sp>
          <p:nvSpPr>
            <p:cNvPr id="9" name="Oval 8"/>
            <p:cNvSpPr/>
            <p:nvPr/>
          </p:nvSpPr>
          <p:spPr bwMode="auto">
            <a:xfrm>
              <a:off x="6967711" y="2458466"/>
              <a:ext cx="1652898" cy="915987"/>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600" dirty="0" smtClean="0">
                  <a:latin typeface="Arial" pitchFamily="34" charset="0"/>
                  <a:cs typeface="Arial" pitchFamily="34" charset="0"/>
                </a:rPr>
                <a:t>Authorized Economic Operator</a:t>
              </a:r>
              <a:endParaRPr lang="en-US" sz="1600" dirty="0">
                <a:latin typeface="Arial" pitchFamily="34" charset="0"/>
                <a:cs typeface="Arial" pitchFamily="34" charset="0"/>
              </a:endParaRPr>
            </a:p>
          </p:txBody>
        </p:sp>
        <p:cxnSp>
          <p:nvCxnSpPr>
            <p:cNvPr id="35" name="Straight Arrow Connector 34"/>
            <p:cNvCxnSpPr>
              <a:stCxn id="9" idx="2"/>
            </p:cNvCxnSpPr>
            <p:nvPr/>
          </p:nvCxnSpPr>
          <p:spPr bwMode="auto">
            <a:xfrm flipH="1">
              <a:off x="5922366" y="2916460"/>
              <a:ext cx="1045345" cy="730474"/>
            </a:xfrm>
            <a:prstGeom prst="straightConnector1">
              <a:avLst/>
            </a:prstGeom>
            <a:ln w="254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grpSp>
      <p:grpSp>
        <p:nvGrpSpPr>
          <p:cNvPr id="136" name="Group 135"/>
          <p:cNvGrpSpPr/>
          <p:nvPr/>
        </p:nvGrpSpPr>
        <p:grpSpPr>
          <a:xfrm>
            <a:off x="1049338" y="4168843"/>
            <a:ext cx="2481871" cy="839787"/>
            <a:chOff x="1049338" y="4168843"/>
            <a:chExt cx="2481871" cy="839787"/>
          </a:xfrm>
        </p:grpSpPr>
        <p:sp>
          <p:nvSpPr>
            <p:cNvPr id="10" name="Oval 9"/>
            <p:cNvSpPr/>
            <p:nvPr/>
          </p:nvSpPr>
          <p:spPr bwMode="auto">
            <a:xfrm>
              <a:off x="1049338" y="4168843"/>
              <a:ext cx="1305903" cy="839787"/>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600" dirty="0">
                  <a:latin typeface="Arial" pitchFamily="34" charset="0"/>
                  <a:cs typeface="Arial" pitchFamily="34" charset="0"/>
                </a:rPr>
                <a:t>Data Model</a:t>
              </a:r>
            </a:p>
          </p:txBody>
        </p:sp>
        <p:cxnSp>
          <p:nvCxnSpPr>
            <p:cNvPr id="47" name="Straight Arrow Connector 46"/>
            <p:cNvCxnSpPr>
              <a:stCxn id="10" idx="6"/>
            </p:cNvCxnSpPr>
            <p:nvPr/>
          </p:nvCxnSpPr>
          <p:spPr bwMode="auto">
            <a:xfrm flipV="1">
              <a:off x="2355241" y="4352923"/>
              <a:ext cx="1175968" cy="235814"/>
            </a:xfrm>
            <a:prstGeom prst="straightConnector1">
              <a:avLst/>
            </a:prstGeom>
            <a:ln w="254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grpSp>
      <p:grpSp>
        <p:nvGrpSpPr>
          <p:cNvPr id="134" name="Group 133"/>
          <p:cNvGrpSpPr/>
          <p:nvPr/>
        </p:nvGrpSpPr>
        <p:grpSpPr>
          <a:xfrm>
            <a:off x="1049338" y="4588737"/>
            <a:ext cx="3027362" cy="1171506"/>
            <a:chOff x="1049338" y="4588737"/>
            <a:chExt cx="3027362" cy="1171506"/>
          </a:xfrm>
        </p:grpSpPr>
        <p:sp>
          <p:nvSpPr>
            <p:cNvPr id="13" name="Oval 12"/>
            <p:cNvSpPr/>
            <p:nvPr/>
          </p:nvSpPr>
          <p:spPr bwMode="auto">
            <a:xfrm>
              <a:off x="1049338" y="5118893"/>
              <a:ext cx="2438400" cy="641350"/>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600" dirty="0">
                  <a:latin typeface="Arial" pitchFamily="34" charset="0"/>
                  <a:cs typeface="Arial" pitchFamily="34" charset="0"/>
                </a:rPr>
                <a:t>Single Window Compendium</a:t>
              </a:r>
            </a:p>
          </p:txBody>
        </p:sp>
        <p:cxnSp>
          <p:nvCxnSpPr>
            <p:cNvPr id="52" name="Straight Arrow Connector 51"/>
            <p:cNvCxnSpPr>
              <a:stCxn id="13" idx="7"/>
            </p:cNvCxnSpPr>
            <p:nvPr/>
          </p:nvCxnSpPr>
          <p:spPr bwMode="auto">
            <a:xfrm flipV="1">
              <a:off x="3130642" y="4588737"/>
              <a:ext cx="946058" cy="624079"/>
            </a:xfrm>
            <a:prstGeom prst="straightConnector1">
              <a:avLst/>
            </a:prstGeom>
            <a:ln w="254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grpSp>
      <p:sp>
        <p:nvSpPr>
          <p:cNvPr id="20500" name="TextBox 57"/>
          <p:cNvSpPr txBox="1">
            <a:spLocks noChangeArrowheads="1"/>
          </p:cNvSpPr>
          <p:nvPr/>
        </p:nvSpPr>
        <p:spPr bwMode="auto">
          <a:xfrm>
            <a:off x="5545138" y="2715746"/>
            <a:ext cx="1219200" cy="276999"/>
          </a:xfrm>
          <a:prstGeom prst="rect">
            <a:avLst/>
          </a:prstGeom>
          <a:noFill/>
          <a:ln w="9525">
            <a:noFill/>
            <a:miter lim="800000"/>
            <a:headEnd/>
            <a:tailEnd/>
          </a:ln>
        </p:spPr>
        <p:txBody>
          <a:bodyPr>
            <a:spAutoFit/>
          </a:bodyPr>
          <a:lstStyle/>
          <a:p>
            <a:pPr algn="ctr"/>
            <a:endParaRPr lang="en-US" altLang="ja-JP" sz="1200" dirty="0">
              <a:ea typeface="ＭＳ Ｐゴシック" charset="-128"/>
            </a:endParaRPr>
          </a:p>
        </p:txBody>
      </p:sp>
      <p:sp>
        <p:nvSpPr>
          <p:cNvPr id="20502" name="TextBox 63"/>
          <p:cNvSpPr txBox="1">
            <a:spLocks noChangeArrowheads="1"/>
          </p:cNvSpPr>
          <p:nvPr/>
        </p:nvSpPr>
        <p:spPr bwMode="auto">
          <a:xfrm>
            <a:off x="5087938" y="5008630"/>
            <a:ext cx="1676400" cy="276999"/>
          </a:xfrm>
          <a:prstGeom prst="rect">
            <a:avLst/>
          </a:prstGeom>
          <a:noFill/>
          <a:ln w="9525">
            <a:noFill/>
            <a:miter lim="800000"/>
            <a:headEnd/>
            <a:tailEnd/>
          </a:ln>
        </p:spPr>
        <p:txBody>
          <a:bodyPr>
            <a:spAutoFit/>
          </a:bodyPr>
          <a:lstStyle/>
          <a:p>
            <a:pPr algn="ctr"/>
            <a:endParaRPr lang="en-US" altLang="ja-JP" sz="1200" dirty="0">
              <a:ea typeface="ＭＳ Ｐゴシック" charset="-128"/>
            </a:endParaRPr>
          </a:p>
        </p:txBody>
      </p:sp>
      <p:sp>
        <p:nvSpPr>
          <p:cNvPr id="20503" name="TextBox 66"/>
          <p:cNvSpPr txBox="1">
            <a:spLocks noChangeArrowheads="1"/>
          </p:cNvSpPr>
          <p:nvPr/>
        </p:nvSpPr>
        <p:spPr bwMode="auto">
          <a:xfrm>
            <a:off x="2506710" y="3801664"/>
            <a:ext cx="1295400" cy="276999"/>
          </a:xfrm>
          <a:prstGeom prst="rect">
            <a:avLst/>
          </a:prstGeom>
          <a:noFill/>
          <a:ln w="9525">
            <a:noFill/>
            <a:miter lim="800000"/>
            <a:headEnd/>
            <a:tailEnd/>
          </a:ln>
        </p:spPr>
        <p:txBody>
          <a:bodyPr>
            <a:spAutoFit/>
          </a:bodyPr>
          <a:lstStyle/>
          <a:p>
            <a:pPr algn="ctr"/>
            <a:endParaRPr lang="en-US" altLang="ja-JP" sz="1200" dirty="0">
              <a:ea typeface="ＭＳ Ｐゴシック" charset="-128"/>
            </a:endParaRPr>
          </a:p>
        </p:txBody>
      </p:sp>
      <p:sp>
        <p:nvSpPr>
          <p:cNvPr id="20505" name="TextBox 68"/>
          <p:cNvSpPr txBox="1">
            <a:spLocks noChangeArrowheads="1"/>
          </p:cNvSpPr>
          <p:nvPr/>
        </p:nvSpPr>
        <p:spPr bwMode="auto">
          <a:xfrm>
            <a:off x="1582738" y="3254404"/>
            <a:ext cx="1905000" cy="276999"/>
          </a:xfrm>
          <a:prstGeom prst="rect">
            <a:avLst/>
          </a:prstGeom>
          <a:noFill/>
          <a:ln w="9525">
            <a:noFill/>
            <a:miter lim="800000"/>
            <a:headEnd/>
            <a:tailEnd/>
          </a:ln>
        </p:spPr>
        <p:txBody>
          <a:bodyPr>
            <a:spAutoFit/>
          </a:bodyPr>
          <a:lstStyle/>
          <a:p>
            <a:pPr algn="ctr"/>
            <a:endParaRPr lang="en-US" altLang="ja-JP" sz="1200" dirty="0">
              <a:ea typeface="ＭＳ Ｐゴシック" charset="-128"/>
            </a:endParaRPr>
          </a:p>
        </p:txBody>
      </p:sp>
      <p:grpSp>
        <p:nvGrpSpPr>
          <p:cNvPr id="138" name="Group 137"/>
          <p:cNvGrpSpPr/>
          <p:nvPr/>
        </p:nvGrpSpPr>
        <p:grpSpPr>
          <a:xfrm>
            <a:off x="1552575" y="2181467"/>
            <a:ext cx="2249536" cy="1285189"/>
            <a:chOff x="1552575" y="2181467"/>
            <a:chExt cx="2249536" cy="1285189"/>
          </a:xfrm>
        </p:grpSpPr>
        <p:sp>
          <p:nvSpPr>
            <p:cNvPr id="54" name="Oval 53"/>
            <p:cNvSpPr/>
            <p:nvPr/>
          </p:nvSpPr>
          <p:spPr bwMode="auto">
            <a:xfrm>
              <a:off x="1552575" y="2181467"/>
              <a:ext cx="1279525" cy="915987"/>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altLang="ja-JP" dirty="0">
                  <a:solidFill>
                    <a:srgbClr val="FFFFFF"/>
                  </a:solidFill>
                  <a:latin typeface="Arial" charset="0"/>
                  <a:ea typeface="ＭＳ Ｐゴシック" charset="-128"/>
                  <a:cs typeface="Arial" charset="0"/>
                </a:rPr>
                <a:t>Transit</a:t>
              </a:r>
              <a:endParaRPr lang="en-US" altLang="ja-JP" sz="1600" dirty="0">
                <a:solidFill>
                  <a:srgbClr val="FFFFFF"/>
                </a:solidFill>
                <a:latin typeface="Arial" charset="0"/>
                <a:ea typeface="ＭＳ Ｐゴシック" charset="-128"/>
                <a:cs typeface="Arial" charset="0"/>
              </a:endParaRPr>
            </a:p>
          </p:txBody>
        </p:sp>
        <p:cxnSp>
          <p:nvCxnSpPr>
            <p:cNvPr id="72" name="Straight Arrow Connector 71"/>
            <p:cNvCxnSpPr>
              <a:stCxn id="54" idx="5"/>
              <a:endCxn id="4" idx="1"/>
            </p:cNvCxnSpPr>
            <p:nvPr/>
          </p:nvCxnSpPr>
          <p:spPr bwMode="auto">
            <a:xfrm>
              <a:off x="2644718" y="2963311"/>
              <a:ext cx="1157393" cy="503345"/>
            </a:xfrm>
            <a:prstGeom prst="straightConnector1">
              <a:avLst/>
            </a:prstGeom>
            <a:ln w="254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grpSp>
      <p:grpSp>
        <p:nvGrpSpPr>
          <p:cNvPr id="128" name="Group 127"/>
          <p:cNvGrpSpPr/>
          <p:nvPr/>
        </p:nvGrpSpPr>
        <p:grpSpPr>
          <a:xfrm>
            <a:off x="6078538" y="3482972"/>
            <a:ext cx="2709069" cy="496106"/>
            <a:chOff x="6078538" y="3482972"/>
            <a:chExt cx="2709069" cy="496106"/>
          </a:xfrm>
        </p:grpSpPr>
        <p:sp>
          <p:nvSpPr>
            <p:cNvPr id="95" name="Oval 94"/>
            <p:cNvSpPr/>
            <p:nvPr/>
          </p:nvSpPr>
          <p:spPr bwMode="auto">
            <a:xfrm>
              <a:off x="7376770" y="3482972"/>
              <a:ext cx="1410837" cy="496106"/>
            </a:xfrm>
            <a:prstGeom prst="ellipse">
              <a:avLst/>
            </a:prstGeom>
            <a:ln>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600" dirty="0" smtClean="0">
                  <a:latin typeface="Arial" pitchFamily="34" charset="0"/>
                  <a:cs typeface="Arial" pitchFamily="34" charset="0"/>
                </a:rPr>
                <a:t>SMEs</a:t>
              </a:r>
              <a:endParaRPr lang="en-US" sz="1600" dirty="0">
                <a:latin typeface="Arial" pitchFamily="34" charset="0"/>
                <a:cs typeface="Arial" pitchFamily="34" charset="0"/>
              </a:endParaRPr>
            </a:p>
          </p:txBody>
        </p:sp>
        <p:cxnSp>
          <p:nvCxnSpPr>
            <p:cNvPr id="96" name="Straight Arrow Connector 95"/>
            <p:cNvCxnSpPr>
              <a:stCxn id="4" idx="6"/>
              <a:endCxn id="95" idx="2"/>
            </p:cNvCxnSpPr>
            <p:nvPr/>
          </p:nvCxnSpPr>
          <p:spPr bwMode="auto">
            <a:xfrm flipV="1">
              <a:off x="6078538" y="3731025"/>
              <a:ext cx="1298232" cy="248053"/>
            </a:xfrm>
            <a:prstGeom prst="straightConnector1">
              <a:avLst/>
            </a:prstGeom>
            <a:ln w="254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grpSp>
      <p:sp>
        <p:nvSpPr>
          <p:cNvPr id="20512" name="TextBox 128"/>
          <p:cNvSpPr txBox="1">
            <a:spLocks noChangeArrowheads="1"/>
          </p:cNvSpPr>
          <p:nvPr/>
        </p:nvSpPr>
        <p:spPr bwMode="auto">
          <a:xfrm>
            <a:off x="2351314" y="2639461"/>
            <a:ext cx="1136424" cy="276999"/>
          </a:xfrm>
          <a:prstGeom prst="rect">
            <a:avLst/>
          </a:prstGeom>
          <a:noFill/>
          <a:ln w="9525">
            <a:noFill/>
            <a:miter lim="800000"/>
            <a:headEnd/>
            <a:tailEnd/>
          </a:ln>
        </p:spPr>
        <p:txBody>
          <a:bodyPr wrap="square">
            <a:spAutoFit/>
          </a:bodyPr>
          <a:lstStyle/>
          <a:p>
            <a:pPr algn="ctr"/>
            <a:endParaRPr lang="en-US" altLang="ja-JP" sz="1200" dirty="0">
              <a:ea typeface="ＭＳ Ｐゴシック" charset="-128"/>
            </a:endParaRPr>
          </a:p>
        </p:txBody>
      </p:sp>
      <p:grpSp>
        <p:nvGrpSpPr>
          <p:cNvPr id="130" name="Group 129"/>
          <p:cNvGrpSpPr/>
          <p:nvPr/>
        </p:nvGrpSpPr>
        <p:grpSpPr>
          <a:xfrm>
            <a:off x="5687965" y="4491499"/>
            <a:ext cx="2370834" cy="887813"/>
            <a:chOff x="5687965" y="4491499"/>
            <a:chExt cx="2370834" cy="887813"/>
          </a:xfrm>
        </p:grpSpPr>
        <p:cxnSp>
          <p:nvCxnSpPr>
            <p:cNvPr id="38" name="Straight Arrow Connector 37"/>
            <p:cNvCxnSpPr>
              <a:stCxn id="51" idx="2"/>
              <a:endCxn id="4" idx="5"/>
            </p:cNvCxnSpPr>
            <p:nvPr/>
          </p:nvCxnSpPr>
          <p:spPr bwMode="auto">
            <a:xfrm flipH="1" flipV="1">
              <a:off x="5687965" y="4491499"/>
              <a:ext cx="694434" cy="506813"/>
            </a:xfrm>
            <a:prstGeom prst="straightConnector1">
              <a:avLst/>
            </a:prstGeom>
            <a:ln w="254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51" name="Oval 50"/>
            <p:cNvSpPr/>
            <p:nvPr/>
          </p:nvSpPr>
          <p:spPr bwMode="auto">
            <a:xfrm>
              <a:off x="6382399" y="4617312"/>
              <a:ext cx="1676400" cy="762000"/>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600" dirty="0" smtClean="0">
                  <a:latin typeface="Arial" pitchFamily="34" charset="0"/>
                  <a:cs typeface="Arial" pitchFamily="34" charset="0"/>
                </a:rPr>
                <a:t>Globally Networked Customs</a:t>
              </a:r>
              <a:endParaRPr lang="en-US" sz="1600" dirty="0">
                <a:latin typeface="Arial" pitchFamily="34" charset="0"/>
                <a:cs typeface="Arial" pitchFamily="34" charset="0"/>
              </a:endParaRPr>
            </a:p>
          </p:txBody>
        </p:sp>
      </p:grpSp>
      <p:grpSp>
        <p:nvGrpSpPr>
          <p:cNvPr id="140" name="Group 139"/>
          <p:cNvGrpSpPr/>
          <p:nvPr/>
        </p:nvGrpSpPr>
        <p:grpSpPr>
          <a:xfrm>
            <a:off x="5545138" y="1623040"/>
            <a:ext cx="2249022" cy="1751413"/>
            <a:chOff x="5545138" y="1623040"/>
            <a:chExt cx="2249022" cy="1751413"/>
          </a:xfrm>
        </p:grpSpPr>
        <p:sp>
          <p:nvSpPr>
            <p:cNvPr id="12" name="Oval 11"/>
            <p:cNvSpPr/>
            <p:nvPr/>
          </p:nvSpPr>
          <p:spPr bwMode="auto">
            <a:xfrm>
              <a:off x="5812960" y="1623040"/>
              <a:ext cx="1981200" cy="915988"/>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600" dirty="0">
                  <a:latin typeface="Arial" pitchFamily="34" charset="0"/>
                  <a:cs typeface="Arial" pitchFamily="34" charset="0"/>
                </a:rPr>
                <a:t>Risk </a:t>
              </a:r>
              <a:r>
                <a:rPr lang="en-US" sz="1600" dirty="0" smtClean="0">
                  <a:latin typeface="Arial" pitchFamily="34" charset="0"/>
                  <a:cs typeface="Arial" pitchFamily="34" charset="0"/>
                </a:rPr>
                <a:t>Management </a:t>
              </a:r>
              <a:r>
                <a:rPr lang="en-US" sz="1600" dirty="0">
                  <a:latin typeface="Arial" pitchFamily="34" charset="0"/>
                  <a:cs typeface="Arial" pitchFamily="34" charset="0"/>
                </a:rPr>
                <a:t>Compendium</a:t>
              </a:r>
            </a:p>
          </p:txBody>
        </p:sp>
        <p:cxnSp>
          <p:nvCxnSpPr>
            <p:cNvPr id="57" name="Straight Arrow Connector 56"/>
            <p:cNvCxnSpPr>
              <a:stCxn id="12" idx="3"/>
            </p:cNvCxnSpPr>
            <p:nvPr/>
          </p:nvCxnSpPr>
          <p:spPr bwMode="auto">
            <a:xfrm flipH="1">
              <a:off x="5545138" y="2404885"/>
              <a:ext cx="557962" cy="969568"/>
            </a:xfrm>
            <a:prstGeom prst="straightConnector1">
              <a:avLst/>
            </a:prstGeom>
            <a:ln w="254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grpSp>
      <p:grpSp>
        <p:nvGrpSpPr>
          <p:cNvPr id="139" name="Group 138"/>
          <p:cNvGrpSpPr/>
          <p:nvPr/>
        </p:nvGrpSpPr>
        <p:grpSpPr>
          <a:xfrm>
            <a:off x="2425516" y="1623040"/>
            <a:ext cx="1819644" cy="1631365"/>
            <a:chOff x="2425516" y="1623040"/>
            <a:chExt cx="1819644" cy="1631365"/>
          </a:xfrm>
        </p:grpSpPr>
        <p:sp>
          <p:nvSpPr>
            <p:cNvPr id="42" name="Oval 41"/>
            <p:cNvSpPr/>
            <p:nvPr/>
          </p:nvSpPr>
          <p:spPr bwMode="auto">
            <a:xfrm>
              <a:off x="2425516" y="1623040"/>
              <a:ext cx="1295400" cy="685800"/>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600" dirty="0">
                  <a:latin typeface="Arial" pitchFamily="34" charset="0"/>
                  <a:cs typeface="Arial" pitchFamily="34" charset="0"/>
                </a:rPr>
                <a:t>Integrity</a:t>
              </a:r>
            </a:p>
          </p:txBody>
        </p:sp>
        <p:cxnSp>
          <p:nvCxnSpPr>
            <p:cNvPr id="43" name="Straight Arrow Connector 42"/>
            <p:cNvCxnSpPr>
              <a:stCxn id="42" idx="5"/>
            </p:cNvCxnSpPr>
            <p:nvPr/>
          </p:nvCxnSpPr>
          <p:spPr bwMode="auto">
            <a:xfrm>
              <a:off x="3531209" y="2208407"/>
              <a:ext cx="713951" cy="1045998"/>
            </a:xfrm>
            <a:prstGeom prst="straightConnector1">
              <a:avLst/>
            </a:prstGeom>
            <a:ln w="254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grpSp>
      <p:grpSp>
        <p:nvGrpSpPr>
          <p:cNvPr id="132" name="Group 131"/>
          <p:cNvGrpSpPr/>
          <p:nvPr/>
        </p:nvGrpSpPr>
        <p:grpSpPr>
          <a:xfrm>
            <a:off x="3181767" y="4703751"/>
            <a:ext cx="2363371" cy="1725290"/>
            <a:chOff x="3181767" y="4703751"/>
            <a:chExt cx="2363371" cy="1725290"/>
          </a:xfrm>
        </p:grpSpPr>
        <p:sp>
          <p:nvSpPr>
            <p:cNvPr id="62" name="Oval 61"/>
            <p:cNvSpPr/>
            <p:nvPr/>
          </p:nvSpPr>
          <p:spPr bwMode="auto">
            <a:xfrm>
              <a:off x="3181767" y="5513054"/>
              <a:ext cx="2126785" cy="915987"/>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600" dirty="0" smtClean="0">
                  <a:latin typeface="Arial" pitchFamily="34" charset="0"/>
                  <a:cs typeface="Arial" pitchFamily="34" charset="0"/>
                </a:rPr>
                <a:t>Coordinated Border Management</a:t>
              </a:r>
              <a:endParaRPr lang="en-US" sz="1600" dirty="0">
                <a:latin typeface="Arial" pitchFamily="34" charset="0"/>
                <a:cs typeface="Arial" pitchFamily="34" charset="0"/>
              </a:endParaRPr>
            </a:p>
          </p:txBody>
        </p:sp>
        <p:cxnSp>
          <p:nvCxnSpPr>
            <p:cNvPr id="65" name="Straight Arrow Connector 64"/>
            <p:cNvCxnSpPr>
              <a:stCxn id="62" idx="0"/>
              <a:endCxn id="4" idx="4"/>
            </p:cNvCxnSpPr>
            <p:nvPr/>
          </p:nvCxnSpPr>
          <p:spPr bwMode="auto">
            <a:xfrm flipV="1">
              <a:off x="4245160" y="4703751"/>
              <a:ext cx="499878" cy="809303"/>
            </a:xfrm>
            <a:prstGeom prst="straightConnector1">
              <a:avLst/>
            </a:prstGeom>
            <a:ln w="254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56" name="Straight Arrow Connector 55"/>
            <p:cNvCxnSpPr>
              <a:stCxn id="62" idx="6"/>
              <a:endCxn id="174" idx="2"/>
            </p:cNvCxnSpPr>
            <p:nvPr/>
          </p:nvCxnSpPr>
          <p:spPr bwMode="auto">
            <a:xfrm flipV="1">
              <a:off x="5308552" y="5832935"/>
              <a:ext cx="236586" cy="138113"/>
            </a:xfrm>
            <a:prstGeom prst="straightConnector1">
              <a:avLst/>
            </a:prstGeom>
            <a:ln w="254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grpSp>
      <p:grpSp>
        <p:nvGrpSpPr>
          <p:cNvPr id="131" name="Group 130"/>
          <p:cNvGrpSpPr/>
          <p:nvPr/>
        </p:nvGrpSpPr>
        <p:grpSpPr>
          <a:xfrm>
            <a:off x="5308552" y="4626837"/>
            <a:ext cx="2065386" cy="1525979"/>
            <a:chOff x="5308552" y="4626837"/>
            <a:chExt cx="2065386" cy="1525979"/>
          </a:xfrm>
        </p:grpSpPr>
        <p:sp>
          <p:nvSpPr>
            <p:cNvPr id="174" name="Oval 173"/>
            <p:cNvSpPr/>
            <p:nvPr/>
          </p:nvSpPr>
          <p:spPr bwMode="auto">
            <a:xfrm>
              <a:off x="5545138" y="5513054"/>
              <a:ext cx="1828800" cy="639762"/>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600" dirty="0">
                  <a:latin typeface="Arial" pitchFamily="34" charset="0"/>
                  <a:cs typeface="Arial" pitchFamily="34" charset="0"/>
                </a:rPr>
                <a:t>Information Exchange</a:t>
              </a:r>
            </a:p>
          </p:txBody>
        </p:sp>
        <p:cxnSp>
          <p:nvCxnSpPr>
            <p:cNvPr id="193" name="Straight Arrow Connector 192"/>
            <p:cNvCxnSpPr>
              <a:stCxn id="174" idx="1"/>
            </p:cNvCxnSpPr>
            <p:nvPr/>
          </p:nvCxnSpPr>
          <p:spPr bwMode="auto">
            <a:xfrm flipH="1" flipV="1">
              <a:off x="5308552" y="4626837"/>
              <a:ext cx="504408" cy="979908"/>
            </a:xfrm>
            <a:prstGeom prst="straightConnector1">
              <a:avLst/>
            </a:prstGeom>
            <a:ln w="254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60" name="Straight Arrow Connector 59"/>
            <p:cNvCxnSpPr>
              <a:stCxn id="174" idx="7"/>
              <a:endCxn id="51" idx="4"/>
            </p:cNvCxnSpPr>
            <p:nvPr/>
          </p:nvCxnSpPr>
          <p:spPr bwMode="auto">
            <a:xfrm flipV="1">
              <a:off x="7106116" y="5379312"/>
              <a:ext cx="114483" cy="227433"/>
            </a:xfrm>
            <a:prstGeom prst="straightConnector1">
              <a:avLst/>
            </a:prstGeom>
            <a:ln w="254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grpSp>
      <p:sp>
        <p:nvSpPr>
          <p:cNvPr id="45" name="Rounded Rectangle 44"/>
          <p:cNvSpPr/>
          <p:nvPr/>
        </p:nvSpPr>
        <p:spPr>
          <a:xfrm>
            <a:off x="192618" y="159811"/>
            <a:ext cx="8747655" cy="890056"/>
          </a:xfrm>
          <a:prstGeom prst="roundRect">
            <a:avLst/>
          </a:prstGeom>
          <a:solidFill>
            <a:srgbClr val="0070C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3200" b="1" dirty="0">
                <a:latin typeface="Arial" pitchFamily="34" charset="0"/>
                <a:cs typeface="Arial" pitchFamily="34" charset="0"/>
              </a:rPr>
              <a:t>ECP: </a:t>
            </a:r>
            <a:r>
              <a:rPr lang="en-US" sz="3200" b="1" dirty="0" smtClean="0">
                <a:latin typeface="Arial" pitchFamily="34" charset="0"/>
                <a:cs typeface="Arial" pitchFamily="34" charset="0"/>
              </a:rPr>
              <a:t>Conceptual chart</a:t>
            </a:r>
            <a:endParaRPr lang="en-US" sz="3200" b="1" dirty="0">
              <a:latin typeface="Arial" pitchFamily="34" charset="0"/>
              <a:cs typeface="Arial" pitchFamily="34" charset="0"/>
            </a:endParaRPr>
          </a:p>
        </p:txBody>
      </p:sp>
      <p:sp>
        <p:nvSpPr>
          <p:cNvPr id="44" name="Slide Number Placeholder 3"/>
          <p:cNvSpPr>
            <a:spLocks noGrp="1"/>
          </p:cNvSpPr>
          <p:nvPr>
            <p:ph type="sldNum" sz="quarter" idx="12"/>
          </p:nvPr>
        </p:nvSpPr>
        <p:spPr bwMode="auto">
          <a:noFill/>
          <a:ln>
            <a:miter lim="800000"/>
            <a:headEnd/>
            <a:tailEnd/>
          </a:ln>
        </p:spPr>
        <p:txBody>
          <a:bodyPr/>
          <a:lstStyle/>
          <a:p>
            <a:fld id="{0EF22C1D-729E-45F6-8B0E-BDD5036EEE48}" type="slidenum">
              <a:rPr lang="en-US" altLang="ja-JP" sz="1600"/>
              <a:pPr/>
              <a:t>4</a:t>
            </a:fld>
            <a:endParaRPr lang="en-US" altLang="ja-JP" sz="1600" dirty="0"/>
          </a:p>
        </p:txBody>
      </p:sp>
      <p:grpSp>
        <p:nvGrpSpPr>
          <p:cNvPr id="129" name="Group 128"/>
          <p:cNvGrpSpPr/>
          <p:nvPr/>
        </p:nvGrpSpPr>
        <p:grpSpPr>
          <a:xfrm>
            <a:off x="5922366" y="4039462"/>
            <a:ext cx="2954903" cy="587375"/>
            <a:chOff x="5922366" y="4039462"/>
            <a:chExt cx="2954903" cy="587375"/>
          </a:xfrm>
        </p:grpSpPr>
        <p:sp>
          <p:nvSpPr>
            <p:cNvPr id="81" name="Oval 80"/>
            <p:cNvSpPr/>
            <p:nvPr/>
          </p:nvSpPr>
          <p:spPr bwMode="auto">
            <a:xfrm>
              <a:off x="7376771" y="4039462"/>
              <a:ext cx="1500498" cy="587375"/>
            </a:xfrm>
            <a:prstGeom prst="ellipse">
              <a:avLst/>
            </a:prstGeom>
            <a:ln>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600" dirty="0" smtClean="0">
                  <a:latin typeface="Arial" pitchFamily="34" charset="0"/>
                  <a:cs typeface="Arial" pitchFamily="34" charset="0"/>
                </a:rPr>
                <a:t>Informal Sector</a:t>
              </a:r>
              <a:endParaRPr lang="en-US" sz="1600" dirty="0">
                <a:latin typeface="Arial" pitchFamily="34" charset="0"/>
                <a:cs typeface="Arial" pitchFamily="34" charset="0"/>
              </a:endParaRPr>
            </a:p>
          </p:txBody>
        </p:sp>
        <p:cxnSp>
          <p:nvCxnSpPr>
            <p:cNvPr id="99" name="Straight Arrow Connector 98"/>
            <p:cNvCxnSpPr>
              <a:endCxn id="81" idx="2"/>
            </p:cNvCxnSpPr>
            <p:nvPr/>
          </p:nvCxnSpPr>
          <p:spPr bwMode="auto">
            <a:xfrm>
              <a:off x="5922366" y="4333150"/>
              <a:ext cx="1454405" cy="0"/>
            </a:xfrm>
            <a:prstGeom prst="straightConnector1">
              <a:avLst/>
            </a:prstGeom>
            <a:ln w="254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25"/>
                                        </p:tgtEl>
                                        <p:attrNameLst>
                                          <p:attrName>style.visibility</p:attrName>
                                        </p:attrNameLst>
                                      </p:cBhvr>
                                      <p:to>
                                        <p:strVal val="visible"/>
                                      </p:to>
                                    </p:set>
                                    <p:animEffect transition="in" filter="blinds(horizontal)">
                                      <p:cBhvr>
                                        <p:cTn id="12" dur="500"/>
                                        <p:tgtEl>
                                          <p:spTgt spid="125"/>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140"/>
                                        </p:tgtEl>
                                        <p:attrNameLst>
                                          <p:attrName>style.visibility</p:attrName>
                                        </p:attrNameLst>
                                      </p:cBhvr>
                                      <p:to>
                                        <p:strVal val="visible"/>
                                      </p:to>
                                    </p:set>
                                    <p:animEffect transition="in" filter="blinds(horizontal)">
                                      <p:cBhvr>
                                        <p:cTn id="17" dur="500"/>
                                        <p:tgtEl>
                                          <p:spTgt spid="140"/>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127"/>
                                        </p:tgtEl>
                                        <p:attrNameLst>
                                          <p:attrName>style.visibility</p:attrName>
                                        </p:attrNameLst>
                                      </p:cBhvr>
                                      <p:to>
                                        <p:strVal val="visible"/>
                                      </p:to>
                                    </p:set>
                                    <p:animEffect transition="in" filter="blinds(horizontal)">
                                      <p:cBhvr>
                                        <p:cTn id="22" dur="500"/>
                                        <p:tgtEl>
                                          <p:spTgt spid="127"/>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128"/>
                                        </p:tgtEl>
                                        <p:attrNameLst>
                                          <p:attrName>style.visibility</p:attrName>
                                        </p:attrNameLst>
                                      </p:cBhvr>
                                      <p:to>
                                        <p:strVal val="visible"/>
                                      </p:to>
                                    </p:set>
                                    <p:animEffect transition="in" filter="blinds(horizontal)">
                                      <p:cBhvr>
                                        <p:cTn id="27" dur="500"/>
                                        <p:tgtEl>
                                          <p:spTgt spid="128"/>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129"/>
                                        </p:tgtEl>
                                        <p:attrNameLst>
                                          <p:attrName>style.visibility</p:attrName>
                                        </p:attrNameLst>
                                      </p:cBhvr>
                                      <p:to>
                                        <p:strVal val="visible"/>
                                      </p:to>
                                    </p:set>
                                    <p:animEffect transition="in" filter="blinds(horizontal)">
                                      <p:cBhvr>
                                        <p:cTn id="32" dur="500"/>
                                        <p:tgtEl>
                                          <p:spTgt spid="129"/>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130"/>
                                        </p:tgtEl>
                                        <p:attrNameLst>
                                          <p:attrName>style.visibility</p:attrName>
                                        </p:attrNameLst>
                                      </p:cBhvr>
                                      <p:to>
                                        <p:strVal val="visible"/>
                                      </p:to>
                                    </p:set>
                                    <p:animEffect transition="in" filter="blinds(horizontal)">
                                      <p:cBhvr>
                                        <p:cTn id="37" dur="500"/>
                                        <p:tgtEl>
                                          <p:spTgt spid="130"/>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nodeType="clickEffect">
                                  <p:stCondLst>
                                    <p:cond delay="0"/>
                                  </p:stCondLst>
                                  <p:childTnLst>
                                    <p:set>
                                      <p:cBhvr>
                                        <p:cTn id="41" dur="1" fill="hold">
                                          <p:stCondLst>
                                            <p:cond delay="0"/>
                                          </p:stCondLst>
                                        </p:cTn>
                                        <p:tgtEl>
                                          <p:spTgt spid="131"/>
                                        </p:tgtEl>
                                        <p:attrNameLst>
                                          <p:attrName>style.visibility</p:attrName>
                                        </p:attrNameLst>
                                      </p:cBhvr>
                                      <p:to>
                                        <p:strVal val="visible"/>
                                      </p:to>
                                    </p:set>
                                    <p:animEffect transition="in" filter="blinds(horizontal)">
                                      <p:cBhvr>
                                        <p:cTn id="42" dur="500"/>
                                        <p:tgtEl>
                                          <p:spTgt spid="131"/>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nodeType="clickEffect">
                                  <p:stCondLst>
                                    <p:cond delay="0"/>
                                  </p:stCondLst>
                                  <p:childTnLst>
                                    <p:set>
                                      <p:cBhvr>
                                        <p:cTn id="46" dur="1" fill="hold">
                                          <p:stCondLst>
                                            <p:cond delay="0"/>
                                          </p:stCondLst>
                                        </p:cTn>
                                        <p:tgtEl>
                                          <p:spTgt spid="132"/>
                                        </p:tgtEl>
                                        <p:attrNameLst>
                                          <p:attrName>style.visibility</p:attrName>
                                        </p:attrNameLst>
                                      </p:cBhvr>
                                      <p:to>
                                        <p:strVal val="visible"/>
                                      </p:to>
                                    </p:set>
                                    <p:animEffect transition="in" filter="blinds(horizontal)">
                                      <p:cBhvr>
                                        <p:cTn id="47" dur="500"/>
                                        <p:tgtEl>
                                          <p:spTgt spid="132"/>
                                        </p:tgtEl>
                                      </p:cBhvr>
                                    </p:animEffect>
                                  </p:childTnLst>
                                </p:cTn>
                              </p:par>
                            </p:childTnLst>
                          </p:cTn>
                        </p:par>
                      </p:childTnLst>
                    </p:cTn>
                  </p:par>
                  <p:par>
                    <p:cTn id="48" fill="hold">
                      <p:stCondLst>
                        <p:cond delay="indefinite"/>
                      </p:stCondLst>
                      <p:childTnLst>
                        <p:par>
                          <p:cTn id="49" fill="hold">
                            <p:stCondLst>
                              <p:cond delay="0"/>
                            </p:stCondLst>
                            <p:childTnLst>
                              <p:par>
                                <p:cTn id="50" presetID="3" presetClass="entr" presetSubtype="10" fill="hold" nodeType="clickEffect">
                                  <p:stCondLst>
                                    <p:cond delay="0"/>
                                  </p:stCondLst>
                                  <p:childTnLst>
                                    <p:set>
                                      <p:cBhvr>
                                        <p:cTn id="51" dur="1" fill="hold">
                                          <p:stCondLst>
                                            <p:cond delay="0"/>
                                          </p:stCondLst>
                                        </p:cTn>
                                        <p:tgtEl>
                                          <p:spTgt spid="134"/>
                                        </p:tgtEl>
                                        <p:attrNameLst>
                                          <p:attrName>style.visibility</p:attrName>
                                        </p:attrNameLst>
                                      </p:cBhvr>
                                      <p:to>
                                        <p:strVal val="visible"/>
                                      </p:to>
                                    </p:set>
                                    <p:animEffect transition="in" filter="blinds(horizontal)">
                                      <p:cBhvr>
                                        <p:cTn id="52" dur="500"/>
                                        <p:tgtEl>
                                          <p:spTgt spid="134"/>
                                        </p:tgtEl>
                                      </p:cBhvr>
                                    </p:animEffect>
                                  </p:childTnLst>
                                </p:cTn>
                              </p:par>
                            </p:childTnLst>
                          </p:cTn>
                        </p:par>
                      </p:childTnLst>
                    </p:cTn>
                  </p:par>
                  <p:par>
                    <p:cTn id="53" fill="hold">
                      <p:stCondLst>
                        <p:cond delay="indefinite"/>
                      </p:stCondLst>
                      <p:childTnLst>
                        <p:par>
                          <p:cTn id="54" fill="hold">
                            <p:stCondLst>
                              <p:cond delay="0"/>
                            </p:stCondLst>
                            <p:childTnLst>
                              <p:par>
                                <p:cTn id="55" presetID="3" presetClass="entr" presetSubtype="10" fill="hold" nodeType="clickEffect">
                                  <p:stCondLst>
                                    <p:cond delay="0"/>
                                  </p:stCondLst>
                                  <p:childTnLst>
                                    <p:set>
                                      <p:cBhvr>
                                        <p:cTn id="56" dur="1" fill="hold">
                                          <p:stCondLst>
                                            <p:cond delay="0"/>
                                          </p:stCondLst>
                                        </p:cTn>
                                        <p:tgtEl>
                                          <p:spTgt spid="136"/>
                                        </p:tgtEl>
                                        <p:attrNameLst>
                                          <p:attrName>style.visibility</p:attrName>
                                        </p:attrNameLst>
                                      </p:cBhvr>
                                      <p:to>
                                        <p:strVal val="visible"/>
                                      </p:to>
                                    </p:set>
                                    <p:animEffect transition="in" filter="blinds(horizontal)">
                                      <p:cBhvr>
                                        <p:cTn id="57" dur="500"/>
                                        <p:tgtEl>
                                          <p:spTgt spid="136"/>
                                        </p:tgtEl>
                                      </p:cBhvr>
                                    </p:animEffect>
                                  </p:childTnLst>
                                </p:cTn>
                              </p:par>
                            </p:childTnLst>
                          </p:cTn>
                        </p:par>
                      </p:childTnLst>
                    </p:cTn>
                  </p:par>
                  <p:par>
                    <p:cTn id="58" fill="hold">
                      <p:stCondLst>
                        <p:cond delay="indefinite"/>
                      </p:stCondLst>
                      <p:childTnLst>
                        <p:par>
                          <p:cTn id="59" fill="hold">
                            <p:stCondLst>
                              <p:cond delay="0"/>
                            </p:stCondLst>
                            <p:childTnLst>
                              <p:par>
                                <p:cTn id="60" presetID="3" presetClass="entr" presetSubtype="10" fill="hold" nodeType="clickEffect">
                                  <p:stCondLst>
                                    <p:cond delay="0"/>
                                  </p:stCondLst>
                                  <p:childTnLst>
                                    <p:set>
                                      <p:cBhvr>
                                        <p:cTn id="61" dur="1" fill="hold">
                                          <p:stCondLst>
                                            <p:cond delay="0"/>
                                          </p:stCondLst>
                                        </p:cTn>
                                        <p:tgtEl>
                                          <p:spTgt spid="137"/>
                                        </p:tgtEl>
                                        <p:attrNameLst>
                                          <p:attrName>style.visibility</p:attrName>
                                        </p:attrNameLst>
                                      </p:cBhvr>
                                      <p:to>
                                        <p:strVal val="visible"/>
                                      </p:to>
                                    </p:set>
                                    <p:animEffect transition="in" filter="blinds(horizontal)">
                                      <p:cBhvr>
                                        <p:cTn id="62" dur="500"/>
                                        <p:tgtEl>
                                          <p:spTgt spid="137"/>
                                        </p:tgtEl>
                                      </p:cBhvr>
                                    </p:animEffect>
                                  </p:childTnLst>
                                </p:cTn>
                              </p:par>
                            </p:childTnLst>
                          </p:cTn>
                        </p:par>
                      </p:childTnLst>
                    </p:cTn>
                  </p:par>
                  <p:par>
                    <p:cTn id="63" fill="hold">
                      <p:stCondLst>
                        <p:cond delay="indefinite"/>
                      </p:stCondLst>
                      <p:childTnLst>
                        <p:par>
                          <p:cTn id="64" fill="hold">
                            <p:stCondLst>
                              <p:cond delay="0"/>
                            </p:stCondLst>
                            <p:childTnLst>
                              <p:par>
                                <p:cTn id="65" presetID="3" presetClass="entr" presetSubtype="10" fill="hold" nodeType="clickEffect">
                                  <p:stCondLst>
                                    <p:cond delay="0"/>
                                  </p:stCondLst>
                                  <p:childTnLst>
                                    <p:set>
                                      <p:cBhvr>
                                        <p:cTn id="66" dur="1" fill="hold">
                                          <p:stCondLst>
                                            <p:cond delay="0"/>
                                          </p:stCondLst>
                                        </p:cTn>
                                        <p:tgtEl>
                                          <p:spTgt spid="138"/>
                                        </p:tgtEl>
                                        <p:attrNameLst>
                                          <p:attrName>style.visibility</p:attrName>
                                        </p:attrNameLst>
                                      </p:cBhvr>
                                      <p:to>
                                        <p:strVal val="visible"/>
                                      </p:to>
                                    </p:set>
                                    <p:animEffect transition="in" filter="blinds(horizontal)">
                                      <p:cBhvr>
                                        <p:cTn id="67" dur="500"/>
                                        <p:tgtEl>
                                          <p:spTgt spid="138"/>
                                        </p:tgtEl>
                                      </p:cBhvr>
                                    </p:animEffect>
                                  </p:childTnLst>
                                </p:cTn>
                              </p:par>
                            </p:childTnLst>
                          </p:cTn>
                        </p:par>
                      </p:childTnLst>
                    </p:cTn>
                  </p:par>
                  <p:par>
                    <p:cTn id="68" fill="hold">
                      <p:stCondLst>
                        <p:cond delay="indefinite"/>
                      </p:stCondLst>
                      <p:childTnLst>
                        <p:par>
                          <p:cTn id="69" fill="hold">
                            <p:stCondLst>
                              <p:cond delay="0"/>
                            </p:stCondLst>
                            <p:childTnLst>
                              <p:par>
                                <p:cTn id="70" presetID="3" presetClass="entr" presetSubtype="10" fill="hold" nodeType="clickEffect">
                                  <p:stCondLst>
                                    <p:cond delay="0"/>
                                  </p:stCondLst>
                                  <p:childTnLst>
                                    <p:set>
                                      <p:cBhvr>
                                        <p:cTn id="71" dur="1" fill="hold">
                                          <p:stCondLst>
                                            <p:cond delay="0"/>
                                          </p:stCondLst>
                                        </p:cTn>
                                        <p:tgtEl>
                                          <p:spTgt spid="139"/>
                                        </p:tgtEl>
                                        <p:attrNameLst>
                                          <p:attrName>style.visibility</p:attrName>
                                        </p:attrNameLst>
                                      </p:cBhvr>
                                      <p:to>
                                        <p:strVal val="visible"/>
                                      </p:to>
                                    </p:set>
                                    <p:animEffect transition="in" filter="blinds(horizontal)">
                                      <p:cBhvr>
                                        <p:cTn id="72" dur="500"/>
                                        <p:tgtEl>
                                          <p:spTgt spid="1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Content Placeholder 2"/>
          <p:cNvSpPr>
            <a:spLocks noGrp="1"/>
          </p:cNvSpPr>
          <p:nvPr>
            <p:ph idx="1"/>
          </p:nvPr>
        </p:nvSpPr>
        <p:spPr>
          <a:xfrm>
            <a:off x="436563" y="1396982"/>
            <a:ext cx="8504237" cy="4572000"/>
          </a:xfrm>
        </p:spPr>
        <p:txBody>
          <a:bodyPr>
            <a:normAutofit/>
          </a:bodyPr>
          <a:lstStyle/>
          <a:p>
            <a:pPr>
              <a:buClrTx/>
              <a:buSzPct val="50000"/>
              <a:buFont typeface="Wingdings" pitchFamily="2" charset="2"/>
              <a:buChar char="l"/>
            </a:pPr>
            <a:r>
              <a:rPr lang="en-US" altLang="ja-JP" sz="2500" b="1" dirty="0" smtClean="0">
                <a:latin typeface="Arial" pitchFamily="34" charset="0"/>
                <a:ea typeface="ＭＳ Ｐゴシック" charset="-128"/>
                <a:cs typeface="Arial" pitchFamily="34" charset="0"/>
              </a:rPr>
              <a:t>Action Plan in December</a:t>
            </a:r>
          </a:p>
          <a:p>
            <a:pPr lvl="1">
              <a:buClrTx/>
              <a:buSzPct val="80000"/>
              <a:buFont typeface="Wingdings" pitchFamily="2" charset="2"/>
              <a:buChar char="Ø"/>
            </a:pPr>
            <a:r>
              <a:rPr lang="en-US" altLang="ja-JP" sz="2200" dirty="0" smtClean="0">
                <a:solidFill>
                  <a:schemeClr val="tx1">
                    <a:lumMod val="65000"/>
                    <a:lumOff val="35000"/>
                  </a:schemeClr>
                </a:solidFill>
                <a:latin typeface="Arial" pitchFamily="34" charset="0"/>
                <a:ea typeface="ＭＳ Ｐゴシック" charset="-128"/>
                <a:cs typeface="Arial" pitchFamily="34" charset="0"/>
              </a:rPr>
              <a:t>Regional outreach to assess Members’ needs</a:t>
            </a:r>
          </a:p>
          <a:p>
            <a:pPr lvl="1">
              <a:buClrTx/>
              <a:buSzPct val="80000"/>
              <a:buFont typeface="Wingdings" pitchFamily="2" charset="2"/>
              <a:buChar char="Ø"/>
            </a:pPr>
            <a:r>
              <a:rPr lang="en-US" altLang="ja-JP" sz="2200" dirty="0" smtClean="0">
                <a:solidFill>
                  <a:schemeClr val="tx1">
                    <a:lumMod val="65000"/>
                    <a:lumOff val="35000"/>
                  </a:schemeClr>
                </a:solidFill>
                <a:latin typeface="Arial" pitchFamily="34" charset="0"/>
                <a:ea typeface="ＭＳ Ｐゴシック" charset="-128"/>
                <a:cs typeface="Arial" pitchFamily="34" charset="0"/>
              </a:rPr>
              <a:t>Case studies to share best practices</a:t>
            </a:r>
          </a:p>
          <a:p>
            <a:pPr lvl="1">
              <a:buClrTx/>
              <a:buSzPct val="80000"/>
              <a:buFont typeface="Wingdings" pitchFamily="2" charset="2"/>
              <a:buChar char="Ø"/>
            </a:pPr>
            <a:r>
              <a:rPr lang="en-US" altLang="ja-JP" sz="2200" dirty="0" smtClean="0">
                <a:solidFill>
                  <a:schemeClr val="tx1">
                    <a:lumMod val="65000"/>
                    <a:lumOff val="35000"/>
                  </a:schemeClr>
                </a:solidFill>
                <a:latin typeface="Arial" pitchFamily="34" charset="0"/>
                <a:ea typeface="ＭＳ Ｐゴシック" charset="-128"/>
                <a:cs typeface="Arial" pitchFamily="34" charset="0"/>
              </a:rPr>
              <a:t>Develop new or adapt existing tools as necessary</a:t>
            </a:r>
          </a:p>
          <a:p>
            <a:pPr lvl="1">
              <a:buClrTx/>
              <a:buSzPct val="80000"/>
              <a:buFont typeface="Wingdings" pitchFamily="2" charset="2"/>
              <a:buChar char="Ø"/>
            </a:pPr>
            <a:r>
              <a:rPr lang="en-US" altLang="ja-JP" sz="2200" dirty="0" smtClean="0">
                <a:solidFill>
                  <a:schemeClr val="tx1">
                    <a:lumMod val="65000"/>
                    <a:lumOff val="35000"/>
                  </a:schemeClr>
                </a:solidFill>
                <a:latin typeface="Arial" pitchFamily="34" charset="0"/>
                <a:ea typeface="ＭＳ Ｐゴシック" charset="-128"/>
                <a:cs typeface="Arial" pitchFamily="34" charset="0"/>
              </a:rPr>
              <a:t>Capacity building</a:t>
            </a:r>
          </a:p>
          <a:p>
            <a:pPr marL="0" lvl="1" indent="0">
              <a:buClrTx/>
              <a:buNone/>
            </a:pPr>
            <a:endParaRPr lang="en-US" altLang="ja-JP" sz="1200" dirty="0" smtClean="0">
              <a:solidFill>
                <a:schemeClr val="tx1"/>
              </a:solidFill>
              <a:latin typeface="Arial" pitchFamily="34" charset="0"/>
              <a:ea typeface="ＭＳ Ｐゴシック" charset="-128"/>
              <a:cs typeface="Arial" pitchFamily="34" charset="0"/>
            </a:endParaRPr>
          </a:p>
          <a:p>
            <a:pPr>
              <a:buClrTx/>
              <a:buSzPct val="50000"/>
              <a:buFont typeface="Wingdings" pitchFamily="2" charset="2"/>
              <a:buChar char="l"/>
            </a:pPr>
            <a:r>
              <a:rPr lang="en-US" altLang="ja-JP" sz="2500" b="1" dirty="0" smtClean="0">
                <a:latin typeface="Arial" pitchFamily="34" charset="0"/>
                <a:ea typeface="ＭＳ Ｐゴシック" charset="-128"/>
                <a:cs typeface="Arial" pitchFamily="34" charset="0"/>
              </a:rPr>
              <a:t>Promotion of Revised Kyoto Convention</a:t>
            </a:r>
          </a:p>
          <a:p>
            <a:pPr lvl="1">
              <a:buClrTx/>
              <a:buSzPct val="80000"/>
              <a:buFont typeface="Wingdings" pitchFamily="2" charset="2"/>
              <a:buChar char="Ø"/>
            </a:pPr>
            <a:r>
              <a:rPr lang="en-US" altLang="ja-JP" sz="2200" dirty="0" smtClean="0">
                <a:solidFill>
                  <a:schemeClr val="tx1">
                    <a:lumMod val="65000"/>
                    <a:lumOff val="35000"/>
                  </a:schemeClr>
                </a:solidFill>
                <a:latin typeface="Arial" pitchFamily="34" charset="0"/>
                <a:ea typeface="ＭＳ Ｐゴシック" charset="-128"/>
                <a:cs typeface="Arial" pitchFamily="34" charset="0"/>
              </a:rPr>
              <a:t>Strategic discussion on the role of RKC Management Committee</a:t>
            </a:r>
          </a:p>
          <a:p>
            <a:pPr lvl="1">
              <a:buClrTx/>
              <a:buSzPct val="80000"/>
              <a:buFont typeface="Wingdings" pitchFamily="2" charset="2"/>
              <a:buChar char="Ø"/>
            </a:pPr>
            <a:r>
              <a:rPr lang="en-US" altLang="ja-JP" sz="2200" dirty="0" smtClean="0">
                <a:solidFill>
                  <a:schemeClr val="tx1">
                    <a:lumMod val="65000"/>
                    <a:lumOff val="35000"/>
                  </a:schemeClr>
                </a:solidFill>
                <a:latin typeface="Arial" pitchFamily="34" charset="0"/>
                <a:ea typeface="ＭＳ Ｐゴシック" charset="-128"/>
                <a:cs typeface="Arial" pitchFamily="34" charset="0"/>
              </a:rPr>
              <a:t>Implementation, interpretation and systematic review</a:t>
            </a:r>
          </a:p>
          <a:p>
            <a:pPr lvl="1">
              <a:buFont typeface="Wingdings" pitchFamily="2" charset="2"/>
              <a:buNone/>
            </a:pPr>
            <a:endParaRPr lang="en-US" altLang="ja-JP" sz="2200" dirty="0" smtClean="0">
              <a:solidFill>
                <a:schemeClr val="tx1"/>
              </a:solidFill>
              <a:ea typeface="ＭＳ Ｐゴシック" charset="-128"/>
            </a:endParaRPr>
          </a:p>
        </p:txBody>
      </p:sp>
      <p:sp>
        <p:nvSpPr>
          <p:cNvPr id="6" name="Slide Number Placeholder 3"/>
          <p:cNvSpPr>
            <a:spLocks noGrp="1"/>
          </p:cNvSpPr>
          <p:nvPr>
            <p:ph type="sldNum" sz="quarter" idx="12"/>
          </p:nvPr>
        </p:nvSpPr>
        <p:spPr bwMode="auto">
          <a:noFill/>
          <a:ln>
            <a:miter lim="800000"/>
            <a:headEnd/>
            <a:tailEnd/>
          </a:ln>
        </p:spPr>
        <p:txBody>
          <a:bodyPr/>
          <a:lstStyle/>
          <a:p>
            <a:fld id="{0EF22C1D-729E-45F6-8B0E-BDD5036EEE48}" type="slidenum">
              <a:rPr lang="en-US" altLang="ja-JP" sz="1600"/>
              <a:pPr/>
              <a:t>5</a:t>
            </a:fld>
            <a:endParaRPr lang="en-US" altLang="ja-JP" sz="1600" dirty="0"/>
          </a:p>
        </p:txBody>
      </p:sp>
      <p:sp>
        <p:nvSpPr>
          <p:cNvPr id="5" name="Rounded Rectangle 4"/>
          <p:cNvSpPr/>
          <p:nvPr/>
        </p:nvSpPr>
        <p:spPr>
          <a:xfrm>
            <a:off x="192618" y="159811"/>
            <a:ext cx="8747655" cy="873122"/>
          </a:xfrm>
          <a:prstGeom prst="roundRect">
            <a:avLst/>
          </a:prstGeom>
          <a:solidFill>
            <a:srgbClr val="0070C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3200" b="1" dirty="0" smtClean="0">
                <a:latin typeface="Arial" pitchFamily="34" charset="0"/>
                <a:cs typeface="Arial" pitchFamily="34" charset="0"/>
              </a:rPr>
              <a:t>PC/Council recommendation: Way forward</a:t>
            </a:r>
            <a:endParaRPr lang="en-US" sz="4000" dirty="0"/>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ounded Rectangle 22"/>
          <p:cNvSpPr/>
          <p:nvPr/>
        </p:nvSpPr>
        <p:spPr>
          <a:xfrm>
            <a:off x="228600" y="152400"/>
            <a:ext cx="8747655" cy="449789"/>
          </a:xfrm>
          <a:prstGeom prst="roundRect">
            <a:avLst/>
          </a:prstGeom>
          <a:solidFill>
            <a:srgbClr val="0070C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3200" b="1" dirty="0" smtClean="0"/>
              <a:t>Kyoto Communiqué </a:t>
            </a:r>
            <a:r>
              <a:rPr lang="en-US" b="1" dirty="0" smtClean="0"/>
              <a:t>(WCO Policy Commission December 2012)</a:t>
            </a:r>
            <a:endParaRPr lang="en-US" b="1" dirty="0">
              <a:latin typeface="Arial" pitchFamily="34" charset="0"/>
              <a:cs typeface="Arial" pitchFamily="34" charset="0"/>
            </a:endParaRPr>
          </a:p>
        </p:txBody>
      </p:sp>
      <p:sp>
        <p:nvSpPr>
          <p:cNvPr id="19" name="Rectangle 18"/>
          <p:cNvSpPr/>
          <p:nvPr/>
        </p:nvSpPr>
        <p:spPr>
          <a:xfrm>
            <a:off x="228600" y="762000"/>
            <a:ext cx="8686800" cy="5262979"/>
          </a:xfrm>
          <a:prstGeom prst="rect">
            <a:avLst/>
          </a:prstGeom>
          <a:solidFill>
            <a:schemeClr val="accent1">
              <a:tint val="40000"/>
            </a:schemeClr>
          </a:solidFill>
        </p:spPr>
        <p:txBody>
          <a:bodyPr wrap="square">
            <a:spAutoFit/>
          </a:bodyPr>
          <a:lstStyle/>
          <a:p>
            <a:r>
              <a:rPr lang="en-US" sz="1600" i="1" dirty="0" smtClean="0"/>
              <a:t>11. Policymakers worldwide have articulated the positive impact that international trade and trade facilitation have on economic recovery and sustainable growth. As the central public sector border agency, Customs administrations are integral to the smooth movement of goods, conveyances and people across borders.</a:t>
            </a:r>
          </a:p>
          <a:p>
            <a:endParaRPr lang="en-US" sz="1600" i="1" dirty="0" smtClean="0"/>
          </a:p>
          <a:p>
            <a:r>
              <a:rPr lang="en-US" sz="1600" i="1" dirty="0" smtClean="0"/>
              <a:t>12. To that end, the WCO has contributed - through its standards, tools, and technical assistance - support for increasing economic growth and competitiveness by Members. This culminated in the adoption of the innovative Economic Competitiveness Package (ECP) at the 119</a:t>
            </a:r>
            <a:r>
              <a:rPr lang="en-US" sz="1600" i="1" baseline="30000" dirty="0" smtClean="0"/>
              <a:t>th</a:t>
            </a:r>
            <a:r>
              <a:rPr lang="en-US" sz="1600" i="1" dirty="0" smtClean="0"/>
              <a:t>/120</a:t>
            </a:r>
            <a:r>
              <a:rPr lang="en-US" sz="1600" i="1" baseline="30000" dirty="0" smtClean="0"/>
              <a:t>th</a:t>
            </a:r>
            <a:r>
              <a:rPr lang="en-US" sz="1600" i="1" dirty="0" smtClean="0"/>
              <a:t> Council Sessions in June 2012.</a:t>
            </a:r>
          </a:p>
          <a:p>
            <a:endParaRPr lang="en-US" sz="1600" i="1" dirty="0" smtClean="0"/>
          </a:p>
          <a:p>
            <a:r>
              <a:rPr lang="en-US" sz="1600" i="1" dirty="0" smtClean="0"/>
              <a:t>13. The ECP assists Customs administrations with border management responsibilities and supports regional integration. The ECP could provide practical implementation guidance in preparation for any future WTO agreement on trade facilitation. Under the ECP, the WCO is collecting innovative and best practices on matters such as coordinated border management (CBM); IPR border enforcement; small and medium sized enterprises (SMEs); informal trade practices; and transit.</a:t>
            </a:r>
          </a:p>
          <a:p>
            <a:endParaRPr lang="en-US" sz="1600" i="1" dirty="0" smtClean="0"/>
          </a:p>
          <a:p>
            <a:r>
              <a:rPr lang="en-US" sz="1600" i="1" dirty="0" smtClean="0"/>
              <a:t>14. The Policy Commission endorsed the ECP Action Plan and urged its steady implementation through technical assistance, including needs assessment and gap analysis. The Policy Commission also encouraged regional entities to develop </a:t>
            </a:r>
            <a:r>
              <a:rPr lang="en-US" sz="1600" i="1" dirty="0" err="1" smtClean="0"/>
              <a:t>programmes</a:t>
            </a:r>
            <a:r>
              <a:rPr lang="en-US" sz="1600" i="1" dirty="0" smtClean="0"/>
              <a:t> to implement the ECP in co-operation with the WCO and regional development banks.</a:t>
            </a:r>
            <a:endParaRPr lang="en-US" sz="1600" i="1" dirty="0"/>
          </a:p>
        </p:txBody>
      </p:sp>
      <p:sp>
        <p:nvSpPr>
          <p:cNvPr id="4" name="Slide Number Placeholder 3"/>
          <p:cNvSpPr>
            <a:spLocks noGrp="1"/>
          </p:cNvSpPr>
          <p:nvPr>
            <p:ph type="sldNum" sz="quarter" idx="12"/>
          </p:nvPr>
        </p:nvSpPr>
        <p:spPr/>
        <p:txBody>
          <a:bodyPr/>
          <a:lstStyle/>
          <a:p>
            <a:fld id="{76DC4C52-1613-45AF-9B0A-F1602EB214A3}" type="slidenum">
              <a:rPr lang="en-US" smtClean="0"/>
              <a:pPr/>
              <a:t>6</a:t>
            </a:fld>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ounded Rectangle 22"/>
          <p:cNvSpPr/>
          <p:nvPr/>
        </p:nvSpPr>
        <p:spPr>
          <a:xfrm>
            <a:off x="76200" y="152400"/>
            <a:ext cx="8747655" cy="449789"/>
          </a:xfrm>
          <a:prstGeom prst="roundRect">
            <a:avLst/>
          </a:prstGeom>
          <a:solidFill>
            <a:srgbClr val="0070C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3200" b="1" dirty="0" smtClean="0">
                <a:latin typeface="Arial" pitchFamily="34" charset="0"/>
                <a:cs typeface="Arial" pitchFamily="34" charset="0"/>
              </a:rPr>
              <a:t>Action Plan</a:t>
            </a:r>
            <a:endParaRPr lang="en-US" sz="3200" b="1" dirty="0">
              <a:latin typeface="Arial" pitchFamily="34" charset="0"/>
              <a:cs typeface="Arial" pitchFamily="34" charset="0"/>
            </a:endParaRPr>
          </a:p>
        </p:txBody>
      </p:sp>
      <p:sp>
        <p:nvSpPr>
          <p:cNvPr id="12" name="Rounded Rectangle 11"/>
          <p:cNvSpPr/>
          <p:nvPr/>
        </p:nvSpPr>
        <p:spPr>
          <a:xfrm>
            <a:off x="228600" y="1676400"/>
            <a:ext cx="6477000" cy="381000"/>
          </a:xfrm>
          <a:prstGeom prst="round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n-US" sz="2000" dirty="0" smtClean="0">
                <a:solidFill>
                  <a:schemeClr val="tx1"/>
                </a:solidFill>
              </a:rPr>
              <a:t>Awareness-raising and Member’s needs assessment </a:t>
            </a:r>
            <a:endParaRPr lang="en-US" sz="2000" dirty="0">
              <a:solidFill>
                <a:schemeClr val="tx1"/>
              </a:solidFill>
            </a:endParaRPr>
          </a:p>
        </p:txBody>
      </p:sp>
      <p:sp>
        <p:nvSpPr>
          <p:cNvPr id="15" name="Rounded Rectangle 14"/>
          <p:cNvSpPr/>
          <p:nvPr/>
        </p:nvSpPr>
        <p:spPr>
          <a:xfrm>
            <a:off x="152400" y="762000"/>
            <a:ext cx="8458200" cy="609600"/>
          </a:xfrm>
          <a:prstGeom prst="roundRect">
            <a:avLst>
              <a:gd name="adj" fmla="val 10785"/>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2400" b="1" dirty="0" smtClean="0">
                <a:solidFill>
                  <a:schemeClr val="tx1"/>
                </a:solidFill>
              </a:rPr>
              <a:t>4 Areas </a:t>
            </a:r>
            <a:r>
              <a:rPr lang="en-US" sz="2400" dirty="0" smtClean="0">
                <a:solidFill>
                  <a:schemeClr val="tx1"/>
                </a:solidFill>
              </a:rPr>
              <a:t>and </a:t>
            </a:r>
            <a:r>
              <a:rPr lang="en-US" sz="2400" b="1" dirty="0" smtClean="0">
                <a:solidFill>
                  <a:schemeClr val="tx1"/>
                </a:solidFill>
              </a:rPr>
              <a:t>21 Actions </a:t>
            </a:r>
            <a:r>
              <a:rPr lang="en-US" sz="2400" dirty="0" smtClean="0">
                <a:solidFill>
                  <a:schemeClr val="tx1"/>
                </a:solidFill>
              </a:rPr>
              <a:t>for </a:t>
            </a:r>
          </a:p>
          <a:p>
            <a:pPr lvl="0" algn="ctr"/>
            <a:r>
              <a:rPr lang="en-US" sz="2400" dirty="0" smtClean="0">
                <a:solidFill>
                  <a:schemeClr val="tx1"/>
                </a:solidFill>
              </a:rPr>
              <a:t>the enhancement of Economic Competitiveness</a:t>
            </a:r>
            <a:endParaRPr lang="en-US" sz="2400" dirty="0">
              <a:solidFill>
                <a:schemeClr val="tx1"/>
              </a:solidFill>
            </a:endParaRPr>
          </a:p>
        </p:txBody>
      </p:sp>
      <p:sp>
        <p:nvSpPr>
          <p:cNvPr id="16" name="Rounded Rectangle 15"/>
          <p:cNvSpPr/>
          <p:nvPr/>
        </p:nvSpPr>
        <p:spPr>
          <a:xfrm>
            <a:off x="228600" y="2743200"/>
            <a:ext cx="6477000" cy="381000"/>
          </a:xfrm>
          <a:prstGeom prst="round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n-GB" dirty="0" smtClean="0">
                <a:solidFill>
                  <a:schemeClr val="tx1"/>
                </a:solidFill>
                <a:latin typeface="Arial" pitchFamily="34" charset="0"/>
                <a:ea typeface="Times New Roman" pitchFamily="18" charset="0"/>
                <a:cs typeface="Times New Roman" pitchFamily="18" charset="0"/>
              </a:rPr>
              <a:t>Promotion of existing instruments and Tools</a:t>
            </a:r>
            <a:endParaRPr lang="en-US" dirty="0">
              <a:solidFill>
                <a:schemeClr val="tx1"/>
              </a:solidFill>
            </a:endParaRPr>
          </a:p>
        </p:txBody>
      </p:sp>
      <p:sp>
        <p:nvSpPr>
          <p:cNvPr id="19" name="Rounded Rectangle 18"/>
          <p:cNvSpPr/>
          <p:nvPr/>
        </p:nvSpPr>
        <p:spPr>
          <a:xfrm>
            <a:off x="533400" y="2057400"/>
            <a:ext cx="7696200" cy="4572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n-US" sz="2000" dirty="0" smtClean="0">
                <a:solidFill>
                  <a:schemeClr val="tx1"/>
                </a:solidFill>
              </a:rPr>
              <a:t>Regional seminars/workshops, Publication, Needs assessments, etc.  </a:t>
            </a:r>
            <a:endParaRPr lang="en-US" sz="2000" dirty="0">
              <a:solidFill>
                <a:schemeClr val="tx1"/>
              </a:solidFill>
            </a:endParaRPr>
          </a:p>
        </p:txBody>
      </p:sp>
      <p:sp>
        <p:nvSpPr>
          <p:cNvPr id="20" name="Rounded Rectangle 19"/>
          <p:cNvSpPr/>
          <p:nvPr/>
        </p:nvSpPr>
        <p:spPr>
          <a:xfrm>
            <a:off x="533400" y="3124200"/>
            <a:ext cx="7696200" cy="7620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n-US" sz="2000" dirty="0" smtClean="0">
                <a:solidFill>
                  <a:schemeClr val="tx1"/>
                </a:solidFill>
              </a:rPr>
              <a:t>Regional strategic plan, Capacity building, Donor coordination meeting,</a:t>
            </a:r>
          </a:p>
          <a:p>
            <a:pPr lvl="0"/>
            <a:r>
              <a:rPr lang="en-US" sz="2000" dirty="0" smtClean="0">
                <a:solidFill>
                  <a:schemeClr val="tx1"/>
                </a:solidFill>
              </a:rPr>
              <a:t>Accreditation of more experts, E-learning for the RKC,  etc.   </a:t>
            </a:r>
            <a:endParaRPr lang="en-US" sz="2000" dirty="0">
              <a:solidFill>
                <a:schemeClr val="tx1"/>
              </a:solidFill>
            </a:endParaRPr>
          </a:p>
        </p:txBody>
      </p:sp>
      <p:sp>
        <p:nvSpPr>
          <p:cNvPr id="21" name="Rounded Rectangle 20"/>
          <p:cNvSpPr/>
          <p:nvPr/>
        </p:nvSpPr>
        <p:spPr>
          <a:xfrm>
            <a:off x="533400" y="4419600"/>
            <a:ext cx="8610600" cy="7620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n-US" sz="2000" dirty="0" smtClean="0">
                <a:solidFill>
                  <a:schemeClr val="tx1"/>
                </a:solidFill>
              </a:rPr>
              <a:t>Collection and dissemination of innovative and best practices on existing tools and Informal trade, SMEs, CBM and Transit,  etc.   </a:t>
            </a:r>
            <a:endParaRPr lang="en-US" sz="2000" dirty="0">
              <a:solidFill>
                <a:schemeClr val="tx1"/>
              </a:solidFill>
            </a:endParaRPr>
          </a:p>
        </p:txBody>
      </p:sp>
      <p:sp>
        <p:nvSpPr>
          <p:cNvPr id="17" name="Rounded Rectangle 16"/>
          <p:cNvSpPr/>
          <p:nvPr/>
        </p:nvSpPr>
        <p:spPr>
          <a:xfrm>
            <a:off x="228600" y="4114800"/>
            <a:ext cx="6553200" cy="381000"/>
          </a:xfrm>
          <a:prstGeom prst="round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n-US" dirty="0" smtClean="0">
                <a:solidFill>
                  <a:schemeClr val="tx1"/>
                </a:solidFill>
                <a:latin typeface="Arial" pitchFamily="34" charset="0"/>
                <a:ea typeface="Times New Roman" pitchFamily="18" charset="0"/>
                <a:cs typeface="Times New Roman" pitchFamily="18" charset="0"/>
              </a:rPr>
              <a:t>Collection and dissemination of innovative and best practices</a:t>
            </a:r>
            <a:endParaRPr lang="en-US" dirty="0">
              <a:solidFill>
                <a:schemeClr val="tx1"/>
              </a:solidFill>
            </a:endParaRPr>
          </a:p>
        </p:txBody>
      </p:sp>
      <p:sp>
        <p:nvSpPr>
          <p:cNvPr id="22" name="Rounded Rectangle 21"/>
          <p:cNvSpPr/>
          <p:nvPr/>
        </p:nvSpPr>
        <p:spPr>
          <a:xfrm>
            <a:off x="609600" y="5715000"/>
            <a:ext cx="7696200" cy="7620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endParaRPr lang="en-US" sz="2000" dirty="0">
              <a:solidFill>
                <a:schemeClr val="tx1"/>
              </a:solidFill>
            </a:endParaRPr>
          </a:p>
        </p:txBody>
      </p:sp>
      <p:sp>
        <p:nvSpPr>
          <p:cNvPr id="24" name="Rounded Rectangle 23"/>
          <p:cNvSpPr/>
          <p:nvPr/>
        </p:nvSpPr>
        <p:spPr>
          <a:xfrm>
            <a:off x="533400" y="5715000"/>
            <a:ext cx="7772400" cy="7620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n-US" sz="2000" dirty="0" smtClean="0">
                <a:solidFill>
                  <a:schemeClr val="tx1"/>
                </a:solidFill>
              </a:rPr>
              <a:t>Development of new tools, Further research on ECP,</a:t>
            </a:r>
          </a:p>
          <a:p>
            <a:pPr lvl="0"/>
            <a:r>
              <a:rPr lang="en-US" sz="2000" dirty="0" smtClean="0">
                <a:solidFill>
                  <a:schemeClr val="tx1"/>
                </a:solidFill>
              </a:rPr>
              <a:t>regular report to the PTC,  etc.</a:t>
            </a:r>
            <a:endParaRPr lang="en-US" sz="2000" dirty="0">
              <a:solidFill>
                <a:schemeClr val="tx1"/>
              </a:solidFill>
            </a:endParaRPr>
          </a:p>
        </p:txBody>
      </p:sp>
      <p:sp>
        <p:nvSpPr>
          <p:cNvPr id="18" name="Rounded Rectangle 17"/>
          <p:cNvSpPr/>
          <p:nvPr/>
        </p:nvSpPr>
        <p:spPr>
          <a:xfrm>
            <a:off x="228600" y="5410200"/>
            <a:ext cx="6553200" cy="381000"/>
          </a:xfrm>
          <a:prstGeom prst="round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n-US" dirty="0" smtClean="0">
                <a:solidFill>
                  <a:schemeClr val="tx1"/>
                </a:solidFill>
              </a:rPr>
              <a:t>Development and elaboration of the ECP</a:t>
            </a:r>
            <a:endParaRPr lang="en-US" dirty="0">
              <a:solidFill>
                <a:schemeClr val="tx1"/>
              </a:solidFill>
            </a:endParaRPr>
          </a:p>
        </p:txBody>
      </p:sp>
      <p:sp>
        <p:nvSpPr>
          <p:cNvPr id="13" name="Slide Number Placeholder 12"/>
          <p:cNvSpPr>
            <a:spLocks noGrp="1"/>
          </p:cNvSpPr>
          <p:nvPr>
            <p:ph type="sldNum" sz="quarter" idx="12"/>
          </p:nvPr>
        </p:nvSpPr>
        <p:spPr>
          <a:xfrm>
            <a:off x="8305800" y="6216790"/>
            <a:ext cx="664580" cy="520419"/>
          </a:xfrm>
        </p:spPr>
        <p:txBody>
          <a:bodyPr>
            <a:normAutofit/>
          </a:bodyPr>
          <a:lstStyle/>
          <a:p>
            <a:fld id="{76DC4C52-1613-45AF-9B0A-F1602EB214A3}" type="slidenum">
              <a:rPr lang="en-US" smtClean="0"/>
              <a:pPr/>
              <a:t>7</a:t>
            </a:fld>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nvGraphicFramePr>
        <p:xfrm>
          <a:off x="262052" y="746910"/>
          <a:ext cx="8638002" cy="5667491"/>
        </p:xfrm>
        <a:graphic>
          <a:graphicData uri="http://schemas.openxmlformats.org/drawingml/2006/table">
            <a:tbl>
              <a:tblPr firstRow="1" bandRow="1">
                <a:tableStyleId>{5C22544A-7EE6-4342-B048-85BDC9FD1C3A}</a:tableStyleId>
              </a:tblPr>
              <a:tblGrid>
                <a:gridCol w="458655"/>
                <a:gridCol w="2675487"/>
                <a:gridCol w="982499"/>
                <a:gridCol w="855393"/>
                <a:gridCol w="855393"/>
                <a:gridCol w="1052398"/>
                <a:gridCol w="902784"/>
                <a:gridCol w="855393"/>
              </a:tblGrid>
              <a:tr h="692686">
                <a:tc>
                  <a:txBody>
                    <a:bodyPr/>
                    <a:lstStyle/>
                    <a:p>
                      <a:endParaRPr lang="en-US" sz="1400" dirty="0"/>
                    </a:p>
                  </a:txBody>
                  <a:tcPr/>
                </a:tc>
                <a:tc>
                  <a:txBody>
                    <a:bodyPr/>
                    <a:lstStyle/>
                    <a:p>
                      <a:endParaRPr lang="en-US" sz="1400" dirty="0"/>
                    </a:p>
                  </a:txBody>
                  <a:tcPr/>
                </a:tc>
                <a:tc>
                  <a:txBody>
                    <a:bodyPr/>
                    <a:lstStyle/>
                    <a:p>
                      <a:pPr algn="ctr"/>
                      <a:r>
                        <a:rPr lang="en-US" sz="1400" b="0" dirty="0" smtClean="0"/>
                        <a:t>Council</a:t>
                      </a:r>
                    </a:p>
                    <a:p>
                      <a:pPr algn="ctr"/>
                      <a:r>
                        <a:rPr lang="en-US" sz="1400" b="0" dirty="0" smtClean="0"/>
                        <a:t>June</a:t>
                      </a:r>
                    </a:p>
                    <a:p>
                      <a:pPr algn="ctr"/>
                      <a:r>
                        <a:rPr lang="en-US" sz="1400" b="0" dirty="0" smtClean="0"/>
                        <a:t>2012</a:t>
                      </a:r>
                      <a:endParaRPr lang="en-US" sz="1400" b="0" dirty="0"/>
                    </a:p>
                  </a:txBody>
                  <a:tcPr/>
                </a:tc>
                <a:tc>
                  <a:txBody>
                    <a:bodyPr/>
                    <a:lstStyle/>
                    <a:p>
                      <a:pPr algn="ctr"/>
                      <a:r>
                        <a:rPr lang="en-US" sz="1400" b="0" dirty="0" smtClean="0"/>
                        <a:t>PTC</a:t>
                      </a:r>
                    </a:p>
                    <a:p>
                      <a:pPr algn="ctr"/>
                      <a:r>
                        <a:rPr lang="en-US" sz="1400" b="0" dirty="0" smtClean="0"/>
                        <a:t>Nov</a:t>
                      </a:r>
                      <a:r>
                        <a:rPr lang="en-US" sz="1400" b="0" baseline="0" dirty="0" smtClean="0"/>
                        <a:t> 2012</a:t>
                      </a:r>
                      <a:endParaRPr lang="en-US" sz="1400" b="0" dirty="0"/>
                    </a:p>
                  </a:txBody>
                  <a:tcPr/>
                </a:tc>
                <a:tc>
                  <a:txBody>
                    <a:bodyPr/>
                    <a:lstStyle/>
                    <a:p>
                      <a:pPr algn="ctr"/>
                      <a:r>
                        <a:rPr lang="en-US" sz="1400" b="0" dirty="0" smtClean="0"/>
                        <a:t>PC</a:t>
                      </a:r>
                    </a:p>
                    <a:p>
                      <a:pPr algn="ctr"/>
                      <a:r>
                        <a:rPr lang="en-US" sz="1400" b="0" dirty="0" smtClean="0"/>
                        <a:t>Dec 2012</a:t>
                      </a:r>
                      <a:endParaRPr lang="en-US" sz="1400" b="0" dirty="0"/>
                    </a:p>
                  </a:txBody>
                  <a:tcPr/>
                </a:tc>
                <a:tc>
                  <a:txBody>
                    <a:bodyPr/>
                    <a:lstStyle/>
                    <a:p>
                      <a:pPr algn="ctr"/>
                      <a:r>
                        <a:rPr lang="en-US" sz="1400" b="0" dirty="0" smtClean="0"/>
                        <a:t>PC</a:t>
                      </a:r>
                      <a:r>
                        <a:rPr lang="en-US" sz="1400" b="0" baseline="0" dirty="0" smtClean="0"/>
                        <a:t> &amp; Council</a:t>
                      </a:r>
                    </a:p>
                    <a:p>
                      <a:pPr algn="ctr"/>
                      <a:r>
                        <a:rPr lang="en-US" sz="1400" b="0" baseline="0" dirty="0" smtClean="0"/>
                        <a:t>June 2013</a:t>
                      </a:r>
                      <a:endParaRPr lang="en-US" sz="1400" b="0" dirty="0"/>
                    </a:p>
                  </a:txBody>
                  <a:tcPr/>
                </a:tc>
                <a:tc>
                  <a:txBody>
                    <a:bodyPr/>
                    <a:lstStyle/>
                    <a:p>
                      <a:pPr algn="ctr"/>
                      <a:r>
                        <a:rPr lang="en-US" sz="1400" b="0" dirty="0" smtClean="0"/>
                        <a:t>Dec </a:t>
                      </a:r>
                    </a:p>
                    <a:p>
                      <a:pPr algn="ctr"/>
                      <a:r>
                        <a:rPr lang="en-US" sz="1400" b="0" dirty="0" smtClean="0"/>
                        <a:t>2013</a:t>
                      </a:r>
                      <a:endParaRPr lang="en-US" sz="1400" b="0" dirty="0"/>
                    </a:p>
                  </a:txBody>
                  <a:tcPr/>
                </a:tc>
                <a:tc>
                  <a:txBody>
                    <a:bodyPr/>
                    <a:lstStyle/>
                    <a:p>
                      <a:pPr algn="ctr"/>
                      <a:r>
                        <a:rPr lang="en-US" sz="1400" b="0" dirty="0" smtClean="0"/>
                        <a:t>Dec 2014</a:t>
                      </a:r>
                      <a:endParaRPr lang="en-US" sz="1400" b="0" dirty="0"/>
                    </a:p>
                  </a:txBody>
                  <a:tcPr/>
                </a:tc>
              </a:tr>
              <a:tr h="461791">
                <a:tc rowSpan="5">
                  <a:txBody>
                    <a:bodyPr/>
                    <a:lstStyle/>
                    <a:p>
                      <a:r>
                        <a:rPr lang="en-US" sz="1200" dirty="0" smtClean="0"/>
                        <a:t>ECP</a:t>
                      </a:r>
                      <a:endParaRPr lang="en-US" sz="1200" dirty="0"/>
                    </a:p>
                  </a:txBody>
                  <a:tcPr anchor="ctr"/>
                </a:tc>
                <a:tc>
                  <a:txBody>
                    <a:bodyPr/>
                    <a:lstStyle/>
                    <a:p>
                      <a:r>
                        <a:rPr lang="en-US" sz="1400" dirty="0" smtClean="0"/>
                        <a:t>Concept</a:t>
                      </a:r>
                      <a:r>
                        <a:rPr lang="en-US" sz="1400" baseline="0" dirty="0" smtClean="0"/>
                        <a:t> of ECP</a:t>
                      </a:r>
                      <a:endParaRPr lang="en-US" sz="1400" dirty="0"/>
                    </a:p>
                  </a:txBody>
                  <a:tcPr anchor="ct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a:p>
                  </a:txBody>
                  <a:tcPr/>
                </a:tc>
              </a:tr>
              <a:tr h="432929">
                <a:tc vMerge="1">
                  <a:txBody>
                    <a:bodyPr/>
                    <a:lstStyle/>
                    <a:p>
                      <a:endParaRPr lang="en-US" sz="1400" dirty="0"/>
                    </a:p>
                  </a:txBody>
                  <a:tcPr/>
                </a:tc>
                <a:tc>
                  <a:txBody>
                    <a:bodyPr/>
                    <a:lstStyle/>
                    <a:p>
                      <a:r>
                        <a:rPr lang="en-US" sz="1400" dirty="0" smtClean="0"/>
                        <a:t>List of components</a:t>
                      </a:r>
                      <a:endParaRPr lang="en-US" sz="1400" dirty="0"/>
                    </a:p>
                  </a:txBody>
                  <a:tcPr anchor="ct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a:p>
                  </a:txBody>
                  <a:tcPr/>
                </a:tc>
                <a:tc>
                  <a:txBody>
                    <a:bodyPr/>
                    <a:lstStyle/>
                    <a:p>
                      <a:endParaRPr lang="en-US"/>
                    </a:p>
                  </a:txBody>
                  <a:tcPr/>
                </a:tc>
                <a:tc>
                  <a:txBody>
                    <a:bodyPr/>
                    <a:lstStyle/>
                    <a:p>
                      <a:endParaRPr lang="en-US"/>
                    </a:p>
                  </a:txBody>
                  <a:tcPr/>
                </a:tc>
              </a:tr>
              <a:tr h="692686">
                <a:tc vMerge="1">
                  <a:txBody>
                    <a:bodyPr/>
                    <a:lstStyle/>
                    <a:p>
                      <a:endParaRPr lang="en-US" sz="1400" dirty="0"/>
                    </a:p>
                  </a:txBody>
                  <a:tcPr/>
                </a:tc>
                <a:tc>
                  <a:txBody>
                    <a:bodyPr/>
                    <a:lstStyle/>
                    <a:p>
                      <a:r>
                        <a:rPr lang="en-US" sz="1400" dirty="0" smtClean="0"/>
                        <a:t>Schedule of instruments and tools</a:t>
                      </a:r>
                    </a:p>
                    <a:p>
                      <a:r>
                        <a:rPr lang="en-US" sz="1400" dirty="0" smtClean="0"/>
                        <a:t>(technical</a:t>
                      </a:r>
                      <a:r>
                        <a:rPr lang="en-US" sz="1400" baseline="0" dirty="0" smtClean="0"/>
                        <a:t> explanation)</a:t>
                      </a:r>
                      <a:endParaRPr lang="en-US" sz="1400" dirty="0"/>
                    </a:p>
                  </a:txBody>
                  <a:tcPr anchor="ct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a:p>
                  </a:txBody>
                  <a:tcPr/>
                </a:tc>
                <a:tc>
                  <a:txBody>
                    <a:bodyPr/>
                    <a:lstStyle/>
                    <a:p>
                      <a:endParaRPr lang="en-US"/>
                    </a:p>
                  </a:txBody>
                  <a:tcPr/>
                </a:tc>
                <a:tc>
                  <a:txBody>
                    <a:bodyPr/>
                    <a:lstStyle/>
                    <a:p>
                      <a:endParaRPr lang="en-US"/>
                    </a:p>
                  </a:txBody>
                  <a:tcPr/>
                </a:tc>
              </a:tr>
              <a:tr h="490653">
                <a:tc vMerge="1">
                  <a:txBody>
                    <a:bodyPr/>
                    <a:lstStyle/>
                    <a:p>
                      <a:endParaRPr lang="en-US" sz="1400" dirty="0"/>
                    </a:p>
                  </a:txBody>
                  <a:tcPr/>
                </a:tc>
                <a:tc>
                  <a:txBody>
                    <a:bodyPr/>
                    <a:lstStyle/>
                    <a:p>
                      <a:r>
                        <a:rPr lang="en-US" sz="1400" dirty="0" smtClean="0"/>
                        <a:t>List of tools for</a:t>
                      </a:r>
                    </a:p>
                    <a:p>
                      <a:r>
                        <a:rPr lang="en-US" sz="1400" dirty="0" smtClean="0"/>
                        <a:t>accession to the RKC</a:t>
                      </a:r>
                      <a:endParaRPr lang="en-US" sz="1400" dirty="0"/>
                    </a:p>
                  </a:txBody>
                  <a:tcPr anchor="ctr"/>
                </a:tc>
                <a:tc>
                  <a:txBody>
                    <a:bodyPr/>
                    <a:lstStyle/>
                    <a:p>
                      <a:endParaRPr lang="en-US"/>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a:p>
                  </a:txBody>
                  <a:tcPr/>
                </a:tc>
                <a:tc>
                  <a:txBody>
                    <a:bodyPr/>
                    <a:lstStyle/>
                    <a:p>
                      <a:endParaRPr lang="en-US" dirty="0"/>
                    </a:p>
                  </a:txBody>
                  <a:tcPr/>
                </a:tc>
              </a:tr>
              <a:tr h="346343">
                <a:tc vMerge="1">
                  <a:txBody>
                    <a:bodyPr/>
                    <a:lstStyle/>
                    <a:p>
                      <a:endParaRPr lang="en-US" sz="1400" dirty="0"/>
                    </a:p>
                  </a:txBody>
                  <a:tcPr/>
                </a:tc>
                <a:tc>
                  <a:txBody>
                    <a:bodyPr/>
                    <a:lstStyle/>
                    <a:p>
                      <a:r>
                        <a:rPr lang="en-US" sz="1400" dirty="0" smtClean="0"/>
                        <a:t>Research Paper</a:t>
                      </a:r>
                      <a:endParaRPr lang="en-US" sz="1400" dirty="0"/>
                    </a:p>
                  </a:txBody>
                  <a:tcPr anchor="ct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a:p>
                  </a:txBody>
                  <a:tcPr/>
                </a:tc>
              </a:tr>
              <a:tr h="577239">
                <a:tc gridSpan="2">
                  <a:txBody>
                    <a:bodyPr/>
                    <a:lstStyle/>
                    <a:p>
                      <a:r>
                        <a:rPr lang="en-US" sz="1400" dirty="0" smtClean="0"/>
                        <a:t>Action Plan</a:t>
                      </a:r>
                      <a:endParaRPr lang="en-US" sz="1400" dirty="0"/>
                    </a:p>
                  </a:txBody>
                  <a:tcPr anchor="ctr">
                    <a:solidFill>
                      <a:schemeClr val="accent6">
                        <a:lumMod val="60000"/>
                        <a:lumOff val="40000"/>
                      </a:schemeClr>
                    </a:solidFill>
                  </a:tcPr>
                </a:tc>
                <a:tc hMerge="1">
                  <a:txBody>
                    <a:bodyPr/>
                    <a:lstStyle/>
                    <a:p>
                      <a:endParaRPr lang="en-US" sz="1400" dirty="0"/>
                    </a:p>
                  </a:txBody>
                  <a:tcPr/>
                </a:tc>
                <a:tc>
                  <a:txBody>
                    <a:bodyPr/>
                    <a:lstStyle/>
                    <a:p>
                      <a:endParaRPr lang="en-US" dirty="0"/>
                    </a:p>
                  </a:txBody>
                  <a:tcPr>
                    <a:solidFill>
                      <a:schemeClr val="accent6">
                        <a:lumMod val="60000"/>
                        <a:lumOff val="40000"/>
                      </a:schemeClr>
                    </a:solidFill>
                  </a:tcPr>
                </a:tc>
                <a:tc>
                  <a:txBody>
                    <a:bodyPr/>
                    <a:lstStyle/>
                    <a:p>
                      <a:endParaRPr lang="en-US" dirty="0"/>
                    </a:p>
                  </a:txBody>
                  <a:tcPr>
                    <a:solidFill>
                      <a:schemeClr val="accent6">
                        <a:lumMod val="60000"/>
                        <a:lumOff val="40000"/>
                      </a:schemeClr>
                    </a:solidFill>
                  </a:tcPr>
                </a:tc>
                <a:tc>
                  <a:txBody>
                    <a:bodyPr/>
                    <a:lstStyle/>
                    <a:p>
                      <a:endParaRPr lang="en-US" dirty="0"/>
                    </a:p>
                  </a:txBody>
                  <a:tcPr>
                    <a:solidFill>
                      <a:schemeClr val="accent6">
                        <a:lumMod val="60000"/>
                        <a:lumOff val="40000"/>
                      </a:schemeClr>
                    </a:solidFill>
                  </a:tcPr>
                </a:tc>
                <a:tc>
                  <a:txBody>
                    <a:bodyPr/>
                    <a:lstStyle/>
                    <a:p>
                      <a:endParaRPr lang="en-US" dirty="0"/>
                    </a:p>
                  </a:txBody>
                  <a:tcPr>
                    <a:solidFill>
                      <a:schemeClr val="accent6">
                        <a:lumMod val="60000"/>
                        <a:lumOff val="40000"/>
                      </a:schemeClr>
                    </a:solidFill>
                  </a:tcPr>
                </a:tc>
                <a:tc>
                  <a:txBody>
                    <a:bodyPr/>
                    <a:lstStyle/>
                    <a:p>
                      <a:endParaRPr lang="en-US" dirty="0"/>
                    </a:p>
                  </a:txBody>
                  <a:tcPr>
                    <a:solidFill>
                      <a:schemeClr val="accent6">
                        <a:lumMod val="60000"/>
                        <a:lumOff val="40000"/>
                      </a:schemeClr>
                    </a:solidFill>
                  </a:tcPr>
                </a:tc>
                <a:tc>
                  <a:txBody>
                    <a:bodyPr/>
                    <a:lstStyle/>
                    <a:p>
                      <a:endParaRPr lang="en-US" dirty="0"/>
                    </a:p>
                  </a:txBody>
                  <a:tcPr>
                    <a:solidFill>
                      <a:schemeClr val="accent6">
                        <a:lumMod val="60000"/>
                        <a:lumOff val="40000"/>
                      </a:schemeClr>
                    </a:solidFill>
                  </a:tcPr>
                </a:tc>
              </a:tr>
              <a:tr h="621236">
                <a:tc rowSpan="3">
                  <a:txBody>
                    <a:bodyPr/>
                    <a:lstStyle/>
                    <a:p>
                      <a:endParaRPr lang="en-US" sz="1400" dirty="0"/>
                    </a:p>
                  </a:txBody>
                  <a:tcPr anchor="ctr">
                    <a:solidFill>
                      <a:schemeClr val="accent6">
                        <a:lumMod val="60000"/>
                        <a:lumOff val="40000"/>
                      </a:schemeClr>
                    </a:solidFill>
                  </a:tcPr>
                </a:tc>
                <a:tc>
                  <a:txBody>
                    <a:bodyPr/>
                    <a:lstStyle/>
                    <a:p>
                      <a:r>
                        <a:rPr lang="en-US" sz="1400" dirty="0" smtClean="0"/>
                        <a:t>Best practices </a:t>
                      </a:r>
                      <a:endParaRPr lang="en-US" sz="1400" dirty="0"/>
                    </a:p>
                  </a:txBody>
                  <a:tcPr anchor="ctr">
                    <a:solidFill>
                      <a:schemeClr val="accent6">
                        <a:lumMod val="20000"/>
                        <a:lumOff val="80000"/>
                      </a:schemeClr>
                    </a:solidFill>
                  </a:tcPr>
                </a:tc>
                <a:tc>
                  <a:txBody>
                    <a:bodyPr/>
                    <a:lstStyle/>
                    <a:p>
                      <a:endParaRPr lang="en-US" dirty="0"/>
                    </a:p>
                  </a:txBody>
                  <a:tcPr>
                    <a:solidFill>
                      <a:schemeClr val="accent6">
                        <a:lumMod val="20000"/>
                        <a:lumOff val="80000"/>
                      </a:schemeClr>
                    </a:solidFill>
                  </a:tcPr>
                </a:tc>
                <a:tc>
                  <a:txBody>
                    <a:bodyPr/>
                    <a:lstStyle/>
                    <a:p>
                      <a:endParaRPr lang="en-US" dirty="0"/>
                    </a:p>
                  </a:txBody>
                  <a:tcPr>
                    <a:solidFill>
                      <a:schemeClr val="accent6">
                        <a:lumMod val="20000"/>
                        <a:lumOff val="80000"/>
                      </a:schemeClr>
                    </a:solidFill>
                  </a:tcPr>
                </a:tc>
                <a:tc>
                  <a:txBody>
                    <a:bodyPr/>
                    <a:lstStyle/>
                    <a:p>
                      <a:endParaRPr lang="en-US" dirty="0"/>
                    </a:p>
                  </a:txBody>
                  <a:tcPr>
                    <a:solidFill>
                      <a:schemeClr val="accent6">
                        <a:lumMod val="20000"/>
                        <a:lumOff val="80000"/>
                      </a:schemeClr>
                    </a:solidFill>
                  </a:tcPr>
                </a:tc>
                <a:tc>
                  <a:txBody>
                    <a:bodyPr/>
                    <a:lstStyle/>
                    <a:p>
                      <a:endParaRPr lang="en-US" dirty="0"/>
                    </a:p>
                  </a:txBody>
                  <a:tcPr>
                    <a:solidFill>
                      <a:schemeClr val="accent6">
                        <a:lumMod val="20000"/>
                        <a:lumOff val="80000"/>
                      </a:schemeClr>
                    </a:solidFill>
                  </a:tcPr>
                </a:tc>
                <a:tc>
                  <a:txBody>
                    <a:bodyPr/>
                    <a:lstStyle/>
                    <a:p>
                      <a:endParaRPr lang="en-US" dirty="0"/>
                    </a:p>
                  </a:txBody>
                  <a:tcPr>
                    <a:solidFill>
                      <a:schemeClr val="accent6">
                        <a:lumMod val="20000"/>
                        <a:lumOff val="80000"/>
                      </a:schemeClr>
                    </a:solidFill>
                  </a:tcPr>
                </a:tc>
                <a:tc>
                  <a:txBody>
                    <a:bodyPr/>
                    <a:lstStyle/>
                    <a:p>
                      <a:endParaRPr lang="en-US" dirty="0"/>
                    </a:p>
                  </a:txBody>
                  <a:tcPr>
                    <a:solidFill>
                      <a:schemeClr val="accent6">
                        <a:lumMod val="20000"/>
                        <a:lumOff val="80000"/>
                      </a:schemeClr>
                    </a:solidFill>
                  </a:tcPr>
                </a:tc>
              </a:tr>
              <a:tr h="613668">
                <a:tc vMerge="1">
                  <a:txBody>
                    <a:bodyPr/>
                    <a:lstStyle/>
                    <a:p>
                      <a:endParaRPr lang="en-US" sz="1400" dirty="0"/>
                    </a:p>
                  </a:txBody>
                  <a:tcPr anchor="ctr">
                    <a:solidFill>
                      <a:schemeClr val="accent6">
                        <a:lumMod val="60000"/>
                        <a:lumOff val="40000"/>
                      </a:schemeClr>
                    </a:solidFill>
                  </a:tcPr>
                </a:tc>
                <a:tc>
                  <a:txBody>
                    <a:bodyPr/>
                    <a:lstStyle/>
                    <a:p>
                      <a:r>
                        <a:rPr lang="en-US" sz="1400" dirty="0" smtClean="0"/>
                        <a:t>New</a:t>
                      </a:r>
                      <a:r>
                        <a:rPr lang="en-US" sz="1400" baseline="0" dirty="0" smtClean="0"/>
                        <a:t> instruments or tools for the ECP</a:t>
                      </a:r>
                      <a:endParaRPr lang="en-US" sz="1400" dirty="0"/>
                    </a:p>
                  </a:txBody>
                  <a:tcPr anchor="ctr">
                    <a:solidFill>
                      <a:schemeClr val="accent6">
                        <a:lumMod val="40000"/>
                        <a:lumOff val="60000"/>
                      </a:schemeClr>
                    </a:solidFill>
                  </a:tcPr>
                </a:tc>
                <a:tc>
                  <a:txBody>
                    <a:bodyPr/>
                    <a:lstStyle/>
                    <a:p>
                      <a:endParaRPr lang="en-US" dirty="0"/>
                    </a:p>
                  </a:txBody>
                  <a:tcPr>
                    <a:solidFill>
                      <a:schemeClr val="accent6">
                        <a:lumMod val="40000"/>
                        <a:lumOff val="60000"/>
                      </a:schemeClr>
                    </a:solidFill>
                  </a:tcPr>
                </a:tc>
                <a:tc>
                  <a:txBody>
                    <a:bodyPr/>
                    <a:lstStyle/>
                    <a:p>
                      <a:endParaRPr lang="en-US" dirty="0"/>
                    </a:p>
                  </a:txBody>
                  <a:tcPr>
                    <a:solidFill>
                      <a:schemeClr val="accent6">
                        <a:lumMod val="40000"/>
                        <a:lumOff val="60000"/>
                      </a:schemeClr>
                    </a:solidFill>
                  </a:tcPr>
                </a:tc>
                <a:tc>
                  <a:txBody>
                    <a:bodyPr/>
                    <a:lstStyle/>
                    <a:p>
                      <a:endParaRPr lang="en-US" dirty="0"/>
                    </a:p>
                  </a:txBody>
                  <a:tcPr>
                    <a:solidFill>
                      <a:schemeClr val="accent6">
                        <a:lumMod val="40000"/>
                        <a:lumOff val="60000"/>
                      </a:schemeClr>
                    </a:solidFill>
                  </a:tcPr>
                </a:tc>
                <a:tc>
                  <a:txBody>
                    <a:bodyPr/>
                    <a:lstStyle/>
                    <a:p>
                      <a:endParaRPr lang="en-US" dirty="0"/>
                    </a:p>
                  </a:txBody>
                  <a:tcPr>
                    <a:solidFill>
                      <a:schemeClr val="accent6">
                        <a:lumMod val="40000"/>
                        <a:lumOff val="60000"/>
                      </a:schemeClr>
                    </a:solidFill>
                  </a:tcPr>
                </a:tc>
                <a:tc>
                  <a:txBody>
                    <a:bodyPr/>
                    <a:lstStyle/>
                    <a:p>
                      <a:endParaRPr lang="en-US" dirty="0"/>
                    </a:p>
                  </a:txBody>
                  <a:tcPr>
                    <a:solidFill>
                      <a:schemeClr val="accent6">
                        <a:lumMod val="40000"/>
                        <a:lumOff val="60000"/>
                      </a:schemeClr>
                    </a:solidFill>
                  </a:tcPr>
                </a:tc>
                <a:tc>
                  <a:txBody>
                    <a:bodyPr/>
                    <a:lstStyle/>
                    <a:p>
                      <a:endParaRPr lang="en-US" dirty="0"/>
                    </a:p>
                  </a:txBody>
                  <a:tcPr>
                    <a:solidFill>
                      <a:schemeClr val="accent6">
                        <a:lumMod val="40000"/>
                        <a:lumOff val="60000"/>
                      </a:schemeClr>
                    </a:solidFill>
                  </a:tcPr>
                </a:tc>
              </a:tr>
              <a:tr h="613668">
                <a:tc vMerge="1">
                  <a:txBody>
                    <a:bodyPr/>
                    <a:lstStyle/>
                    <a:p>
                      <a:endParaRPr lang="en-US" sz="1400" dirty="0"/>
                    </a:p>
                  </a:txBody>
                  <a:tcPr anchor="ctr">
                    <a:solidFill>
                      <a:schemeClr val="accent6">
                        <a:lumMod val="60000"/>
                        <a:lumOff val="4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Capacity</a:t>
                      </a:r>
                      <a:r>
                        <a:rPr lang="en-US" sz="1400" baseline="0" dirty="0" smtClean="0"/>
                        <a:t> Building</a:t>
                      </a:r>
                      <a:endParaRPr lang="en-US" sz="1400" dirty="0" smtClean="0"/>
                    </a:p>
                  </a:txBody>
                  <a:tcPr anchor="ctr">
                    <a:solidFill>
                      <a:schemeClr val="accent6">
                        <a:lumMod val="20000"/>
                        <a:lumOff val="80000"/>
                      </a:schemeClr>
                    </a:solidFill>
                  </a:tcPr>
                </a:tc>
                <a:tc>
                  <a:txBody>
                    <a:bodyPr/>
                    <a:lstStyle/>
                    <a:p>
                      <a:endParaRPr lang="en-US" dirty="0"/>
                    </a:p>
                  </a:txBody>
                  <a:tcPr>
                    <a:solidFill>
                      <a:schemeClr val="accent6">
                        <a:lumMod val="20000"/>
                        <a:lumOff val="80000"/>
                      </a:schemeClr>
                    </a:solidFill>
                  </a:tcPr>
                </a:tc>
                <a:tc>
                  <a:txBody>
                    <a:bodyPr/>
                    <a:lstStyle/>
                    <a:p>
                      <a:endParaRPr lang="en-US" dirty="0"/>
                    </a:p>
                  </a:txBody>
                  <a:tcPr>
                    <a:solidFill>
                      <a:schemeClr val="accent6">
                        <a:lumMod val="20000"/>
                        <a:lumOff val="80000"/>
                      </a:schemeClr>
                    </a:solidFill>
                  </a:tcPr>
                </a:tc>
                <a:tc>
                  <a:txBody>
                    <a:bodyPr/>
                    <a:lstStyle/>
                    <a:p>
                      <a:endParaRPr lang="en-US" dirty="0"/>
                    </a:p>
                  </a:txBody>
                  <a:tcPr>
                    <a:solidFill>
                      <a:schemeClr val="accent6">
                        <a:lumMod val="20000"/>
                        <a:lumOff val="80000"/>
                      </a:schemeClr>
                    </a:solidFill>
                  </a:tcPr>
                </a:tc>
                <a:tc>
                  <a:txBody>
                    <a:bodyPr/>
                    <a:lstStyle/>
                    <a:p>
                      <a:endParaRPr lang="en-US" dirty="0"/>
                    </a:p>
                  </a:txBody>
                  <a:tcPr>
                    <a:solidFill>
                      <a:schemeClr val="accent6">
                        <a:lumMod val="20000"/>
                        <a:lumOff val="80000"/>
                      </a:schemeClr>
                    </a:solidFill>
                  </a:tcPr>
                </a:tc>
                <a:tc>
                  <a:txBody>
                    <a:bodyPr/>
                    <a:lstStyle/>
                    <a:p>
                      <a:endParaRPr lang="en-US" dirty="0"/>
                    </a:p>
                  </a:txBody>
                  <a:tcPr>
                    <a:solidFill>
                      <a:schemeClr val="accent6">
                        <a:lumMod val="20000"/>
                        <a:lumOff val="80000"/>
                      </a:schemeClr>
                    </a:solidFill>
                  </a:tcPr>
                </a:tc>
                <a:tc>
                  <a:txBody>
                    <a:bodyPr/>
                    <a:lstStyle/>
                    <a:p>
                      <a:endParaRPr lang="en-US" dirty="0"/>
                    </a:p>
                  </a:txBody>
                  <a:tcPr>
                    <a:solidFill>
                      <a:schemeClr val="accent6">
                        <a:lumMod val="20000"/>
                        <a:lumOff val="80000"/>
                      </a:schemeClr>
                    </a:solidFill>
                  </a:tcPr>
                </a:tc>
              </a:tr>
            </a:tbl>
          </a:graphicData>
        </a:graphic>
      </p:graphicFrame>
      <p:sp>
        <p:nvSpPr>
          <p:cNvPr id="10" name="Rounded Rectangle 9"/>
          <p:cNvSpPr/>
          <p:nvPr/>
        </p:nvSpPr>
        <p:spPr>
          <a:xfrm>
            <a:off x="4267199" y="3656856"/>
            <a:ext cx="914400" cy="30480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u="sng" dirty="0" smtClean="0">
                <a:solidFill>
                  <a:schemeClr val="tx1"/>
                </a:solidFill>
              </a:rPr>
              <a:t>Discussion</a:t>
            </a:r>
            <a:endParaRPr lang="en-US" sz="1200" u="sng" dirty="0">
              <a:solidFill>
                <a:schemeClr val="tx1"/>
              </a:solidFill>
            </a:endParaRPr>
          </a:p>
        </p:txBody>
      </p:sp>
      <p:sp>
        <p:nvSpPr>
          <p:cNvPr id="11" name="Rounded Rectangle 10"/>
          <p:cNvSpPr/>
          <p:nvPr/>
        </p:nvSpPr>
        <p:spPr>
          <a:xfrm>
            <a:off x="4267199" y="3275856"/>
            <a:ext cx="914400" cy="30480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u="sng" dirty="0" smtClean="0">
                <a:solidFill>
                  <a:schemeClr val="tx1"/>
                </a:solidFill>
              </a:rPr>
              <a:t>Discussion</a:t>
            </a:r>
            <a:endParaRPr lang="en-US" sz="1200" u="sng" dirty="0">
              <a:solidFill>
                <a:schemeClr val="tx1"/>
              </a:solidFill>
            </a:endParaRPr>
          </a:p>
        </p:txBody>
      </p:sp>
      <p:sp>
        <p:nvSpPr>
          <p:cNvPr id="12" name="Rounded Rectangle 11"/>
          <p:cNvSpPr/>
          <p:nvPr/>
        </p:nvSpPr>
        <p:spPr>
          <a:xfrm>
            <a:off x="4267199" y="4190256"/>
            <a:ext cx="914400" cy="30480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u="sng" dirty="0" smtClean="0">
                <a:solidFill>
                  <a:schemeClr val="tx1"/>
                </a:solidFill>
              </a:rPr>
              <a:t>Discussion</a:t>
            </a:r>
            <a:endParaRPr lang="en-US" sz="1200" u="sng" dirty="0">
              <a:solidFill>
                <a:schemeClr val="tx1"/>
              </a:solidFill>
            </a:endParaRPr>
          </a:p>
        </p:txBody>
      </p:sp>
      <p:sp>
        <p:nvSpPr>
          <p:cNvPr id="18" name="Right Arrow 17"/>
          <p:cNvSpPr/>
          <p:nvPr/>
        </p:nvSpPr>
        <p:spPr>
          <a:xfrm>
            <a:off x="4038599" y="4723656"/>
            <a:ext cx="2895600" cy="228600"/>
          </a:xfrm>
          <a:prstGeom prst="rightArrow">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0" name="Rounded Rectangle 19"/>
          <p:cNvSpPr/>
          <p:nvPr/>
        </p:nvSpPr>
        <p:spPr>
          <a:xfrm>
            <a:off x="4190999" y="4952256"/>
            <a:ext cx="2971800" cy="15240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tx1"/>
                </a:solidFill>
              </a:rPr>
              <a:t>Collecting Best Practices</a:t>
            </a:r>
            <a:endParaRPr lang="en-US" sz="1200" dirty="0">
              <a:solidFill>
                <a:schemeClr val="tx1"/>
              </a:solidFill>
            </a:endParaRPr>
          </a:p>
        </p:txBody>
      </p:sp>
      <p:sp>
        <p:nvSpPr>
          <p:cNvPr id="21" name="Right Arrow 20"/>
          <p:cNvSpPr/>
          <p:nvPr/>
        </p:nvSpPr>
        <p:spPr>
          <a:xfrm>
            <a:off x="5562599" y="5334000"/>
            <a:ext cx="2286000" cy="228600"/>
          </a:xfrm>
          <a:prstGeom prst="rightArrow">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2" name="Rounded Rectangle 21"/>
          <p:cNvSpPr/>
          <p:nvPr/>
        </p:nvSpPr>
        <p:spPr>
          <a:xfrm>
            <a:off x="5562600" y="5562600"/>
            <a:ext cx="2286000" cy="30480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tx1"/>
                </a:solidFill>
              </a:rPr>
              <a:t>Development of new tools</a:t>
            </a:r>
          </a:p>
          <a:p>
            <a:pPr algn="ctr"/>
            <a:r>
              <a:rPr lang="en-US" sz="1200" dirty="0" smtClean="0">
                <a:solidFill>
                  <a:schemeClr val="tx1"/>
                </a:solidFill>
              </a:rPr>
              <a:t> (where appropriate) </a:t>
            </a:r>
            <a:endParaRPr lang="en-US" sz="1200" dirty="0">
              <a:solidFill>
                <a:schemeClr val="tx1"/>
              </a:solidFill>
            </a:endParaRPr>
          </a:p>
        </p:txBody>
      </p:sp>
      <p:sp>
        <p:nvSpPr>
          <p:cNvPr id="28" name="Oval 27"/>
          <p:cNvSpPr/>
          <p:nvPr/>
        </p:nvSpPr>
        <p:spPr>
          <a:xfrm>
            <a:off x="3321424" y="2209056"/>
            <a:ext cx="1098176" cy="304800"/>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smtClean="0">
                <a:solidFill>
                  <a:schemeClr val="tx1"/>
                </a:solidFill>
              </a:rPr>
              <a:t>Adopted</a:t>
            </a:r>
            <a:endParaRPr lang="en-US" sz="1200" b="1" dirty="0">
              <a:solidFill>
                <a:schemeClr val="tx1"/>
              </a:solidFill>
            </a:endParaRPr>
          </a:p>
        </p:txBody>
      </p:sp>
      <p:sp>
        <p:nvSpPr>
          <p:cNvPr id="29" name="Oval 28"/>
          <p:cNvSpPr/>
          <p:nvPr/>
        </p:nvSpPr>
        <p:spPr>
          <a:xfrm>
            <a:off x="3321424" y="1751856"/>
            <a:ext cx="1098176" cy="304800"/>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smtClean="0">
                <a:solidFill>
                  <a:schemeClr val="tx1"/>
                </a:solidFill>
              </a:rPr>
              <a:t>Adopted</a:t>
            </a:r>
            <a:endParaRPr lang="en-US" sz="1200" b="1" dirty="0">
              <a:solidFill>
                <a:schemeClr val="tx1"/>
              </a:solidFill>
            </a:endParaRPr>
          </a:p>
        </p:txBody>
      </p:sp>
      <p:sp>
        <p:nvSpPr>
          <p:cNvPr id="34" name="Oval 33"/>
          <p:cNvSpPr/>
          <p:nvPr/>
        </p:nvSpPr>
        <p:spPr>
          <a:xfrm>
            <a:off x="7010399" y="4723656"/>
            <a:ext cx="1098176" cy="304800"/>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smtClean="0">
                <a:solidFill>
                  <a:schemeClr val="tx1"/>
                </a:solidFill>
              </a:rPr>
              <a:t>Approval</a:t>
            </a:r>
            <a:endParaRPr lang="en-US" sz="1200" b="1" dirty="0">
              <a:solidFill>
                <a:schemeClr val="tx1"/>
              </a:solidFill>
            </a:endParaRPr>
          </a:p>
        </p:txBody>
      </p:sp>
      <p:sp>
        <p:nvSpPr>
          <p:cNvPr id="35" name="Oval 34"/>
          <p:cNvSpPr/>
          <p:nvPr/>
        </p:nvSpPr>
        <p:spPr>
          <a:xfrm>
            <a:off x="7848600" y="5410200"/>
            <a:ext cx="1098176" cy="304800"/>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smtClean="0">
                <a:solidFill>
                  <a:schemeClr val="tx1"/>
                </a:solidFill>
              </a:rPr>
              <a:t>Approval</a:t>
            </a:r>
            <a:endParaRPr lang="en-US" sz="1200" b="1" dirty="0">
              <a:solidFill>
                <a:schemeClr val="tx1"/>
              </a:solidFill>
            </a:endParaRPr>
          </a:p>
        </p:txBody>
      </p:sp>
      <p:sp>
        <p:nvSpPr>
          <p:cNvPr id="36" name="Rounded Rectangle 35"/>
          <p:cNvSpPr/>
          <p:nvPr/>
        </p:nvSpPr>
        <p:spPr>
          <a:xfrm>
            <a:off x="4267199" y="2742456"/>
            <a:ext cx="914400" cy="30480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u="sng" dirty="0" smtClean="0">
                <a:solidFill>
                  <a:schemeClr val="tx1"/>
                </a:solidFill>
              </a:rPr>
              <a:t>Discussion</a:t>
            </a:r>
            <a:endParaRPr lang="en-US" sz="1200" u="sng" dirty="0">
              <a:solidFill>
                <a:schemeClr val="tx1"/>
              </a:solidFill>
            </a:endParaRPr>
          </a:p>
        </p:txBody>
      </p:sp>
      <p:sp>
        <p:nvSpPr>
          <p:cNvPr id="23" name="Rounded Rectangle 22"/>
          <p:cNvSpPr/>
          <p:nvPr/>
        </p:nvSpPr>
        <p:spPr>
          <a:xfrm>
            <a:off x="152400" y="152400"/>
            <a:ext cx="8747655" cy="449789"/>
          </a:xfrm>
          <a:prstGeom prst="roundRect">
            <a:avLst/>
          </a:prstGeom>
          <a:solidFill>
            <a:srgbClr val="0070C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3200" b="1" dirty="0" smtClean="0">
                <a:latin typeface="Arial" pitchFamily="34" charset="0"/>
                <a:cs typeface="Arial" pitchFamily="34" charset="0"/>
              </a:rPr>
              <a:t>Development of the ECP</a:t>
            </a:r>
            <a:endParaRPr lang="en-US" sz="3200" b="1" dirty="0">
              <a:latin typeface="Arial" pitchFamily="34" charset="0"/>
              <a:cs typeface="Arial" pitchFamily="34" charset="0"/>
            </a:endParaRPr>
          </a:p>
        </p:txBody>
      </p:sp>
      <p:sp>
        <p:nvSpPr>
          <p:cNvPr id="24" name="Slide Number Placeholder 23"/>
          <p:cNvSpPr>
            <a:spLocks noGrp="1"/>
          </p:cNvSpPr>
          <p:nvPr>
            <p:ph type="sldNum" sz="quarter" idx="12"/>
          </p:nvPr>
        </p:nvSpPr>
        <p:spPr/>
        <p:txBody>
          <a:bodyPr/>
          <a:lstStyle/>
          <a:p>
            <a:fld id="{76DC4C52-1613-45AF-9B0A-F1602EB214A3}" type="slidenum">
              <a:rPr lang="en-US" smtClean="0"/>
              <a:pPr/>
              <a:t>8</a:t>
            </a:fld>
            <a:endParaRPr lang="en-US"/>
          </a:p>
        </p:txBody>
      </p:sp>
      <p:sp>
        <p:nvSpPr>
          <p:cNvPr id="25" name="Right Arrow 24"/>
          <p:cNvSpPr/>
          <p:nvPr/>
        </p:nvSpPr>
        <p:spPr>
          <a:xfrm>
            <a:off x="4038599" y="6019800"/>
            <a:ext cx="4876799" cy="228600"/>
          </a:xfrm>
          <a:prstGeom prst="rightArrow">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9" name="Oval 18"/>
          <p:cNvSpPr/>
          <p:nvPr/>
        </p:nvSpPr>
        <p:spPr>
          <a:xfrm>
            <a:off x="5029200" y="4191000"/>
            <a:ext cx="1098176" cy="304800"/>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smtClean="0">
                <a:solidFill>
                  <a:schemeClr val="tx1"/>
                </a:solidFill>
              </a:rPr>
              <a:t>Adopted</a:t>
            </a:r>
            <a:endParaRPr lang="en-US" sz="1200" b="1" dirty="0">
              <a:solidFill>
                <a:schemeClr val="tx1"/>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ounded Rectangle 22"/>
          <p:cNvSpPr/>
          <p:nvPr/>
        </p:nvSpPr>
        <p:spPr>
          <a:xfrm>
            <a:off x="76200" y="152400"/>
            <a:ext cx="8747655" cy="449789"/>
          </a:xfrm>
          <a:prstGeom prst="roundRect">
            <a:avLst/>
          </a:prstGeom>
          <a:solidFill>
            <a:srgbClr val="0070C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1"/>
          </a:lnRef>
          <a:fillRef idx="3">
            <a:schemeClr val="accent1"/>
          </a:fillRef>
          <a:effectRef idx="2">
            <a:schemeClr val="accent1"/>
          </a:effectRef>
          <a:fontRef idx="minor">
            <a:schemeClr val="lt1"/>
          </a:fontRef>
        </p:style>
        <p:txBody>
          <a:bodyPr anchor="ctr"/>
          <a:lstStyle/>
          <a:p>
            <a:pPr algn="ctr" defTabSz="914400" fontAlgn="auto">
              <a:spcBef>
                <a:spcPts val="0"/>
              </a:spcBef>
              <a:spcAft>
                <a:spcPts val="0"/>
              </a:spcAft>
              <a:defRPr/>
            </a:pPr>
            <a:r>
              <a:rPr lang="en-US" sz="3200" b="1" dirty="0" smtClean="0">
                <a:solidFill>
                  <a:prstClr val="white"/>
                </a:solidFill>
                <a:latin typeface="Arial" pitchFamily="34" charset="0"/>
                <a:cs typeface="Arial" pitchFamily="34" charset="0"/>
              </a:rPr>
              <a:t>Schedule of existing instruments and tools</a:t>
            </a:r>
            <a:endParaRPr lang="en-US" sz="3200" b="1" dirty="0">
              <a:solidFill>
                <a:prstClr val="white"/>
              </a:solidFill>
              <a:latin typeface="Arial" pitchFamily="34" charset="0"/>
              <a:cs typeface="Arial" pitchFamily="34" charset="0"/>
            </a:endParaRPr>
          </a:p>
        </p:txBody>
      </p:sp>
      <p:sp>
        <p:nvSpPr>
          <p:cNvPr id="9" name="Rectangle 8"/>
          <p:cNvSpPr/>
          <p:nvPr/>
        </p:nvSpPr>
        <p:spPr>
          <a:xfrm>
            <a:off x="228600" y="685800"/>
            <a:ext cx="8610600" cy="1143000"/>
          </a:xfrm>
          <a:prstGeom prst="rect">
            <a:avLst/>
          </a:prstGeom>
          <a:no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fontAlgn="auto">
              <a:spcBef>
                <a:spcPts val="0"/>
              </a:spcBef>
              <a:spcAft>
                <a:spcPts val="0"/>
              </a:spcAft>
            </a:pPr>
            <a:r>
              <a:rPr lang="en-US" sz="2000" dirty="0" smtClean="0">
                <a:solidFill>
                  <a:prstClr val="black"/>
                </a:solidFill>
              </a:rPr>
              <a:t>The Schedule provides technical details of all related instruments and tools. </a:t>
            </a:r>
          </a:p>
          <a:p>
            <a:pPr defTabSz="914400" fontAlgn="auto">
              <a:spcBef>
                <a:spcPts val="0"/>
              </a:spcBef>
              <a:spcAft>
                <a:spcPts val="0"/>
              </a:spcAft>
            </a:pPr>
            <a:r>
              <a:rPr lang="en-US" sz="2000" dirty="0" smtClean="0">
                <a:solidFill>
                  <a:prstClr val="black"/>
                </a:solidFill>
              </a:rPr>
              <a:t>It describes prime text and supporting instruments &amp; tools in each area.  </a:t>
            </a:r>
          </a:p>
        </p:txBody>
      </p:sp>
      <p:graphicFrame>
        <p:nvGraphicFramePr>
          <p:cNvPr id="10" name="Table 9"/>
          <p:cNvGraphicFramePr>
            <a:graphicFrameLocks noGrp="1"/>
          </p:cNvGraphicFramePr>
          <p:nvPr/>
        </p:nvGraphicFramePr>
        <p:xfrm>
          <a:off x="1669732" y="2538731"/>
          <a:ext cx="5804535" cy="1663379"/>
        </p:xfrm>
        <a:graphic>
          <a:graphicData uri="http://schemas.openxmlformats.org/drawingml/2006/table">
            <a:tbl>
              <a:tblPr/>
              <a:tblGrid>
                <a:gridCol w="1403985"/>
                <a:gridCol w="4400550"/>
              </a:tblGrid>
              <a:tr h="169705">
                <a:tc gridSpan="2">
                  <a:txBody>
                    <a:bodyPr/>
                    <a:lstStyle/>
                    <a:p>
                      <a:pPr marL="0" marR="0" algn="ctr">
                        <a:lnSpc>
                          <a:spcPct val="115000"/>
                        </a:lnSpc>
                        <a:spcBef>
                          <a:spcPts val="0"/>
                        </a:spcBef>
                        <a:spcAft>
                          <a:spcPts val="0"/>
                        </a:spcAft>
                      </a:pPr>
                      <a:r>
                        <a:rPr lang="en-US" sz="1000" dirty="0">
                          <a:solidFill>
                            <a:srgbClr val="000000"/>
                          </a:solidFill>
                          <a:latin typeface="Arial"/>
                          <a:ea typeface="Times New Roman"/>
                          <a:cs typeface="Arial"/>
                        </a:rPr>
                        <a:t>Section 1 - PRIME TEXT</a:t>
                      </a:r>
                      <a:endParaRPr lang="en-US" sz="1100" dirty="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hMerge="1">
                  <a:txBody>
                    <a:bodyPr/>
                    <a:lstStyle/>
                    <a:p>
                      <a:endParaRPr lang="en-US"/>
                    </a:p>
                  </a:txBody>
                  <a:tcPr/>
                </a:tc>
              </a:tr>
              <a:tr h="169705">
                <a:tc>
                  <a:txBody>
                    <a:bodyPr/>
                    <a:lstStyle/>
                    <a:p>
                      <a:pPr marL="0" marR="0" algn="ctr">
                        <a:lnSpc>
                          <a:spcPct val="115000"/>
                        </a:lnSpc>
                        <a:spcBef>
                          <a:spcPts val="0"/>
                        </a:spcBef>
                        <a:spcAft>
                          <a:spcPts val="0"/>
                        </a:spcAft>
                      </a:pPr>
                      <a:r>
                        <a:rPr lang="en-US" sz="1000">
                          <a:solidFill>
                            <a:srgbClr val="000000"/>
                          </a:solidFill>
                          <a:latin typeface="Arial"/>
                          <a:ea typeface="Times New Roman"/>
                          <a:cs typeface="Arial"/>
                        </a:rPr>
                        <a:t>INSTRUMENT</a:t>
                      </a:r>
                      <a:endParaRPr lang="en-US" sz="110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ctr">
                        <a:lnSpc>
                          <a:spcPct val="115000"/>
                        </a:lnSpc>
                        <a:spcBef>
                          <a:spcPts val="0"/>
                        </a:spcBef>
                        <a:spcAft>
                          <a:spcPts val="0"/>
                        </a:spcAft>
                      </a:pPr>
                      <a:r>
                        <a:rPr lang="en-US" sz="1000">
                          <a:solidFill>
                            <a:srgbClr val="000000"/>
                          </a:solidFill>
                          <a:latin typeface="Arial"/>
                          <a:ea typeface="Times New Roman"/>
                          <a:cs typeface="Arial"/>
                        </a:rPr>
                        <a:t>DESCRIPTION AND AVAILABILITY</a:t>
                      </a:r>
                      <a:endParaRPr lang="en-US" sz="110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1312859">
                <a:tc>
                  <a:txBody>
                    <a:bodyPr/>
                    <a:lstStyle/>
                    <a:p>
                      <a:pPr marL="0" marR="0">
                        <a:lnSpc>
                          <a:spcPct val="115000"/>
                        </a:lnSpc>
                        <a:spcBef>
                          <a:spcPts val="0"/>
                        </a:spcBef>
                        <a:spcAft>
                          <a:spcPts val="0"/>
                        </a:spcAft>
                      </a:pPr>
                      <a:r>
                        <a:rPr lang="en-US" sz="1000">
                          <a:solidFill>
                            <a:srgbClr val="000000"/>
                          </a:solidFill>
                          <a:latin typeface="Arial"/>
                          <a:ea typeface="Times New Roman"/>
                          <a:cs typeface="Arial"/>
                        </a:rPr>
                        <a:t>2-4-1</a:t>
                      </a:r>
                      <a:endParaRPr lang="en-US" sz="1100">
                        <a:latin typeface="Arial"/>
                        <a:ea typeface="Times New Roman"/>
                        <a:cs typeface="Times New Roman"/>
                      </a:endParaRPr>
                    </a:p>
                    <a:p>
                      <a:pPr marL="0" marR="0">
                        <a:lnSpc>
                          <a:spcPct val="115000"/>
                        </a:lnSpc>
                        <a:spcBef>
                          <a:spcPts val="0"/>
                        </a:spcBef>
                        <a:spcAft>
                          <a:spcPts val="0"/>
                        </a:spcAft>
                      </a:pPr>
                      <a:r>
                        <a:rPr lang="en-US" sz="1000">
                          <a:solidFill>
                            <a:srgbClr val="000000"/>
                          </a:solidFill>
                          <a:latin typeface="Arial"/>
                          <a:ea typeface="Times New Roman"/>
                          <a:cs typeface="Arial"/>
                        </a:rPr>
                        <a:t>Revised Kyoto Convention (RKC)</a:t>
                      </a:r>
                      <a:endParaRPr lang="en-US" sz="110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735" marR="0">
                        <a:lnSpc>
                          <a:spcPct val="115000"/>
                        </a:lnSpc>
                        <a:spcBef>
                          <a:spcPts val="0"/>
                        </a:spcBef>
                        <a:spcAft>
                          <a:spcPts val="0"/>
                        </a:spcAft>
                      </a:pPr>
                      <a:r>
                        <a:rPr lang="en-US" sz="1000" dirty="0" smtClean="0">
                          <a:solidFill>
                            <a:srgbClr val="000000"/>
                          </a:solidFill>
                          <a:latin typeface="Arial"/>
                          <a:ea typeface="Times New Roman"/>
                          <a:cs typeface="Arial"/>
                        </a:rPr>
                        <a:t>Standards </a:t>
                      </a:r>
                      <a:r>
                        <a:rPr lang="en-US" sz="1000" dirty="0">
                          <a:solidFill>
                            <a:srgbClr val="000000"/>
                          </a:solidFill>
                          <a:latin typeface="Arial"/>
                          <a:ea typeface="Times New Roman"/>
                          <a:cs typeface="Arial"/>
                        </a:rPr>
                        <a:t>6.3 to 6.5 of the General Annex to the Revised Kyoto Convention set out </a:t>
                      </a:r>
                      <a:r>
                        <a:rPr lang="en-US" sz="1000" dirty="0" smtClean="0">
                          <a:solidFill>
                            <a:srgbClr val="000000"/>
                          </a:solidFill>
                          <a:latin typeface="Arial"/>
                          <a:ea typeface="Times New Roman"/>
                          <a:cs typeface="Arial"/>
                        </a:rPr>
                        <a:t>principles </a:t>
                      </a:r>
                      <a:r>
                        <a:rPr lang="en-US" sz="1000" dirty="0">
                          <a:solidFill>
                            <a:srgbClr val="000000"/>
                          </a:solidFill>
                          <a:latin typeface="Arial"/>
                          <a:ea typeface="Times New Roman"/>
                          <a:cs typeface="Arial"/>
                        </a:rPr>
                        <a:t>of Customs Risk management. The Guidelines to these Standards cover many aspects of risk </a:t>
                      </a:r>
                      <a:r>
                        <a:rPr lang="en-US" sz="1000" dirty="0" smtClean="0">
                          <a:solidFill>
                            <a:srgbClr val="000000"/>
                          </a:solidFill>
                          <a:latin typeface="Arial"/>
                          <a:ea typeface="Times New Roman"/>
                          <a:cs typeface="Arial"/>
                        </a:rPr>
                        <a:t>management, including </a:t>
                      </a:r>
                      <a:r>
                        <a:rPr lang="en-US" sz="1000" dirty="0">
                          <a:solidFill>
                            <a:srgbClr val="000000"/>
                          </a:solidFill>
                          <a:latin typeface="Arial"/>
                          <a:ea typeface="Times New Roman"/>
                          <a:cs typeface="Arial"/>
                        </a:rPr>
                        <a:t>control method, supporting infrastructure and examples of a Customs control process.</a:t>
                      </a:r>
                      <a:endParaRPr lang="en-US" sz="1100" dirty="0">
                        <a:latin typeface="Arial"/>
                        <a:ea typeface="Times New Roman"/>
                        <a:cs typeface="Times New Roman"/>
                      </a:endParaRPr>
                    </a:p>
                    <a:p>
                      <a:pPr marL="219075" marR="0">
                        <a:lnSpc>
                          <a:spcPct val="115000"/>
                        </a:lnSpc>
                        <a:spcBef>
                          <a:spcPts val="0"/>
                        </a:spcBef>
                        <a:spcAft>
                          <a:spcPts val="0"/>
                        </a:spcAft>
                      </a:pPr>
                      <a:r>
                        <a:rPr lang="en-US" sz="1000" dirty="0">
                          <a:solidFill>
                            <a:srgbClr val="000000"/>
                          </a:solidFill>
                          <a:latin typeface="Arial"/>
                          <a:ea typeface="Times New Roman"/>
                          <a:cs typeface="Arial"/>
                        </a:rPr>
                        <a:t>The Legal Text is available </a:t>
                      </a:r>
                      <a:r>
                        <a:rPr lang="en-US" sz="1000" u="sng" dirty="0">
                          <a:solidFill>
                            <a:srgbClr val="0070C0"/>
                          </a:solidFill>
                          <a:latin typeface="Arial"/>
                          <a:ea typeface="Times New Roman"/>
                          <a:cs typeface="Arial"/>
                        </a:rPr>
                        <a:t>here</a:t>
                      </a:r>
                      <a:r>
                        <a:rPr lang="en-US" sz="1000" dirty="0">
                          <a:solidFill>
                            <a:srgbClr val="000000"/>
                          </a:solidFill>
                          <a:latin typeface="Arial"/>
                          <a:ea typeface="Times New Roman"/>
                          <a:cs typeface="Arial"/>
                        </a:rPr>
                        <a:t>.</a:t>
                      </a:r>
                      <a:endParaRPr lang="en-US" sz="1100" dirty="0">
                        <a:latin typeface="Arial"/>
                        <a:ea typeface="Times New Roman"/>
                        <a:cs typeface="Times New Roman"/>
                      </a:endParaRPr>
                    </a:p>
                    <a:p>
                      <a:pPr marL="219075" marR="0">
                        <a:lnSpc>
                          <a:spcPct val="115000"/>
                        </a:lnSpc>
                        <a:spcBef>
                          <a:spcPts val="0"/>
                        </a:spcBef>
                        <a:spcAft>
                          <a:spcPts val="0"/>
                        </a:spcAft>
                      </a:pPr>
                      <a:r>
                        <a:rPr lang="en-US" sz="1000" dirty="0">
                          <a:solidFill>
                            <a:srgbClr val="000000"/>
                          </a:solidFill>
                          <a:latin typeface="Arial"/>
                          <a:ea typeface="Times New Roman"/>
                          <a:cs typeface="Arial"/>
                        </a:rPr>
                        <a:t>The Guidelines are available on the </a:t>
                      </a:r>
                      <a:r>
                        <a:rPr lang="en-US" sz="1000" u="sng" dirty="0">
                          <a:solidFill>
                            <a:srgbClr val="0070C0"/>
                          </a:solidFill>
                          <a:latin typeface="Arial"/>
                          <a:ea typeface="Times New Roman"/>
                          <a:cs typeface="Arial"/>
                        </a:rPr>
                        <a:t>WCO online shop</a:t>
                      </a:r>
                      <a:r>
                        <a:rPr lang="en-US" sz="1000" dirty="0">
                          <a:solidFill>
                            <a:srgbClr val="0070C0"/>
                          </a:solidFill>
                          <a:latin typeface="Arial"/>
                          <a:ea typeface="Times New Roman"/>
                          <a:cs typeface="Arial"/>
                        </a:rPr>
                        <a:t>.</a:t>
                      </a:r>
                      <a:endParaRPr lang="en-US" sz="1100" dirty="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0721" name="Rectangle 1"/>
          <p:cNvSpPr>
            <a:spLocks noChangeArrowheads="1"/>
          </p:cNvSpPr>
          <p:nvPr/>
        </p:nvSpPr>
        <p:spPr bwMode="auto">
          <a:xfrm>
            <a:off x="1600200" y="2209800"/>
            <a:ext cx="3962400" cy="2616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defTabSz="914400"/>
            <a:r>
              <a:rPr lang="en-GB" sz="1100" b="1" dirty="0" smtClean="0">
                <a:solidFill>
                  <a:prstClr val="black"/>
                </a:solidFill>
                <a:latin typeface="Arial" pitchFamily="34" charset="0"/>
                <a:ea typeface="Times New Roman" pitchFamily="18" charset="0"/>
                <a:cs typeface="Arial" pitchFamily="34" charset="0"/>
              </a:rPr>
              <a:t>2-4 Risk Management</a:t>
            </a:r>
            <a:endParaRPr lang="en-US" dirty="0" smtClean="0">
              <a:solidFill>
                <a:prstClr val="black"/>
              </a:solidFill>
              <a:latin typeface="Arial" pitchFamily="34" charset="0"/>
              <a:cs typeface="Arial" pitchFamily="34" charset="0"/>
            </a:endParaRPr>
          </a:p>
        </p:txBody>
      </p:sp>
      <p:graphicFrame>
        <p:nvGraphicFramePr>
          <p:cNvPr id="15" name="Table 14"/>
          <p:cNvGraphicFramePr>
            <a:graphicFrameLocks noGrp="1"/>
          </p:cNvGraphicFramePr>
          <p:nvPr/>
        </p:nvGraphicFramePr>
        <p:xfrm>
          <a:off x="1690370" y="4503420"/>
          <a:ext cx="5763260" cy="1821181"/>
        </p:xfrm>
        <a:graphic>
          <a:graphicData uri="http://schemas.openxmlformats.org/drawingml/2006/table">
            <a:tbl>
              <a:tblPr/>
              <a:tblGrid>
                <a:gridCol w="1351280"/>
                <a:gridCol w="4411980"/>
              </a:tblGrid>
              <a:tr h="209131">
                <a:tc gridSpan="2">
                  <a:txBody>
                    <a:bodyPr/>
                    <a:lstStyle/>
                    <a:p>
                      <a:pPr marL="0" marR="0" algn="ctr">
                        <a:lnSpc>
                          <a:spcPct val="115000"/>
                        </a:lnSpc>
                        <a:spcBef>
                          <a:spcPts val="0"/>
                        </a:spcBef>
                        <a:spcAft>
                          <a:spcPts val="0"/>
                        </a:spcAft>
                      </a:pPr>
                      <a:r>
                        <a:rPr lang="en-US" sz="1000" dirty="0">
                          <a:solidFill>
                            <a:srgbClr val="000000"/>
                          </a:solidFill>
                          <a:latin typeface="Arial"/>
                          <a:ea typeface="Times New Roman"/>
                          <a:cs typeface="Arial"/>
                        </a:rPr>
                        <a:t>Section 2 - SUPPORTING INSTRUMENTS &amp; TOOLS</a:t>
                      </a:r>
                      <a:endParaRPr lang="en-US" sz="1100" dirty="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hMerge="1">
                  <a:txBody>
                    <a:bodyPr/>
                    <a:lstStyle/>
                    <a:p>
                      <a:endParaRPr lang="en-US"/>
                    </a:p>
                  </a:txBody>
                  <a:tcPr/>
                </a:tc>
              </a:tr>
              <a:tr h="209131">
                <a:tc>
                  <a:txBody>
                    <a:bodyPr/>
                    <a:lstStyle/>
                    <a:p>
                      <a:pPr marL="0" marR="0" algn="ctr">
                        <a:lnSpc>
                          <a:spcPct val="115000"/>
                        </a:lnSpc>
                        <a:spcBef>
                          <a:spcPts val="0"/>
                        </a:spcBef>
                        <a:spcAft>
                          <a:spcPts val="0"/>
                        </a:spcAft>
                      </a:pPr>
                      <a:r>
                        <a:rPr lang="en-US" sz="1000">
                          <a:solidFill>
                            <a:srgbClr val="000000"/>
                          </a:solidFill>
                          <a:latin typeface="Arial"/>
                          <a:ea typeface="Times New Roman"/>
                          <a:cs typeface="Arial"/>
                        </a:rPr>
                        <a:t>INSTRUMENT/TOOL</a:t>
                      </a:r>
                      <a:endParaRPr lang="en-US" sz="110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ctr">
                        <a:lnSpc>
                          <a:spcPct val="115000"/>
                        </a:lnSpc>
                        <a:spcBef>
                          <a:spcPts val="0"/>
                        </a:spcBef>
                        <a:spcAft>
                          <a:spcPts val="0"/>
                        </a:spcAft>
                      </a:pPr>
                      <a:r>
                        <a:rPr lang="en-US" sz="1000">
                          <a:solidFill>
                            <a:srgbClr val="000000"/>
                          </a:solidFill>
                          <a:latin typeface="Arial"/>
                          <a:ea typeface="Times New Roman"/>
                          <a:cs typeface="Arial"/>
                        </a:rPr>
                        <a:t>DESCRIPTION AND AVAILABILITY</a:t>
                      </a:r>
                      <a:endParaRPr lang="en-US" sz="1100">
                        <a:latin typeface="Arial"/>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1402919">
                <a:tc>
                  <a:txBody>
                    <a:bodyPr/>
                    <a:lstStyle/>
                    <a:p>
                      <a:pPr marL="0" marR="0">
                        <a:lnSpc>
                          <a:spcPct val="115000"/>
                        </a:lnSpc>
                        <a:spcBef>
                          <a:spcPts val="0"/>
                        </a:spcBef>
                        <a:spcAft>
                          <a:spcPts val="0"/>
                        </a:spcAft>
                      </a:pPr>
                      <a:r>
                        <a:rPr lang="en-US" sz="1000">
                          <a:solidFill>
                            <a:srgbClr val="000000"/>
                          </a:solidFill>
                          <a:latin typeface="Arial"/>
                          <a:ea typeface="Times New Roman"/>
                          <a:cs typeface="Arial"/>
                        </a:rPr>
                        <a:t>2-4-2 The Compendium on Risk Management </a:t>
                      </a:r>
                      <a:endParaRPr lang="en-US" sz="110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0320" marR="0">
                        <a:lnSpc>
                          <a:spcPct val="115000"/>
                        </a:lnSpc>
                        <a:spcBef>
                          <a:spcPts val="0"/>
                        </a:spcBef>
                        <a:spcAft>
                          <a:spcPts val="0"/>
                        </a:spcAft>
                      </a:pPr>
                      <a:r>
                        <a:rPr lang="en-US" sz="1000" dirty="0">
                          <a:solidFill>
                            <a:srgbClr val="000000"/>
                          </a:solidFill>
                          <a:latin typeface="Arial"/>
                          <a:ea typeface="Times New Roman"/>
                          <a:cs typeface="Arial"/>
                        </a:rPr>
                        <a:t>The Compendium was adopted by the Customs Co-operation Council in 2011</a:t>
                      </a:r>
                      <a:endParaRPr lang="en-US" sz="1100" dirty="0">
                        <a:latin typeface="Arial"/>
                        <a:ea typeface="Times New Roman"/>
                        <a:cs typeface="Times New Roman"/>
                      </a:endParaRPr>
                    </a:p>
                    <a:p>
                      <a:pPr marL="200025" marR="0">
                        <a:lnSpc>
                          <a:spcPct val="115000"/>
                        </a:lnSpc>
                        <a:spcBef>
                          <a:spcPts val="0"/>
                        </a:spcBef>
                        <a:spcAft>
                          <a:spcPts val="0"/>
                        </a:spcAft>
                      </a:pPr>
                      <a:r>
                        <a:rPr lang="en-US" sz="1000" dirty="0">
                          <a:solidFill>
                            <a:srgbClr val="000000"/>
                          </a:solidFill>
                          <a:latin typeface="Arial"/>
                          <a:ea typeface="Times New Roman"/>
                          <a:cs typeface="Arial"/>
                        </a:rPr>
                        <a:t>- </a:t>
                      </a:r>
                      <a:r>
                        <a:rPr lang="en-US" sz="1000" dirty="0" smtClean="0">
                          <a:solidFill>
                            <a:srgbClr val="000000"/>
                          </a:solidFill>
                          <a:latin typeface="Arial"/>
                          <a:ea typeface="Times New Roman"/>
                          <a:cs typeface="Arial"/>
                        </a:rPr>
                        <a:t>The </a:t>
                      </a:r>
                      <a:r>
                        <a:rPr lang="en-US" sz="1000" dirty="0">
                          <a:solidFill>
                            <a:srgbClr val="000000"/>
                          </a:solidFill>
                          <a:latin typeface="Arial"/>
                          <a:ea typeface="Times New Roman"/>
                          <a:cs typeface="Arial"/>
                        </a:rPr>
                        <a:t>compendium contains the systematic application of management procedures and practices which provide Customs with the necessary information to address movements or consignments which present a risk.</a:t>
                      </a:r>
                      <a:endParaRPr lang="en-US" sz="1100" dirty="0">
                        <a:latin typeface="Arial"/>
                        <a:ea typeface="Times New Roman"/>
                        <a:cs typeface="Times New Roman"/>
                      </a:endParaRPr>
                    </a:p>
                    <a:p>
                      <a:pPr marL="219075" marR="0">
                        <a:lnSpc>
                          <a:spcPct val="115000"/>
                        </a:lnSpc>
                        <a:spcBef>
                          <a:spcPts val="0"/>
                        </a:spcBef>
                        <a:spcAft>
                          <a:spcPts val="0"/>
                        </a:spcAft>
                      </a:pPr>
                      <a:r>
                        <a:rPr lang="en-US" sz="1000" dirty="0">
                          <a:solidFill>
                            <a:srgbClr val="000000"/>
                          </a:solidFill>
                          <a:latin typeface="Arial"/>
                          <a:ea typeface="Times New Roman"/>
                          <a:cs typeface="Arial"/>
                        </a:rPr>
                        <a:t>The Compendium is available </a:t>
                      </a:r>
                      <a:r>
                        <a:rPr lang="en-US" sz="1000" u="sng" dirty="0">
                          <a:solidFill>
                            <a:srgbClr val="0070C0"/>
                          </a:solidFill>
                          <a:latin typeface="Arial"/>
                          <a:ea typeface="Times New Roman"/>
                          <a:cs typeface="Arial"/>
                        </a:rPr>
                        <a:t>here</a:t>
                      </a:r>
                      <a:r>
                        <a:rPr lang="en-US" sz="1000" dirty="0">
                          <a:solidFill>
                            <a:srgbClr val="000000"/>
                          </a:solidFill>
                          <a:latin typeface="Arial"/>
                          <a:ea typeface="Times New Roman"/>
                          <a:cs typeface="Arial"/>
                        </a:rPr>
                        <a:t>.</a:t>
                      </a:r>
                      <a:endParaRPr lang="en-US" sz="1100" dirty="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6" name="Rectangle 15"/>
          <p:cNvSpPr/>
          <p:nvPr/>
        </p:nvSpPr>
        <p:spPr>
          <a:xfrm>
            <a:off x="1447800" y="1752600"/>
            <a:ext cx="1295400" cy="457200"/>
          </a:xfrm>
          <a:prstGeom prst="rect">
            <a:avLst/>
          </a:prstGeom>
          <a:no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fontAlgn="auto">
              <a:spcBef>
                <a:spcPts val="0"/>
              </a:spcBef>
              <a:spcAft>
                <a:spcPts val="0"/>
              </a:spcAft>
            </a:pPr>
            <a:r>
              <a:rPr lang="en-US" sz="1600" dirty="0" smtClean="0">
                <a:solidFill>
                  <a:prstClr val="black"/>
                </a:solidFill>
              </a:rPr>
              <a:t>(Example)  </a:t>
            </a:r>
          </a:p>
        </p:txBody>
      </p:sp>
      <p:sp>
        <p:nvSpPr>
          <p:cNvPr id="8" name="Slide Number Placeholder 7"/>
          <p:cNvSpPr>
            <a:spLocks noGrp="1"/>
          </p:cNvSpPr>
          <p:nvPr>
            <p:ph type="sldNum" sz="quarter" idx="12"/>
          </p:nvPr>
        </p:nvSpPr>
        <p:spPr/>
        <p:txBody>
          <a:bodyPr/>
          <a:lstStyle/>
          <a:p>
            <a:fld id="{76DC4C52-1613-45AF-9B0A-F1602EB214A3}" type="slidenum">
              <a:rPr lang="en-US" smtClean="0">
                <a:solidFill>
                  <a:prstClr val="black">
                    <a:tint val="75000"/>
                  </a:prstClr>
                </a:solidFill>
              </a:rPr>
              <a:pPr/>
              <a:t>9</a:t>
            </a:fld>
            <a:endParaRPr lang="en-US">
              <a:solidFill>
                <a:prstClr val="black">
                  <a:tint val="75000"/>
                </a:prstClr>
              </a:solidFill>
            </a:endParaRPr>
          </a:p>
        </p:txBody>
      </p:sp>
    </p:spTree>
    <p:extLst>
      <p:ext uri="{BB962C8B-B14F-4D97-AF65-F5344CB8AC3E}">
        <p14:creationId xmlns="" xmlns:p14="http://schemas.microsoft.com/office/powerpoint/2010/main" val="416805104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Angles">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a:solidFill>
            <a:schemeClr val="tx1"/>
          </a:solidFill>
        </a:ln>
      </a:spPr>
      <a:bodyPr rtlCol="0" anchor="ctr"/>
      <a:lstStyle>
        <a:defPPr algn="ctr">
          <a:defRPr dirty="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3.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a:solidFill>
            <a:schemeClr val="tx1"/>
          </a:solidFill>
        </a:ln>
      </a:spPr>
      <a:bodyPr rtlCol="0" anchor="ctr"/>
      <a:lstStyle>
        <a:defPPr algn="ctr">
          <a:defRPr dirty="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Angles</Template>
  <TotalTime>4857</TotalTime>
  <Words>1145</Words>
  <Application>Microsoft Office PowerPoint</Application>
  <PresentationFormat>On-screen Show (4:3)</PresentationFormat>
  <Paragraphs>205</Paragraphs>
  <Slides>13</Slides>
  <Notes>13</Notes>
  <HiddenSlides>0</HiddenSlides>
  <MMClips>0</MMClips>
  <ScaleCrop>false</ScaleCrop>
  <HeadingPairs>
    <vt:vector size="4" baseType="variant">
      <vt:variant>
        <vt:lpstr>Theme</vt:lpstr>
      </vt:variant>
      <vt:variant>
        <vt:i4>3</vt:i4>
      </vt:variant>
      <vt:variant>
        <vt:lpstr>Slide Titles</vt:lpstr>
      </vt:variant>
      <vt:variant>
        <vt:i4>13</vt:i4>
      </vt:variant>
    </vt:vector>
  </HeadingPairs>
  <TitlesOfParts>
    <vt:vector size="16" baseType="lpstr">
      <vt:lpstr>Angles</vt:lpstr>
      <vt:lpstr>Office Theme</vt:lpstr>
      <vt:lpstr>1_Office Theme</vt:lpstr>
      <vt:lpstr>Slide 1</vt:lpstr>
      <vt:lpstr> </vt:lpstr>
      <vt:lpstr>Slide 3</vt:lpstr>
      <vt:lpstr>Slide 4</vt:lpstr>
      <vt:lpstr>Slide 5</vt:lpstr>
      <vt:lpstr>Slide 6</vt:lpstr>
      <vt:lpstr>Slide 7</vt:lpstr>
      <vt:lpstr>Slide 8</vt:lpstr>
      <vt:lpstr>Slide 9</vt:lpstr>
      <vt:lpstr>Slide 10</vt:lpstr>
      <vt:lpstr>Slide 11</vt:lpstr>
      <vt:lpstr>Slide 12</vt:lpstr>
      <vt:lpstr>Slide 13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WCO Revenue Package</dc:title>
  <dc:creator>Ian Cremer</dc:creator>
  <cp:lastModifiedBy>Milena</cp:lastModifiedBy>
  <cp:revision>618</cp:revision>
  <dcterms:created xsi:type="dcterms:W3CDTF">2011-09-16T09:10:26Z</dcterms:created>
  <dcterms:modified xsi:type="dcterms:W3CDTF">2013-04-10T19:50:30Z</dcterms:modified>
</cp:coreProperties>
</file>