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2" d="100"/>
          <a:sy n="62" d="100"/>
        </p:scale>
        <p:origin x="-150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Y"/>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1254027-C8A8-44B9-B55E-3239EC521148}" type="datetimeFigureOut">
              <a:rPr lang="ar-SY" smtClean="0"/>
              <a:t>01/06/1434</a:t>
            </a:fld>
            <a:endParaRPr lang="ar-S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Y"/>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44DB27A-EBFE-4C9B-BEC4-0BCB6DAF6FEA}" type="slidenum">
              <a:rPr lang="ar-SY" smtClean="0"/>
              <a:t>‹#›</a:t>
            </a:fld>
            <a:endParaRPr lang="ar-SY"/>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1</a:t>
            </a:fld>
            <a:endParaRPr lang="ar-SY"/>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2</a:t>
            </a:fld>
            <a:endParaRPr lang="ar-SY"/>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3</a:t>
            </a:fld>
            <a:endParaRPr lang="ar-SY"/>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4</a:t>
            </a:fld>
            <a:endParaRPr lang="ar-SY"/>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5</a:t>
            </a:fld>
            <a:endParaRPr lang="ar-SY"/>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6</a:t>
            </a:fld>
            <a:endParaRPr lang="ar-SY"/>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Y"/>
          </a:p>
        </p:txBody>
      </p:sp>
      <p:sp>
        <p:nvSpPr>
          <p:cNvPr id="4" name="Slide Number Placeholder 3"/>
          <p:cNvSpPr>
            <a:spLocks noGrp="1"/>
          </p:cNvSpPr>
          <p:nvPr>
            <p:ph type="sldNum" sz="quarter" idx="10"/>
          </p:nvPr>
        </p:nvSpPr>
        <p:spPr/>
        <p:txBody>
          <a:bodyPr/>
          <a:lstStyle/>
          <a:p>
            <a:fld id="{944DB27A-EBFE-4C9B-BEC4-0BCB6DAF6FEA}" type="slidenum">
              <a:rPr lang="ar-SY" smtClean="0"/>
              <a:t>7</a:t>
            </a:fld>
            <a:endParaRPr lang="ar-SY"/>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EG"/>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EG"/>
          </a:p>
        </p:txBody>
      </p:sp>
      <p:sp>
        <p:nvSpPr>
          <p:cNvPr id="4" name="عنصر نائب للتاريخ 3"/>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تاريخ 3"/>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EG"/>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تاريخ 3"/>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تاريخ 3"/>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عنصر نائب للتاريخ 4"/>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6" name="عنصر نائب للتذييل 5"/>
          <p:cNvSpPr>
            <a:spLocks noGrp="1"/>
          </p:cNvSpPr>
          <p:nvPr>
            <p:ph type="ftr" sz="quarter" idx="11"/>
          </p:nvPr>
        </p:nvSpPr>
        <p:spPr/>
        <p:txBody>
          <a:bodyPr/>
          <a:lstStyle/>
          <a:p>
            <a:endParaRPr lang="ar-EG"/>
          </a:p>
        </p:txBody>
      </p:sp>
      <p:sp>
        <p:nvSpPr>
          <p:cNvPr id="7" name="عنصر نائب لرقم الشريحة 6"/>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7" name="عنصر نائب للتاريخ 6"/>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8" name="عنصر نائب للتذييل 7"/>
          <p:cNvSpPr>
            <a:spLocks noGrp="1"/>
          </p:cNvSpPr>
          <p:nvPr>
            <p:ph type="ftr" sz="quarter" idx="11"/>
          </p:nvPr>
        </p:nvSpPr>
        <p:spPr/>
        <p:txBody>
          <a:bodyPr/>
          <a:lstStyle/>
          <a:p>
            <a:endParaRPr lang="ar-EG"/>
          </a:p>
        </p:txBody>
      </p:sp>
      <p:sp>
        <p:nvSpPr>
          <p:cNvPr id="9" name="عنصر نائب لرقم الشريحة 8"/>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EG"/>
          </a:p>
        </p:txBody>
      </p:sp>
      <p:sp>
        <p:nvSpPr>
          <p:cNvPr id="3" name="عنصر نائب للتاريخ 2"/>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4" name="عنصر نائب للتذييل 3"/>
          <p:cNvSpPr>
            <a:spLocks noGrp="1"/>
          </p:cNvSpPr>
          <p:nvPr>
            <p:ph type="ftr" sz="quarter" idx="11"/>
          </p:nvPr>
        </p:nvSpPr>
        <p:spPr/>
        <p:txBody>
          <a:bodyPr/>
          <a:lstStyle/>
          <a:p>
            <a:endParaRPr lang="ar-EG"/>
          </a:p>
        </p:txBody>
      </p:sp>
      <p:sp>
        <p:nvSpPr>
          <p:cNvPr id="5" name="عنصر نائب لرقم الشريحة 4"/>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3" name="عنصر نائب للتذييل 2"/>
          <p:cNvSpPr>
            <a:spLocks noGrp="1"/>
          </p:cNvSpPr>
          <p:nvPr>
            <p:ph type="ftr" sz="quarter" idx="11"/>
          </p:nvPr>
        </p:nvSpPr>
        <p:spPr/>
        <p:txBody>
          <a:bodyPr/>
          <a:lstStyle/>
          <a:p>
            <a:endParaRPr lang="ar-EG"/>
          </a:p>
        </p:txBody>
      </p:sp>
      <p:sp>
        <p:nvSpPr>
          <p:cNvPr id="4" name="عنصر نائب لرقم الشريحة 3"/>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EG"/>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6" name="عنصر نائب للتذييل 5"/>
          <p:cNvSpPr>
            <a:spLocks noGrp="1"/>
          </p:cNvSpPr>
          <p:nvPr>
            <p:ph type="ftr" sz="quarter" idx="11"/>
          </p:nvPr>
        </p:nvSpPr>
        <p:spPr/>
        <p:txBody>
          <a:bodyPr/>
          <a:lstStyle/>
          <a:p>
            <a:endParaRPr lang="ar-EG"/>
          </a:p>
        </p:txBody>
      </p:sp>
      <p:sp>
        <p:nvSpPr>
          <p:cNvPr id="7" name="عنصر نائب لرقم الشريحة 6"/>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EG"/>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EG"/>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E35A601-BD68-4B70-9D25-1E5946C0ACFE}" type="datetimeFigureOut">
              <a:rPr lang="ar-EG" smtClean="0"/>
              <a:pPr/>
              <a:t>01/06/1434</a:t>
            </a:fld>
            <a:endParaRPr lang="ar-EG"/>
          </a:p>
        </p:txBody>
      </p:sp>
      <p:sp>
        <p:nvSpPr>
          <p:cNvPr id="6" name="عنصر نائب للتذييل 5"/>
          <p:cNvSpPr>
            <a:spLocks noGrp="1"/>
          </p:cNvSpPr>
          <p:nvPr>
            <p:ph type="ftr" sz="quarter" idx="11"/>
          </p:nvPr>
        </p:nvSpPr>
        <p:spPr/>
        <p:txBody>
          <a:bodyPr/>
          <a:lstStyle/>
          <a:p>
            <a:endParaRPr lang="ar-EG"/>
          </a:p>
        </p:txBody>
      </p:sp>
      <p:sp>
        <p:nvSpPr>
          <p:cNvPr id="7" name="عنصر نائب لرقم الشريحة 6"/>
          <p:cNvSpPr>
            <a:spLocks noGrp="1"/>
          </p:cNvSpPr>
          <p:nvPr>
            <p:ph type="sldNum" sz="quarter" idx="12"/>
          </p:nvPr>
        </p:nvSpPr>
        <p:spPr/>
        <p:txBody>
          <a:bodyPr/>
          <a:lstStyle/>
          <a:p>
            <a:fld id="{67F96202-B35B-4DD0-B02E-3B1C7B5652E5}"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EG"/>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EG"/>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E35A601-BD68-4B70-9D25-1E5946C0ACFE}" type="datetimeFigureOut">
              <a:rPr lang="ar-EG" smtClean="0"/>
              <a:pPr/>
              <a:t>01/06/1434</a:t>
            </a:fld>
            <a:endParaRPr lang="ar-EG"/>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EG"/>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7F96202-B35B-4DD0-B02E-3B1C7B5652E5}"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7504" y="214290"/>
            <a:ext cx="8856984" cy="523220"/>
          </a:xfrm>
          <a:prstGeom prst="rect">
            <a:avLst/>
          </a:prstGeom>
          <a:noFill/>
        </p:spPr>
        <p:txBody>
          <a:bodyPr wrap="square" rtlCol="1">
            <a:spAutoFit/>
          </a:bodyPr>
          <a:lstStyle/>
          <a:p>
            <a:pPr algn="ctr"/>
            <a:r>
              <a:rPr lang="ar-EG" sz="2800" b="1" dirty="0" smtClean="0">
                <a:solidFill>
                  <a:srgbClr val="FF0000"/>
                </a:solidFill>
                <a:effectLst>
                  <a:outerShdw blurRad="38100" dist="38100" dir="2700000" algn="tl">
                    <a:srgbClr val="000000">
                      <a:alpha val="43137"/>
                    </a:srgbClr>
                  </a:outerShdw>
                </a:effectLst>
                <a:cs typeface="PT Bold Heading" pitchFamily="2" charset="-78"/>
              </a:rPr>
              <a:t>خطة العمل المحدثة لتسهيل التجارة في مصر   ابريل 2013 </a:t>
            </a:r>
            <a:endParaRPr lang="ar-EG" sz="2800" b="1" dirty="0">
              <a:solidFill>
                <a:srgbClr val="FF0000"/>
              </a:solidFill>
              <a:effectLst>
                <a:outerShdw blurRad="38100" dist="38100" dir="2700000" algn="tl">
                  <a:srgbClr val="000000">
                    <a:alpha val="43137"/>
                  </a:srgbClr>
                </a:outerShdw>
              </a:effectLst>
              <a:cs typeface="PT Bold Heading" pitchFamily="2" charset="-78"/>
            </a:endParaRPr>
          </a:p>
        </p:txBody>
      </p:sp>
      <p:graphicFrame>
        <p:nvGraphicFramePr>
          <p:cNvPr id="5" name="جدول 4"/>
          <p:cNvGraphicFramePr>
            <a:graphicFrameLocks noGrp="1"/>
          </p:cNvGraphicFramePr>
          <p:nvPr/>
        </p:nvGraphicFramePr>
        <p:xfrm>
          <a:off x="152987" y="1214422"/>
          <a:ext cx="8858281" cy="5273040"/>
        </p:xfrm>
        <a:graphic>
          <a:graphicData uri="http://schemas.openxmlformats.org/drawingml/2006/table">
            <a:tbl>
              <a:tblPr rtl="1" firstRow="1" firstCol="1" bandRow="1">
                <a:tableStyleId>{5C22544A-7EE6-4342-B048-85BDC9FD1C3A}</a:tableStyleId>
              </a:tblPr>
              <a:tblGrid>
                <a:gridCol w="3612902"/>
                <a:gridCol w="883054"/>
                <a:gridCol w="2052173"/>
                <a:gridCol w="1286009"/>
                <a:gridCol w="1024143"/>
              </a:tblGrid>
              <a:tr h="370840">
                <a:tc>
                  <a:txBody>
                    <a:bodyPr/>
                    <a:lstStyle/>
                    <a:p>
                      <a:pPr algn="ctr" rtl="1"/>
                      <a:r>
                        <a:rPr lang="ar-EG" sz="1400" dirty="0" smtClean="0">
                          <a:cs typeface="PT Bold Heading" pitchFamily="2" charset="-78"/>
                        </a:rPr>
                        <a:t>التوصية / الإجراء</a:t>
                      </a:r>
                      <a:endParaRPr lang="ar-EG" sz="1400" dirty="0">
                        <a:cs typeface="PT Bold Heading" pitchFamily="2" charset="-78"/>
                      </a:endParaRPr>
                    </a:p>
                  </a:txBody>
                  <a:tcPr/>
                </a:tc>
                <a:tc>
                  <a:txBody>
                    <a:bodyPr/>
                    <a:lstStyle/>
                    <a:p>
                      <a:pPr algn="ctr" rtl="1"/>
                      <a:r>
                        <a:rPr lang="ar-EG" sz="1400" dirty="0" smtClean="0">
                          <a:cs typeface="PT Bold Heading" pitchFamily="2" charset="-78"/>
                        </a:rPr>
                        <a:t>النوع</a:t>
                      </a:r>
                      <a:endParaRPr lang="ar-EG" sz="1400" dirty="0">
                        <a:cs typeface="PT Bold Heading" pitchFamily="2" charset="-78"/>
                      </a:endParaRPr>
                    </a:p>
                  </a:txBody>
                  <a:tcPr/>
                </a:tc>
                <a:tc>
                  <a:txBody>
                    <a:bodyPr/>
                    <a:lstStyle/>
                    <a:p>
                      <a:pPr algn="ctr" rtl="1"/>
                      <a:r>
                        <a:rPr lang="ar-EG" sz="1400" dirty="0" smtClean="0">
                          <a:cs typeface="PT Bold Heading" pitchFamily="2" charset="-78"/>
                        </a:rPr>
                        <a:t>التبعية</a:t>
                      </a:r>
                      <a:r>
                        <a:rPr lang="ar-EG" sz="1400" baseline="0" dirty="0" smtClean="0">
                          <a:cs typeface="PT Bold Heading" pitchFamily="2" charset="-78"/>
                        </a:rPr>
                        <a:t> أو القائم بالإجراء</a:t>
                      </a:r>
                      <a:endParaRPr lang="ar-EG" sz="1400" dirty="0">
                        <a:cs typeface="PT Bold Heading" pitchFamily="2" charset="-78"/>
                      </a:endParaRPr>
                    </a:p>
                  </a:txBody>
                  <a:tcPr/>
                </a:tc>
                <a:tc>
                  <a:txBody>
                    <a:bodyPr/>
                    <a:lstStyle/>
                    <a:p>
                      <a:pPr algn="ctr" rtl="1"/>
                      <a:r>
                        <a:rPr lang="ar-EG" sz="1400" dirty="0" smtClean="0">
                          <a:cs typeface="PT Bold Heading" pitchFamily="2" charset="-78"/>
                        </a:rPr>
                        <a:t>المدى الزمني</a:t>
                      </a:r>
                      <a:endParaRPr lang="ar-EG" sz="1400" dirty="0">
                        <a:cs typeface="PT Bold Heading" pitchFamily="2" charset="-78"/>
                      </a:endParaRPr>
                    </a:p>
                  </a:txBody>
                  <a:tcPr/>
                </a:tc>
                <a:tc>
                  <a:txBody>
                    <a:bodyPr/>
                    <a:lstStyle/>
                    <a:p>
                      <a:pPr algn="ctr" rtl="1"/>
                      <a:r>
                        <a:rPr lang="ar-EG" sz="1400" dirty="0" smtClean="0">
                          <a:cs typeface="PT Bold Heading" pitchFamily="2" charset="-78"/>
                        </a:rPr>
                        <a:t>التكلفة التقديرية</a:t>
                      </a:r>
                      <a:endParaRPr lang="ar-EG" sz="1400" dirty="0">
                        <a:cs typeface="PT Bold Heading" pitchFamily="2" charset="-78"/>
                      </a:endParaRPr>
                    </a:p>
                  </a:txBody>
                  <a:tcPr/>
                </a:tc>
              </a:tr>
              <a:tr h="370840">
                <a:tc>
                  <a:txBody>
                    <a:bodyPr/>
                    <a:lstStyle/>
                    <a:p>
                      <a:pPr algn="just" rtl="1"/>
                      <a:r>
                        <a:rPr lang="ar-EG" sz="1400" u="sng" dirty="0" smtClean="0">
                          <a:effectLst>
                            <a:outerShdw blurRad="38100" dist="38100" dir="2700000" algn="tl">
                              <a:srgbClr val="000000">
                                <a:alpha val="43137"/>
                              </a:srgbClr>
                            </a:outerShdw>
                          </a:effectLst>
                          <a:cs typeface="Simplified Arabic" pitchFamily="2" charset="-78"/>
                        </a:rPr>
                        <a:t>أولا: تبسيط الإجراءات ثم</a:t>
                      </a:r>
                      <a:r>
                        <a:rPr lang="ar-EG" sz="1400" u="sng" baseline="0" dirty="0" smtClean="0">
                          <a:effectLst>
                            <a:outerShdw blurRad="38100" dist="38100" dir="2700000" algn="tl">
                              <a:srgbClr val="000000">
                                <a:alpha val="43137"/>
                              </a:srgbClr>
                            </a:outerShdw>
                          </a:effectLst>
                          <a:cs typeface="Simplified Arabic" pitchFamily="2" charset="-78"/>
                        </a:rPr>
                        <a:t> استكمال تطبيقات تكنولوجيا المعلومات والاتصالات</a:t>
                      </a:r>
                    </a:p>
                    <a:p>
                      <a:pPr algn="just" rtl="1"/>
                      <a:r>
                        <a:rPr lang="ar-EG" sz="1400" u="none" baseline="0" dirty="0" smtClean="0">
                          <a:cs typeface="Simplified Arabic" pitchFamily="2" charset="-78"/>
                        </a:rPr>
                        <a:t>1-1 تبسيط الإجراءات المتبعة في عمليات التجارة الدولية (الاستيراد ، التصدير، العبور ، إعادة التصدير) في جميع المنافذ البرية والجافة استرشادا بالنموذج المقترح لتبسيط الإجراءات مع مراعاة تقليل عدد المستندات المطلوبة ، وعدد التوقيعات ، والأزمنة للمعاملات والتكاليف المصاحبة ، استرشادا بالممارسات الحسنة علي المستوي العالمي </a:t>
                      </a:r>
                      <a:endParaRPr lang="ar-EG" sz="1400" u="sng" baseline="0" dirty="0" smtClean="0">
                        <a:cs typeface="Simplified Arabic" pitchFamily="2" charset="-78"/>
                      </a:endParaRPr>
                    </a:p>
                  </a:txBody>
                  <a:tcPr/>
                </a:tc>
                <a:tc>
                  <a:txBody>
                    <a:bodyPr/>
                    <a:lstStyle/>
                    <a:p>
                      <a:pPr algn="just" rtl="1"/>
                      <a:r>
                        <a:rPr lang="ar-EG" sz="1400" dirty="0" smtClean="0">
                          <a:cs typeface="Simplified Arabic" pitchFamily="2" charset="-78"/>
                        </a:rPr>
                        <a:t>مشروع</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وزارة النقل من خلال اللجنة الوطنية</a:t>
                      </a:r>
                      <a:r>
                        <a:rPr lang="ar-EG" sz="1400" baseline="0" dirty="0" smtClean="0">
                          <a:cs typeface="Simplified Arabic" pitchFamily="2" charset="-78"/>
                        </a:rPr>
                        <a:t> لتسهيل النقل والتجارة</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3 شهور</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منخفضة</a:t>
                      </a:r>
                      <a:endParaRPr lang="ar-EG" sz="1400" dirty="0">
                        <a:cs typeface="Simplified Arabic" pitchFamily="2" charset="-78"/>
                      </a:endParaRPr>
                    </a:p>
                  </a:txBody>
                  <a:tcPr/>
                </a:tc>
              </a:tr>
              <a:tr h="370840">
                <a:tc>
                  <a:txBody>
                    <a:bodyPr/>
                    <a:lstStyle/>
                    <a:p>
                      <a:pPr algn="just" rtl="1"/>
                      <a:r>
                        <a:rPr lang="ar-EG" sz="1400" dirty="0" smtClean="0">
                          <a:cs typeface="Simplified Arabic" pitchFamily="2" charset="-78"/>
                        </a:rPr>
                        <a:t>1-2 استكمالا لميكنة المعاملات في جميع القطاعات المشاركة في عمليات حركة البضائع (الجمارك ، موانئ ، منافذ برية وجوية،</a:t>
                      </a:r>
                      <a:r>
                        <a:rPr lang="ar-EG" sz="1400" baseline="0" dirty="0" smtClean="0">
                          <a:cs typeface="Simplified Arabic" pitchFamily="2" charset="-78"/>
                        </a:rPr>
                        <a:t> تجار ووكلائهم، بنوك، تأمين ،جهات رقابية) بحيث تشمل هذه الميكنة البيانات الجمركية، وبيانات الحمولة ، ومخططات توزيع الحاويات علي السفينة ، ونظم المستودعات ، وسداد الرسوم والمعاملات، والتصاريح والاذونات وفواتير البضاعة ، وشهادات الجهات الرقابية) </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مشروع</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ينفذ المشروع تحت إشراف وزارة النقل ووزارة الاتصالات ووزارة</a:t>
                      </a:r>
                      <a:r>
                        <a:rPr lang="ar-EG" sz="1400" baseline="0" dirty="0" smtClean="0">
                          <a:cs typeface="Simplified Arabic" pitchFamily="2" charset="-78"/>
                        </a:rPr>
                        <a:t> المالية كأحد أنشطة اللجنة الوطنية لتسهيل النقل والتجارة </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سنتان</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مرتفعة</a:t>
                      </a:r>
                      <a:endParaRPr lang="ar-EG" sz="1400" dirty="0">
                        <a:cs typeface="Simplified Arabic" pitchFamily="2" charset="-78"/>
                      </a:endParaRPr>
                    </a:p>
                  </a:txBody>
                  <a:tcPr/>
                </a:tc>
              </a:tr>
              <a:tr h="370840">
                <a:tc>
                  <a:txBody>
                    <a:bodyPr/>
                    <a:lstStyle/>
                    <a:p>
                      <a:pPr algn="r" rtl="1"/>
                      <a:r>
                        <a:rPr lang="ar-EG" sz="1400" u="none" baseline="0" dirty="0" smtClean="0">
                          <a:cs typeface="Simplified Arabic" pitchFamily="2" charset="-78"/>
                        </a:rPr>
                        <a:t>1-3 استكمالا لتطبيق تكنولوجيا المعلومات </a:t>
                      </a:r>
                      <a:r>
                        <a:rPr lang="en-US" sz="1400" u="none" baseline="0" dirty="0" smtClean="0">
                          <a:cs typeface="Simplified Arabic" pitchFamily="2" charset="-78"/>
                        </a:rPr>
                        <a:t>(IT)</a:t>
                      </a:r>
                      <a:r>
                        <a:rPr lang="ar-EG" sz="1400" u="none" baseline="0" dirty="0" smtClean="0">
                          <a:cs typeface="Simplified Arabic" pitchFamily="2" charset="-78"/>
                        </a:rPr>
                        <a:t> والتبادل الالكتروني للبيانات </a:t>
                      </a:r>
                      <a:r>
                        <a:rPr lang="en-US" sz="1400" u="none" baseline="0" dirty="0" smtClean="0">
                          <a:cs typeface="Simplified Arabic" pitchFamily="2" charset="-78"/>
                        </a:rPr>
                        <a:t>(EDI)</a:t>
                      </a:r>
                      <a:r>
                        <a:rPr lang="ar-EG" sz="1400" u="none" baseline="0" dirty="0" smtClean="0">
                          <a:cs typeface="Simplified Arabic" pitchFamily="2" charset="-78"/>
                        </a:rPr>
                        <a:t> بين جميع الإطراف المشاركة في الإجراءات ،بحيث تربط جميع  تلك الإطراف في نظام متكامل يتبع فيه نظام موحد للتبادل الالكتروني للبيانات يتفق مع المواصفات العالمية للرسائل الالكترونية </a:t>
                      </a:r>
                      <a:br>
                        <a:rPr lang="ar-EG" sz="1400" u="none" baseline="0" dirty="0" smtClean="0">
                          <a:cs typeface="Simplified Arabic" pitchFamily="2" charset="-78"/>
                        </a:rPr>
                      </a:br>
                      <a:r>
                        <a:rPr lang="ar-EG" sz="1400" u="none" baseline="0" dirty="0" smtClean="0">
                          <a:cs typeface="Simplified Arabic" pitchFamily="2" charset="-78"/>
                        </a:rPr>
                        <a:t>(انظر النموذج المقترح لتبسيط سير الإجراءات) </a:t>
                      </a:r>
                    </a:p>
                  </a:txBody>
                  <a:tcPr/>
                </a:tc>
                <a:tc>
                  <a:txBody>
                    <a:bodyPr/>
                    <a:lstStyle/>
                    <a:p>
                      <a:pPr algn="ctr" rtl="1"/>
                      <a:r>
                        <a:rPr lang="ar-EG" sz="1400" dirty="0" smtClean="0">
                          <a:cs typeface="Simplified Arabic" pitchFamily="2" charset="-78"/>
                        </a:rPr>
                        <a:t>مشروع</a:t>
                      </a:r>
                      <a:endParaRPr lang="ar-EG" sz="1400" dirty="0">
                        <a:cs typeface="Simplified Arabic" pitchFamily="2"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400" dirty="0" smtClean="0">
                          <a:cs typeface="Simplified Arabic" pitchFamily="2" charset="-78"/>
                        </a:rPr>
                        <a:t>ينفذ المشروع تحت إشراف وزارة النقل ووزارة الاتصالات </a:t>
                      </a:r>
                      <a:r>
                        <a:rPr lang="ar-EG" sz="1400" baseline="0" dirty="0" smtClean="0">
                          <a:cs typeface="Simplified Arabic" pitchFamily="2" charset="-78"/>
                        </a:rPr>
                        <a:t>كأحد أنشطة اللجنة الوطنية لتسهيل النقل والتجارة </a:t>
                      </a:r>
                      <a:endParaRPr lang="ar-EG" sz="1400" dirty="0" smtClean="0">
                        <a:cs typeface="Simplified Arabic" pitchFamily="2" charset="-78"/>
                      </a:endParaRPr>
                    </a:p>
                  </a:txBody>
                  <a:tcPr/>
                </a:tc>
                <a:tc>
                  <a:txBody>
                    <a:bodyPr/>
                    <a:lstStyle/>
                    <a:p>
                      <a:pPr algn="ctr" rtl="1"/>
                      <a:r>
                        <a:rPr lang="ar-EG" sz="1400" dirty="0" smtClean="0">
                          <a:cs typeface="Simplified Arabic" pitchFamily="2" charset="-78"/>
                        </a:rPr>
                        <a:t>4 سنوات</a:t>
                      </a:r>
                      <a:endParaRPr lang="ar-EG" sz="1400" dirty="0">
                        <a:cs typeface="Simplified Arabic" pitchFamily="2" charset="-78"/>
                      </a:endParaRPr>
                    </a:p>
                  </a:txBody>
                  <a:tcPr/>
                </a:tc>
                <a:tc>
                  <a:txBody>
                    <a:bodyPr/>
                    <a:lstStyle/>
                    <a:p>
                      <a:pPr algn="ctr" rtl="1"/>
                      <a:r>
                        <a:rPr lang="ar-EG" sz="1400" dirty="0" smtClean="0">
                          <a:cs typeface="Simplified Arabic" pitchFamily="2" charset="-78"/>
                        </a:rPr>
                        <a:t>مرتفعة</a:t>
                      </a:r>
                      <a:endParaRPr lang="ar-EG" sz="1400" dirty="0">
                        <a:cs typeface="Simplified Arabic" pitchFamily="2" charset="-78"/>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42844" y="500042"/>
          <a:ext cx="8786875" cy="5273040"/>
        </p:xfrm>
        <a:graphic>
          <a:graphicData uri="http://schemas.openxmlformats.org/drawingml/2006/table">
            <a:tbl>
              <a:tblPr rtl="1" firstRow="1" firstCol="1" bandRow="1">
                <a:tableStyleId>{5C22544A-7EE6-4342-B048-85BDC9FD1C3A}</a:tableStyleId>
              </a:tblPr>
              <a:tblGrid>
                <a:gridCol w="4083033"/>
                <a:gridCol w="1356380"/>
                <a:gridCol w="1555022"/>
                <a:gridCol w="853220"/>
                <a:gridCol w="939220"/>
              </a:tblGrid>
              <a:tr h="370840">
                <a:tc>
                  <a:txBody>
                    <a:bodyPr/>
                    <a:lstStyle/>
                    <a:p>
                      <a:pPr marL="0" algn="ctr" defTabSz="914400" rtl="1" eaLnBrk="1" latinLnBrk="0" hangingPunct="1"/>
                      <a:r>
                        <a:rPr lang="ar-EG" sz="1400" kern="1200" dirty="0" smtClean="0">
                          <a:cs typeface="PT Bold Heading" pitchFamily="2" charset="-78"/>
                        </a:rPr>
                        <a:t>التوصية / الإجراء</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النوع</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التبعية أو القائم بالإجراء</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المدى الزمني</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التكلفة التقديرية</a:t>
                      </a:r>
                      <a:endParaRPr lang="ar-EG" sz="1400" b="1" kern="1200" dirty="0">
                        <a:solidFill>
                          <a:schemeClr val="lt1"/>
                        </a:solidFill>
                        <a:latin typeface="+mn-lt"/>
                        <a:ea typeface="+mn-ea"/>
                        <a:cs typeface="PT Bold Heading" pitchFamily="2" charset="-78"/>
                      </a:endParaRPr>
                    </a:p>
                  </a:txBody>
                  <a:tcPr/>
                </a:tc>
              </a:tr>
              <a:tr h="370840">
                <a:tc>
                  <a:txBody>
                    <a:bodyPr/>
                    <a:lstStyle/>
                    <a:p>
                      <a:pPr algn="just" rtl="1"/>
                      <a:r>
                        <a:rPr lang="ar-EG" sz="1400" u="sng" dirty="0" smtClean="0">
                          <a:effectLst>
                            <a:outerShdw blurRad="38100" dist="38100" dir="2700000" algn="tl">
                              <a:srgbClr val="000000">
                                <a:alpha val="43137"/>
                              </a:srgbClr>
                            </a:outerShdw>
                          </a:effectLst>
                          <a:cs typeface="Simplified Arabic" pitchFamily="2" charset="-78"/>
                        </a:rPr>
                        <a:t>ثانيا: الموانئ البحرية</a:t>
                      </a:r>
                    </a:p>
                    <a:p>
                      <a:pPr algn="just" rtl="1"/>
                      <a:r>
                        <a:rPr lang="ar-EG" sz="1400" u="none" dirty="0" smtClean="0">
                          <a:cs typeface="Simplified Arabic" pitchFamily="2" charset="-78"/>
                        </a:rPr>
                        <a:t>2-1</a:t>
                      </a:r>
                      <a:r>
                        <a:rPr lang="ar-EG" sz="1400" u="none" baseline="0" dirty="0" smtClean="0">
                          <a:cs typeface="Simplified Arabic" pitchFamily="2" charset="-78"/>
                        </a:rPr>
                        <a:t> دراسة طاقة وإمكانيات والقدرة الاستيعابية للمواني المصرية الحالية من حيث الأرصفة وساحات التخزين ومعدات الشحن والتفريغ والموازين في ضوء التطور المتوقع لحركة التجارة الخارجية لمصر لبيان مدي التوسع والتطوير المطلوب وبحث سبل وأساليب التمويل الممكنة (ويمكن الاستفادة من الدراسات السابقة التي أعدت في هذا المجال)</a:t>
                      </a:r>
                      <a:endParaRPr lang="ar-EG" sz="1400" u="none" dirty="0" smtClean="0">
                        <a:cs typeface="Simplified Arabic" pitchFamily="2" charset="-78"/>
                      </a:endParaRPr>
                    </a:p>
                  </a:txBody>
                  <a:tcPr/>
                </a:tc>
                <a:tc>
                  <a:txBody>
                    <a:bodyPr/>
                    <a:lstStyle/>
                    <a:p>
                      <a:pPr algn="just" rtl="1"/>
                      <a:r>
                        <a:rPr lang="ar-EG" sz="1400" dirty="0" smtClean="0">
                          <a:cs typeface="Simplified Arabic" pitchFamily="2" charset="-78"/>
                        </a:rPr>
                        <a:t>دراسة تطبيقية</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وزارة النقل ممثلة في الهيئة العامة لتخطيط مشروعات النقل </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سنة </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منخفضة</a:t>
                      </a:r>
                      <a:endParaRPr lang="ar-EG" sz="1400" dirty="0">
                        <a:cs typeface="Simplified Arabic" pitchFamily="2" charset="-78"/>
                      </a:endParaRPr>
                    </a:p>
                  </a:txBody>
                  <a:tcPr/>
                </a:tc>
              </a:tr>
              <a:tr h="370840">
                <a:tc>
                  <a:txBody>
                    <a:bodyPr/>
                    <a:lstStyle/>
                    <a:p>
                      <a:pPr algn="just" rtl="1"/>
                      <a:r>
                        <a:rPr lang="ar-EG" sz="1400" u="none" dirty="0" smtClean="0">
                          <a:cs typeface="Simplified Arabic" pitchFamily="2" charset="-78"/>
                        </a:rPr>
                        <a:t>2-2 تحديد رسوم الخدمات بالموانئ ورسوم خدمات التوكيلات الملاحية بحيث تتواءم تلك الرسوم من الأسعار العالمية مع التحديث المستمر لهذه الرسوم بما يضمن المنافسة والشفافية والموائمة مع التكلفة الحقيقية لأداء الخدمة</a:t>
                      </a:r>
                    </a:p>
                  </a:txBody>
                  <a:tcPr/>
                </a:tc>
                <a:tc>
                  <a:txBody>
                    <a:bodyPr/>
                    <a:lstStyle/>
                    <a:p>
                      <a:pPr algn="just" rtl="1"/>
                      <a:r>
                        <a:rPr lang="ar-EG" sz="1400" dirty="0" smtClean="0">
                          <a:cs typeface="Simplified Arabic" pitchFamily="2" charset="-78"/>
                        </a:rPr>
                        <a:t>لائحة تعريفية للرسوم المقررة علي الخدمات</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وزارة النقل (المجلس </a:t>
                      </a:r>
                      <a:r>
                        <a:rPr lang="ar-EG" sz="1400" dirty="0" err="1" smtClean="0">
                          <a:cs typeface="Simplified Arabic" pitchFamily="2" charset="-78"/>
                        </a:rPr>
                        <a:t>الأعلي</a:t>
                      </a:r>
                      <a:r>
                        <a:rPr lang="ar-EG" sz="1400" baseline="0" dirty="0" smtClean="0">
                          <a:cs typeface="Simplified Arabic" pitchFamily="2" charset="-78"/>
                        </a:rPr>
                        <a:t> للمواني)</a:t>
                      </a:r>
                      <a:endParaRPr lang="ar-EG" sz="1400" dirty="0">
                        <a:cs typeface="Simplified Arabic" pitchFamily="2" charset="-78"/>
                      </a:endParaRPr>
                    </a:p>
                  </a:txBody>
                  <a:tcPr/>
                </a:tc>
                <a:tc>
                  <a:txBody>
                    <a:bodyPr/>
                    <a:lstStyle/>
                    <a:p>
                      <a:pPr algn="just" rtl="1"/>
                      <a:endParaRPr lang="ar-EG" sz="1400" dirty="0">
                        <a:cs typeface="Simplified Arabic" pitchFamily="2" charset="-78"/>
                      </a:endParaRPr>
                    </a:p>
                  </a:txBody>
                  <a:tcPr/>
                </a:tc>
                <a:tc>
                  <a:txBody>
                    <a:bodyPr/>
                    <a:lstStyle/>
                    <a:p>
                      <a:pPr algn="just" rtl="1"/>
                      <a:endParaRPr lang="ar-EG" sz="1400" dirty="0">
                        <a:cs typeface="Simplified Arabic" pitchFamily="2" charset="-78"/>
                      </a:endParaRPr>
                    </a:p>
                  </a:txBody>
                  <a:tcPr/>
                </a:tc>
              </a:tr>
              <a:tr h="370840">
                <a:tc>
                  <a:txBody>
                    <a:bodyPr/>
                    <a:lstStyle/>
                    <a:p>
                      <a:pPr algn="just" rtl="1"/>
                      <a:r>
                        <a:rPr lang="ar-EG" sz="1400" u="none" baseline="0" dirty="0" smtClean="0">
                          <a:cs typeface="Simplified Arabic" pitchFamily="2" charset="-78"/>
                        </a:rPr>
                        <a:t>2-3 تفعيل دور الموانئ الجافة في مجال تداول البضائع لتصبح المواني البحرية بوابات لعبور البضائع إلي المواني الجافة، وصياغة قانون لتنظيم العمل بها، مع بحث إمكانية تفعيل دور الاستثمار الخاص في تقديم البنية الفوقية وتشغيل وإدارة المواني الجافة بعقود امتياز </a:t>
                      </a:r>
                    </a:p>
                  </a:txBody>
                  <a:tcPr/>
                </a:tc>
                <a:tc>
                  <a:txBody>
                    <a:bodyPr/>
                    <a:lstStyle/>
                    <a:p>
                      <a:pPr algn="just" rtl="1"/>
                      <a:r>
                        <a:rPr lang="ar-EG" sz="1400" dirty="0" smtClean="0">
                          <a:cs typeface="Simplified Arabic" pitchFamily="2" charset="-78"/>
                        </a:rPr>
                        <a:t>مراجعة كاملة للموقف الحالي للمواني الجافة، وصياغة قانون لتنظيم العمل بها، وإعداد</a:t>
                      </a:r>
                      <a:r>
                        <a:rPr lang="ar-EG" sz="1400" baseline="0" dirty="0" smtClean="0">
                          <a:cs typeface="Simplified Arabic" pitchFamily="2" charset="-78"/>
                        </a:rPr>
                        <a:t> مخطط شامل لتفعيل دور القائم منها وبحث وإنشاء مواني أخري بالقرب من أماكن التجمعات الصناعية</a:t>
                      </a:r>
                      <a:r>
                        <a:rPr lang="ar-EG" sz="1400" dirty="0" smtClean="0">
                          <a:cs typeface="Simplified Arabic" pitchFamily="2" charset="-78"/>
                        </a:rPr>
                        <a:t>  </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الهيئة العامة للمواني البرية الجافة مع وزارة المالية مع الاستفادة من الدراسة التي أعدتها وزارة النقل في هذا الشأن</a:t>
                      </a:r>
                      <a:r>
                        <a:rPr lang="ar-EG" sz="1400" baseline="0" dirty="0" smtClean="0">
                          <a:cs typeface="Simplified Arabic" pitchFamily="2" charset="-78"/>
                        </a:rPr>
                        <a:t> </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سنة</a:t>
                      </a:r>
                      <a:endParaRPr lang="ar-EG" sz="1400" dirty="0">
                        <a:cs typeface="Simplified Arabic" pitchFamily="2" charset="-78"/>
                      </a:endParaRPr>
                    </a:p>
                  </a:txBody>
                  <a:tcPr/>
                </a:tc>
                <a:tc>
                  <a:txBody>
                    <a:bodyPr/>
                    <a:lstStyle/>
                    <a:p>
                      <a:pPr algn="just" rtl="1"/>
                      <a:r>
                        <a:rPr lang="ar-EG" sz="1400" dirty="0" smtClean="0">
                          <a:cs typeface="Simplified Arabic" pitchFamily="2" charset="-78"/>
                        </a:rPr>
                        <a:t>منخفضة</a:t>
                      </a:r>
                      <a:endParaRPr lang="ar-EG" sz="1400" dirty="0">
                        <a:cs typeface="Simplified Arabic" pitchFamily="2" charset="-78"/>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214281" y="359114"/>
          <a:ext cx="8848725" cy="5928360"/>
        </p:xfrm>
        <a:graphic>
          <a:graphicData uri="http://schemas.openxmlformats.org/drawingml/2006/table">
            <a:tbl>
              <a:tblPr rtl="1" firstRow="1" firstCol="1" bandRow="1">
                <a:tableStyleId>{5C22544A-7EE6-4342-B048-85BDC9FD1C3A}</a:tableStyleId>
              </a:tblPr>
              <a:tblGrid>
                <a:gridCol w="3621380"/>
                <a:gridCol w="1051214"/>
                <a:gridCol w="1884601"/>
                <a:gridCol w="1281825"/>
                <a:gridCol w="1009705"/>
              </a:tblGrid>
              <a:tr h="370840">
                <a:tc>
                  <a:txBody>
                    <a:bodyPr/>
                    <a:lstStyle/>
                    <a:p>
                      <a:pPr marL="0" algn="ctr" defTabSz="914400" rtl="1" eaLnBrk="1" latinLnBrk="0" hangingPunct="1"/>
                      <a:r>
                        <a:rPr lang="ar-EG" sz="1400" kern="1200" dirty="0" smtClean="0">
                          <a:cs typeface="PT Bold Heading" pitchFamily="2" charset="-78"/>
                        </a:rPr>
                        <a:t>التوصية / الإجراء</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النوع</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التبعية أو القائم بالإجراء</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المدى الزمني</a:t>
                      </a:r>
                      <a:endParaRPr lang="ar-EG" sz="1400" b="1" kern="1200" dirty="0">
                        <a:solidFill>
                          <a:schemeClr val="lt1"/>
                        </a:solidFill>
                        <a:latin typeface="+mn-lt"/>
                        <a:ea typeface="+mn-ea"/>
                        <a:cs typeface="PT Bold Heading" pitchFamily="2" charset="-78"/>
                      </a:endParaRPr>
                    </a:p>
                  </a:txBody>
                  <a:tcPr/>
                </a:tc>
                <a:tc>
                  <a:txBody>
                    <a:bodyPr/>
                    <a:lstStyle/>
                    <a:p>
                      <a:pPr marL="0" algn="ctr" defTabSz="914400" rtl="1" eaLnBrk="1" latinLnBrk="0" hangingPunct="1"/>
                      <a:r>
                        <a:rPr lang="ar-EG" sz="1400" kern="1200" dirty="0" smtClean="0">
                          <a:cs typeface="PT Bold Heading" pitchFamily="2" charset="-78"/>
                        </a:rPr>
                        <a:t>التكلفة التقديرية</a:t>
                      </a:r>
                      <a:endParaRPr lang="ar-EG" sz="1400" b="1" kern="1200" dirty="0">
                        <a:solidFill>
                          <a:schemeClr val="lt1"/>
                        </a:solidFill>
                        <a:latin typeface="+mn-lt"/>
                        <a:ea typeface="+mn-ea"/>
                        <a:cs typeface="PT Bold Heading" pitchFamily="2" charset="-78"/>
                      </a:endParaRPr>
                    </a:p>
                  </a:txBody>
                  <a:tcPr/>
                </a:tc>
              </a:tr>
              <a:tr h="370840">
                <a:tc>
                  <a:txBody>
                    <a:bodyPr/>
                    <a:lstStyle/>
                    <a:p>
                      <a:pPr algn="just" rtl="1"/>
                      <a:r>
                        <a:rPr lang="ar-EG" sz="1400" u="sng" dirty="0" smtClean="0">
                          <a:effectLst>
                            <a:outerShdw blurRad="38100" dist="38100" dir="2700000" algn="tl">
                              <a:srgbClr val="000000">
                                <a:alpha val="43137"/>
                              </a:srgbClr>
                            </a:outerShdw>
                          </a:effectLst>
                          <a:cs typeface="Simplified Arabic" pitchFamily="2" charset="-78"/>
                        </a:rPr>
                        <a:t>ثالثا: الجمارك</a:t>
                      </a:r>
                    </a:p>
                    <a:p>
                      <a:pPr algn="just" rtl="1"/>
                      <a:r>
                        <a:rPr lang="ar-EG" sz="1400" u="none" dirty="0" smtClean="0">
                          <a:cs typeface="Simplified Arabic" pitchFamily="2" charset="-78"/>
                        </a:rPr>
                        <a:t>3-1</a:t>
                      </a:r>
                      <a:r>
                        <a:rPr lang="ar-EG" sz="1400" u="none" baseline="0" dirty="0" smtClean="0">
                          <a:cs typeface="Simplified Arabic" pitchFamily="2" charset="-78"/>
                        </a:rPr>
                        <a:t> استكمال اعتماد أسلوب الانتقائية المعتمد علي نظام ”إدارة المخاطر“ </a:t>
                      </a:r>
                      <a:r>
                        <a:rPr lang="en-US" sz="1400" u="none" baseline="0" dirty="0" smtClean="0">
                          <a:cs typeface="Simplified Arabic" pitchFamily="2" charset="-78"/>
                        </a:rPr>
                        <a:t>Risk Management</a:t>
                      </a:r>
                      <a:r>
                        <a:rPr lang="ar-EG" sz="1400" u="none" baseline="0" dirty="0" smtClean="0">
                          <a:cs typeface="Simplified Arabic" pitchFamily="2" charset="-78"/>
                        </a:rPr>
                        <a:t>“ لتقرير مدي الحاجة إلي فحص الرسائل الواردة عن طريق </a:t>
                      </a:r>
                      <a:r>
                        <a:rPr lang="ar-EG" sz="1400" u="none" baseline="0" dirty="0" err="1" smtClean="0">
                          <a:cs typeface="Simplified Arabic" pitchFamily="2" charset="-78"/>
                        </a:rPr>
                        <a:t>الـ</a:t>
                      </a:r>
                      <a:r>
                        <a:rPr lang="ar-EG" sz="1400" u="none" baseline="0" dirty="0" smtClean="0">
                          <a:cs typeface="Simplified Arabic" pitchFamily="2" charset="-78"/>
                        </a:rPr>
                        <a:t> </a:t>
                      </a:r>
                      <a:r>
                        <a:rPr lang="en-US" sz="1400" u="none" baseline="0" dirty="0" smtClean="0">
                          <a:cs typeface="Simplified Arabic" pitchFamily="2" charset="-78"/>
                        </a:rPr>
                        <a:t>Express Carrier</a:t>
                      </a:r>
                      <a:r>
                        <a:rPr lang="ar-EG" sz="1400" u="none" baseline="0" dirty="0" smtClean="0">
                          <a:cs typeface="Simplified Arabic" pitchFamily="2" charset="-78"/>
                        </a:rPr>
                        <a:t> والطرود ذات الإحجام الصغيرة ، مع العمل علي رفع نسبة بضائع المسار الأخضر لتصل إلي اعلي من 90 في المائة أسوة بكثير من الدول المتقدمة وذلك من خلال الاستفادة بقواعد البيانات المختلفة</a:t>
                      </a:r>
                      <a:endParaRPr lang="ar-EG" sz="1400" u="none" dirty="0" smtClean="0">
                        <a:cs typeface="Simplified Arabic" pitchFamily="2" charset="-78"/>
                      </a:endParaRPr>
                    </a:p>
                  </a:txBody>
                  <a:tcPr/>
                </a:tc>
                <a:tc>
                  <a:txBody>
                    <a:bodyPr/>
                    <a:lstStyle/>
                    <a:p>
                      <a:pPr algn="ctr" rtl="1"/>
                      <a:r>
                        <a:rPr lang="ar-EG" sz="1400" dirty="0" smtClean="0">
                          <a:cs typeface="Simplified Arabic" pitchFamily="2" charset="-78"/>
                        </a:rPr>
                        <a:t>دراسة</a:t>
                      </a:r>
                      <a:endParaRPr lang="ar-EG" sz="1400" dirty="0">
                        <a:cs typeface="Simplified Arabic" pitchFamily="2" charset="-78"/>
                      </a:endParaRPr>
                    </a:p>
                  </a:txBody>
                  <a:tcPr/>
                </a:tc>
                <a:tc>
                  <a:txBody>
                    <a:bodyPr/>
                    <a:lstStyle/>
                    <a:p>
                      <a:pPr algn="ctr" rtl="1"/>
                      <a:r>
                        <a:rPr lang="ar-EG" sz="1400" dirty="0" smtClean="0">
                          <a:cs typeface="Simplified Arabic" pitchFamily="2" charset="-78"/>
                        </a:rPr>
                        <a:t>مصلحة الجمارك والهيئة العامة للرقابة علي الصادرات</a:t>
                      </a:r>
                      <a:r>
                        <a:rPr lang="ar-EG" sz="1400" baseline="0" dirty="0" smtClean="0">
                          <a:cs typeface="Simplified Arabic" pitchFamily="2" charset="-78"/>
                        </a:rPr>
                        <a:t> والواردات بالتعاون مع اللجنة الوطنية لتسهيل النقل والتجارة</a:t>
                      </a:r>
                      <a:endParaRPr lang="ar-EG" sz="1400" dirty="0">
                        <a:cs typeface="Simplified Arabic" pitchFamily="2" charset="-78"/>
                      </a:endParaRPr>
                    </a:p>
                  </a:txBody>
                  <a:tcPr/>
                </a:tc>
                <a:tc>
                  <a:txBody>
                    <a:bodyPr/>
                    <a:lstStyle/>
                    <a:p>
                      <a:pPr algn="ctr" rtl="1"/>
                      <a:r>
                        <a:rPr lang="ar-EG" sz="1400" dirty="0" smtClean="0">
                          <a:cs typeface="Simplified Arabic" pitchFamily="2" charset="-78"/>
                        </a:rPr>
                        <a:t>ستة شهور</a:t>
                      </a:r>
                      <a:endParaRPr lang="ar-EG" sz="1400" dirty="0">
                        <a:cs typeface="Simplified Arabic" pitchFamily="2" charset="-78"/>
                      </a:endParaRPr>
                    </a:p>
                  </a:txBody>
                  <a:tcPr/>
                </a:tc>
                <a:tc>
                  <a:txBody>
                    <a:bodyPr/>
                    <a:lstStyle/>
                    <a:p>
                      <a:pPr algn="ctr" rtl="1"/>
                      <a:r>
                        <a:rPr lang="ar-EG" sz="1400" dirty="0" smtClean="0">
                          <a:cs typeface="Simplified Arabic" pitchFamily="2" charset="-78"/>
                        </a:rPr>
                        <a:t>منخفضة</a:t>
                      </a:r>
                      <a:endParaRPr lang="ar-EG" sz="1400" dirty="0">
                        <a:cs typeface="Simplified Arabic" pitchFamily="2" charset="-78"/>
                      </a:endParaRPr>
                    </a:p>
                  </a:txBody>
                  <a:tcPr/>
                </a:tc>
              </a:tr>
              <a:tr h="370840">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EG" sz="1400" u="none" dirty="0" smtClean="0">
                          <a:cs typeface="Simplified Arabic" pitchFamily="2" charset="-78"/>
                        </a:rPr>
                        <a:t>3-2 وضع آلية تلزم الجهات الرقابية بتطبيق القرار رقم 106 لعام 2000 </a:t>
                      </a:r>
                      <a:r>
                        <a:rPr lang="ar-EG" sz="1400" dirty="0" smtClean="0">
                          <a:cs typeface="Simplified Arabic" pitchFamily="2" charset="-78"/>
                        </a:rPr>
                        <a:t>لرئيس الجمهورية المتضمن </a:t>
                      </a:r>
                      <a:r>
                        <a:rPr lang="ar-EG" sz="1400" dirty="0" err="1" smtClean="0">
                          <a:cs typeface="Simplified Arabic" pitchFamily="2" charset="-78"/>
                        </a:rPr>
                        <a:t>ان</a:t>
                      </a:r>
                      <a:r>
                        <a:rPr lang="ar-EG" sz="1400" dirty="0" smtClean="0">
                          <a:cs typeface="Simplified Arabic" pitchFamily="2" charset="-78"/>
                        </a:rPr>
                        <a:t> تكون لجان الجهات الرقابية </a:t>
                      </a:r>
                      <a:r>
                        <a:rPr lang="ar-EG" sz="1400" dirty="0" err="1" smtClean="0">
                          <a:cs typeface="Simplified Arabic" pitchFamily="2" charset="-78"/>
                        </a:rPr>
                        <a:t>فى</a:t>
                      </a:r>
                      <a:r>
                        <a:rPr lang="ar-EG" sz="1400" dirty="0" smtClean="0">
                          <a:cs typeface="Simplified Arabic" pitchFamily="2" charset="-78"/>
                        </a:rPr>
                        <a:t> لجنة واحدة على </a:t>
                      </a:r>
                      <a:r>
                        <a:rPr lang="ar-EG" sz="1400" dirty="0" err="1" smtClean="0">
                          <a:cs typeface="Simplified Arabic" pitchFamily="2" charset="-78"/>
                        </a:rPr>
                        <a:t>ان</a:t>
                      </a:r>
                      <a:r>
                        <a:rPr lang="ar-EG" sz="1400" dirty="0" smtClean="0">
                          <a:cs typeface="Simplified Arabic" pitchFamily="2" charset="-78"/>
                        </a:rPr>
                        <a:t> يتضمن ذلك </a:t>
                      </a:r>
                      <a:r>
                        <a:rPr lang="ar-EG" sz="1400" dirty="0" err="1" smtClean="0">
                          <a:cs typeface="Simplified Arabic" pitchFamily="2" charset="-78"/>
                        </a:rPr>
                        <a:t>امكانية</a:t>
                      </a:r>
                      <a:r>
                        <a:rPr lang="ar-EG" sz="1400" dirty="0" smtClean="0">
                          <a:cs typeface="Simplified Arabic" pitchFamily="2" charset="-78"/>
                        </a:rPr>
                        <a:t> </a:t>
                      </a:r>
                      <a:r>
                        <a:rPr lang="ar-EG" sz="1400" dirty="0" err="1" smtClean="0">
                          <a:cs typeface="Simplified Arabic" pitchFamily="2" charset="-78"/>
                        </a:rPr>
                        <a:t>اعادة</a:t>
                      </a:r>
                      <a:r>
                        <a:rPr lang="ar-EG" sz="1400" dirty="0" smtClean="0">
                          <a:cs typeface="Simplified Arabic" pitchFamily="2" charset="-78"/>
                        </a:rPr>
                        <a:t> صياغة للقرار كأن يصدر </a:t>
                      </a:r>
                      <a:r>
                        <a:rPr lang="ar-EG" sz="1400" dirty="0" err="1" smtClean="0">
                          <a:cs typeface="Simplified Arabic" pitchFamily="2" charset="-78"/>
                        </a:rPr>
                        <a:t>فى</a:t>
                      </a:r>
                      <a:r>
                        <a:rPr lang="ar-EG" sz="1400" dirty="0" smtClean="0">
                          <a:cs typeface="Simplified Arabic" pitchFamily="2" charset="-78"/>
                        </a:rPr>
                        <a:t> صورة قانون مثلاً</a:t>
                      </a:r>
                      <a:endParaRPr lang="en-US" sz="1400" u="none" dirty="0" smtClean="0">
                        <a:cs typeface="Simplified Arabic" pitchFamily="2"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400" dirty="0" smtClean="0">
                          <a:cs typeface="Simplified Arabic" pitchFamily="2" charset="-78"/>
                        </a:rPr>
                        <a:t>إعادة صياغة</a:t>
                      </a:r>
                      <a:r>
                        <a:rPr lang="en-US" sz="1400" dirty="0" smtClean="0">
                          <a:cs typeface="Simplified Arabic" pitchFamily="2" charset="-78"/>
                        </a:rPr>
                        <a:t> </a:t>
                      </a:r>
                      <a:r>
                        <a:rPr lang="ar-EG" sz="1400" dirty="0" smtClean="0">
                          <a:cs typeface="Simplified Arabic" pitchFamily="2" charset="-78"/>
                        </a:rPr>
                        <a:t>وإيجاد </a:t>
                      </a:r>
                      <a:r>
                        <a:rPr lang="ar-EG" sz="1400" dirty="0" err="1" smtClean="0">
                          <a:cs typeface="Simplified Arabic" pitchFamily="2" charset="-78"/>
                        </a:rPr>
                        <a:t>الية</a:t>
                      </a:r>
                      <a:r>
                        <a:rPr lang="ar-EG" sz="1400" dirty="0" smtClean="0">
                          <a:cs typeface="Simplified Arabic" pitchFamily="2" charset="-78"/>
                        </a:rPr>
                        <a:t> تضمن تنفيذ القرار 6</a:t>
                      </a:r>
                      <a:endParaRPr lang="en-US" sz="1400" dirty="0" smtClean="0">
                        <a:cs typeface="Simplified Arabic" pitchFamily="2" charset="-78"/>
                      </a:endParaRPr>
                    </a:p>
                    <a:p>
                      <a:pPr algn="ctr" rtl="1"/>
                      <a:endParaRPr lang="ar-EG" sz="1400" dirty="0">
                        <a:cs typeface="Simplified Arabic" pitchFamily="2"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400" dirty="0" smtClean="0">
                          <a:cs typeface="Simplified Arabic" pitchFamily="2" charset="-78"/>
                        </a:rPr>
                        <a:t>هيئة</a:t>
                      </a:r>
                      <a:r>
                        <a:rPr lang="ar-EG" sz="1400" baseline="0" dirty="0" smtClean="0">
                          <a:cs typeface="Simplified Arabic" pitchFamily="2" charset="-78"/>
                        </a:rPr>
                        <a:t> الرقابة علي الصادرات </a:t>
                      </a:r>
                      <a:r>
                        <a:rPr lang="ar-EG" sz="1400" dirty="0" smtClean="0">
                          <a:cs typeface="Simplified Arabic" pitchFamily="2" charset="-78"/>
                        </a:rPr>
                        <a:t>والواردات </a:t>
                      </a:r>
                      <a:r>
                        <a:rPr lang="ar-EG" sz="1400" dirty="0" err="1" smtClean="0">
                          <a:cs typeface="Simplified Arabic" pitchFamily="2" charset="-78"/>
                        </a:rPr>
                        <a:t>او</a:t>
                      </a:r>
                      <a:r>
                        <a:rPr lang="ar-EG" sz="1400" dirty="0" smtClean="0">
                          <a:cs typeface="Simplified Arabic" pitchFamily="2" charset="-78"/>
                        </a:rPr>
                        <a:t> </a:t>
                      </a:r>
                      <a:r>
                        <a:rPr lang="ar-EG" sz="1400" dirty="0" err="1" smtClean="0">
                          <a:cs typeface="Simplified Arabic" pitchFamily="2" charset="-78"/>
                        </a:rPr>
                        <a:t>اى</a:t>
                      </a:r>
                      <a:r>
                        <a:rPr lang="ar-EG" sz="1400" dirty="0" smtClean="0">
                          <a:cs typeface="Simplified Arabic" pitchFamily="2" charset="-78"/>
                        </a:rPr>
                        <a:t> سلطة تقترحها اللجنة الوطنية لتسهيل النقل والتجارة</a:t>
                      </a:r>
                      <a:endParaRPr lang="ar-EG" sz="1400" dirty="0">
                        <a:cs typeface="Simplified Arabic" pitchFamily="2" charset="-78"/>
                      </a:endParaRPr>
                    </a:p>
                  </a:txBody>
                  <a:tcPr/>
                </a:tc>
                <a:tc>
                  <a:txBody>
                    <a:bodyPr/>
                    <a:lstStyle/>
                    <a:p>
                      <a:pPr algn="ctr" rtl="1"/>
                      <a:r>
                        <a:rPr lang="ar-EG" sz="1400" dirty="0" smtClean="0">
                          <a:cs typeface="Simplified Arabic" pitchFamily="2" charset="-78"/>
                        </a:rPr>
                        <a:t>3شهور</a:t>
                      </a:r>
                      <a:endParaRPr lang="ar-EG" sz="1400" dirty="0">
                        <a:cs typeface="Simplified Arabic" pitchFamily="2" charset="-78"/>
                      </a:endParaRPr>
                    </a:p>
                  </a:txBody>
                  <a:tcPr/>
                </a:tc>
                <a:tc>
                  <a:txBody>
                    <a:bodyPr/>
                    <a:lstStyle/>
                    <a:p>
                      <a:pPr algn="ctr" rtl="1"/>
                      <a:r>
                        <a:rPr lang="ar-EG" sz="1400" dirty="0" smtClean="0">
                          <a:cs typeface="Simplified Arabic" pitchFamily="2" charset="-78"/>
                        </a:rPr>
                        <a:t>منخفضة</a:t>
                      </a:r>
                      <a:endParaRPr lang="ar-EG" sz="1400" dirty="0">
                        <a:cs typeface="Simplified Arabic" pitchFamily="2" charset="-78"/>
                      </a:endParaRPr>
                    </a:p>
                  </a:txBody>
                  <a:tcPr/>
                </a:tc>
              </a:tr>
              <a:tr h="370840">
                <a:tc>
                  <a:txBody>
                    <a:bodyPr/>
                    <a:lstStyle/>
                    <a:p>
                      <a:pPr algn="just" rtl="1">
                        <a:lnSpc>
                          <a:spcPct val="115000"/>
                        </a:lnSpc>
                        <a:spcAft>
                          <a:spcPts val="0"/>
                        </a:spcAft>
                      </a:pPr>
                      <a:r>
                        <a:rPr lang="ar-EG" sz="1400" dirty="0">
                          <a:cs typeface="Simplified Arabic" pitchFamily="2" charset="-78"/>
                        </a:rPr>
                        <a:t>3-3 انضمام مصر </a:t>
                      </a:r>
                      <a:r>
                        <a:rPr lang="ar-EG" sz="1400" dirty="0" err="1">
                          <a:cs typeface="Simplified Arabic" pitchFamily="2" charset="-78"/>
                        </a:rPr>
                        <a:t>الى</a:t>
                      </a:r>
                      <a:r>
                        <a:rPr lang="ar-EG" sz="1400" dirty="0">
                          <a:cs typeface="Simplified Arabic" pitchFamily="2" charset="-78"/>
                        </a:rPr>
                        <a:t> اتفاقية النقل </a:t>
                      </a:r>
                      <a:r>
                        <a:rPr lang="ar-EG" sz="1400" dirty="0" err="1">
                          <a:cs typeface="Simplified Arabic" pitchFamily="2" charset="-78"/>
                        </a:rPr>
                        <a:t>الدولى</a:t>
                      </a:r>
                      <a:r>
                        <a:rPr lang="ar-EG" sz="1400" dirty="0">
                          <a:cs typeface="Simplified Arabic" pitchFamily="2" charset="-78"/>
                        </a:rPr>
                        <a:t> للبضائع بموجب بطاقات </a:t>
                      </a:r>
                      <a:r>
                        <a:rPr lang="en-US" sz="1400" dirty="0">
                          <a:cs typeface="Simplified Arabic" pitchFamily="2" charset="-78"/>
                        </a:rPr>
                        <a:t>TIR </a:t>
                      </a:r>
                      <a:r>
                        <a:rPr lang="ar-EG" sz="1400" dirty="0">
                          <a:cs typeface="Simplified Arabic" pitchFamily="2" charset="-78"/>
                        </a:rPr>
                        <a:t> ، واتفاقية </a:t>
                      </a:r>
                      <a:r>
                        <a:rPr lang="ar-EG" sz="1400" dirty="0" err="1">
                          <a:cs typeface="Simplified Arabic" pitchFamily="2" charset="-78"/>
                        </a:rPr>
                        <a:t>كيوتو</a:t>
                      </a:r>
                      <a:r>
                        <a:rPr lang="ar-EG" sz="1400" dirty="0">
                          <a:cs typeface="Simplified Arabic" pitchFamily="2" charset="-78"/>
                        </a:rPr>
                        <a:t> لتبسيط وموائمة </a:t>
                      </a:r>
                      <a:r>
                        <a:rPr lang="ar-EG" sz="1400" dirty="0" err="1">
                          <a:cs typeface="Simplified Arabic" pitchFamily="2" charset="-78"/>
                        </a:rPr>
                        <a:t>الاجراءات</a:t>
                      </a:r>
                      <a:r>
                        <a:rPr lang="ar-EG" sz="1400" dirty="0">
                          <a:cs typeface="Simplified Arabic" pitchFamily="2" charset="-78"/>
                        </a:rPr>
                        <a:t> الجمركية بعد دراسة المزايا </a:t>
                      </a:r>
                      <a:r>
                        <a:rPr lang="ar-EG" sz="1400" dirty="0" err="1">
                          <a:cs typeface="Simplified Arabic" pitchFamily="2" charset="-78"/>
                        </a:rPr>
                        <a:t>التىتعود</a:t>
                      </a:r>
                      <a:r>
                        <a:rPr lang="ar-EG" sz="1400" dirty="0">
                          <a:cs typeface="Simplified Arabic" pitchFamily="2" charset="-78"/>
                        </a:rPr>
                        <a:t>  على مصر </a:t>
                      </a:r>
                      <a:r>
                        <a:rPr lang="ar-EG" sz="1400" dirty="0" err="1">
                          <a:cs typeface="Simplified Arabic" pitchFamily="2" charset="-78"/>
                        </a:rPr>
                        <a:t>جارء</a:t>
                      </a:r>
                      <a:r>
                        <a:rPr lang="ar-EG" sz="1400" dirty="0">
                          <a:cs typeface="Simplified Arabic" pitchFamily="2" charset="-78"/>
                        </a:rPr>
                        <a:t> ذلك</a:t>
                      </a:r>
                      <a:endParaRPr lang="en-US" sz="1400" dirty="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دراسة</a:t>
                      </a:r>
                      <a:endParaRPr lang="en-US" sz="140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وزارة النقل ومصلحة الجمارك واتحاد الغرف التجارية والاتحاد المصري للتأمين</a:t>
                      </a:r>
                      <a:endParaRPr lang="en-US" sz="140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ستة شهور</a:t>
                      </a:r>
                      <a:endParaRPr lang="en-US" sz="140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dirty="0">
                          <a:cs typeface="Simplified Arabic" pitchFamily="2" charset="-78"/>
                        </a:rPr>
                        <a:t>منخفضة</a:t>
                      </a:r>
                      <a:endParaRPr lang="en-US" sz="1400" dirty="0">
                        <a:latin typeface="Calibri"/>
                        <a:ea typeface="Times New Roman"/>
                        <a:cs typeface="Simplified Arabic" pitchFamily="2" charset="-78"/>
                      </a:endParaRPr>
                    </a:p>
                  </a:txBody>
                  <a:tcPr marL="44952" marR="44952" marT="0" marB="0" anchor="ctr"/>
                </a:tc>
              </a:tr>
              <a:tr h="370840">
                <a:tc>
                  <a:txBody>
                    <a:bodyPr/>
                    <a:lstStyle/>
                    <a:p>
                      <a:pPr algn="just" rtl="1">
                        <a:lnSpc>
                          <a:spcPct val="115000"/>
                        </a:lnSpc>
                        <a:spcAft>
                          <a:spcPts val="0"/>
                        </a:spcAft>
                      </a:pPr>
                      <a:r>
                        <a:rPr lang="ar-EG" sz="1400" dirty="0">
                          <a:cs typeface="Simplified Arabic" pitchFamily="2" charset="-78"/>
                        </a:rPr>
                        <a:t>3-4 إنشاء / تفعيل سلطة رقابية على الجهات العاملة </a:t>
                      </a:r>
                      <a:r>
                        <a:rPr lang="ar-EG" sz="1400" dirty="0" err="1">
                          <a:cs typeface="Simplified Arabic" pitchFamily="2" charset="-78"/>
                        </a:rPr>
                        <a:t>فى</a:t>
                      </a:r>
                      <a:r>
                        <a:rPr lang="ar-EG" sz="1400" dirty="0">
                          <a:cs typeface="Simplified Arabic" pitchFamily="2" charset="-78"/>
                        </a:rPr>
                        <a:t> المنافذ الحدودية لتلقى الشكاوى الخاصة بأداء العاملين ، ووضع </a:t>
                      </a:r>
                      <a:r>
                        <a:rPr lang="ar-EG" sz="1400" dirty="0" err="1">
                          <a:cs typeface="Simplified Arabic" pitchFamily="2" charset="-78"/>
                        </a:rPr>
                        <a:t>اليات</a:t>
                      </a:r>
                      <a:r>
                        <a:rPr lang="ar-EG" sz="1400" dirty="0">
                          <a:cs typeface="Simplified Arabic" pitchFamily="2" charset="-78"/>
                        </a:rPr>
                        <a:t> لمعالجة تلك </a:t>
                      </a:r>
                      <a:r>
                        <a:rPr lang="ar-EG" sz="1400" dirty="0" smtClean="0">
                          <a:cs typeface="Simplified Arabic" pitchFamily="2" charset="-78"/>
                        </a:rPr>
                        <a:t>الشكاوي.</a:t>
                      </a:r>
                      <a:endParaRPr lang="en-US" sz="1400" dirty="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إنشاء جهاز</a:t>
                      </a:r>
                      <a:endParaRPr lang="en-US" sz="140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الهيئة العامة للموانىء البرية والجافة</a:t>
                      </a:r>
                      <a:endParaRPr lang="en-US" sz="140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سنة</a:t>
                      </a:r>
                      <a:endParaRPr lang="en-US" sz="140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a:cs typeface="Simplified Arabic" pitchFamily="2" charset="-78"/>
                        </a:rPr>
                        <a:t>منخفضة</a:t>
                      </a:r>
                      <a:endParaRPr lang="en-US" sz="1400">
                        <a:latin typeface="Calibri"/>
                        <a:ea typeface="Times New Roman"/>
                        <a:cs typeface="Simplified Arabic" pitchFamily="2" charset="-78"/>
                      </a:endParaRPr>
                    </a:p>
                  </a:txBody>
                  <a:tcPr marL="44952" marR="44952" marT="0" marB="0" anchor="ctr"/>
                </a:tc>
              </a:tr>
              <a:tr h="370840">
                <a:tc>
                  <a:txBody>
                    <a:bodyPr/>
                    <a:lstStyle/>
                    <a:p>
                      <a:pPr algn="just" rtl="1">
                        <a:lnSpc>
                          <a:spcPct val="115000"/>
                        </a:lnSpc>
                        <a:spcAft>
                          <a:spcPts val="0"/>
                        </a:spcAft>
                      </a:pPr>
                      <a:r>
                        <a:rPr lang="ar-EG" sz="1400" dirty="0">
                          <a:cs typeface="Simplified Arabic" pitchFamily="2" charset="-78"/>
                        </a:rPr>
                        <a:t>3-5 وضع ضوابط </a:t>
                      </a:r>
                      <a:r>
                        <a:rPr lang="ar-EG" sz="1400" dirty="0" err="1">
                          <a:cs typeface="Simplified Arabic" pitchFamily="2" charset="-78"/>
                        </a:rPr>
                        <a:t>لاحجام</a:t>
                      </a:r>
                      <a:r>
                        <a:rPr lang="ar-EG" sz="1400" dirty="0">
                          <a:cs typeface="Simplified Arabic" pitchFamily="2" charset="-78"/>
                        </a:rPr>
                        <a:t> العينات </a:t>
                      </a:r>
                      <a:r>
                        <a:rPr lang="ar-EG" sz="1400" dirty="0" err="1">
                          <a:cs typeface="Simplified Arabic" pitchFamily="2" charset="-78"/>
                        </a:rPr>
                        <a:t>التى</a:t>
                      </a:r>
                      <a:r>
                        <a:rPr lang="ar-EG" sz="1400" dirty="0">
                          <a:cs typeface="Simplified Arabic" pitchFamily="2" charset="-78"/>
                        </a:rPr>
                        <a:t> </a:t>
                      </a:r>
                      <a:r>
                        <a:rPr lang="ar-EG" sz="1400" dirty="0" err="1">
                          <a:cs typeface="Simplified Arabic" pitchFamily="2" charset="-78"/>
                        </a:rPr>
                        <a:t>تؤخد</a:t>
                      </a:r>
                      <a:r>
                        <a:rPr lang="ar-EG" sz="1400" dirty="0">
                          <a:cs typeface="Simplified Arabic" pitchFamily="2" charset="-78"/>
                        </a:rPr>
                        <a:t> للفحص بما يناسب نوعيات السلع المختلفة ومتطلبات جهات الفحص ، مع تحديد نوعيات العينات </a:t>
                      </a:r>
                      <a:r>
                        <a:rPr lang="ar-EG" sz="1400" dirty="0" err="1">
                          <a:cs typeface="Simplified Arabic" pitchFamily="2" charset="-78"/>
                        </a:rPr>
                        <a:t>التى</a:t>
                      </a:r>
                      <a:r>
                        <a:rPr lang="ar-EG" sz="1400" dirty="0">
                          <a:cs typeface="Simplified Arabic" pitchFamily="2" charset="-78"/>
                        </a:rPr>
                        <a:t> يمكن </a:t>
                      </a:r>
                      <a:r>
                        <a:rPr lang="ar-EG" sz="1400" dirty="0" err="1">
                          <a:cs typeface="Simplified Arabic" pitchFamily="2" charset="-78"/>
                        </a:rPr>
                        <a:t>اعادتها</a:t>
                      </a:r>
                      <a:r>
                        <a:rPr lang="ar-EG" sz="1400" dirty="0">
                          <a:cs typeface="Simplified Arabic" pitchFamily="2" charset="-78"/>
                        </a:rPr>
                        <a:t> </a:t>
                      </a:r>
                      <a:r>
                        <a:rPr lang="ar-EG" sz="1400" dirty="0" err="1">
                          <a:cs typeface="Simplified Arabic" pitchFamily="2" charset="-78"/>
                        </a:rPr>
                        <a:t>الى</a:t>
                      </a:r>
                      <a:r>
                        <a:rPr lang="ar-EG" sz="1400" dirty="0">
                          <a:cs typeface="Simplified Arabic" pitchFamily="2" charset="-78"/>
                        </a:rPr>
                        <a:t> </a:t>
                      </a:r>
                      <a:r>
                        <a:rPr lang="ar-EG" sz="1400" dirty="0" err="1">
                          <a:cs typeface="Simplified Arabic" pitchFamily="2" charset="-78"/>
                        </a:rPr>
                        <a:t>اصحاب</a:t>
                      </a:r>
                      <a:r>
                        <a:rPr lang="ar-EG" sz="1400" dirty="0">
                          <a:cs typeface="Simplified Arabic" pitchFamily="2" charset="-78"/>
                        </a:rPr>
                        <a:t> البضاعة مع تطبيق القواعد الصادرة </a:t>
                      </a:r>
                      <a:r>
                        <a:rPr lang="ar-EG" sz="1400" dirty="0" err="1">
                          <a:cs typeface="Simplified Arabic" pitchFamily="2" charset="-78"/>
                        </a:rPr>
                        <a:t>فى</a:t>
                      </a:r>
                      <a:r>
                        <a:rPr lang="ar-EG" sz="1400" dirty="0">
                          <a:cs typeface="Simplified Arabic" pitchFamily="2" charset="-78"/>
                        </a:rPr>
                        <a:t> هذا الشأن </a:t>
                      </a:r>
                      <a:r>
                        <a:rPr lang="ar-EG" sz="1400" dirty="0" err="1">
                          <a:cs typeface="Simplified Arabic" pitchFamily="2" charset="-78"/>
                        </a:rPr>
                        <a:t>ان</a:t>
                      </a:r>
                      <a:r>
                        <a:rPr lang="ar-EG" sz="1400" dirty="0">
                          <a:cs typeface="Simplified Arabic" pitchFamily="2" charset="-78"/>
                        </a:rPr>
                        <a:t> </a:t>
                      </a:r>
                      <a:r>
                        <a:rPr lang="ar-EG" sz="1400" dirty="0" smtClean="0">
                          <a:cs typeface="Simplified Arabic" pitchFamily="2" charset="-78"/>
                        </a:rPr>
                        <a:t>وجدت.</a:t>
                      </a:r>
                      <a:endParaRPr lang="en-US" sz="1400" dirty="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dirty="0">
                          <a:cs typeface="Simplified Arabic" pitchFamily="2" charset="-78"/>
                        </a:rPr>
                        <a:t>قرار</a:t>
                      </a:r>
                      <a:endParaRPr lang="en-US" sz="1400" dirty="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dirty="0">
                          <a:cs typeface="Simplified Arabic" pitchFamily="2" charset="-78"/>
                        </a:rPr>
                        <a:t>مصلحة الجمارك والهيئة العامة للرقابة على الصادرات والواردات</a:t>
                      </a:r>
                      <a:endParaRPr lang="en-US" sz="1400" dirty="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dirty="0">
                          <a:cs typeface="Simplified Arabic" pitchFamily="2" charset="-78"/>
                        </a:rPr>
                        <a:t>عاجل</a:t>
                      </a:r>
                      <a:endParaRPr lang="en-US" sz="1400" dirty="0">
                        <a:latin typeface="Calibri"/>
                        <a:ea typeface="Times New Roman"/>
                        <a:cs typeface="Simplified Arabic" pitchFamily="2" charset="-78"/>
                      </a:endParaRPr>
                    </a:p>
                  </a:txBody>
                  <a:tcPr marL="44952" marR="44952" marT="0" marB="0" anchor="ctr"/>
                </a:tc>
                <a:tc>
                  <a:txBody>
                    <a:bodyPr/>
                    <a:lstStyle/>
                    <a:p>
                      <a:pPr algn="ctr" rtl="1">
                        <a:lnSpc>
                          <a:spcPct val="115000"/>
                        </a:lnSpc>
                        <a:spcAft>
                          <a:spcPts val="0"/>
                        </a:spcAft>
                      </a:pPr>
                      <a:r>
                        <a:rPr lang="ar-EG" sz="1400" dirty="0">
                          <a:cs typeface="Simplified Arabic" pitchFamily="2" charset="-78"/>
                        </a:rPr>
                        <a:t>صفر</a:t>
                      </a:r>
                      <a:endParaRPr lang="en-US" sz="1400" dirty="0">
                        <a:latin typeface="Calibri"/>
                        <a:ea typeface="Times New Roman"/>
                        <a:cs typeface="Simplified Arabic" pitchFamily="2" charset="-78"/>
                      </a:endParaRPr>
                    </a:p>
                  </a:txBody>
                  <a:tcPr marL="44952" marR="44952"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1" y="228599"/>
          <a:ext cx="8553479" cy="6211462"/>
        </p:xfrm>
        <a:graphic>
          <a:graphicData uri="http://schemas.openxmlformats.org/drawingml/2006/table">
            <a:tbl>
              <a:tblPr rtl="1" firstRow="1" firstCol="1" bandRow="1">
                <a:tableStyleId>{5C22544A-7EE6-4342-B048-85BDC9FD1C3A}</a:tableStyleId>
              </a:tblPr>
              <a:tblGrid>
                <a:gridCol w="3528813"/>
                <a:gridCol w="1919825"/>
                <a:gridCol w="1467221"/>
                <a:gridCol w="762310"/>
                <a:gridCol w="875310"/>
              </a:tblGrid>
              <a:tr h="408624">
                <a:tc>
                  <a:txBody>
                    <a:bodyPr/>
                    <a:lstStyle/>
                    <a:p>
                      <a:pPr marL="0" algn="ctr" defTabSz="914400" rtl="1" eaLnBrk="1" latinLnBrk="0" hangingPunct="1">
                        <a:lnSpc>
                          <a:spcPct val="115000"/>
                        </a:lnSpc>
                        <a:spcAft>
                          <a:spcPts val="0"/>
                        </a:spcAft>
                      </a:pPr>
                      <a:r>
                        <a:rPr lang="ar-EG" sz="1400" kern="1200" dirty="0">
                          <a:cs typeface="PT Bold Heading" pitchFamily="2" charset="-78"/>
                        </a:rPr>
                        <a:t>التوصية / الاجراء</a:t>
                      </a:r>
                      <a:endParaRPr lang="en-US" sz="1400" kern="1200" dirty="0">
                        <a:solidFill>
                          <a:schemeClr val="dk1"/>
                        </a:solidFill>
                        <a:latin typeface="+mn-lt"/>
                        <a:ea typeface="+mn-ea"/>
                        <a:cs typeface="PT Bold Heading"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PT Bold Heading" pitchFamily="2" charset="-78"/>
                        </a:rPr>
                        <a:t>النوع</a:t>
                      </a:r>
                      <a:endParaRPr lang="en-US" sz="1400" kern="1200" dirty="0">
                        <a:solidFill>
                          <a:schemeClr val="dk1"/>
                        </a:solidFill>
                        <a:latin typeface="+mn-lt"/>
                        <a:ea typeface="+mn-ea"/>
                        <a:cs typeface="PT Bold Heading"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PT Bold Heading" pitchFamily="2" charset="-78"/>
                        </a:rPr>
                        <a:t>التبعية </a:t>
                      </a:r>
                      <a:r>
                        <a:rPr lang="ar-EG" sz="1400" kern="1200" dirty="0" err="1">
                          <a:cs typeface="PT Bold Heading" pitchFamily="2" charset="-78"/>
                        </a:rPr>
                        <a:t>او</a:t>
                      </a:r>
                      <a:r>
                        <a:rPr lang="ar-EG" sz="1400" kern="1200" dirty="0">
                          <a:cs typeface="PT Bold Heading" pitchFamily="2" charset="-78"/>
                        </a:rPr>
                        <a:t> القائم </a:t>
                      </a:r>
                      <a:r>
                        <a:rPr lang="ar-EG" sz="1400" kern="1200" dirty="0" err="1">
                          <a:cs typeface="PT Bold Heading" pitchFamily="2" charset="-78"/>
                        </a:rPr>
                        <a:t>بالاجراء</a:t>
                      </a:r>
                      <a:endParaRPr lang="en-US" sz="1400" kern="1200" dirty="0">
                        <a:solidFill>
                          <a:schemeClr val="dk1"/>
                        </a:solidFill>
                        <a:latin typeface="+mn-lt"/>
                        <a:ea typeface="+mn-ea"/>
                        <a:cs typeface="PT Bold Heading"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err="1">
                          <a:cs typeface="PT Bold Heading" pitchFamily="2" charset="-78"/>
                        </a:rPr>
                        <a:t>المدي</a:t>
                      </a:r>
                      <a:r>
                        <a:rPr lang="ar-EG" sz="1400" kern="1200" dirty="0">
                          <a:cs typeface="PT Bold Heading" pitchFamily="2" charset="-78"/>
                        </a:rPr>
                        <a:t> </a:t>
                      </a:r>
                      <a:r>
                        <a:rPr lang="ar-EG" sz="1400" kern="1200" dirty="0" err="1">
                          <a:cs typeface="PT Bold Heading" pitchFamily="2" charset="-78"/>
                        </a:rPr>
                        <a:t>الزمنى</a:t>
                      </a:r>
                      <a:endParaRPr lang="en-US" sz="1400" kern="1200" dirty="0">
                        <a:solidFill>
                          <a:schemeClr val="dk1"/>
                        </a:solidFill>
                        <a:latin typeface="+mn-lt"/>
                        <a:ea typeface="+mn-ea"/>
                        <a:cs typeface="PT Bold Heading"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PT Bold Heading" pitchFamily="2" charset="-78"/>
                        </a:rPr>
                        <a:t>التكلفة التقديرية</a:t>
                      </a:r>
                      <a:endParaRPr lang="en-US" sz="1400" kern="1200" dirty="0">
                        <a:solidFill>
                          <a:schemeClr val="dk1"/>
                        </a:solidFill>
                        <a:latin typeface="+mn-lt"/>
                        <a:ea typeface="+mn-ea"/>
                        <a:cs typeface="PT Bold Heading" pitchFamily="2" charset="-78"/>
                      </a:endParaRPr>
                    </a:p>
                  </a:txBody>
                  <a:tcPr marL="44952" marR="44952" marT="0" marB="0" anchor="ctr"/>
                </a:tc>
              </a:tr>
              <a:tr h="520067">
                <a:tc>
                  <a:txBody>
                    <a:bodyPr/>
                    <a:lstStyle/>
                    <a:p>
                      <a:pPr marL="0" algn="just" defTabSz="914400" rtl="1" eaLnBrk="1" latinLnBrk="0" hangingPunct="1">
                        <a:lnSpc>
                          <a:spcPct val="115000"/>
                        </a:lnSpc>
                        <a:spcAft>
                          <a:spcPts val="0"/>
                        </a:spcAft>
                      </a:pPr>
                      <a:r>
                        <a:rPr lang="ar-EG" sz="1400" kern="1200" dirty="0">
                          <a:cs typeface="Simplified Arabic" pitchFamily="2" charset="-78"/>
                        </a:rPr>
                        <a:t>3-6 زيادة الجمارك لعدد </a:t>
                      </a:r>
                      <a:r>
                        <a:rPr lang="ar-EG" sz="1400" kern="1200" dirty="0" err="1">
                          <a:cs typeface="Simplified Arabic" pitchFamily="2" charset="-78"/>
                        </a:rPr>
                        <a:t>اجهزة</a:t>
                      </a:r>
                      <a:r>
                        <a:rPr lang="ar-EG" sz="1400" kern="1200" dirty="0">
                          <a:cs typeface="Simplified Arabic" pitchFamily="2" charset="-78"/>
                        </a:rPr>
                        <a:t> الكشف على الحاويات </a:t>
                      </a:r>
                      <a:r>
                        <a:rPr lang="ar-EG" sz="1400" kern="1200" dirty="0" smtClean="0">
                          <a:cs typeface="Simplified Arabic" pitchFamily="2" charset="-78"/>
                        </a:rPr>
                        <a:t>بالموجات.</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مشروع</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مصلحة الجمارك</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4 سنوات</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متوسطة</a:t>
                      </a:r>
                      <a:endParaRPr lang="en-US" sz="1400" kern="1200" dirty="0">
                        <a:solidFill>
                          <a:schemeClr val="dk1"/>
                        </a:solidFill>
                        <a:latin typeface="+mn-lt"/>
                        <a:ea typeface="+mn-ea"/>
                        <a:cs typeface="Simplified Arabic" pitchFamily="2" charset="-78"/>
                      </a:endParaRPr>
                    </a:p>
                  </a:txBody>
                  <a:tcPr marL="44952" marR="44952" marT="0" marB="0" anchor="ctr"/>
                </a:tc>
              </a:tr>
              <a:tr h="520067">
                <a:tc>
                  <a:txBody>
                    <a:bodyPr/>
                    <a:lstStyle/>
                    <a:p>
                      <a:pPr marL="0" algn="just" defTabSz="914400" rtl="1" eaLnBrk="1" latinLnBrk="0" hangingPunct="1">
                        <a:lnSpc>
                          <a:spcPct val="115000"/>
                        </a:lnSpc>
                        <a:spcAft>
                          <a:spcPts val="0"/>
                        </a:spcAft>
                      </a:pPr>
                      <a:r>
                        <a:rPr lang="ar-EG" sz="1400" kern="1200" dirty="0">
                          <a:cs typeface="Simplified Arabic" pitchFamily="2" charset="-78"/>
                        </a:rPr>
                        <a:t>3-7 مد فترة عمل </a:t>
                      </a:r>
                      <a:r>
                        <a:rPr lang="ar-EG" sz="1400" kern="1200" dirty="0" err="1">
                          <a:cs typeface="Simplified Arabic" pitchFamily="2" charset="-78"/>
                        </a:rPr>
                        <a:t>اجهزة</a:t>
                      </a:r>
                      <a:r>
                        <a:rPr lang="ar-EG" sz="1400" kern="1200" dirty="0">
                          <a:cs typeface="Simplified Arabic" pitchFamily="2" charset="-78"/>
                        </a:rPr>
                        <a:t> الكشف بالموجات المملوكة للجمارك لتكون من التاسعة صباحاً حتى السادسة </a:t>
                      </a:r>
                      <a:r>
                        <a:rPr lang="ar-EG" sz="1400" kern="1200" dirty="0" smtClean="0">
                          <a:cs typeface="Simplified Arabic" pitchFamily="2" charset="-78"/>
                        </a:rPr>
                        <a:t>مساءً.</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قرار</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مصلحة الجمارك</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عاجل</a:t>
                      </a:r>
                      <a:endParaRPr lang="en-US" sz="1400" kern="120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صفر</a:t>
                      </a:r>
                      <a:endParaRPr lang="en-US" sz="1400" kern="1200">
                        <a:solidFill>
                          <a:schemeClr val="dk1"/>
                        </a:solidFill>
                        <a:latin typeface="+mn-lt"/>
                        <a:ea typeface="+mn-ea"/>
                        <a:cs typeface="Simplified Arabic" pitchFamily="2" charset="-78"/>
                      </a:endParaRPr>
                    </a:p>
                  </a:txBody>
                  <a:tcPr marL="44952" marR="44952" marT="0" marB="0" anchor="ctr"/>
                </a:tc>
              </a:tr>
              <a:tr h="1040133">
                <a:tc>
                  <a:txBody>
                    <a:bodyPr/>
                    <a:lstStyle/>
                    <a:p>
                      <a:pPr marL="0" algn="just" defTabSz="914400" rtl="1" eaLnBrk="1" latinLnBrk="0" hangingPunct="1">
                        <a:lnSpc>
                          <a:spcPct val="115000"/>
                        </a:lnSpc>
                        <a:spcAft>
                          <a:spcPts val="0"/>
                        </a:spcAft>
                      </a:pPr>
                      <a:r>
                        <a:rPr lang="ar-EG" sz="1400" kern="1200" dirty="0">
                          <a:cs typeface="Simplified Arabic" pitchFamily="2" charset="-78"/>
                        </a:rPr>
                        <a:t>رابعاً : الجهات الرقابية الاخري :</a:t>
                      </a:r>
                      <a:endParaRPr lang="en-US" sz="1400" kern="1200" dirty="0">
                        <a:cs typeface="Simplified Arabic" pitchFamily="2" charset="-78"/>
                      </a:endParaRPr>
                    </a:p>
                    <a:p>
                      <a:pPr marL="0" algn="just" defTabSz="914400" rtl="1" eaLnBrk="1" latinLnBrk="0" hangingPunct="1">
                        <a:lnSpc>
                          <a:spcPct val="115000"/>
                        </a:lnSpc>
                        <a:spcAft>
                          <a:spcPts val="0"/>
                        </a:spcAft>
                      </a:pPr>
                      <a:r>
                        <a:rPr lang="ar-EG" sz="1400" kern="1200" dirty="0">
                          <a:cs typeface="Simplified Arabic" pitchFamily="2" charset="-78"/>
                        </a:rPr>
                        <a:t>4-1 زيادة عدد وطاقة ونوعية المعامل التابعة للجهات الرقابية بناءً على مراجعة كاملة لمتطلبات حركة بضائع التجارة الخارجية لمصر فى جميع المنافذ البرية </a:t>
                      </a:r>
                      <a:r>
                        <a:rPr lang="ar-EG" sz="1400" kern="1200" dirty="0" smtClean="0">
                          <a:cs typeface="Simplified Arabic" pitchFamily="2" charset="-78"/>
                        </a:rPr>
                        <a:t>والجوية. </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مشروع</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هيئة الرقابة على الصادرات والواردات بالاشتراك مع الحجر </a:t>
                      </a:r>
                      <a:r>
                        <a:rPr lang="ar-EG" sz="1400" kern="1200" dirty="0" err="1">
                          <a:cs typeface="Simplified Arabic" pitchFamily="2" charset="-78"/>
                        </a:rPr>
                        <a:t>الزراعى</a:t>
                      </a:r>
                      <a:r>
                        <a:rPr lang="ar-EG" sz="1400" kern="1200" dirty="0">
                          <a:cs typeface="Simplified Arabic" pitchFamily="2" charset="-78"/>
                        </a:rPr>
                        <a:t> </a:t>
                      </a:r>
                      <a:r>
                        <a:rPr lang="ar-EG" sz="1400" kern="1200" dirty="0" err="1">
                          <a:cs typeface="Simplified Arabic" pitchFamily="2" charset="-78"/>
                        </a:rPr>
                        <a:t>والصحى</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6 شهور</a:t>
                      </a:r>
                      <a:endParaRPr lang="en-US" sz="1400" kern="120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متوسطة</a:t>
                      </a:r>
                      <a:endParaRPr lang="en-US" sz="1400" kern="1200">
                        <a:solidFill>
                          <a:schemeClr val="dk1"/>
                        </a:solidFill>
                        <a:latin typeface="+mn-lt"/>
                        <a:ea typeface="+mn-ea"/>
                        <a:cs typeface="Simplified Arabic" pitchFamily="2" charset="-78"/>
                      </a:endParaRPr>
                    </a:p>
                  </a:txBody>
                  <a:tcPr marL="44952" marR="44952" marT="0" marB="0" anchor="ctr"/>
                </a:tc>
              </a:tr>
              <a:tr h="1040133">
                <a:tc>
                  <a:txBody>
                    <a:bodyPr/>
                    <a:lstStyle/>
                    <a:p>
                      <a:pPr marL="0" algn="just" defTabSz="914400" rtl="1" eaLnBrk="1" latinLnBrk="0" hangingPunct="1">
                        <a:lnSpc>
                          <a:spcPct val="115000"/>
                        </a:lnSpc>
                        <a:spcAft>
                          <a:spcPts val="0"/>
                        </a:spcAft>
                      </a:pPr>
                      <a:r>
                        <a:rPr lang="ar-EG" sz="1400" u="sng" kern="1200" dirty="0">
                          <a:effectLst>
                            <a:outerShdw blurRad="38100" dist="38100" dir="2700000" algn="tl">
                              <a:srgbClr val="000000">
                                <a:alpha val="43137"/>
                              </a:srgbClr>
                            </a:outerShdw>
                          </a:effectLst>
                          <a:cs typeface="Simplified Arabic" pitchFamily="2" charset="-78"/>
                        </a:rPr>
                        <a:t>خامساُ : المنافذ البرية :</a:t>
                      </a:r>
                      <a:endParaRPr lang="en-US" sz="1400" u="sng" kern="1200" dirty="0">
                        <a:effectLst>
                          <a:outerShdw blurRad="38100" dist="38100" dir="2700000" algn="tl">
                            <a:srgbClr val="000000">
                              <a:alpha val="43137"/>
                            </a:srgbClr>
                          </a:outerShdw>
                        </a:effectLst>
                        <a:cs typeface="Simplified Arabic" pitchFamily="2" charset="-78"/>
                      </a:endParaRPr>
                    </a:p>
                    <a:p>
                      <a:pPr marL="0" algn="just" defTabSz="914400" rtl="1" eaLnBrk="1" latinLnBrk="0" hangingPunct="1">
                        <a:lnSpc>
                          <a:spcPct val="115000"/>
                        </a:lnSpc>
                        <a:spcAft>
                          <a:spcPts val="0"/>
                        </a:spcAft>
                      </a:pPr>
                      <a:r>
                        <a:rPr lang="ar-EG" sz="1400" kern="1200" dirty="0">
                          <a:cs typeface="Simplified Arabic" pitchFamily="2" charset="-78"/>
                        </a:rPr>
                        <a:t>5-1 الاتفاق مع الدول الجوار على انشاء منافذ حدودية مشتركة وذلك لتنفيذ الاجراءات الجمركية للدولتين فى نفس </a:t>
                      </a:r>
                      <a:r>
                        <a:rPr lang="ar-EG" sz="1400" kern="1200" dirty="0" err="1" smtClean="0">
                          <a:cs typeface="Simplified Arabic" pitchFamily="2" charset="-78"/>
                        </a:rPr>
                        <a:t>الموقعه</a:t>
                      </a:r>
                      <a:r>
                        <a:rPr lang="ar-EG" sz="1400" kern="1200" dirty="0" smtClean="0">
                          <a:cs typeface="Simplified Arabic" pitchFamily="2" charset="-78"/>
                        </a:rPr>
                        <a:t>.</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مشروع</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مصلحة الجمارك ووزارة التعاون مع دول الجوار</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5 سنوات</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مرتفعة</a:t>
                      </a:r>
                      <a:endParaRPr lang="en-US" sz="1400" kern="1200">
                        <a:solidFill>
                          <a:schemeClr val="dk1"/>
                        </a:solidFill>
                        <a:latin typeface="+mn-lt"/>
                        <a:ea typeface="+mn-ea"/>
                        <a:cs typeface="Simplified Arabic" pitchFamily="2" charset="-78"/>
                      </a:endParaRPr>
                    </a:p>
                  </a:txBody>
                  <a:tcPr marL="44952" marR="44952" marT="0" marB="0" anchor="ctr"/>
                </a:tc>
              </a:tr>
              <a:tr h="520067">
                <a:tc>
                  <a:txBody>
                    <a:bodyPr/>
                    <a:lstStyle/>
                    <a:p>
                      <a:pPr marL="0" algn="just" defTabSz="914400" rtl="1" eaLnBrk="1" latinLnBrk="0" hangingPunct="1">
                        <a:lnSpc>
                          <a:spcPct val="115000"/>
                        </a:lnSpc>
                        <a:spcAft>
                          <a:spcPts val="0"/>
                        </a:spcAft>
                      </a:pPr>
                      <a:r>
                        <a:rPr lang="ar-EG" sz="1400" kern="1200" dirty="0">
                          <a:cs typeface="Simplified Arabic" pitchFamily="2" charset="-78"/>
                        </a:rPr>
                        <a:t>5-2 اصدار قرار بالغاء تحصيل رسوم ارضيات بميناء نويبع على البضائع التى لا توضع بمستودعات اليناء 0</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قرار</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هيئة ميناء نويبع</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عاجل</a:t>
                      </a:r>
                      <a:endParaRPr lang="en-US" sz="1400" kern="1200" dirty="0">
                        <a:solidFill>
                          <a:schemeClr val="dk1"/>
                        </a:solidFill>
                        <a:latin typeface="+mn-lt"/>
                        <a:ea typeface="+mn-ea"/>
                        <a:cs typeface="Simplified Arabic" pitchFamily="2" charset="-78"/>
                      </a:endParaRPr>
                    </a:p>
                  </a:txBody>
                  <a:tcPr marL="44952" marR="44952" marT="0" marB="0"/>
                </a:tc>
                <a:tc>
                  <a:txBody>
                    <a:bodyPr/>
                    <a:lstStyle/>
                    <a:p>
                      <a:pPr marL="0" algn="ctr" defTabSz="914400" rtl="1" eaLnBrk="1" latinLnBrk="0" hangingPunct="1">
                        <a:lnSpc>
                          <a:spcPct val="115000"/>
                        </a:lnSpc>
                        <a:spcAft>
                          <a:spcPts val="0"/>
                        </a:spcAft>
                      </a:pPr>
                      <a:r>
                        <a:rPr lang="ar-EG" sz="1400" kern="1200">
                          <a:cs typeface="Simplified Arabic" pitchFamily="2" charset="-78"/>
                        </a:rPr>
                        <a:t>صفر</a:t>
                      </a:r>
                      <a:endParaRPr lang="en-US" sz="1400" kern="1200">
                        <a:solidFill>
                          <a:schemeClr val="dk1"/>
                        </a:solidFill>
                        <a:latin typeface="+mn-lt"/>
                        <a:ea typeface="+mn-ea"/>
                        <a:cs typeface="Simplified Arabic" pitchFamily="2" charset="-78"/>
                      </a:endParaRPr>
                    </a:p>
                  </a:txBody>
                  <a:tcPr marL="44952" marR="44952" marT="0" marB="0"/>
                </a:tc>
              </a:tr>
              <a:tr h="780100">
                <a:tc>
                  <a:txBody>
                    <a:bodyPr/>
                    <a:lstStyle/>
                    <a:p>
                      <a:pPr marL="0" algn="just" defTabSz="914400" rtl="1" eaLnBrk="1" latinLnBrk="0" hangingPunct="1">
                        <a:lnSpc>
                          <a:spcPct val="115000"/>
                        </a:lnSpc>
                        <a:spcAft>
                          <a:spcPts val="0"/>
                        </a:spcAft>
                      </a:pPr>
                      <a:r>
                        <a:rPr lang="ar-EG" sz="1400" kern="1200" dirty="0">
                          <a:cs typeface="Simplified Arabic" pitchFamily="2" charset="-78"/>
                        </a:rPr>
                        <a:t>5-3 </a:t>
                      </a:r>
                      <a:r>
                        <a:rPr lang="ar-EG" sz="1400" kern="1200" dirty="0" err="1">
                          <a:cs typeface="Simplified Arabic" pitchFamily="2" charset="-78"/>
                        </a:rPr>
                        <a:t>اصدار</a:t>
                      </a:r>
                      <a:r>
                        <a:rPr lang="ar-EG" sz="1400" kern="1200" dirty="0">
                          <a:cs typeface="Simplified Arabic" pitchFamily="2" charset="-78"/>
                        </a:rPr>
                        <a:t> قرار </a:t>
                      </a:r>
                      <a:r>
                        <a:rPr lang="ar-EG" sz="1400" kern="1200" dirty="0" err="1">
                          <a:cs typeface="Simplified Arabic" pitchFamily="2" charset="-78"/>
                        </a:rPr>
                        <a:t>بالغاء</a:t>
                      </a:r>
                      <a:r>
                        <a:rPr lang="ar-EG" sz="1400" kern="1200" dirty="0">
                          <a:cs typeface="Simplified Arabic" pitchFamily="2" charset="-78"/>
                        </a:rPr>
                        <a:t> تحصيل رسوم الشحن والتفريغ </a:t>
                      </a:r>
                      <a:r>
                        <a:rPr lang="ar-EG" sz="1400" kern="1200" dirty="0" err="1">
                          <a:cs typeface="Simplified Arabic" pitchFamily="2" charset="-78"/>
                        </a:rPr>
                        <a:t>بالموانىء</a:t>
                      </a:r>
                      <a:r>
                        <a:rPr lang="ar-EG" sz="1400" kern="1200" dirty="0">
                          <a:cs typeface="Simplified Arabic" pitchFamily="2" charset="-78"/>
                        </a:rPr>
                        <a:t> البرية على البضائع </a:t>
                      </a:r>
                      <a:r>
                        <a:rPr lang="ar-EG" sz="1400" kern="1200" dirty="0" err="1">
                          <a:cs typeface="Simplified Arabic" pitchFamily="2" charset="-78"/>
                        </a:rPr>
                        <a:t>التى</a:t>
                      </a:r>
                      <a:r>
                        <a:rPr lang="ar-EG" sz="1400" kern="1200" dirty="0">
                          <a:cs typeface="Simplified Arabic" pitchFamily="2" charset="-78"/>
                        </a:rPr>
                        <a:t> يتولى </a:t>
                      </a:r>
                      <a:r>
                        <a:rPr lang="ar-EG" sz="1400" kern="1200" dirty="0" err="1">
                          <a:cs typeface="Simplified Arabic" pitchFamily="2" charset="-78"/>
                        </a:rPr>
                        <a:t>متهدى</a:t>
                      </a:r>
                      <a:r>
                        <a:rPr lang="ar-EG" sz="1400" kern="1200" dirty="0">
                          <a:cs typeface="Simplified Arabic" pitchFamily="2" charset="-78"/>
                        </a:rPr>
                        <a:t> النقل </a:t>
                      </a:r>
                      <a:r>
                        <a:rPr lang="ar-EG" sz="1400" kern="1200" dirty="0" err="1">
                          <a:cs typeface="Simplified Arabic" pitchFamily="2" charset="-78"/>
                        </a:rPr>
                        <a:t>اعباء</a:t>
                      </a:r>
                      <a:r>
                        <a:rPr lang="ar-EG" sz="1400" kern="1200" dirty="0">
                          <a:cs typeface="Simplified Arabic" pitchFamily="2" charset="-78"/>
                        </a:rPr>
                        <a:t> الشحن </a:t>
                      </a:r>
                      <a:r>
                        <a:rPr lang="ar-EG" sz="1400" kern="1200" dirty="0" smtClean="0">
                          <a:cs typeface="Simplified Arabic" pitchFamily="2" charset="-78"/>
                        </a:rPr>
                        <a:t>والتفريغ.</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قرار</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الهيئة العامة </a:t>
                      </a:r>
                      <a:r>
                        <a:rPr lang="ar-EG" sz="1400" kern="1200" dirty="0" err="1">
                          <a:cs typeface="Simplified Arabic" pitchFamily="2" charset="-78"/>
                        </a:rPr>
                        <a:t>للموانىء</a:t>
                      </a:r>
                      <a:r>
                        <a:rPr lang="ar-EG" sz="1400" kern="1200" dirty="0">
                          <a:cs typeface="Simplified Arabic" pitchFamily="2" charset="-78"/>
                        </a:rPr>
                        <a:t> البرية والجافة</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عاجل</a:t>
                      </a:r>
                      <a:endParaRPr lang="en-US" sz="1400" kern="1200" dirty="0">
                        <a:solidFill>
                          <a:schemeClr val="dk1"/>
                        </a:solidFill>
                        <a:latin typeface="+mn-lt"/>
                        <a:ea typeface="+mn-ea"/>
                        <a:cs typeface="Simplified Arabic" pitchFamily="2" charset="-78"/>
                      </a:endParaRPr>
                    </a:p>
                  </a:txBody>
                  <a:tcPr marL="44952" marR="44952" marT="0" marB="0"/>
                </a:tc>
                <a:tc>
                  <a:txBody>
                    <a:bodyPr/>
                    <a:lstStyle/>
                    <a:p>
                      <a:pPr marL="0" algn="ctr" defTabSz="914400" rtl="1" eaLnBrk="1" latinLnBrk="0" hangingPunct="1">
                        <a:lnSpc>
                          <a:spcPct val="115000"/>
                        </a:lnSpc>
                        <a:spcAft>
                          <a:spcPts val="0"/>
                        </a:spcAft>
                      </a:pPr>
                      <a:r>
                        <a:rPr lang="ar-EG" sz="1400" kern="1200" dirty="0">
                          <a:cs typeface="Simplified Arabic" pitchFamily="2" charset="-78"/>
                        </a:rPr>
                        <a:t>صفر</a:t>
                      </a:r>
                      <a:endParaRPr lang="en-US" sz="1400" kern="1200" dirty="0">
                        <a:solidFill>
                          <a:schemeClr val="dk1"/>
                        </a:solidFill>
                        <a:latin typeface="+mn-lt"/>
                        <a:ea typeface="+mn-ea"/>
                        <a:cs typeface="Simplified Arabic" pitchFamily="2" charset="-78"/>
                      </a:endParaRPr>
                    </a:p>
                  </a:txBody>
                  <a:tcPr marL="44952" marR="44952" marT="0" marB="0"/>
                </a:tc>
              </a:tr>
              <a:tr h="1300167">
                <a:tc>
                  <a:txBody>
                    <a:bodyPr/>
                    <a:lstStyle/>
                    <a:p>
                      <a:pPr marL="0" algn="just" defTabSz="914400" rtl="1" eaLnBrk="1" latinLnBrk="0" hangingPunct="1">
                        <a:lnSpc>
                          <a:spcPct val="115000"/>
                        </a:lnSpc>
                        <a:spcAft>
                          <a:spcPts val="0"/>
                        </a:spcAft>
                      </a:pPr>
                      <a:r>
                        <a:rPr lang="ar-EG" sz="1400" u="sng" kern="1200" dirty="0">
                          <a:effectLst>
                            <a:outerShdw blurRad="38100" dist="38100" dir="2700000" algn="tl">
                              <a:srgbClr val="000000">
                                <a:alpha val="43137"/>
                              </a:srgbClr>
                            </a:outerShdw>
                          </a:effectLst>
                          <a:cs typeface="Simplified Arabic" pitchFamily="2" charset="-78"/>
                        </a:rPr>
                        <a:t>سادساً : المطارات :</a:t>
                      </a:r>
                      <a:endParaRPr lang="en-US" sz="1400" u="sng" kern="1200" dirty="0">
                        <a:effectLst>
                          <a:outerShdw blurRad="38100" dist="38100" dir="2700000" algn="tl">
                            <a:srgbClr val="000000">
                              <a:alpha val="43137"/>
                            </a:srgbClr>
                          </a:outerShdw>
                        </a:effectLst>
                        <a:cs typeface="Simplified Arabic" pitchFamily="2" charset="-78"/>
                      </a:endParaRPr>
                    </a:p>
                    <a:p>
                      <a:pPr marL="0" algn="just" defTabSz="914400" rtl="1" eaLnBrk="1" latinLnBrk="0" hangingPunct="1">
                        <a:lnSpc>
                          <a:spcPct val="115000"/>
                        </a:lnSpc>
                        <a:spcAft>
                          <a:spcPts val="0"/>
                        </a:spcAft>
                      </a:pPr>
                      <a:r>
                        <a:rPr lang="ar-EG" sz="1400" kern="1200" dirty="0">
                          <a:cs typeface="Simplified Arabic" pitchFamily="2" charset="-78"/>
                        </a:rPr>
                        <a:t>6-1 تذليل مشاكل الشحن الجوي عن طريق طائرات الترانزيت والطيران العارض وذلك لتوفير فرغات الشحن المصرية المساهمة فى رفع مستوى الصادرات المصرية لتتناسب مع حجم الحركة خاصة لدول </a:t>
                      </a:r>
                      <a:r>
                        <a:rPr lang="ar-EG" sz="1400" kern="1200" dirty="0" err="1" smtClean="0">
                          <a:cs typeface="Simplified Arabic" pitchFamily="2" charset="-78"/>
                        </a:rPr>
                        <a:t>افريقيا</a:t>
                      </a:r>
                      <a:r>
                        <a:rPr lang="ar-EG" sz="1400" kern="1200" dirty="0" smtClean="0">
                          <a:cs typeface="Simplified Arabic" pitchFamily="2" charset="-78"/>
                        </a:rPr>
                        <a:t>.</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دراسة</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وزارة الطيران </a:t>
                      </a:r>
                      <a:r>
                        <a:rPr lang="ar-EG" sz="1400" kern="1200" dirty="0" err="1">
                          <a:cs typeface="Simplified Arabic" pitchFamily="2" charset="-78"/>
                        </a:rPr>
                        <a:t>المدنى</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4 شهور</a:t>
                      </a:r>
                      <a:endParaRPr lang="en-US" sz="1400" kern="1200" dirty="0">
                        <a:solidFill>
                          <a:schemeClr val="dk1"/>
                        </a:solidFill>
                        <a:latin typeface="+mn-lt"/>
                        <a:ea typeface="+mn-ea"/>
                        <a:cs typeface="Simplified Arabic" pitchFamily="2" charset="-78"/>
                      </a:endParaRPr>
                    </a:p>
                  </a:txBody>
                  <a:tcPr marL="44952" marR="44952"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منخفضة</a:t>
                      </a:r>
                      <a:endParaRPr lang="en-US" sz="1400" kern="1200" dirty="0">
                        <a:solidFill>
                          <a:schemeClr val="dk1"/>
                        </a:solidFill>
                        <a:latin typeface="+mn-lt"/>
                        <a:ea typeface="+mn-ea"/>
                        <a:cs typeface="Simplified Arabic" pitchFamily="2" charset="-78"/>
                      </a:endParaRPr>
                    </a:p>
                  </a:txBody>
                  <a:tcPr marL="44952" marR="44952"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14282" y="357166"/>
          <a:ext cx="8715436" cy="6134100"/>
        </p:xfrm>
        <a:graphic>
          <a:graphicData uri="http://schemas.openxmlformats.org/drawingml/2006/table">
            <a:tbl>
              <a:tblPr rtl="1" firstRow="1" firstCol="1" bandRow="1">
                <a:tableStyleId>{5C22544A-7EE6-4342-B048-85BDC9FD1C3A}</a:tableStyleId>
              </a:tblPr>
              <a:tblGrid>
                <a:gridCol w="3635499"/>
                <a:gridCol w="1953798"/>
                <a:gridCol w="1529021"/>
                <a:gridCol w="818165"/>
                <a:gridCol w="778953"/>
              </a:tblGrid>
              <a:tr h="236415">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ar-EG" sz="1400" dirty="0" smtClean="0">
                          <a:cs typeface="PT Bold Heading" pitchFamily="2" charset="-78"/>
                        </a:rPr>
                        <a:t>التوصية / </a:t>
                      </a:r>
                      <a:r>
                        <a:rPr lang="ar-EG" sz="1400" dirty="0" err="1" smtClean="0">
                          <a:cs typeface="PT Bold Heading" pitchFamily="2" charset="-78"/>
                        </a:rPr>
                        <a:t>الاجراء</a:t>
                      </a:r>
                      <a:endParaRPr lang="en-US" sz="1400" dirty="0" smtClean="0">
                        <a:latin typeface="+mn-lt"/>
                        <a:ea typeface="Times New Roman"/>
                        <a:cs typeface="PT Bold Heading"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dirty="0" smtClean="0">
                          <a:cs typeface="PT Bold Heading" pitchFamily="2" charset="-78"/>
                        </a:rPr>
                        <a:t>النوع</a:t>
                      </a:r>
                      <a:endParaRPr lang="en-US" sz="1400" kern="1200" dirty="0">
                        <a:solidFill>
                          <a:schemeClr val="dk1"/>
                        </a:solidFill>
                        <a:latin typeface="+mn-lt"/>
                        <a:ea typeface="+mn-ea"/>
                        <a:cs typeface="PT Bold Heading"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dirty="0" smtClean="0">
                          <a:cs typeface="PT Bold Heading" pitchFamily="2" charset="-78"/>
                        </a:rPr>
                        <a:t>التبعية </a:t>
                      </a:r>
                      <a:r>
                        <a:rPr lang="ar-EG" sz="1400" dirty="0" err="1" smtClean="0">
                          <a:cs typeface="PT Bold Heading" pitchFamily="2" charset="-78"/>
                        </a:rPr>
                        <a:t>او</a:t>
                      </a:r>
                      <a:r>
                        <a:rPr lang="ar-EG" sz="1400" dirty="0" smtClean="0">
                          <a:cs typeface="PT Bold Heading" pitchFamily="2" charset="-78"/>
                        </a:rPr>
                        <a:t> القائم </a:t>
                      </a:r>
                      <a:r>
                        <a:rPr lang="ar-EG" sz="1400" dirty="0" err="1" smtClean="0">
                          <a:cs typeface="PT Bold Heading" pitchFamily="2" charset="-78"/>
                        </a:rPr>
                        <a:t>بالاجراء</a:t>
                      </a:r>
                      <a:endParaRPr lang="en-US" sz="1400" kern="1200" dirty="0">
                        <a:solidFill>
                          <a:schemeClr val="dk1"/>
                        </a:solidFill>
                        <a:latin typeface="+mn-lt"/>
                        <a:ea typeface="+mn-ea"/>
                        <a:cs typeface="PT Bold Heading"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dirty="0" err="1" smtClean="0">
                          <a:cs typeface="PT Bold Heading" pitchFamily="2" charset="-78"/>
                        </a:rPr>
                        <a:t>المدي</a:t>
                      </a:r>
                      <a:r>
                        <a:rPr lang="ar-EG" sz="1400" dirty="0" smtClean="0">
                          <a:cs typeface="PT Bold Heading" pitchFamily="2" charset="-78"/>
                        </a:rPr>
                        <a:t> </a:t>
                      </a:r>
                      <a:r>
                        <a:rPr lang="ar-EG" sz="1400" dirty="0" err="1" smtClean="0">
                          <a:cs typeface="PT Bold Heading" pitchFamily="2" charset="-78"/>
                        </a:rPr>
                        <a:t>الزمنى</a:t>
                      </a:r>
                      <a:endParaRPr lang="en-US" sz="1400" kern="1200" dirty="0">
                        <a:solidFill>
                          <a:schemeClr val="dk1"/>
                        </a:solidFill>
                        <a:latin typeface="+mn-lt"/>
                        <a:ea typeface="+mn-ea"/>
                        <a:cs typeface="PT Bold Heading" pitchFamily="2" charset="-78"/>
                      </a:endParaRPr>
                    </a:p>
                  </a:txBody>
                  <a:tcPr marL="46449" marR="46449" marT="0" marB="0" anchor="ctr"/>
                </a:tc>
                <a:tc>
                  <a:txBody>
                    <a:bodyPr/>
                    <a:lstStyle/>
                    <a:p>
                      <a:pPr marL="0" marR="0" indent="0" algn="ctr" defTabSz="914400" rtl="1" eaLnBrk="1" fontAlgn="auto" latinLnBrk="0" hangingPunct="1">
                        <a:lnSpc>
                          <a:spcPct val="115000"/>
                        </a:lnSpc>
                        <a:spcBef>
                          <a:spcPts val="0"/>
                        </a:spcBef>
                        <a:spcAft>
                          <a:spcPts val="0"/>
                        </a:spcAft>
                        <a:buClrTx/>
                        <a:buSzTx/>
                        <a:buFontTx/>
                        <a:buNone/>
                        <a:tabLst/>
                        <a:defRPr/>
                      </a:pPr>
                      <a:r>
                        <a:rPr lang="ar-EG" sz="1400" dirty="0" smtClean="0">
                          <a:cs typeface="PT Bold Heading" pitchFamily="2" charset="-78"/>
                        </a:rPr>
                        <a:t>التكلفة التقديرية</a:t>
                      </a:r>
                      <a:endParaRPr lang="en-US" sz="1400" dirty="0" smtClean="0">
                        <a:latin typeface="+mn-lt"/>
                        <a:ea typeface="Times New Roman"/>
                        <a:cs typeface="PT Bold Heading" pitchFamily="2" charset="-78"/>
                      </a:endParaRPr>
                    </a:p>
                  </a:txBody>
                  <a:tcPr marL="46449" marR="46449" marT="0" marB="0" anchor="ctr"/>
                </a:tc>
              </a:tr>
              <a:tr h="709247">
                <a:tc>
                  <a:txBody>
                    <a:bodyPr/>
                    <a:lstStyle/>
                    <a:p>
                      <a:pPr marL="0" algn="just" defTabSz="914400" rtl="1" eaLnBrk="1" latinLnBrk="0" hangingPunct="1">
                        <a:lnSpc>
                          <a:spcPct val="115000"/>
                        </a:lnSpc>
                        <a:spcAft>
                          <a:spcPts val="0"/>
                        </a:spcAft>
                      </a:pPr>
                      <a:r>
                        <a:rPr lang="ar-EG" sz="1400" kern="1200" dirty="0">
                          <a:cs typeface="Simplified Arabic" pitchFamily="2" charset="-78"/>
                        </a:rPr>
                        <a:t>6-2 اعداد دراسة لتقدير حجم البضائع المتوقع تداولها بالمطارات المصرية للعشر سنوات القادمة ، وبيان ما يتطلبه ذلك من توسيعات فى المخازن ومعدات الشحن والساحات وطاقة النقل الجوى مع وضع بدائل لتمويل هذه المتطلبات</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دراسة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وزارة الطيران </a:t>
                      </a:r>
                      <a:r>
                        <a:rPr lang="ar-EG" sz="1400" kern="1200" dirty="0" err="1">
                          <a:cs typeface="Simplified Arabic" pitchFamily="2" charset="-78"/>
                        </a:rPr>
                        <a:t>المدنى</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سنة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منخفضة</a:t>
                      </a:r>
                      <a:endParaRPr lang="en-US" sz="1400" kern="1200" dirty="0">
                        <a:solidFill>
                          <a:schemeClr val="dk1"/>
                        </a:solidFill>
                        <a:latin typeface="+mn-lt"/>
                        <a:ea typeface="+mn-ea"/>
                        <a:cs typeface="Simplified Arabic" pitchFamily="2" charset="-78"/>
                      </a:endParaRPr>
                    </a:p>
                  </a:txBody>
                  <a:tcPr marL="46449" marR="46449" marT="0" marB="0" anchor="ctr"/>
                </a:tc>
              </a:tr>
              <a:tr h="945664">
                <a:tc>
                  <a:txBody>
                    <a:bodyPr/>
                    <a:lstStyle/>
                    <a:p>
                      <a:pPr marL="0" algn="just" defTabSz="914400" rtl="1" eaLnBrk="1" latinLnBrk="0" hangingPunct="1">
                        <a:lnSpc>
                          <a:spcPct val="115000"/>
                        </a:lnSpc>
                        <a:spcAft>
                          <a:spcPts val="0"/>
                        </a:spcAft>
                      </a:pPr>
                      <a:r>
                        <a:rPr lang="ar-EG" sz="1400" u="sng" kern="1200" dirty="0">
                          <a:cs typeface="Simplified Arabic" pitchFamily="2" charset="-78"/>
                        </a:rPr>
                        <a:t>سابعاً : الجهات المشرفة على بضائع الترانزيت :</a:t>
                      </a:r>
                      <a:endParaRPr lang="en-US" sz="1400" u="sng" kern="1200" dirty="0">
                        <a:cs typeface="Simplified Arabic" pitchFamily="2" charset="-78"/>
                      </a:endParaRPr>
                    </a:p>
                    <a:p>
                      <a:pPr marL="0" algn="just" defTabSz="914400" rtl="1" eaLnBrk="1" latinLnBrk="0" hangingPunct="1">
                        <a:lnSpc>
                          <a:spcPct val="115000"/>
                        </a:lnSpc>
                        <a:spcAft>
                          <a:spcPts val="0"/>
                        </a:spcAft>
                      </a:pPr>
                      <a:r>
                        <a:rPr lang="ar-EG" sz="1400" kern="1200" dirty="0">
                          <a:cs typeface="Simplified Arabic" pitchFamily="2" charset="-78"/>
                        </a:rPr>
                        <a:t>7-1 قيام سكك حديد مصر بتقديم خدمة نقل البضائع من الباب للباب تشجيعاً على جذب بضائع التجارة الخارجية للاستفادة من التكلفة المنخفضة لمسافات النقل الطويلة ( اكثر من 250 كيلو متر </a:t>
                      </a:r>
                      <a:r>
                        <a:rPr lang="ar-EG" sz="1400" kern="1200" dirty="0" smtClean="0">
                          <a:cs typeface="Simplified Arabic" pitchFamily="2" charset="-78"/>
                        </a:rPr>
                        <a:t>).</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إنشاء شركة تابعة لسكك حديد مصر لتقديم الخدمة بالاشتراك مع شركات النقل البري على الطرق</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سكك حديد مصر بالاشتراك مع شركات نقل البضائع على الطرق</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سنة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متوسطة</a:t>
                      </a:r>
                      <a:endParaRPr lang="en-US" sz="1400" kern="1200">
                        <a:solidFill>
                          <a:schemeClr val="dk1"/>
                        </a:solidFill>
                        <a:latin typeface="+mn-lt"/>
                        <a:ea typeface="+mn-ea"/>
                        <a:cs typeface="Simplified Arabic" pitchFamily="2" charset="-78"/>
                      </a:endParaRPr>
                    </a:p>
                  </a:txBody>
                  <a:tcPr marL="46449" marR="46449" marT="0" marB="0" anchor="ctr"/>
                </a:tc>
              </a:tr>
              <a:tr h="945664">
                <a:tc>
                  <a:txBody>
                    <a:bodyPr/>
                    <a:lstStyle/>
                    <a:p>
                      <a:pPr marL="0" algn="just" defTabSz="914400" rtl="1" eaLnBrk="1" latinLnBrk="0" hangingPunct="1">
                        <a:lnSpc>
                          <a:spcPct val="115000"/>
                        </a:lnSpc>
                        <a:spcAft>
                          <a:spcPts val="0"/>
                        </a:spcAft>
                      </a:pPr>
                      <a:r>
                        <a:rPr lang="ar-EG" sz="1400" kern="1200" dirty="0">
                          <a:cs typeface="Simplified Arabic" pitchFamily="2" charset="-78"/>
                        </a:rPr>
                        <a:t>7-2 إنشاء مراكز لتوزيع البضائع خارج المدن الكبري </a:t>
                      </a:r>
                      <a:r>
                        <a:rPr lang="en-US" sz="1400" kern="1200" dirty="0">
                          <a:cs typeface="Simplified Arabic" pitchFamily="2" charset="-78"/>
                        </a:rPr>
                        <a:t>Freight Distribution Centers</a:t>
                      </a:r>
                      <a:r>
                        <a:rPr lang="ar-EG" sz="1400" kern="1200" dirty="0">
                          <a:cs typeface="Simplified Arabic" pitchFamily="2" charset="-78"/>
                        </a:rPr>
                        <a:t> مع ضرورة تواجدها بالقرب من وصلات السكك الحديدية او النقل النهري مع الاستفادة من الدراسات التى قامت بها وزارة النقل فى هذا المجال ( 1 ) </a:t>
                      </a:r>
                      <a:r>
                        <a:rPr lang="ar-EG" sz="1400" kern="1200" dirty="0" smtClean="0">
                          <a:cs typeface="Simplified Arabic" pitchFamily="2" charset="-78"/>
                        </a:rPr>
                        <a:t>.</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مشروع</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القطاع الخاص من خلال التشجيع الحكومى تحت اشراف وزارة النقل والمحليات</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4 سنوات</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مرتفعة</a:t>
                      </a:r>
                      <a:endParaRPr lang="en-US" sz="1400" kern="1200" dirty="0">
                        <a:solidFill>
                          <a:schemeClr val="dk1"/>
                        </a:solidFill>
                        <a:latin typeface="+mn-lt"/>
                        <a:ea typeface="+mn-ea"/>
                        <a:cs typeface="Simplified Arabic" pitchFamily="2" charset="-78"/>
                      </a:endParaRPr>
                    </a:p>
                  </a:txBody>
                  <a:tcPr marL="46449" marR="46449" marT="0" marB="0" anchor="ctr"/>
                </a:tc>
              </a:tr>
              <a:tr h="788948">
                <a:tc>
                  <a:txBody>
                    <a:bodyPr/>
                    <a:lstStyle/>
                    <a:p>
                      <a:pPr marL="0" algn="just" defTabSz="914400" rtl="1" eaLnBrk="1" latinLnBrk="0" hangingPunct="1">
                        <a:lnSpc>
                          <a:spcPct val="115000"/>
                        </a:lnSpc>
                        <a:spcAft>
                          <a:spcPts val="0"/>
                        </a:spcAft>
                      </a:pPr>
                      <a:r>
                        <a:rPr lang="ar-EG" sz="1400" kern="1200" dirty="0">
                          <a:cs typeface="Simplified Arabic" pitchFamily="2" charset="-78"/>
                        </a:rPr>
                        <a:t>7-3 إعادة هيكلة سكك حديد مصر وذلك بفصل قطاع نقل البضائع ليصبح كيان مستقل من الناحية المالية </a:t>
                      </a:r>
                      <a:r>
                        <a:rPr lang="ar-EG" sz="1400" kern="1200" dirty="0" err="1">
                          <a:cs typeface="Simplified Arabic" pitchFamily="2" charset="-78"/>
                        </a:rPr>
                        <a:t>والادارية</a:t>
                      </a:r>
                      <a:r>
                        <a:rPr lang="ar-EG" sz="1400" kern="1200" dirty="0">
                          <a:cs typeface="Simplified Arabic" pitchFamily="2" charset="-78"/>
                        </a:rPr>
                        <a:t> والتشغيلية وبما يسمح بدرجة </a:t>
                      </a:r>
                      <a:r>
                        <a:rPr lang="ar-EG" sz="1400" kern="1200" dirty="0" err="1">
                          <a:cs typeface="Simplified Arabic" pitchFamily="2" charset="-78"/>
                        </a:rPr>
                        <a:t>اعلى</a:t>
                      </a:r>
                      <a:r>
                        <a:rPr lang="ar-EG" sz="1400" kern="1200" dirty="0">
                          <a:cs typeface="Simplified Arabic" pitchFamily="2" charset="-78"/>
                        </a:rPr>
                        <a:t> من المرونة </a:t>
                      </a:r>
                      <a:r>
                        <a:rPr lang="ar-EG" sz="1400" kern="1200" dirty="0" err="1">
                          <a:cs typeface="Simplified Arabic" pitchFamily="2" charset="-78"/>
                        </a:rPr>
                        <a:t>فى</a:t>
                      </a:r>
                      <a:r>
                        <a:rPr lang="ar-EG" sz="1400" kern="1200" dirty="0">
                          <a:cs typeface="Simplified Arabic" pitchFamily="2" charset="-78"/>
                        </a:rPr>
                        <a:t> التعامل مع سوق النقل </a:t>
                      </a:r>
                      <a:r>
                        <a:rPr lang="ar-EG" sz="1400" kern="1200" dirty="0" err="1">
                          <a:cs typeface="Simplified Arabic" pitchFamily="2" charset="-78"/>
                        </a:rPr>
                        <a:t>او</a:t>
                      </a:r>
                      <a:r>
                        <a:rPr lang="ar-EG" sz="1400" kern="1200" dirty="0">
                          <a:cs typeface="Simplified Arabic" pitchFamily="2" charset="-78"/>
                        </a:rPr>
                        <a:t> استقطاب مزيد من بضائع التجارة </a:t>
                      </a:r>
                      <a:r>
                        <a:rPr lang="ar-EG" sz="1400" kern="1200" dirty="0" smtClean="0">
                          <a:cs typeface="Simplified Arabic" pitchFamily="2" charset="-78"/>
                        </a:rPr>
                        <a:t>الخارجية.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مشروع لاعادة الهيكلة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a:cs typeface="Simplified Arabic" pitchFamily="2" charset="-78"/>
                        </a:rPr>
                        <a:t>وزارة النقل ممثلة فى سكك حديد مصر</a:t>
                      </a:r>
                      <a:endParaRPr lang="en-US" sz="1400" kern="120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سنة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متوسطة</a:t>
                      </a:r>
                      <a:endParaRPr lang="en-US" sz="1400" kern="1200" dirty="0">
                        <a:solidFill>
                          <a:schemeClr val="dk1"/>
                        </a:solidFill>
                        <a:latin typeface="+mn-lt"/>
                        <a:ea typeface="+mn-ea"/>
                        <a:cs typeface="Simplified Arabic" pitchFamily="2" charset="-78"/>
                      </a:endParaRPr>
                    </a:p>
                  </a:txBody>
                  <a:tcPr marL="46449" marR="46449" marT="0" marB="0" anchor="ctr"/>
                </a:tc>
              </a:tr>
              <a:tr h="1067536">
                <a:tc>
                  <a:txBody>
                    <a:bodyPr/>
                    <a:lstStyle/>
                    <a:p>
                      <a:pPr marL="0" algn="just" defTabSz="914400" rtl="1" eaLnBrk="1" latinLnBrk="0" hangingPunct="1">
                        <a:lnSpc>
                          <a:spcPct val="115000"/>
                        </a:lnSpc>
                        <a:spcAft>
                          <a:spcPts val="0"/>
                        </a:spcAft>
                      </a:pPr>
                      <a:r>
                        <a:rPr lang="ar-EG" sz="1400" u="sng" kern="1200" dirty="0">
                          <a:effectLst>
                            <a:outerShdw blurRad="38100" dist="38100" dir="2700000" algn="tl">
                              <a:srgbClr val="000000">
                                <a:alpha val="43137"/>
                              </a:srgbClr>
                            </a:outerShdw>
                          </a:effectLst>
                          <a:cs typeface="Simplified Arabic" pitchFamily="2" charset="-78"/>
                        </a:rPr>
                        <a:t>ثامناً : وسائل النقل :</a:t>
                      </a:r>
                      <a:endParaRPr lang="en-US" sz="1400" u="sng" kern="1200" dirty="0">
                        <a:effectLst>
                          <a:outerShdw blurRad="38100" dist="38100" dir="2700000" algn="tl">
                            <a:srgbClr val="000000">
                              <a:alpha val="43137"/>
                            </a:srgbClr>
                          </a:outerShdw>
                        </a:effectLst>
                        <a:cs typeface="Simplified Arabic" pitchFamily="2" charset="-78"/>
                      </a:endParaRPr>
                    </a:p>
                    <a:p>
                      <a:pPr marL="0" algn="just" defTabSz="914400" rtl="1" eaLnBrk="1" latinLnBrk="0" hangingPunct="1">
                        <a:lnSpc>
                          <a:spcPct val="115000"/>
                        </a:lnSpc>
                        <a:spcAft>
                          <a:spcPts val="0"/>
                        </a:spcAft>
                      </a:pPr>
                      <a:r>
                        <a:rPr lang="ar-EG" sz="1400" kern="1200" dirty="0">
                          <a:cs typeface="Simplified Arabic" pitchFamily="2" charset="-78"/>
                        </a:rPr>
                        <a:t>8-1 إعتماد نظام النقل متعدد الوسائط وصياغة قانون لتنظيمة وذلك لتسهيل نقل بضائع التجارة الخارجية  مع المشاركة فى صياغة الاتفاقيات الدولية فى هذا </a:t>
                      </a:r>
                      <a:r>
                        <a:rPr lang="ar-EG" sz="1400" kern="1200" dirty="0" smtClean="0">
                          <a:cs typeface="Simplified Arabic" pitchFamily="2" charset="-78"/>
                        </a:rPr>
                        <a:t>الصدد.</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إنشاء قسم داخل وزارة النقل لوضع الرؤية ومتطلبات تفعيل النقل متعدد الوسائط</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وزارة النقل بالتعاون مع الجهات ذات الصلة والخبرة فى هذا المجال  وبيوت الخبرة المحلية والدولية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a:cs typeface="Simplified Arabic" pitchFamily="2" charset="-78"/>
                        </a:rPr>
                        <a:t>سنة</a:t>
                      </a:r>
                      <a:endParaRPr lang="en-US" sz="1400" kern="1200" dirty="0">
                        <a:solidFill>
                          <a:schemeClr val="dk1"/>
                        </a:solidFill>
                        <a:latin typeface="+mn-lt"/>
                        <a:ea typeface="+mn-ea"/>
                        <a:cs typeface="Simplified Arabic" pitchFamily="2" charset="-78"/>
                      </a:endParaRPr>
                    </a:p>
                  </a:txBody>
                  <a:tcPr marL="46449" marR="46449" marT="0" marB="0" anchor="ctr"/>
                </a:tc>
                <a:tc>
                  <a:txBody>
                    <a:bodyPr/>
                    <a:lstStyle/>
                    <a:p>
                      <a:pPr marL="0" algn="ctr" defTabSz="914400" rtl="1" eaLnBrk="1" latinLnBrk="0" hangingPunct="1">
                        <a:lnSpc>
                          <a:spcPct val="115000"/>
                        </a:lnSpc>
                        <a:spcAft>
                          <a:spcPts val="0"/>
                        </a:spcAft>
                      </a:pPr>
                      <a:r>
                        <a:rPr lang="ar-EG" sz="1400" kern="1200" dirty="0" smtClean="0">
                          <a:cs typeface="Simplified Arabic" pitchFamily="2" charset="-78"/>
                        </a:rPr>
                        <a:t>منخفضة</a:t>
                      </a:r>
                      <a:endParaRPr lang="en-US" sz="1400" kern="1200" dirty="0">
                        <a:solidFill>
                          <a:schemeClr val="dk1"/>
                        </a:solidFill>
                        <a:latin typeface="+mn-lt"/>
                        <a:ea typeface="+mn-ea"/>
                        <a:cs typeface="Simplified Arabic" pitchFamily="2" charset="-78"/>
                      </a:endParaRPr>
                    </a:p>
                  </a:txBody>
                  <a:tcPr marL="46449" marR="46449"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04844" y="285728"/>
          <a:ext cx="8493934" cy="6400800"/>
        </p:xfrm>
        <a:graphic>
          <a:graphicData uri="http://schemas.openxmlformats.org/drawingml/2006/table">
            <a:tbl>
              <a:tblPr rtl="1" firstRow="1" firstCol="1" bandRow="1">
                <a:tableStyleId>{5C22544A-7EE6-4342-B048-85BDC9FD1C3A}</a:tableStyleId>
              </a:tblPr>
              <a:tblGrid>
                <a:gridCol w="3803234"/>
                <a:gridCol w="1710782"/>
                <a:gridCol w="1360172"/>
                <a:gridCol w="753989"/>
                <a:gridCol w="865757"/>
              </a:tblGrid>
              <a:tr h="467928">
                <a:tc>
                  <a:txBody>
                    <a:bodyPr/>
                    <a:lstStyle/>
                    <a:p>
                      <a:pPr algn="ctr" rtl="1">
                        <a:lnSpc>
                          <a:spcPct val="150000"/>
                        </a:lnSpc>
                        <a:spcAft>
                          <a:spcPts val="0"/>
                        </a:spcAft>
                      </a:pPr>
                      <a:r>
                        <a:rPr lang="ar-EG" sz="1400" dirty="0" smtClean="0">
                          <a:cs typeface="PT Bold Heading" pitchFamily="2" charset="-78"/>
                        </a:rPr>
                        <a:t>التوصية / </a:t>
                      </a:r>
                      <a:r>
                        <a:rPr lang="ar-EG" sz="1400" dirty="0" err="1" smtClean="0">
                          <a:cs typeface="PT Bold Heading" pitchFamily="2" charset="-78"/>
                        </a:rPr>
                        <a:t>الاجراء</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النوع</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التبعية</a:t>
                      </a:r>
                      <a:r>
                        <a:rPr lang="ar-EG" sz="1400" baseline="0" dirty="0" smtClean="0">
                          <a:cs typeface="PT Bold Heading" pitchFamily="2" charset="-78"/>
                        </a:rPr>
                        <a:t> </a:t>
                      </a:r>
                      <a:r>
                        <a:rPr lang="ar-EG" sz="1400" baseline="0" dirty="0" err="1" smtClean="0">
                          <a:cs typeface="PT Bold Heading" pitchFamily="2" charset="-78"/>
                        </a:rPr>
                        <a:t>او</a:t>
                      </a:r>
                      <a:r>
                        <a:rPr lang="ar-EG" sz="1400" baseline="0" dirty="0" smtClean="0">
                          <a:cs typeface="PT Bold Heading" pitchFamily="2" charset="-78"/>
                        </a:rPr>
                        <a:t> القائم </a:t>
                      </a:r>
                      <a:r>
                        <a:rPr lang="ar-EG" sz="1400" baseline="0" dirty="0" err="1" smtClean="0">
                          <a:cs typeface="PT Bold Heading" pitchFamily="2" charset="-78"/>
                        </a:rPr>
                        <a:t>بالاجراء</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المدى </a:t>
                      </a:r>
                      <a:r>
                        <a:rPr lang="ar-EG" sz="1400" dirty="0" err="1" smtClean="0">
                          <a:cs typeface="PT Bold Heading" pitchFamily="2" charset="-78"/>
                        </a:rPr>
                        <a:t>الزمنى</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التكلفة التقديرية</a:t>
                      </a:r>
                      <a:endParaRPr lang="ar-EG" sz="1400" b="0" dirty="0" smtClean="0">
                        <a:latin typeface="Calibri"/>
                        <a:ea typeface="Times New Roman"/>
                        <a:cs typeface="PT Bold Heading" pitchFamily="2" charset="-78"/>
                      </a:endParaRPr>
                    </a:p>
                  </a:txBody>
                  <a:tcPr marL="46449" marR="46449" marT="0" marB="0" anchor="ctr"/>
                </a:tc>
              </a:tr>
              <a:tr h="467928">
                <a:tc>
                  <a:txBody>
                    <a:bodyPr/>
                    <a:lstStyle/>
                    <a:p>
                      <a:pPr algn="r" rtl="1">
                        <a:lnSpc>
                          <a:spcPct val="150000"/>
                        </a:lnSpc>
                        <a:spcAft>
                          <a:spcPts val="0"/>
                        </a:spcAft>
                      </a:pPr>
                      <a:r>
                        <a:rPr lang="ar-EG" sz="1400" dirty="0">
                          <a:cs typeface="Simplified Arabic" pitchFamily="2" charset="-78"/>
                        </a:rPr>
                        <a:t>8-2 التوسع </a:t>
                      </a:r>
                      <a:r>
                        <a:rPr lang="ar-EG" sz="1400" dirty="0" err="1">
                          <a:cs typeface="Simplified Arabic" pitchFamily="2" charset="-78"/>
                        </a:rPr>
                        <a:t>فى</a:t>
                      </a:r>
                      <a:r>
                        <a:rPr lang="ar-EG" sz="1400" dirty="0">
                          <a:cs typeface="Simplified Arabic" pitchFamily="2" charset="-78"/>
                        </a:rPr>
                        <a:t> إنشاء المحطات التبادلية </a:t>
                      </a:r>
                      <a:r>
                        <a:rPr lang="ar-EG" sz="1400" dirty="0" err="1">
                          <a:cs typeface="Simplified Arabic" pitchFamily="2" charset="-78"/>
                        </a:rPr>
                        <a:t>والاسراع</a:t>
                      </a:r>
                      <a:r>
                        <a:rPr lang="ar-EG" sz="1400" dirty="0">
                          <a:cs typeface="Simplified Arabic" pitchFamily="2" charset="-78"/>
                        </a:rPr>
                        <a:t> </a:t>
                      </a:r>
                      <a:r>
                        <a:rPr lang="ar-EG" sz="1400" dirty="0" err="1">
                          <a:cs typeface="Simplified Arabic" pitchFamily="2" charset="-78"/>
                        </a:rPr>
                        <a:t>فى</a:t>
                      </a:r>
                      <a:r>
                        <a:rPr lang="ar-EG" sz="1400" dirty="0">
                          <a:cs typeface="Simplified Arabic" pitchFamily="2" charset="-78"/>
                        </a:rPr>
                        <a:t> استكمال المحطة التبادلية للحاويات بميناء اثر </a:t>
                      </a:r>
                      <a:r>
                        <a:rPr lang="ar-EG" sz="1400" dirty="0" err="1">
                          <a:cs typeface="Simplified Arabic" pitchFamily="2" charset="-78"/>
                        </a:rPr>
                        <a:t>النبى</a:t>
                      </a:r>
                      <a:r>
                        <a:rPr lang="ar-EG" sz="1400" dirty="0">
                          <a:cs typeface="Simplified Arabic" pitchFamily="2" charset="-78"/>
                        </a:rPr>
                        <a:t> النهري 0</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استكمال المشروع</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وزارة النقل ومحافظة القاهرة</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سنة</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متوسطة</a:t>
                      </a:r>
                      <a:endParaRPr lang="en-US" sz="1400" b="0" dirty="0">
                        <a:latin typeface="Calibri"/>
                        <a:ea typeface="Times New Roman"/>
                        <a:cs typeface="Simplified Arabic" pitchFamily="2" charset="-78"/>
                      </a:endParaRPr>
                    </a:p>
                  </a:txBody>
                  <a:tcPr marL="46449" marR="46449" marT="0" marB="0" anchor="ctr"/>
                </a:tc>
              </a:tr>
              <a:tr h="233963">
                <a:tc>
                  <a:txBody>
                    <a:bodyPr/>
                    <a:lstStyle/>
                    <a:p>
                      <a:pPr algn="just" rtl="1">
                        <a:lnSpc>
                          <a:spcPct val="150000"/>
                        </a:lnSpc>
                        <a:spcAft>
                          <a:spcPts val="0"/>
                        </a:spcAft>
                      </a:pPr>
                      <a:r>
                        <a:rPr lang="ar-EG" sz="1400" dirty="0">
                          <a:cs typeface="Simplified Arabic" pitchFamily="2" charset="-78"/>
                        </a:rPr>
                        <a:t>8-3 إنشاء مراكز لوجيستية متكاملة بما فى لك البنية التشريعية </a:t>
                      </a:r>
                      <a:r>
                        <a:rPr lang="ar-EG" sz="1400" dirty="0" smtClean="0">
                          <a:cs typeface="Simplified Arabic" pitchFamily="2" charset="-78"/>
                        </a:rPr>
                        <a:t>والادارية</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مشروع</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وزارة النقل</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سنتين</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مرتفعة</a:t>
                      </a:r>
                      <a:endParaRPr lang="en-US" sz="1400" b="0">
                        <a:latin typeface="Calibri"/>
                        <a:ea typeface="Times New Roman"/>
                        <a:cs typeface="Simplified Arabic" pitchFamily="2" charset="-78"/>
                      </a:endParaRPr>
                    </a:p>
                  </a:txBody>
                  <a:tcPr marL="46449" marR="46449" marT="0" marB="0" anchor="ctr"/>
                </a:tc>
              </a:tr>
              <a:tr h="935854">
                <a:tc>
                  <a:txBody>
                    <a:bodyPr/>
                    <a:lstStyle/>
                    <a:p>
                      <a:pPr algn="just" rtl="1">
                        <a:lnSpc>
                          <a:spcPct val="150000"/>
                        </a:lnSpc>
                        <a:spcAft>
                          <a:spcPts val="0"/>
                        </a:spcAft>
                      </a:pPr>
                      <a:r>
                        <a:rPr lang="ar-EG" sz="1400" dirty="0">
                          <a:cs typeface="Simplified Arabic" pitchFamily="2" charset="-78"/>
                        </a:rPr>
                        <a:t>8-4 تبنى مشروع يتيح للاستثمار الخاص بإنشاء شركات نقل نهري </a:t>
                      </a:r>
                      <a:r>
                        <a:rPr lang="ar-EG" sz="1400" dirty="0" smtClean="0">
                          <a:cs typeface="Simplified Arabic" pitchFamily="2" charset="-78"/>
                        </a:rPr>
                        <a:t>(مشغلين للخدمة) </a:t>
                      </a:r>
                      <a:r>
                        <a:rPr lang="ar-EG" sz="1400" dirty="0">
                          <a:cs typeface="Simplified Arabic" pitchFamily="2" charset="-78"/>
                        </a:rPr>
                        <a:t>للاستفادة من خطة وزارة النقل الرامية الى تحسين البيئة الملاحية فى القنوات الملاحية المصرية والتى تتضمن تخصيص 759 مليون جنية </a:t>
                      </a:r>
                      <a:r>
                        <a:rPr lang="ar-EG" sz="1400" dirty="0" smtClean="0">
                          <a:cs typeface="Simplified Arabic" pitchFamily="2" charset="-78"/>
                        </a:rPr>
                        <a:t>لذلك 0</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مشروع لدخول مستثمرين قطاع خاص لتقديم خدمة النقل النهري</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وزارة النقل                ( هيئة النقل النهري ) بالتعاون مع وزارة الاستثمار</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3 سنوات</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منخفضة</a:t>
                      </a:r>
                      <a:endParaRPr lang="en-US" sz="1400" b="0">
                        <a:latin typeface="Calibri"/>
                        <a:ea typeface="Times New Roman"/>
                        <a:cs typeface="Simplified Arabic" pitchFamily="2" charset="-78"/>
                      </a:endParaRPr>
                    </a:p>
                  </a:txBody>
                  <a:tcPr marL="46449" marR="46449" marT="0" marB="0" anchor="ctr"/>
                </a:tc>
              </a:tr>
              <a:tr h="701892">
                <a:tc>
                  <a:txBody>
                    <a:bodyPr/>
                    <a:lstStyle/>
                    <a:p>
                      <a:pPr algn="just" rtl="1">
                        <a:lnSpc>
                          <a:spcPct val="150000"/>
                        </a:lnSpc>
                        <a:spcAft>
                          <a:spcPts val="0"/>
                        </a:spcAft>
                      </a:pPr>
                      <a:r>
                        <a:rPr lang="ar-EG" sz="1400" dirty="0">
                          <a:cs typeface="Simplified Arabic" pitchFamily="2" charset="-78"/>
                        </a:rPr>
                        <a:t>8-5 إلزام </a:t>
                      </a:r>
                      <a:r>
                        <a:rPr lang="ar-EG" sz="1400" dirty="0" err="1">
                          <a:cs typeface="Simplified Arabic" pitchFamily="2" charset="-78"/>
                        </a:rPr>
                        <a:t>مالكى</a:t>
                      </a:r>
                      <a:r>
                        <a:rPr lang="ar-EG" sz="1400" dirty="0">
                          <a:cs typeface="Simplified Arabic" pitchFamily="2" charset="-78"/>
                        </a:rPr>
                        <a:t> شاحنات النقل على الطرق بالحصول على ترخيص مزاولة مهنة النقل من قبل وزارة النقل </a:t>
                      </a:r>
                      <a:r>
                        <a:rPr lang="ar-EG" sz="1400" dirty="0" err="1">
                          <a:cs typeface="Simplified Arabic" pitchFamily="2" charset="-78"/>
                        </a:rPr>
                        <a:t>بالاضافة</a:t>
                      </a:r>
                      <a:r>
                        <a:rPr lang="ar-EG" sz="1400" dirty="0">
                          <a:cs typeface="Simplified Arabic" pitchFamily="2" charset="-78"/>
                        </a:rPr>
                        <a:t> </a:t>
                      </a:r>
                      <a:r>
                        <a:rPr lang="ar-EG" sz="1400" dirty="0" err="1">
                          <a:cs typeface="Simplified Arabic" pitchFamily="2" charset="-78"/>
                        </a:rPr>
                        <a:t>الى</a:t>
                      </a:r>
                      <a:r>
                        <a:rPr lang="ar-EG" sz="1400" dirty="0">
                          <a:cs typeface="Simplified Arabic" pitchFamily="2" charset="-78"/>
                        </a:rPr>
                        <a:t> الترخيص </a:t>
                      </a:r>
                      <a:r>
                        <a:rPr lang="ar-EG" sz="1400" dirty="0" err="1">
                          <a:cs typeface="Simplified Arabic" pitchFamily="2" charset="-78"/>
                        </a:rPr>
                        <a:t>الذى</a:t>
                      </a:r>
                      <a:r>
                        <a:rPr lang="ar-EG" sz="1400" dirty="0">
                          <a:cs typeface="Simplified Arabic" pitchFamily="2" charset="-78"/>
                        </a:rPr>
                        <a:t> </a:t>
                      </a:r>
                      <a:r>
                        <a:rPr lang="ar-EG" sz="1400" dirty="0" err="1">
                          <a:cs typeface="Simplified Arabic" pitchFamily="2" charset="-78"/>
                        </a:rPr>
                        <a:t>تمنحة</a:t>
                      </a:r>
                      <a:r>
                        <a:rPr lang="ar-EG" sz="1400" dirty="0">
                          <a:cs typeface="Simplified Arabic" pitchFamily="2" charset="-78"/>
                        </a:rPr>
                        <a:t> </a:t>
                      </a:r>
                      <a:r>
                        <a:rPr lang="ar-EG" sz="1400" dirty="0" err="1">
                          <a:cs typeface="Simplified Arabic" pitchFamily="2" charset="-78"/>
                        </a:rPr>
                        <a:t>ادارات</a:t>
                      </a:r>
                      <a:r>
                        <a:rPr lang="ar-EG" sz="1400" dirty="0">
                          <a:cs typeface="Simplified Arabic" pitchFamily="2" charset="-78"/>
                        </a:rPr>
                        <a:t> المرور ، </a:t>
                      </a:r>
                      <a:r>
                        <a:rPr lang="ar-EG" sz="1400" dirty="0" err="1">
                          <a:cs typeface="Simplified Arabic" pitchFamily="2" charset="-78"/>
                        </a:rPr>
                        <a:t>واضافة</a:t>
                      </a:r>
                      <a:r>
                        <a:rPr lang="ar-EG" sz="1400" dirty="0">
                          <a:cs typeface="Simplified Arabic" pitchFamily="2" charset="-78"/>
                        </a:rPr>
                        <a:t> ذلك لقانون المرور 0</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قرار + تعديل قانون</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وزارة النقل ووزارة الداخلية ممثلة فى شرطة المرور</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عاجل</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صفر</a:t>
                      </a:r>
                      <a:endParaRPr lang="en-US" sz="1400" b="0" dirty="0">
                        <a:latin typeface="Calibri"/>
                        <a:ea typeface="Times New Roman"/>
                        <a:cs typeface="Simplified Arabic" pitchFamily="2" charset="-78"/>
                      </a:endParaRPr>
                    </a:p>
                  </a:txBody>
                  <a:tcPr marL="46449" marR="46449" marT="0" marB="0" anchor="ctr"/>
                </a:tc>
              </a:tr>
              <a:tr h="701892">
                <a:tc>
                  <a:txBody>
                    <a:bodyPr/>
                    <a:lstStyle/>
                    <a:p>
                      <a:pPr algn="just" rtl="1">
                        <a:lnSpc>
                          <a:spcPct val="150000"/>
                        </a:lnSpc>
                        <a:spcAft>
                          <a:spcPts val="0"/>
                        </a:spcAft>
                      </a:pPr>
                      <a:r>
                        <a:rPr lang="ar-EG" sz="1400" dirty="0">
                          <a:cs typeface="Simplified Arabic" pitchFamily="2" charset="-78"/>
                        </a:rPr>
                        <a:t>8-6 تبنى سياسة تقلل تدريجيا من الاعتماد على نظام المقطورات لما تسببه من زيادة درجة الجسامة فى الحوادث التى تعيق حركة المرور على الطرق فضلاً عن الفاقد فى البضائع 0</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قرار</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وزارة النقل</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a:cs typeface="Simplified Arabic" pitchFamily="2" charset="-78"/>
                        </a:rPr>
                        <a:t>عاجل</a:t>
                      </a:r>
                      <a:endParaRPr lang="en-US" sz="1400" b="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dirty="0">
                          <a:cs typeface="Simplified Arabic" pitchFamily="2" charset="-78"/>
                        </a:rPr>
                        <a:t>صفر</a:t>
                      </a:r>
                      <a:endParaRPr lang="en-US" sz="1400" b="0" dirty="0">
                        <a:latin typeface="Calibri"/>
                        <a:ea typeface="Times New Roman"/>
                        <a:cs typeface="Simplified Arabic" pitchFamily="2" charset="-78"/>
                      </a:endParaRPr>
                    </a:p>
                  </a:txBody>
                  <a:tcPr marL="46449" marR="46449" marT="0" marB="0" anchor="ctr"/>
                </a:tc>
              </a:tr>
              <a:tr h="701892">
                <a:tc>
                  <a:txBody>
                    <a:bodyPr/>
                    <a:lstStyle/>
                    <a:p>
                      <a:pPr algn="just" rtl="1">
                        <a:lnSpc>
                          <a:spcPct val="150000"/>
                        </a:lnSpc>
                        <a:spcAft>
                          <a:spcPts val="0"/>
                        </a:spcAft>
                      </a:pPr>
                      <a:r>
                        <a:rPr lang="ar-EG" sz="1400" dirty="0">
                          <a:cs typeface="Simplified Arabic" pitchFamily="2" charset="-78"/>
                        </a:rPr>
                        <a:t>8-7 تشديد عمليات الفحص الدوري على مركبات النقل الثقيل ( اللوريات ) لمتابعة الحالة الفنية للمركبة والحد من الحوادث وضمان خدمة جيدة لنقل البضائع من والى الموانىء 0</a:t>
                      </a:r>
                      <a:endParaRPr lang="en-US" sz="1400" b="0" dirty="0">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ضوابط جديدة لضمان جدية الفحص الفنى للمركبات</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وزارة الداخلية – الادارة العامة للمرور</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عاجل</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صفر</a:t>
                      </a:r>
                      <a:endParaRPr lang="en-US" sz="1400" b="0" kern="1200" dirty="0">
                        <a:solidFill>
                          <a:schemeClr val="tx1"/>
                        </a:solidFill>
                        <a:latin typeface="Calibri"/>
                        <a:ea typeface="Times New Roman"/>
                        <a:cs typeface="Simplified Arabic" pitchFamily="2" charset="-78"/>
                      </a:endParaRPr>
                    </a:p>
                  </a:txBody>
                  <a:tcPr marL="46449" marR="46449"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85720" y="500042"/>
          <a:ext cx="8493934" cy="4480560"/>
        </p:xfrm>
        <a:graphic>
          <a:graphicData uri="http://schemas.openxmlformats.org/drawingml/2006/table">
            <a:tbl>
              <a:tblPr rtl="1" firstRow="1" firstCol="1" bandRow="1">
                <a:tableStyleId>{5C22544A-7EE6-4342-B048-85BDC9FD1C3A}</a:tableStyleId>
              </a:tblPr>
              <a:tblGrid>
                <a:gridCol w="3803234"/>
                <a:gridCol w="1710782"/>
                <a:gridCol w="1360172"/>
                <a:gridCol w="753989"/>
                <a:gridCol w="865757"/>
              </a:tblGrid>
              <a:tr h="467928">
                <a:tc>
                  <a:txBody>
                    <a:bodyPr/>
                    <a:lstStyle/>
                    <a:p>
                      <a:pPr algn="ctr" rtl="1">
                        <a:lnSpc>
                          <a:spcPct val="150000"/>
                        </a:lnSpc>
                        <a:spcAft>
                          <a:spcPts val="0"/>
                        </a:spcAft>
                      </a:pPr>
                      <a:r>
                        <a:rPr lang="ar-EG" sz="1400" dirty="0" smtClean="0">
                          <a:cs typeface="PT Bold Heading" pitchFamily="2" charset="-78"/>
                        </a:rPr>
                        <a:t>التوصية / </a:t>
                      </a:r>
                      <a:r>
                        <a:rPr lang="ar-EG" sz="1400" dirty="0" err="1" smtClean="0">
                          <a:cs typeface="PT Bold Heading" pitchFamily="2" charset="-78"/>
                        </a:rPr>
                        <a:t>الاجراء</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النوع</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التبعية</a:t>
                      </a:r>
                      <a:r>
                        <a:rPr lang="ar-EG" sz="1400" baseline="0" dirty="0" smtClean="0">
                          <a:cs typeface="PT Bold Heading" pitchFamily="2" charset="-78"/>
                        </a:rPr>
                        <a:t> </a:t>
                      </a:r>
                      <a:r>
                        <a:rPr lang="ar-EG" sz="1400" baseline="0" dirty="0" err="1" smtClean="0">
                          <a:cs typeface="PT Bold Heading" pitchFamily="2" charset="-78"/>
                        </a:rPr>
                        <a:t>او</a:t>
                      </a:r>
                      <a:r>
                        <a:rPr lang="ar-EG" sz="1400" baseline="0" dirty="0" smtClean="0">
                          <a:cs typeface="PT Bold Heading" pitchFamily="2" charset="-78"/>
                        </a:rPr>
                        <a:t> القائم </a:t>
                      </a:r>
                      <a:r>
                        <a:rPr lang="ar-EG" sz="1400" baseline="0" dirty="0" err="1" smtClean="0">
                          <a:cs typeface="PT Bold Heading" pitchFamily="2" charset="-78"/>
                        </a:rPr>
                        <a:t>بالاجراء</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المدى </a:t>
                      </a:r>
                      <a:r>
                        <a:rPr lang="ar-EG" sz="1400" dirty="0" err="1" smtClean="0">
                          <a:cs typeface="PT Bold Heading" pitchFamily="2" charset="-78"/>
                        </a:rPr>
                        <a:t>الزمنى</a:t>
                      </a:r>
                      <a:endParaRPr lang="en-US" sz="1400" b="0" dirty="0">
                        <a:latin typeface="Calibri"/>
                        <a:ea typeface="Times New Roman"/>
                        <a:cs typeface="PT Bold Heading" pitchFamily="2" charset="-78"/>
                      </a:endParaRPr>
                    </a:p>
                  </a:txBody>
                  <a:tcPr marL="46449" marR="46449" marT="0" marB="0" anchor="ctr"/>
                </a:tc>
                <a:tc>
                  <a:txBody>
                    <a:bodyPr/>
                    <a:lstStyle/>
                    <a:p>
                      <a:pPr algn="ctr" rtl="1">
                        <a:lnSpc>
                          <a:spcPct val="150000"/>
                        </a:lnSpc>
                        <a:spcAft>
                          <a:spcPts val="0"/>
                        </a:spcAft>
                      </a:pPr>
                      <a:r>
                        <a:rPr lang="ar-EG" sz="1400" dirty="0" smtClean="0">
                          <a:cs typeface="PT Bold Heading" pitchFamily="2" charset="-78"/>
                        </a:rPr>
                        <a:t>التكلفة التقديرية</a:t>
                      </a:r>
                      <a:endParaRPr lang="ar-EG" sz="1400" b="0" dirty="0" smtClean="0">
                        <a:latin typeface="Calibri"/>
                        <a:ea typeface="Times New Roman"/>
                        <a:cs typeface="PT Bold Heading" pitchFamily="2" charset="-78"/>
                      </a:endParaRPr>
                    </a:p>
                  </a:txBody>
                  <a:tcPr marL="46449" marR="46449" marT="0" marB="0" anchor="ctr"/>
                </a:tc>
              </a:tr>
              <a:tr h="467928">
                <a:tc>
                  <a:txBody>
                    <a:bodyPr/>
                    <a:lstStyle/>
                    <a:p>
                      <a:pPr marL="0" algn="r" defTabSz="914400" rtl="1" eaLnBrk="1" latinLnBrk="0" hangingPunct="1">
                        <a:lnSpc>
                          <a:spcPct val="150000"/>
                        </a:lnSpc>
                        <a:spcAft>
                          <a:spcPts val="0"/>
                        </a:spcAft>
                      </a:pPr>
                      <a:r>
                        <a:rPr lang="ar-EG" sz="1400" u="sng" kern="1200" dirty="0">
                          <a:effectLst>
                            <a:outerShdw blurRad="38100" dist="38100" dir="2700000" algn="tl">
                              <a:srgbClr val="000000">
                                <a:alpha val="43137"/>
                              </a:srgbClr>
                            </a:outerShdw>
                          </a:effectLst>
                          <a:cs typeface="Simplified Arabic" pitchFamily="2" charset="-78"/>
                        </a:rPr>
                        <a:t>تاسعاً : جهاز الشرطة :</a:t>
                      </a:r>
                      <a:endParaRPr lang="en-US" sz="1400" u="sng" kern="1200" dirty="0">
                        <a:effectLst>
                          <a:outerShdw blurRad="38100" dist="38100" dir="2700000" algn="tl">
                            <a:srgbClr val="000000">
                              <a:alpha val="43137"/>
                            </a:srgbClr>
                          </a:outerShdw>
                        </a:effectLst>
                        <a:cs typeface="Simplified Arabic" pitchFamily="2" charset="-78"/>
                      </a:endParaRPr>
                    </a:p>
                    <a:p>
                      <a:pPr marL="0" algn="r" defTabSz="914400" rtl="1" eaLnBrk="1" latinLnBrk="0" hangingPunct="1">
                        <a:lnSpc>
                          <a:spcPct val="150000"/>
                        </a:lnSpc>
                        <a:spcAft>
                          <a:spcPts val="0"/>
                        </a:spcAft>
                      </a:pPr>
                      <a:r>
                        <a:rPr lang="ar-EG" sz="1400" kern="1200" dirty="0">
                          <a:cs typeface="Simplified Arabic" pitchFamily="2" charset="-78"/>
                        </a:rPr>
                        <a:t>9-1 إزالة التداخل فى الاختصاصات بين اجهزة الجمارك وشرطة الموانىء البحرية والمطارات والمنافذ الحدودية البرية ووضع اليه لمتابعة التطبيق 0</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قرار تحديد الاختصاصات بصورة دقيقة والية لمتابعة ذلك</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اللجنة الوطنية لتسهيل النقل والتجارة بالتعاون مع مصلة الجمارك ووزارة الداخلية – ووزارة النقل</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3 شهور</a:t>
                      </a:r>
                      <a:endParaRPr lang="en-US" sz="1400" b="0" kern="1200" dirty="0">
                        <a:solidFill>
                          <a:schemeClr val="tx1"/>
                        </a:solidFill>
                        <a:latin typeface="Calibri"/>
                        <a:ea typeface="Times New Roman"/>
                        <a:cs typeface="Simplified Arabic" pitchFamily="2" charset="-78"/>
                      </a:endParaRPr>
                    </a:p>
                  </a:txBody>
                  <a:tcPr marL="46449" marR="46449" marT="0" marB="0" anchor="ctr"/>
                </a:tc>
                <a:tc>
                  <a:txBody>
                    <a:bodyPr/>
                    <a:lstStyle/>
                    <a:p>
                      <a:pPr algn="ctr" rtl="1">
                        <a:lnSpc>
                          <a:spcPct val="150000"/>
                        </a:lnSpc>
                        <a:spcAft>
                          <a:spcPts val="0"/>
                        </a:spcAft>
                      </a:pPr>
                      <a:r>
                        <a:rPr lang="ar-EG" sz="1400" kern="1200" dirty="0">
                          <a:cs typeface="Simplified Arabic" pitchFamily="2" charset="-78"/>
                        </a:rPr>
                        <a:t>صفر</a:t>
                      </a:r>
                      <a:endParaRPr lang="en-US" sz="1400" b="0" kern="1200" dirty="0">
                        <a:solidFill>
                          <a:schemeClr val="tx1"/>
                        </a:solidFill>
                        <a:latin typeface="Calibri"/>
                        <a:ea typeface="Times New Roman"/>
                        <a:cs typeface="Simplified Arabic" pitchFamily="2" charset="-78"/>
                      </a:endParaRPr>
                    </a:p>
                  </a:txBody>
                  <a:tcPr marL="46449" marR="46449" marT="0" marB="0" anchor="ctr"/>
                </a:tc>
              </a:tr>
              <a:tr h="467928">
                <a:tc>
                  <a:txBody>
                    <a:bodyPr/>
                    <a:lstStyle/>
                    <a:p>
                      <a:pPr marL="0" algn="r" defTabSz="914400" rtl="1" eaLnBrk="1" latinLnBrk="0" hangingPunct="1">
                        <a:lnSpc>
                          <a:spcPct val="150000"/>
                        </a:lnSpc>
                        <a:spcAft>
                          <a:spcPts val="0"/>
                        </a:spcAft>
                      </a:pPr>
                      <a:r>
                        <a:rPr lang="ar-EG" sz="1400" b="1" u="sng" kern="1200" dirty="0">
                          <a:solidFill>
                            <a:schemeClr val="lt1"/>
                          </a:solidFill>
                          <a:effectLst>
                            <a:outerShdw blurRad="38100" dist="38100" dir="2700000" algn="tl">
                              <a:srgbClr val="000000">
                                <a:alpha val="43137"/>
                              </a:srgbClr>
                            </a:outerShdw>
                          </a:effectLst>
                          <a:latin typeface="+mn-lt"/>
                          <a:ea typeface="+mn-ea"/>
                          <a:cs typeface="Simplified Arabic" pitchFamily="2" charset="-78"/>
                        </a:rPr>
                        <a:t>عاشراً : الجهات الحكومية بصفة عامة :</a:t>
                      </a:r>
                      <a:endParaRPr lang="en-US" sz="1400" b="1" u="sng" kern="1200" dirty="0">
                        <a:solidFill>
                          <a:schemeClr val="lt1"/>
                        </a:solidFill>
                        <a:effectLst>
                          <a:outerShdw blurRad="38100" dist="38100" dir="2700000" algn="tl">
                            <a:srgbClr val="000000">
                              <a:alpha val="43137"/>
                            </a:srgbClr>
                          </a:outerShdw>
                        </a:effectLst>
                        <a:latin typeface="+mn-lt"/>
                        <a:ea typeface="+mn-ea"/>
                        <a:cs typeface="Simplified Arabic" pitchFamily="2" charset="-78"/>
                      </a:endParaRPr>
                    </a:p>
                    <a:p>
                      <a:pPr marL="0" algn="just" defTabSz="914400" rtl="1" eaLnBrk="1" latinLnBrk="0" hangingPunct="1">
                        <a:lnSpc>
                          <a:spcPct val="150000"/>
                        </a:lnSpc>
                        <a:spcAft>
                          <a:spcPts val="0"/>
                        </a:spcAft>
                      </a:pPr>
                      <a:r>
                        <a:rPr lang="ar-EG" sz="1400" kern="1200" dirty="0">
                          <a:cs typeface="Simplified Arabic" pitchFamily="2" charset="-78"/>
                        </a:rPr>
                        <a:t>10-1 مراجعة شروط واجرات تسجيل السفن فى مصر حاليا وتبسيطها مع اتاحة تملك السفن عن طريق نظام التأجير التمويلى لزيادة اعداد الاسطول الوطنى الذى يرفع علم مصر 0</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مراجعة وتعديل شروط وقوانين تملك </a:t>
                      </a:r>
                      <a:r>
                        <a:rPr lang="ar-EG" sz="1400" kern="1200" dirty="0" smtClean="0">
                          <a:cs typeface="Simplified Arabic" pitchFamily="2" charset="-78"/>
                        </a:rPr>
                        <a:t>السفن</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وزارة النقل</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6 شهور</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صفر</a:t>
                      </a:r>
                      <a:endParaRPr lang="en-US" sz="1400" b="0" kern="1200" dirty="0">
                        <a:solidFill>
                          <a:schemeClr val="tx1"/>
                        </a:solidFill>
                        <a:latin typeface="Calibri"/>
                        <a:ea typeface="Times New Roman"/>
                        <a:cs typeface="Simplified Arabic" pitchFamily="2" charset="-78"/>
                      </a:endParaRPr>
                    </a:p>
                  </a:txBody>
                  <a:tcPr marL="44952" marR="44952" marT="0" marB="0" anchor="ctr"/>
                </a:tc>
              </a:tr>
              <a:tr h="467928">
                <a:tc>
                  <a:txBody>
                    <a:bodyPr/>
                    <a:lstStyle/>
                    <a:p>
                      <a:pPr algn="just" rtl="1">
                        <a:lnSpc>
                          <a:spcPct val="150000"/>
                        </a:lnSpc>
                        <a:spcAft>
                          <a:spcPts val="0"/>
                        </a:spcAft>
                      </a:pPr>
                      <a:r>
                        <a:rPr lang="ar-EG" sz="1400" dirty="0">
                          <a:cs typeface="Simplified Arabic" pitchFamily="2" charset="-78"/>
                        </a:rPr>
                        <a:t>10-2 مراجعة كاملة للاتفاقيات الثنائية التى وقعتها مصر فى مجال النقل الن\بري بغرض تفعيل فحواها وإزالة اى تعارض بينها بما يفيد تسهيل حركة البضائع والافراد 0</a:t>
                      </a:r>
                      <a:endParaRPr lang="en-US" sz="1400" b="0" dirty="0">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دراسة</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وزارة النقل</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سنة</a:t>
                      </a:r>
                      <a:endParaRPr lang="en-US" sz="1400" b="0" kern="1200" dirty="0">
                        <a:solidFill>
                          <a:schemeClr val="tx1"/>
                        </a:solidFill>
                        <a:latin typeface="Calibri"/>
                        <a:ea typeface="Times New Roman"/>
                        <a:cs typeface="Simplified Arabic" pitchFamily="2" charset="-78"/>
                      </a:endParaRPr>
                    </a:p>
                  </a:txBody>
                  <a:tcPr marL="44952" marR="44952" marT="0" marB="0" anchor="ctr"/>
                </a:tc>
                <a:tc>
                  <a:txBody>
                    <a:bodyPr/>
                    <a:lstStyle/>
                    <a:p>
                      <a:pPr marL="0" algn="ctr" defTabSz="914400" rtl="1" eaLnBrk="1" latinLnBrk="0" hangingPunct="1">
                        <a:lnSpc>
                          <a:spcPct val="150000"/>
                        </a:lnSpc>
                        <a:spcAft>
                          <a:spcPts val="0"/>
                        </a:spcAft>
                      </a:pPr>
                      <a:r>
                        <a:rPr lang="ar-EG" sz="1400" kern="1200" dirty="0">
                          <a:cs typeface="Simplified Arabic" pitchFamily="2" charset="-78"/>
                        </a:rPr>
                        <a:t>منخفضة</a:t>
                      </a:r>
                      <a:endParaRPr lang="en-US" sz="1400" b="0" kern="1200" dirty="0">
                        <a:solidFill>
                          <a:schemeClr val="tx1"/>
                        </a:solidFill>
                        <a:latin typeface="Calibri"/>
                        <a:ea typeface="Times New Roman"/>
                        <a:cs typeface="Simplified Arabic" pitchFamily="2" charset="-78"/>
                      </a:endParaRPr>
                    </a:p>
                  </a:txBody>
                  <a:tcPr marL="44952" marR="44952" marT="0" marB="0"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1608</Words>
  <Application>Microsoft Office PowerPoint</Application>
  <PresentationFormat>On-screen Show (4:3)</PresentationFormat>
  <Paragraphs>211</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سمة Office</vt:lpstr>
      <vt:lpstr>Slide 1</vt:lpstr>
      <vt:lpstr>Slide 2</vt:lpstr>
      <vt:lpstr>Slide 3</vt:lpstr>
      <vt:lpstr>Slide 4</vt:lpstr>
      <vt:lpstr>Slide 5</vt:lpstr>
      <vt:lpstr>Slide 6</vt:lpstr>
      <vt:lpstr>Slide 7</vt:lpstr>
    </vt:vector>
  </TitlesOfParts>
  <Company>MOT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ssaad</dc:creator>
  <cp:lastModifiedBy>Philippe Chite</cp:lastModifiedBy>
  <cp:revision>34</cp:revision>
  <dcterms:created xsi:type="dcterms:W3CDTF">2013-04-07T07:28:39Z</dcterms:created>
  <dcterms:modified xsi:type="dcterms:W3CDTF">2013-04-11T10:01:09Z</dcterms:modified>
</cp:coreProperties>
</file>