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2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60" r:id="rId5"/>
    <p:sldId id="274" r:id="rId6"/>
    <p:sldId id="261" r:id="rId7"/>
    <p:sldId id="267" r:id="rId8"/>
    <p:sldId id="277" r:id="rId9"/>
    <p:sldId id="265" r:id="rId10"/>
    <p:sldId id="264" r:id="rId11"/>
    <p:sldId id="268" r:id="rId12"/>
    <p:sldId id="269" r:id="rId13"/>
    <p:sldId id="278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9551E-8689-4143-9EA3-E2E221A9B655}">
          <p14:sldIdLst>
            <p14:sldId id="256"/>
            <p14:sldId id="257"/>
            <p14:sldId id="258"/>
            <p14:sldId id="260"/>
            <p14:sldId id="274"/>
            <p14:sldId id="261"/>
            <p14:sldId id="267"/>
            <p14:sldId id="277"/>
            <p14:sldId id="265"/>
            <p14:sldId id="264"/>
            <p14:sldId id="268"/>
          </p14:sldIdLst>
        </p14:section>
        <p14:section name="Untitled Section" id="{FB2DF13F-19EE-48B0-8975-0409EE29853D}">
          <p14:sldIdLst>
            <p14:sldId id="269"/>
            <p14:sldId id="278"/>
            <p14:sldId id="270"/>
            <p14:sldId id="271"/>
            <p14:sldId id="272"/>
            <p14:sldId id="273"/>
            <p14:sldId id="275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DULRAHMAN  IBRAHIM ALDOSARI" initials="AI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1657" autoAdjust="0"/>
  </p:normalViewPr>
  <p:slideViewPr>
    <p:cSldViewPr>
      <p:cViewPr>
        <p:scale>
          <a:sx n="125" d="100"/>
          <a:sy n="125" d="100"/>
        </p:scale>
        <p:origin x="-122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B06A46-0029-482E-8039-72A3E5690DFF}" type="datetimeFigureOut">
              <a:rPr lang="en-US" smtClean="0"/>
              <a:t>3/30/2013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A64500F-94B7-4F17-91AE-E1194A597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6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8891F2-3298-4A79-B545-DA9491BD8BCC}" type="datetimeFigureOut">
              <a:rPr lang="en-US" smtClean="0"/>
              <a:t>3/30/2013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6A2634-982B-45DA-ACB8-8E93E3EB3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030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2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212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EG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والدليل على ذلك القفزات المتوالية للمملكة في مقاييس التصنيفات العالمية عام بعد عام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46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4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4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EG" dirty="0" smtClean="0"/>
              <a:t>العربي والتي ستعمل على تحسين ربط البنى التحتية وبالتالي الخدمات مع الدول المجاورة وعلى التنسيق في عمليات التخطيط.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55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33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/>
              <a:t>ال</a:t>
            </a:r>
            <a:r>
              <a:rPr lang="ar-EG" b="1" dirty="0"/>
              <a:t>تقرير اقتصادي </a:t>
            </a:r>
            <a:r>
              <a:rPr lang="ar-SA" b="1" dirty="0"/>
              <a:t>المعد من قبل</a:t>
            </a:r>
            <a:r>
              <a:rPr lang="ar-EG" b="1" dirty="0"/>
              <a:t> الأمانة العامة لاتحاد غرف دول مجلس التعاون الخليجي</a:t>
            </a:r>
            <a:r>
              <a:rPr lang="ar-SA" b="1" dirty="0"/>
              <a:t> ل</a:t>
            </a:r>
            <a:r>
              <a:rPr lang="ar-EG" b="1" dirty="0"/>
              <a:t>أعمال الدورة الثالثة للقمة العربية التنموية الاقتصادية الاجتماعية في الرياض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2634-982B-45DA-ACB8-8E93E3EB3B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52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EC308-50A7-4328-9713-F93B8857D23A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ABC24-9612-4298-A3CC-01CFDFC2A714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024E-5EB4-4323-B5E8-8F3C3ECDB511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BA9E-4FA3-4678-BDEF-1DF151321C4F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BD6B-487E-48F3-A270-86A71713275E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35B7-58A2-4FF6-9A4B-1CC734EB11FB}" type="datetime1">
              <a:rPr lang="en-US" smtClean="0"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EF27-4F6B-4637-B0E7-E97F475674C9}" type="datetime1">
              <a:rPr lang="en-US" smtClean="0"/>
              <a:t>3/30/2013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EF26-DD8E-4AF3-9BD1-360F1D3B1FB7}" type="datetime1">
              <a:rPr lang="en-US" smtClean="0"/>
              <a:t>3/30/2013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14752-475A-44D7-B701-F292298246EB}" type="datetime1">
              <a:rPr lang="en-US" smtClean="0"/>
              <a:t>3/30/2013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1BD27-2554-4F19-838A-56708E53A73A}" type="datetime1">
              <a:rPr lang="en-US" smtClean="0"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50B8-78EE-4D3A-A23D-D971FCA6E646}" type="datetime1">
              <a:rPr lang="en-US" smtClean="0"/>
              <a:t>3/30/2013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C584BE5-9A9E-4A05-B2BB-57B2509AC666}" type="datetime1">
              <a:rPr lang="en-US" smtClean="0"/>
              <a:t>3/30/2013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1147B4C-C761-4BE2-9627-366A930DEB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awi.worldbank.org/content/awi/ar/home/initiatives/transport_trad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28800"/>
            <a:ext cx="6324600" cy="13716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6700" dirty="0" smtClean="0">
                <a:cs typeface="AL-Mohanad Bold" pitchFamily="2" charset="-78"/>
              </a:rPr>
              <a:t>تسهيل النقل والتجارة</a:t>
            </a:r>
            <a:r>
              <a:rPr lang="ar-SA" sz="6000" dirty="0" smtClean="0">
                <a:cs typeface="AL-Mohanad Bold" pitchFamily="2" charset="-78"/>
              </a:rPr>
              <a:t/>
            </a:r>
            <a:br>
              <a:rPr lang="ar-SA" sz="6000" dirty="0" smtClean="0">
                <a:cs typeface="AL-Mohanad Bold" pitchFamily="2" charset="-78"/>
              </a:rPr>
            </a:br>
            <a:r>
              <a:rPr lang="ar-SA" sz="4900" dirty="0" smtClean="0">
                <a:cs typeface="AL-Mohanad Bold" pitchFamily="2" charset="-78"/>
              </a:rPr>
              <a:t>تجربة المملكة العربية السعودية</a:t>
            </a:r>
            <a:endParaRPr lang="en-US" sz="4900" dirty="0">
              <a:cs typeface="AL-Mohanad Bold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800600"/>
            <a:ext cx="8534400" cy="1199704"/>
          </a:xfrm>
        </p:spPr>
        <p:txBody>
          <a:bodyPr>
            <a:normAutofit fontScale="40000" lnSpcReduction="20000"/>
          </a:bodyPr>
          <a:lstStyle/>
          <a:p>
            <a:pPr algn="r" rtl="1"/>
            <a:r>
              <a:rPr lang="ar-SA" sz="6700" dirty="0" smtClean="0">
                <a:cs typeface="AL-Mohanad Bold" pitchFamily="2" charset="-78"/>
              </a:rPr>
              <a:t>اجتماع فريق الخبراء حول تسهيل التجارة والنقل في منطقة الإسكوا</a:t>
            </a:r>
          </a:p>
          <a:p>
            <a:pPr algn="r" rtl="1"/>
            <a:r>
              <a:rPr lang="ar-SA" sz="6000" dirty="0" smtClean="0">
                <a:cs typeface="AL-Mohanad Bold" pitchFamily="2" charset="-78"/>
              </a:rPr>
              <a:t>دبي، </a:t>
            </a:r>
            <a:r>
              <a:rPr lang="en-US" sz="6000" dirty="0" smtClean="0">
                <a:cs typeface="AL-Mohanad Bold" pitchFamily="2" charset="-78"/>
              </a:rPr>
              <a:t>10 -11 </a:t>
            </a:r>
            <a:r>
              <a:rPr lang="ar-SA" sz="6000" dirty="0" smtClean="0">
                <a:cs typeface="AL-Mohanad Bold" pitchFamily="2" charset="-78"/>
              </a:rPr>
              <a:t>   إبريل   </a:t>
            </a:r>
            <a:r>
              <a:rPr lang="en-US" sz="6000" dirty="0" smtClean="0">
                <a:cs typeface="AL-Mohanad Bold" pitchFamily="2" charset="-78"/>
              </a:rPr>
              <a:t>2013</a:t>
            </a:r>
            <a:endParaRPr lang="en-US" sz="4500" dirty="0" smtClean="0">
              <a:cs typeface="AL-Mohanad Bold" pitchFamily="2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4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سياسات وتوجهات قطاع النقل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endParaRPr lang="ar-SA" b="1" dirty="0" smtClean="0"/>
          </a:p>
          <a:p>
            <a:pPr marL="0" indent="0" algn="ctr" rtl="1">
              <a:buNone/>
            </a:pPr>
            <a:r>
              <a:rPr lang="ar-SA" b="1" dirty="0" smtClean="0"/>
              <a:t>برامج عمل </a:t>
            </a:r>
            <a:r>
              <a:rPr lang="ar-SA" b="1" dirty="0"/>
              <a:t>الاستراتيجية الوطنية </a:t>
            </a:r>
            <a:r>
              <a:rPr lang="ar-SA" b="1" dirty="0" smtClean="0"/>
              <a:t>للنقل</a:t>
            </a:r>
          </a:p>
          <a:p>
            <a:pPr marL="0" indent="0" algn="ctr" rtl="1">
              <a:buNone/>
            </a:pPr>
            <a:endParaRPr lang="ar-SA" b="1" dirty="0" smtClean="0"/>
          </a:p>
          <a:p>
            <a:pPr lvl="0" algn="r" rtl="1"/>
            <a:r>
              <a:rPr lang="ar-SA" dirty="0"/>
              <a:t>تخطيط وتطوير وتمويل البنية </a:t>
            </a:r>
            <a:r>
              <a:rPr lang="ar-SA" dirty="0" smtClean="0"/>
              <a:t>التحتية</a:t>
            </a:r>
            <a:endParaRPr lang="en-US" dirty="0"/>
          </a:p>
          <a:p>
            <a:pPr lvl="0" algn="r" rtl="1"/>
            <a:r>
              <a:rPr lang="ar-SA" b="1" dirty="0">
                <a:solidFill>
                  <a:srgbClr val="0070C0"/>
                </a:solidFill>
              </a:rPr>
              <a:t>نقل البضائع وتسهيل التجارة</a:t>
            </a:r>
            <a:endParaRPr lang="en-US" b="1" dirty="0">
              <a:solidFill>
                <a:srgbClr val="0070C0"/>
              </a:solidFill>
            </a:endParaRPr>
          </a:p>
          <a:p>
            <a:pPr lvl="0" algn="r" rtl="1"/>
            <a:r>
              <a:rPr lang="ar-SA" dirty="0"/>
              <a:t>نقل الركاب</a:t>
            </a:r>
            <a:endParaRPr lang="en-US" dirty="0"/>
          </a:p>
          <a:p>
            <a:pPr lvl="0" algn="r" rtl="1"/>
            <a:r>
              <a:rPr lang="ar-SA" dirty="0"/>
              <a:t>نقل الحجاج والمعتمرين</a:t>
            </a:r>
            <a:endParaRPr lang="en-US" dirty="0"/>
          </a:p>
          <a:p>
            <a:pPr lvl="0" algn="r" rtl="1"/>
            <a:r>
              <a:rPr lang="ar-SA" dirty="0"/>
              <a:t>سلامة النقل والمرور</a:t>
            </a:r>
            <a:endParaRPr lang="en-US" dirty="0"/>
          </a:p>
          <a:p>
            <a:pPr lvl="0" algn="r" rtl="1"/>
            <a:r>
              <a:rPr lang="ar-SA" dirty="0"/>
              <a:t>حماية البيئة </a:t>
            </a:r>
            <a:endParaRPr lang="ar-SA" dirty="0" smtClean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سياسات وتوجهات قطاع النقل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rtl="1">
              <a:buNone/>
            </a:pPr>
            <a:endParaRPr lang="ar-SA" b="1" dirty="0" smtClean="0">
              <a:solidFill>
                <a:schemeClr val="tx1"/>
              </a:solidFill>
            </a:endParaRPr>
          </a:p>
          <a:p>
            <a:pPr marL="0" lvl="0" indent="0" algn="ctr" rtl="1">
              <a:buNone/>
            </a:pPr>
            <a:r>
              <a:rPr lang="ar-SA" b="1" dirty="0" smtClean="0">
                <a:solidFill>
                  <a:schemeClr val="tx1"/>
                </a:solidFill>
              </a:rPr>
              <a:t>برنامج عمل نقل </a:t>
            </a:r>
            <a:r>
              <a:rPr lang="ar-SA" b="1" dirty="0">
                <a:solidFill>
                  <a:schemeClr val="tx1"/>
                </a:solidFill>
              </a:rPr>
              <a:t>البضائع وتسهيل </a:t>
            </a:r>
            <a:r>
              <a:rPr lang="ar-SA" b="1" dirty="0" smtClean="0">
                <a:solidFill>
                  <a:schemeClr val="tx1"/>
                </a:solidFill>
              </a:rPr>
              <a:t>التجارة</a:t>
            </a:r>
          </a:p>
          <a:p>
            <a:pPr marL="0" lvl="0" indent="0" algn="ctr" rtl="1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algn="r" rtl="1"/>
            <a:r>
              <a:rPr lang="ar-SA" dirty="0" smtClean="0">
                <a:solidFill>
                  <a:srgbClr val="0070C0"/>
                </a:solidFill>
              </a:rPr>
              <a:t>الهدف </a:t>
            </a:r>
          </a:p>
          <a:p>
            <a:pPr marL="411480" lvl="1" indent="0" algn="just" rtl="1">
              <a:buNone/>
            </a:pPr>
            <a:r>
              <a:rPr lang="ar-SA" sz="2200" dirty="0" smtClean="0"/>
              <a:t>" تحسين عمليات النقل في المملكة لتسهيل التجارة الدولية والتي سوف تتحقق من خلال ترويج النقل متعدد الوسائط وتقليص العوائق الحدودية وتقوية "</a:t>
            </a:r>
            <a:r>
              <a:rPr lang="ar-SA" sz="2200" dirty="0" err="1" smtClean="0"/>
              <a:t>الحوكمة</a:t>
            </a:r>
            <a:r>
              <a:rPr lang="ar-SA" sz="2200" dirty="0" smtClean="0"/>
              <a:t>" وتعزيز القدرات المهنية، فضلاً عن ضمان المنافسة والانفتاح على السوق</a:t>
            </a:r>
            <a:r>
              <a:rPr lang="ar-SA" dirty="0"/>
              <a:t>"</a:t>
            </a:r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5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سياسات وتوجهات قطاع النقل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rtl="1">
              <a:buNone/>
            </a:pPr>
            <a:endParaRPr lang="ar-SA" b="1" dirty="0" smtClean="0">
              <a:solidFill>
                <a:schemeClr val="tx1"/>
              </a:solidFill>
            </a:endParaRPr>
          </a:p>
          <a:p>
            <a:pPr marL="0" lvl="0" indent="0" algn="ctr" rtl="1">
              <a:buNone/>
            </a:pPr>
            <a:r>
              <a:rPr lang="ar-SA" b="1" dirty="0" smtClean="0">
                <a:solidFill>
                  <a:schemeClr val="tx1"/>
                </a:solidFill>
              </a:rPr>
              <a:t>برنامج </a:t>
            </a:r>
            <a:r>
              <a:rPr lang="ar-SA" b="1" dirty="0">
                <a:solidFill>
                  <a:schemeClr val="tx1"/>
                </a:solidFill>
              </a:rPr>
              <a:t>عمل نقل البضائع وتسهيل </a:t>
            </a:r>
            <a:r>
              <a:rPr lang="ar-SA" b="1" dirty="0" smtClean="0">
                <a:solidFill>
                  <a:schemeClr val="tx1"/>
                </a:solidFill>
              </a:rPr>
              <a:t>التجارة</a:t>
            </a:r>
          </a:p>
          <a:p>
            <a:pPr marL="0" lvl="0" indent="0" algn="ctr" rtl="1">
              <a:buNone/>
            </a:pPr>
            <a:endParaRPr lang="ar-SA" b="1" dirty="0">
              <a:solidFill>
                <a:schemeClr val="tx1"/>
              </a:solidFill>
            </a:endParaRPr>
          </a:p>
          <a:p>
            <a:pPr algn="r" rtl="1"/>
            <a:r>
              <a:rPr lang="ar-SA" dirty="0" smtClean="0">
                <a:solidFill>
                  <a:srgbClr val="0070C0"/>
                </a:solidFill>
              </a:rPr>
              <a:t>الإجراءات 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sz="2200" dirty="0"/>
              <a:t>تحسين القدرات والكفاءات المهنية للمشغلين الوطنيين لعمليات </a:t>
            </a:r>
            <a:r>
              <a:rPr lang="ar-SA" sz="2200" dirty="0" smtClean="0"/>
              <a:t>الشحن</a:t>
            </a:r>
            <a:r>
              <a:rPr lang="en-US" sz="2200" dirty="0" smtClean="0"/>
              <a:t>.</a:t>
            </a:r>
            <a:endParaRPr lang="en-US" sz="2200" dirty="0"/>
          </a:p>
          <a:p>
            <a:pPr lvl="1" algn="r" rtl="1">
              <a:buFont typeface="Arial" pitchFamily="34" charset="0"/>
              <a:buChar char="•"/>
            </a:pPr>
            <a:r>
              <a:rPr lang="ar-SA" sz="2200" dirty="0"/>
              <a:t>تحسين الاجراءات القانونية للنقل الدولي وتسهيل </a:t>
            </a:r>
            <a:r>
              <a:rPr lang="ar-SA" sz="2200" dirty="0" smtClean="0"/>
              <a:t>التجارة</a:t>
            </a:r>
            <a:r>
              <a:rPr lang="en-US" sz="2200" dirty="0" smtClean="0"/>
              <a:t>.</a:t>
            </a:r>
            <a:endParaRPr lang="en-US" sz="2200" dirty="0"/>
          </a:p>
          <a:p>
            <a:pPr lvl="1" algn="r" rtl="1">
              <a:buFont typeface="Arial" pitchFamily="34" charset="0"/>
              <a:buChar char="•"/>
            </a:pPr>
            <a:r>
              <a:rPr lang="ar-SA" sz="2200" dirty="0"/>
              <a:t>تعزيز قدرات التخليص الجمركي وتبسيط الإجراءات </a:t>
            </a:r>
            <a:r>
              <a:rPr lang="ar-SA" sz="2200" dirty="0" smtClean="0"/>
              <a:t>الجمركية </a:t>
            </a:r>
            <a:r>
              <a:rPr lang="ar-SA" sz="2200" dirty="0"/>
              <a:t>عند النقاط </a:t>
            </a:r>
            <a:r>
              <a:rPr lang="ar-SA" sz="2200" dirty="0" smtClean="0"/>
              <a:t>الحدودية</a:t>
            </a:r>
            <a:r>
              <a:rPr lang="en-US" sz="2200" dirty="0" smtClean="0"/>
              <a:t>.</a:t>
            </a:r>
            <a:endParaRPr lang="en-US" sz="2200" dirty="0"/>
          </a:p>
          <a:p>
            <a:pPr lvl="1" algn="r" rtl="1">
              <a:buFont typeface="Arial" pitchFamily="34" charset="0"/>
              <a:buChar char="•"/>
            </a:pPr>
            <a:r>
              <a:rPr lang="ar-SA" sz="2200" dirty="0"/>
              <a:t>استحداث واتباع نظم تقنية المعلومات والتبادل الإلكتروني للبيانات لتحقيق فعالية في ادارة النقل.</a:t>
            </a:r>
            <a:endParaRPr lang="en-US" sz="2200" dirty="0"/>
          </a:p>
          <a:p>
            <a:pPr lvl="1" algn="r" rtl="1">
              <a:buFont typeface="Arial" pitchFamily="34" charset="0"/>
              <a:buChar char="•"/>
            </a:pPr>
            <a:r>
              <a:rPr lang="ar-SA" sz="2200" dirty="0"/>
              <a:t>تطوير النقل المتعدد </a:t>
            </a:r>
            <a:r>
              <a:rPr lang="ar-SA" sz="2200" dirty="0" smtClean="0"/>
              <a:t>الوسائط</a:t>
            </a:r>
            <a:r>
              <a:rPr lang="en-US" sz="2200" dirty="0" smtClean="0"/>
              <a:t>.</a:t>
            </a:r>
            <a:endParaRPr lang="en-US" sz="2200" dirty="0"/>
          </a:p>
          <a:p>
            <a:pPr algn="r" rtl="1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التجارة العربية </a:t>
            </a:r>
            <a:r>
              <a:rPr lang="ar-SA" dirty="0" smtClean="0"/>
              <a:t>البينية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ar-SA" b="1" dirty="0" smtClean="0"/>
          </a:p>
          <a:p>
            <a:pPr algn="r" rtl="1"/>
            <a:r>
              <a:rPr lang="ar-SA" dirty="0" smtClean="0"/>
              <a:t>لا </a:t>
            </a:r>
            <a:r>
              <a:rPr lang="ar-SA" dirty="0"/>
              <a:t>يتجاوز حجم التجارة البينية </a:t>
            </a:r>
            <a:r>
              <a:rPr lang="ar-SA" dirty="0" smtClean="0"/>
              <a:t>11% من </a:t>
            </a:r>
            <a:r>
              <a:rPr lang="ar-SA" dirty="0"/>
              <a:t>إجمالي التجارة </a:t>
            </a:r>
            <a:r>
              <a:rPr lang="ar-SA" dirty="0" smtClean="0"/>
              <a:t>العربية.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65% بين بلدان اتفاقية التجارة الحرة لدول أمريكا الشمالية.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26% بين رابطة أمم جنوب شرق آسيا.</a:t>
            </a:r>
          </a:p>
          <a:p>
            <a:pPr algn="r" rtl="1"/>
            <a:endParaRPr lang="ar-SA" b="1" dirty="0" smtClean="0"/>
          </a:p>
          <a:p>
            <a:pPr algn="r" rtl="1"/>
            <a:endParaRPr lang="ar-SA" b="1" dirty="0"/>
          </a:p>
          <a:p>
            <a:pPr algn="r" rtl="1"/>
            <a:endParaRPr lang="ar-SA" b="1" dirty="0"/>
          </a:p>
          <a:p>
            <a:pPr marL="0" indent="0" algn="r" rtl="1">
              <a:buNone/>
            </a:pPr>
            <a:r>
              <a:rPr lang="ar-SA" sz="1200" dirty="0" smtClean="0"/>
              <a:t>*</a:t>
            </a:r>
            <a:r>
              <a:rPr lang="ar-SA" sz="1200" b="1" dirty="0" smtClean="0"/>
              <a:t>المصدر</a:t>
            </a:r>
            <a:r>
              <a:rPr lang="ar-SA" sz="1200" dirty="0" smtClean="0"/>
              <a:t>: إحصاءات البنك الدولي</a:t>
            </a:r>
          </a:p>
          <a:p>
            <a:pPr marL="0" indent="0" algn="r" rtl="1">
              <a:buNone/>
            </a:pPr>
            <a:r>
              <a:rPr lang="en-US" sz="1200" dirty="0" smtClean="0">
                <a:hlinkClick r:id="rId2"/>
              </a:rPr>
              <a:t>http://awi.worldbank.org/content/awi/ar/home/initiatives/transport_trade.html</a:t>
            </a:r>
            <a:endParaRPr lang="ar-SA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5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التجارة العربية البينية: عوائق وتحديات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endParaRPr lang="ar-SA" b="1" dirty="0" smtClean="0"/>
          </a:p>
          <a:p>
            <a:pPr algn="r" rtl="1"/>
            <a:r>
              <a:rPr lang="ar-EG" dirty="0"/>
              <a:t>غياب الشفافية والمعلومات حول التعامل أو التبادل </a:t>
            </a:r>
            <a:r>
              <a:rPr lang="ar-EG" dirty="0" smtClean="0"/>
              <a:t>التجاري</a:t>
            </a:r>
            <a:endParaRPr lang="ar-SA" dirty="0" smtClean="0"/>
          </a:p>
          <a:p>
            <a:pPr algn="r" rtl="1"/>
            <a:r>
              <a:rPr lang="ar-SA" dirty="0" smtClean="0"/>
              <a:t>التمييز في المعاملة الضريبية</a:t>
            </a:r>
          </a:p>
          <a:p>
            <a:pPr algn="r" rtl="1"/>
            <a:r>
              <a:rPr lang="ar-SA" dirty="0" smtClean="0"/>
              <a:t>القيود الغير جمركية</a:t>
            </a:r>
          </a:p>
          <a:p>
            <a:pPr algn="r" rtl="1"/>
            <a:r>
              <a:rPr lang="ar-SA" dirty="0" smtClean="0"/>
              <a:t>المغالاة </a:t>
            </a:r>
            <a:r>
              <a:rPr lang="ar-SA" dirty="0"/>
              <a:t>ف</a:t>
            </a:r>
            <a:r>
              <a:rPr lang="ar-SA" dirty="0" smtClean="0"/>
              <a:t>ي طلب الاستثناءات </a:t>
            </a:r>
          </a:p>
          <a:p>
            <a:pPr algn="r" rtl="1"/>
            <a:r>
              <a:rPr lang="ar-DZ" dirty="0"/>
              <a:t>فرض الحظر على استيراد بعض المنتجات الزراعية</a:t>
            </a:r>
            <a:r>
              <a:rPr lang="ar-SA" dirty="0"/>
              <a:t>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ar-SA" dirty="0"/>
          </a:p>
          <a:p>
            <a:pPr marL="0" indent="0" algn="r" rtl="1">
              <a:buNone/>
            </a:pPr>
            <a:r>
              <a:rPr lang="ar-SA" sz="1200" dirty="0" smtClean="0"/>
              <a:t>* </a:t>
            </a:r>
            <a:r>
              <a:rPr lang="ar-SA" sz="1200" b="1" dirty="0" smtClean="0"/>
              <a:t>المصدر</a:t>
            </a:r>
            <a:r>
              <a:rPr lang="ar-SA" sz="1200" dirty="0" smtClean="0"/>
              <a:t>: التقرير الاقتصادي لأمانة العامة لاتحاد غرف مجلس التعاون الخليجي</a:t>
            </a:r>
          </a:p>
          <a:p>
            <a:pPr marL="0" indent="0" algn="r" rtl="1">
              <a:buNone/>
            </a:pPr>
            <a:r>
              <a:rPr lang="ar-SA" sz="1200" dirty="0"/>
              <a:t> </a:t>
            </a:r>
            <a:r>
              <a:rPr lang="ar-SA" sz="1200" dirty="0" smtClean="0"/>
              <a:t>            أعمال الدورة 3 للقمة العربية الاقتصادية، الرياض ربيع الأول 1434هـ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التجارة العربية البينية: عوائق وتحديات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dirty="0" smtClean="0"/>
              <a:t>ضعف بعض المقومات والبنية الأساسية، في مقدمتها وسائل النقل البري والبحري والاتصالات.</a:t>
            </a:r>
          </a:p>
          <a:p>
            <a:pPr algn="r" rtl="1"/>
            <a:r>
              <a:rPr lang="ar-EG" dirty="0"/>
              <a:t>عدم تحديد قواعد </a:t>
            </a:r>
            <a:r>
              <a:rPr lang="ar-EG" dirty="0" smtClean="0"/>
              <a:t>المنشأ</a:t>
            </a:r>
            <a:r>
              <a:rPr lang="ar-SA" dirty="0" smtClean="0"/>
              <a:t>.</a:t>
            </a:r>
          </a:p>
          <a:p>
            <a:pPr algn="r" rtl="1"/>
            <a:r>
              <a:rPr lang="ar-DZ" dirty="0"/>
              <a:t>اعتماد أغلب الدول العربية في عملياتها التجارية على </a:t>
            </a:r>
            <a:r>
              <a:rPr lang="ar-DZ" dirty="0" smtClean="0"/>
              <a:t>الخارج</a:t>
            </a:r>
            <a:r>
              <a:rPr lang="ar-SA" dirty="0" smtClean="0"/>
              <a:t>.</a:t>
            </a:r>
          </a:p>
          <a:p>
            <a:pPr algn="r" rtl="1"/>
            <a:r>
              <a:rPr lang="ar-EG" dirty="0"/>
              <a:t>غياب قطاع الخدمات في </a:t>
            </a:r>
            <a:r>
              <a:rPr lang="ar-EG" dirty="0" smtClean="0"/>
              <a:t>المنطقة</a:t>
            </a:r>
            <a:r>
              <a:rPr lang="ar-SA" dirty="0" smtClean="0"/>
              <a:t>.</a:t>
            </a:r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sz="1200" dirty="0" smtClean="0"/>
              <a:t>* </a:t>
            </a:r>
            <a:r>
              <a:rPr lang="ar-SA" sz="1200" b="1" dirty="0" smtClean="0"/>
              <a:t>المصدر</a:t>
            </a:r>
            <a:r>
              <a:rPr lang="ar-SA" sz="1200" dirty="0" smtClean="0"/>
              <a:t>: التقرير الاقتصادي للأمانة العامة لاتحاد غرف مجلس التعاون الخليجي</a:t>
            </a:r>
          </a:p>
          <a:p>
            <a:pPr marL="0" indent="0" algn="r" rtl="1">
              <a:buNone/>
            </a:pPr>
            <a:r>
              <a:rPr lang="ar-SA" sz="1200" dirty="0"/>
              <a:t> </a:t>
            </a:r>
            <a:r>
              <a:rPr lang="ar-SA" sz="1200" dirty="0" smtClean="0"/>
              <a:t>            أعمال الدورة 3 للقمة العربية الاقتصادية، الرياض ربيع الأول 1434هـ</a:t>
            </a:r>
            <a:endParaRPr lang="en-US" sz="1200" dirty="0" smtClean="0"/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التجارة العربية البينية: </a:t>
            </a:r>
            <a:r>
              <a:rPr lang="ar-SA" dirty="0" smtClean="0"/>
              <a:t>توصيات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إ</a:t>
            </a:r>
            <a:r>
              <a:rPr lang="ar-EG" dirty="0" smtClean="0"/>
              <a:t>نشاء </a:t>
            </a:r>
            <a:r>
              <a:rPr lang="ar-EG" dirty="0"/>
              <a:t>إدارة متخصصة معنية بشؤون منطقة التجارة الحرة في كل دولة </a:t>
            </a:r>
            <a:r>
              <a:rPr lang="ar-EG" dirty="0" smtClean="0"/>
              <a:t>عربية</a:t>
            </a:r>
            <a:r>
              <a:rPr lang="ar-SA" dirty="0" smtClean="0"/>
              <a:t>.</a:t>
            </a:r>
          </a:p>
          <a:p>
            <a:pPr algn="r" rtl="1"/>
            <a:r>
              <a:rPr lang="ar-EG" dirty="0"/>
              <a:t>تطوير ورفع كفاءة ومستوى </a:t>
            </a:r>
            <a:r>
              <a:rPr lang="ar-EG" dirty="0" smtClean="0"/>
              <a:t>أداء الإدارة</a:t>
            </a:r>
            <a:r>
              <a:rPr lang="ar-SA" dirty="0"/>
              <a:t> </a:t>
            </a:r>
            <a:r>
              <a:rPr lang="ar-SA" dirty="0" smtClean="0"/>
              <a:t>العامة في الدول العربية.</a:t>
            </a:r>
          </a:p>
          <a:p>
            <a:pPr algn="r" rtl="1"/>
            <a:r>
              <a:rPr lang="ar-EG" dirty="0"/>
              <a:t>إيجاد سلطة </a:t>
            </a:r>
            <a:r>
              <a:rPr lang="ar-EG" dirty="0" smtClean="0"/>
              <a:t>فعالة </a:t>
            </a:r>
            <a:r>
              <a:rPr lang="ar-EG" dirty="0" smtClean="0"/>
              <a:t>تؤمن </a:t>
            </a:r>
            <a:r>
              <a:rPr lang="ar-EG" dirty="0"/>
              <a:t>الوفاء بالالتزامات من قبل الدول الأعضاء تنفيذا للاتفاقيات والقرارات المتخذة، وتعمل على </a:t>
            </a:r>
            <a:r>
              <a:rPr lang="ar-EG" dirty="0" smtClean="0"/>
              <a:t>إزالة</a:t>
            </a:r>
            <a:r>
              <a:rPr lang="ar-SA" dirty="0" smtClean="0"/>
              <a:t> كافة</a:t>
            </a:r>
            <a:r>
              <a:rPr lang="ar-EG" dirty="0" smtClean="0"/>
              <a:t> </a:t>
            </a:r>
            <a:r>
              <a:rPr lang="ar-EG" dirty="0"/>
              <a:t>القيود والعقبات غير الجمركية</a:t>
            </a:r>
            <a:r>
              <a:rPr lang="ar-EG" dirty="0" smtClean="0"/>
              <a:t>.</a:t>
            </a:r>
            <a:endParaRPr lang="ar-SA" dirty="0" smtClean="0"/>
          </a:p>
          <a:p>
            <a:pPr algn="r" rtl="1"/>
            <a:r>
              <a:rPr lang="ar-EG" dirty="0"/>
              <a:t>توفير بيانات عن الأسواق وفرص التصدير والاستيراد والخدمات الملحقة من نقل وتخزين وترويج </a:t>
            </a:r>
            <a:r>
              <a:rPr lang="ar-EG" dirty="0" smtClean="0"/>
              <a:t>وتسويق</a:t>
            </a:r>
            <a:r>
              <a:rPr lang="ar-SA" dirty="0" smtClean="0"/>
              <a:t>.</a:t>
            </a:r>
            <a:endParaRPr lang="ar-SA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sz="1200" dirty="0"/>
              <a:t>* </a:t>
            </a:r>
            <a:r>
              <a:rPr lang="ar-SA" sz="1200" b="1" dirty="0" smtClean="0"/>
              <a:t>المصدر</a:t>
            </a:r>
            <a:r>
              <a:rPr lang="ar-SA" sz="1200" dirty="0" smtClean="0"/>
              <a:t>: التقرير الاقتصادي للأمانة </a:t>
            </a:r>
            <a:r>
              <a:rPr lang="ar-SA" sz="1200" dirty="0"/>
              <a:t>العامة لاتحاد غرف مجلس التعاون الخليجي</a:t>
            </a:r>
          </a:p>
          <a:p>
            <a:pPr marL="0" indent="0" algn="r" rtl="1">
              <a:buNone/>
            </a:pPr>
            <a:r>
              <a:rPr lang="ar-SA" sz="1200" dirty="0" smtClean="0"/>
              <a:t>             أعمال </a:t>
            </a:r>
            <a:r>
              <a:rPr lang="ar-SA" sz="1200" dirty="0"/>
              <a:t>الدورة 3 للقمة العربية الاقتصادية، الرياض ربيع الأول 1434هـ</a:t>
            </a:r>
            <a:endParaRPr lang="en-US" sz="1200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التجارة العربية البينية: توصيات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ar-SA" dirty="0" smtClean="0"/>
          </a:p>
          <a:p>
            <a:pPr algn="r" rtl="1"/>
            <a:r>
              <a:rPr lang="ar-EG" dirty="0" smtClean="0"/>
              <a:t>الإسراع </a:t>
            </a:r>
            <a:r>
              <a:rPr lang="ar-EG" dirty="0"/>
              <a:t>بخطوات إقامة الاتحاد الجمركي بين الدول </a:t>
            </a:r>
            <a:r>
              <a:rPr lang="ar-EG" dirty="0" smtClean="0"/>
              <a:t>العربية</a:t>
            </a:r>
            <a:endParaRPr lang="ar-SA" dirty="0" smtClean="0"/>
          </a:p>
          <a:p>
            <a:pPr algn="r" rtl="1"/>
            <a:r>
              <a:rPr lang="ar-DZ" dirty="0"/>
              <a:t>جعل القيود غير الجمركية أكثر وضوحا و شفافية من أجل العمل على </a:t>
            </a:r>
            <a:r>
              <a:rPr lang="ar-DZ" dirty="0" smtClean="0"/>
              <a:t>إزالتها</a:t>
            </a:r>
            <a:r>
              <a:rPr lang="ar-SA" dirty="0"/>
              <a:t>.</a:t>
            </a:r>
            <a:endParaRPr lang="ar-SA" dirty="0" smtClean="0"/>
          </a:p>
          <a:p>
            <a:pPr algn="r" rtl="1"/>
            <a:r>
              <a:rPr lang="ar-DZ" dirty="0"/>
              <a:t>ربـط أفضـل بيـن الأسواق الماليــة المحليــة مـع الأســواق الماليــة العالميــة. </a:t>
            </a:r>
            <a:endParaRPr lang="ar-SA" dirty="0" smtClean="0"/>
          </a:p>
          <a:p>
            <a:pPr algn="r" rtl="1"/>
            <a:r>
              <a:rPr lang="ar-DZ" dirty="0" smtClean="0"/>
              <a:t>تنسيــق </a:t>
            </a:r>
            <a:r>
              <a:rPr lang="ar-DZ" dirty="0"/>
              <a:t>أفضــل </a:t>
            </a:r>
            <a:r>
              <a:rPr lang="ar-DZ" dirty="0" smtClean="0"/>
              <a:t>ل</a:t>
            </a:r>
            <a:r>
              <a:rPr lang="ar-SA" dirty="0" smtClean="0"/>
              <a:t>ل</a:t>
            </a:r>
            <a:r>
              <a:rPr lang="ar-DZ" dirty="0" smtClean="0"/>
              <a:t>سياسـات </a:t>
            </a:r>
            <a:r>
              <a:rPr lang="ar-DZ" dirty="0"/>
              <a:t>الاقتصاديـــة بيــن الدول </a:t>
            </a:r>
            <a:r>
              <a:rPr lang="ar-DZ" dirty="0" smtClean="0"/>
              <a:t>الأعضـاء</a:t>
            </a:r>
            <a:r>
              <a:rPr lang="ar-DZ" dirty="0"/>
              <a:t>.    </a:t>
            </a:r>
            <a:endParaRPr lang="ar-SA" dirty="0" smtClean="0"/>
          </a:p>
          <a:p>
            <a:pPr algn="r" rtl="1"/>
            <a:r>
              <a:rPr lang="ar-DZ" dirty="0" smtClean="0"/>
              <a:t>ضمان </a:t>
            </a:r>
            <a:r>
              <a:rPr lang="ar-DZ" dirty="0"/>
              <a:t>حرية حركة البضائع و الأفراد و رؤوس </a:t>
            </a:r>
            <a:r>
              <a:rPr lang="ar-DZ" dirty="0" smtClean="0"/>
              <a:t>الأموال.</a:t>
            </a:r>
            <a:r>
              <a:rPr lang="ar-DZ" b="1" dirty="0" smtClean="0"/>
              <a:t> </a:t>
            </a:r>
            <a:endParaRPr lang="ar-SA" b="1" dirty="0" smtClean="0"/>
          </a:p>
          <a:p>
            <a:pPr algn="r" rtl="1"/>
            <a:endParaRPr lang="ar-SA" b="1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sz="1200" dirty="0"/>
              <a:t>* </a:t>
            </a:r>
            <a:r>
              <a:rPr lang="ar-SA" sz="1200" b="1" dirty="0" smtClean="0"/>
              <a:t>المصدر</a:t>
            </a:r>
            <a:r>
              <a:rPr lang="ar-SA" sz="1200" dirty="0" smtClean="0"/>
              <a:t>: التقرير الاقتصادي </a:t>
            </a:r>
            <a:r>
              <a:rPr lang="ar-SA" sz="1200" dirty="0"/>
              <a:t>ل</a:t>
            </a:r>
            <a:r>
              <a:rPr lang="ar-SA" sz="1200" dirty="0" smtClean="0"/>
              <a:t>لأمانة </a:t>
            </a:r>
            <a:r>
              <a:rPr lang="ar-SA" sz="1200" dirty="0"/>
              <a:t>العامة لاتحاد غرف مجلس التعاون الخليجي</a:t>
            </a:r>
          </a:p>
          <a:p>
            <a:pPr marL="0" indent="0" algn="r" rtl="1">
              <a:buNone/>
            </a:pPr>
            <a:r>
              <a:rPr lang="ar-SA" sz="1200" dirty="0" smtClean="0"/>
              <a:t>             أعمال </a:t>
            </a:r>
            <a:r>
              <a:rPr lang="ar-SA" sz="1200" dirty="0"/>
              <a:t>الدورة 3 للقمة العربية الاقتصادية، الرياض ربيع الأول 1434هـ</a:t>
            </a:r>
            <a:endParaRPr lang="en-US" sz="1200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ar-SA" sz="66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ar-SA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rte" pitchFamily="66" charset="0"/>
                <a:cs typeface="Diwani Outline Shaded" pitchFamily="2" charset="-78"/>
              </a:rPr>
              <a:t>شكراً لاستماعكم ،،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rte" pitchFamily="66" charset="0"/>
              <a:cs typeface="Diwani Outline Shaded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0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المحتويات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pPr marL="0" indent="0" algn="l" rtl="1">
              <a:buNone/>
            </a:pPr>
            <a:r>
              <a:rPr lang="ar-SA" dirty="0" smtClean="0"/>
              <a:t> </a:t>
            </a:r>
          </a:p>
          <a:p>
            <a:pPr algn="r" rtl="1"/>
            <a:r>
              <a:rPr lang="ar-SA" dirty="0" smtClean="0"/>
              <a:t>المملكة العربية السعودية: حقائق وأرقام</a:t>
            </a:r>
          </a:p>
          <a:p>
            <a:pPr algn="r" rtl="1"/>
            <a:r>
              <a:rPr lang="ar-SA" dirty="0"/>
              <a:t>التكامل الإقليمي والمشاركة في الأسواق العالمية</a:t>
            </a:r>
            <a:endParaRPr lang="ar-SA" dirty="0" smtClean="0"/>
          </a:p>
          <a:p>
            <a:pPr algn="r" rtl="1"/>
            <a:r>
              <a:rPr lang="ar-SA" dirty="0" smtClean="0"/>
              <a:t>سياسات وتوجهات قطاع النقل</a:t>
            </a:r>
          </a:p>
          <a:p>
            <a:pPr algn="r" rtl="1"/>
            <a:r>
              <a:rPr lang="ar-SA" dirty="0" smtClean="0"/>
              <a:t>التجارة البينية العربية</a:t>
            </a:r>
          </a:p>
          <a:p>
            <a:pPr lvl="1" algn="r" rtl="1"/>
            <a:r>
              <a:rPr lang="ar-SA" sz="2200" dirty="0" smtClean="0"/>
              <a:t>عوائق وتحديات</a:t>
            </a:r>
          </a:p>
          <a:p>
            <a:pPr lvl="1" algn="r" rtl="1"/>
            <a:r>
              <a:rPr lang="ar-SA" sz="2200" dirty="0" smtClean="0"/>
              <a:t>توصيات</a:t>
            </a:r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7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المملكة العربية السعودية: حقائق وأرقام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b="1" dirty="0" smtClean="0"/>
              <a:t> </a:t>
            </a:r>
          </a:p>
          <a:p>
            <a:pPr algn="r" rtl="1"/>
            <a:r>
              <a:rPr lang="ar-SA" dirty="0" smtClean="0"/>
              <a:t>منفذ سهل </a:t>
            </a:r>
            <a:r>
              <a:rPr lang="ar-EG" dirty="0" smtClean="0"/>
              <a:t>لأسواق </a:t>
            </a:r>
            <a:r>
              <a:rPr lang="ar-EG" dirty="0"/>
              <a:t>أوروبا وآسيا وأفريقيا</a:t>
            </a:r>
            <a:r>
              <a:rPr lang="ar-EG" dirty="0" smtClean="0"/>
              <a:t>،</a:t>
            </a:r>
            <a:r>
              <a:rPr lang="ar-SA" dirty="0" smtClean="0"/>
              <a:t> بحكم الموقع الجغرافي.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أحد أكبر عشرين اقتصاداً في </a:t>
            </a:r>
            <a:r>
              <a:rPr lang="ar-SA" dirty="0"/>
              <a:t>العالم، من أسرع الدول في النمو الاقتصادي على </a:t>
            </a:r>
            <a:r>
              <a:rPr lang="ar-SA" dirty="0" smtClean="0"/>
              <a:t>مستوى العالم.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/>
              <a:t>أكبر سوق اقتصادي حر في منطقة الشرق الأوسط، تحوز على 25% من </a:t>
            </a:r>
            <a:r>
              <a:rPr lang="ar-SA" dirty="0" smtClean="0"/>
              <a:t>إجمالي </a:t>
            </a:r>
            <a:r>
              <a:rPr lang="ar-SA" dirty="0"/>
              <a:t>الناتج القومي </a:t>
            </a:r>
            <a:r>
              <a:rPr lang="ar-SA" dirty="0" smtClean="0"/>
              <a:t>العربي.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EG" dirty="0"/>
              <a:t>يتميز الاقتصاد السعودي باستجابته المتسارعة للمتغيرات </a:t>
            </a:r>
            <a:r>
              <a:rPr lang="ar-EG" dirty="0" smtClean="0"/>
              <a:t>الاقتصادية </a:t>
            </a:r>
            <a:r>
              <a:rPr lang="ar-EG" dirty="0"/>
              <a:t>المختلفة على المستوى العالمي والإقليمي </a:t>
            </a:r>
            <a:r>
              <a:rPr lang="ar-EG" dirty="0" smtClean="0"/>
              <a:t>والمحلي</a:t>
            </a:r>
            <a:r>
              <a:rPr lang="ar-SA" dirty="0" smtClean="0"/>
              <a:t>.</a:t>
            </a:r>
            <a:endParaRPr lang="ar-SA" dirty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المملكة العربية السعودية: حقائق وأرقام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b="1" dirty="0" smtClean="0"/>
              <a:t>المملكة العربية السعودية</a:t>
            </a:r>
          </a:p>
          <a:p>
            <a:pPr marL="0" lvl="0" indent="0" algn="ctr" rtl="1">
              <a:buNone/>
            </a:pPr>
            <a:r>
              <a:rPr lang="ar-SA" b="1" dirty="0" smtClean="0"/>
              <a:t>تقرير التنافسية </a:t>
            </a:r>
            <a:r>
              <a:rPr lang="ar-SA" b="1" dirty="0"/>
              <a:t>الصادر عن المنتدى الاقتصادي العالمي </a:t>
            </a:r>
            <a:r>
              <a:rPr lang="ar-SA" b="1" dirty="0" smtClean="0"/>
              <a:t>2013-2012</a:t>
            </a:r>
          </a:p>
          <a:p>
            <a:pPr marL="0" indent="0" algn="ctr" rtl="1">
              <a:buNone/>
            </a:pPr>
            <a:r>
              <a:rPr lang="ar-SA" b="1" dirty="0" smtClean="0"/>
              <a:t> (144 دولة)</a:t>
            </a:r>
          </a:p>
          <a:p>
            <a:pPr marL="0" indent="0" algn="ctr" rtl="1">
              <a:buNone/>
            </a:pPr>
            <a:endParaRPr lang="ar-SA" b="1" dirty="0" smtClean="0"/>
          </a:p>
          <a:p>
            <a:pPr lvl="0" algn="r" rtl="1">
              <a:buClr>
                <a:srgbClr val="93A299"/>
              </a:buClr>
            </a:pPr>
            <a:r>
              <a:rPr lang="ar-SA" dirty="0" smtClean="0"/>
              <a:t>المؤشر العام للتنافسية:	18</a:t>
            </a:r>
          </a:p>
          <a:p>
            <a:pPr marL="0" lvl="0" indent="0" algn="r" rtl="1">
              <a:buClr>
                <a:srgbClr val="93A299"/>
              </a:buClr>
              <a:buNone/>
            </a:pPr>
            <a:endParaRPr lang="en-US" dirty="0"/>
          </a:p>
          <a:p>
            <a:pPr algn="r" rtl="1"/>
            <a:r>
              <a:rPr lang="ar-SA" dirty="0" smtClean="0"/>
              <a:t>الاستقرار </a:t>
            </a:r>
            <a:r>
              <a:rPr lang="ar-EG" dirty="0" smtClean="0"/>
              <a:t>الاقتصاد</a:t>
            </a:r>
            <a:r>
              <a:rPr lang="ar-SA" dirty="0" smtClean="0"/>
              <a:t>ي:	6</a:t>
            </a:r>
            <a:r>
              <a:rPr lang="ar-EG" dirty="0" smtClean="0"/>
              <a:t> </a:t>
            </a:r>
            <a:r>
              <a:rPr lang="ar-SA" dirty="0" smtClean="0"/>
              <a:t> </a:t>
            </a:r>
            <a:endParaRPr lang="ar-SA" dirty="0" smtClean="0">
              <a:solidFill>
                <a:srgbClr val="FF0000"/>
              </a:solidFill>
            </a:endParaRPr>
          </a:p>
          <a:p>
            <a:pPr algn="r" rtl="1"/>
            <a:endParaRPr lang="ar-SA" dirty="0" smtClean="0">
              <a:solidFill>
                <a:srgbClr val="FF0000"/>
              </a:solidFill>
            </a:endParaRPr>
          </a:p>
          <a:p>
            <a:pPr algn="r" rtl="1"/>
            <a:endParaRPr lang="ar-SA" dirty="0"/>
          </a:p>
          <a:p>
            <a:pPr algn="r" rtl="1"/>
            <a:endParaRPr lang="ar-SA" dirty="0"/>
          </a:p>
          <a:p>
            <a:pPr lvl="0" algn="r" rtl="1"/>
            <a:endParaRPr lang="ar-SA" dirty="0"/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70" y="2743200"/>
            <a:ext cx="2518747" cy="359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5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	</a:t>
            </a:r>
            <a:r>
              <a:rPr lang="ar-SA" dirty="0" smtClean="0"/>
              <a:t>المملكة </a:t>
            </a:r>
            <a:r>
              <a:rPr lang="ar-SA" dirty="0"/>
              <a:t>العربية السعودية: حقائق وأرقام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b="1" dirty="0"/>
              <a:t>تقرير تمكين التجارة الدولية الصادر عن المنتدى الاقتصادي العالمي </a:t>
            </a:r>
            <a:r>
              <a:rPr lang="ar-SA" b="1" dirty="0" smtClean="0"/>
              <a:t>2012</a:t>
            </a:r>
          </a:p>
          <a:p>
            <a:pPr marL="0" indent="0" algn="ctr" rtl="1">
              <a:buNone/>
            </a:pPr>
            <a:r>
              <a:rPr lang="ar-SA" b="1" dirty="0" smtClean="0"/>
              <a:t>(132 دولة)</a:t>
            </a:r>
            <a:endParaRPr lang="ar-SA" b="1" dirty="0"/>
          </a:p>
          <a:p>
            <a:pPr marL="0" indent="0" algn="r" rtl="1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marL="0" indent="0" algn="r" rtl="1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algn="r" rtl="1"/>
            <a:r>
              <a:rPr lang="ar-SA" dirty="0" smtClean="0"/>
              <a:t>المؤشر العام:		27	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إدارة الحدود:		30</a:t>
            </a: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algn="r" rt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666998"/>
            <a:ext cx="2521649" cy="364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المملكة العربية السعودية: حقائق وأرقام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SA" b="1" dirty="0" smtClean="0"/>
              <a:t>المملكة العربية السعودية</a:t>
            </a:r>
          </a:p>
          <a:p>
            <a:pPr marL="0" indent="0" algn="ctr" rtl="1">
              <a:buNone/>
            </a:pPr>
            <a:r>
              <a:rPr lang="ar-SA" b="1" dirty="0"/>
              <a:t>تقرير ممارسة أنشطة الأعمال الصادر عن مؤسسة التمويل والبنك </a:t>
            </a:r>
            <a:r>
              <a:rPr lang="ar-SA" b="1" dirty="0" smtClean="0"/>
              <a:t>الدولي 2013</a:t>
            </a:r>
          </a:p>
          <a:p>
            <a:pPr marL="0" indent="0" algn="ctr" rtl="1">
              <a:buNone/>
            </a:pPr>
            <a:r>
              <a:rPr lang="ar-SA" b="1" dirty="0" smtClean="0"/>
              <a:t>(185 دولة)</a:t>
            </a:r>
          </a:p>
          <a:p>
            <a:pPr marL="0" indent="0" algn="ctr" rtl="1">
              <a:buNone/>
            </a:pPr>
            <a:endParaRPr lang="ar-SA" b="1" dirty="0" smtClean="0"/>
          </a:p>
          <a:p>
            <a:pPr algn="r" rtl="1"/>
            <a:r>
              <a:rPr lang="ar-SA" dirty="0" smtClean="0"/>
              <a:t>سهولة أداء الأعمال:	22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سهولة </a:t>
            </a:r>
            <a:r>
              <a:rPr lang="ar-SA" dirty="0"/>
              <a:t>دفع </a:t>
            </a:r>
            <a:r>
              <a:rPr lang="ar-SA" dirty="0" smtClean="0"/>
              <a:t>الضرائب:	3 </a:t>
            </a:r>
          </a:p>
          <a:p>
            <a:pPr marL="0" indent="0" algn="r" rtl="1">
              <a:buNone/>
            </a:pPr>
            <a:endParaRPr lang="ar-EG" dirty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88" y="2895600"/>
            <a:ext cx="257746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1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التكامل الإقليمي والمشاركة في الأسواق العالمية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-SA" b="1" dirty="0" smtClean="0">
                <a:solidFill>
                  <a:schemeClr val="tx1"/>
                </a:solidFill>
              </a:rPr>
              <a:t> </a:t>
            </a:r>
            <a:endParaRPr lang="ar-SA" b="1" dirty="0">
              <a:solidFill>
                <a:schemeClr val="tx1"/>
              </a:solidFill>
            </a:endParaRPr>
          </a:p>
          <a:p>
            <a:pPr algn="r" rtl="1"/>
            <a:r>
              <a:rPr lang="ar-EG" dirty="0" smtClean="0"/>
              <a:t> </a:t>
            </a:r>
            <a:r>
              <a:rPr lang="ar-EG" dirty="0"/>
              <a:t>زيادة الروابط مع دول </a:t>
            </a:r>
            <a:r>
              <a:rPr lang="ar-EG" dirty="0" smtClean="0"/>
              <a:t>الجوا</a:t>
            </a:r>
            <a:r>
              <a:rPr lang="ar-SA" dirty="0" smtClean="0"/>
              <a:t>ر وتعزيز العلاقات التجارية والاقتصادية مع دول العالم.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EG" dirty="0" smtClean="0"/>
              <a:t>بدأ </a:t>
            </a:r>
            <a:r>
              <a:rPr lang="ar-EG" dirty="0"/>
              <a:t>دور المملكة بالتزايد في ساحة التجارة العالمية </a:t>
            </a:r>
            <a:r>
              <a:rPr lang="ar-SA" dirty="0" smtClean="0"/>
              <a:t>بعد </a:t>
            </a:r>
            <a:r>
              <a:rPr lang="ar-EG" dirty="0" smtClean="0"/>
              <a:t>انضمامها </a:t>
            </a:r>
            <a:r>
              <a:rPr lang="ar-EG" dirty="0"/>
              <a:t>إلى منظمة التجارة </a:t>
            </a:r>
            <a:r>
              <a:rPr lang="ar-EG" dirty="0" smtClean="0"/>
              <a:t>العالمية</a:t>
            </a:r>
            <a:r>
              <a:rPr lang="ar-SA" dirty="0" smtClean="0"/>
              <a:t>.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EG" dirty="0" smtClean="0"/>
              <a:t>قامت </a:t>
            </a:r>
            <a:r>
              <a:rPr lang="ar-EG" dirty="0"/>
              <a:t>المملكة بإبرام العديد من الاتفاقيات الثنائية </a:t>
            </a:r>
            <a:r>
              <a:rPr lang="ar-SA" dirty="0"/>
              <a:t>و</a:t>
            </a:r>
            <a:r>
              <a:rPr lang="ar-EG" dirty="0"/>
              <a:t>مذكرات التفاهم الاقتصادية والتجارية </a:t>
            </a:r>
            <a:r>
              <a:rPr lang="ar-EG" dirty="0" smtClean="0"/>
              <a:t>مع </a:t>
            </a:r>
            <a:r>
              <a:rPr lang="ar-EG" dirty="0"/>
              <a:t>بعض الدول العربية والإسلامية </a:t>
            </a:r>
            <a:r>
              <a:rPr lang="ar-EG" dirty="0" smtClean="0"/>
              <a:t>والصديقة</a:t>
            </a:r>
            <a:r>
              <a:rPr lang="ar-SA" dirty="0" smtClean="0"/>
              <a:t>.</a:t>
            </a:r>
          </a:p>
          <a:p>
            <a:pPr algn="r" rtl="1"/>
            <a:endParaRPr lang="ar-SA" dirty="0" smtClean="0"/>
          </a:p>
          <a:p>
            <a:pPr marL="182880" lvl="1" algn="r" rtl="1"/>
            <a:r>
              <a:rPr lang="ar-EG" sz="2400" dirty="0"/>
              <a:t>صادقت المملكة على </a:t>
            </a:r>
            <a:r>
              <a:rPr lang="ar-SA" sz="2400" dirty="0"/>
              <a:t>عدد من </a:t>
            </a:r>
            <a:r>
              <a:rPr lang="ar-EG" sz="2400" dirty="0"/>
              <a:t>الاتفاقيات</a:t>
            </a:r>
            <a:r>
              <a:rPr lang="ar-SA" sz="2400" dirty="0"/>
              <a:t> الثنائية</a:t>
            </a:r>
            <a:r>
              <a:rPr lang="ar-EG" sz="2400" dirty="0"/>
              <a:t> </a:t>
            </a:r>
            <a:r>
              <a:rPr lang="ar-SA" sz="2400" dirty="0"/>
              <a:t>و</a:t>
            </a:r>
            <a:r>
              <a:rPr lang="ar-EG" sz="2400" dirty="0"/>
              <a:t>الإقليمية</a:t>
            </a:r>
            <a:r>
              <a:rPr lang="ar-SA" sz="2400" dirty="0"/>
              <a:t> والدولية</a:t>
            </a:r>
            <a:r>
              <a:rPr lang="ar-EG" sz="2400" dirty="0"/>
              <a:t> المتعلقة بتطوير الطرق وشبكات السكك الحديدية </a:t>
            </a:r>
            <a:r>
              <a:rPr lang="ar-SA" sz="2400" dirty="0"/>
              <a:t>والنقل </a:t>
            </a:r>
            <a:r>
              <a:rPr lang="ar-SA" sz="2400" dirty="0" smtClean="0"/>
              <a:t>البحري.</a:t>
            </a:r>
            <a:endParaRPr lang="ar-SA" sz="2400" dirty="0"/>
          </a:p>
          <a:p>
            <a:pPr algn="r" rtl="1"/>
            <a:endParaRPr lang="ar-SA" sz="2000" dirty="0"/>
          </a:p>
          <a:p>
            <a:pPr algn="r" rtl="1"/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التكامل الإقليمي والمشاركة في الأسواق العالمية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 algn="r" rtl="1">
              <a:buFont typeface="Courier New" pitchFamily="49" charset="0"/>
              <a:buChar char="o"/>
            </a:pPr>
            <a:endParaRPr lang="ar-SA" b="1" dirty="0" smtClean="0"/>
          </a:p>
          <a:p>
            <a:pPr marL="548640" lvl="2" indent="0" algn="ctr" rtl="1">
              <a:buNone/>
            </a:pPr>
            <a:r>
              <a:rPr lang="ar-SA" sz="2400" b="1" dirty="0" smtClean="0"/>
              <a:t>الاتفاقيات الدولية</a:t>
            </a:r>
          </a:p>
          <a:p>
            <a:pPr marL="548640" lvl="2" indent="0" algn="ctr" rtl="1">
              <a:buNone/>
            </a:pPr>
            <a:endParaRPr lang="ar-SA" sz="2400" b="1" dirty="0" smtClean="0"/>
          </a:p>
          <a:p>
            <a:pPr lvl="1" algn="r" rtl="1">
              <a:buFont typeface="Courier New" pitchFamily="49" charset="0"/>
              <a:buChar char="o"/>
            </a:pPr>
            <a:r>
              <a:rPr lang="ar-SA" sz="2400" b="1" dirty="0" smtClean="0"/>
              <a:t>اتفاقية تيسير و تنمية التجارة بين الدول العربية</a:t>
            </a:r>
            <a:r>
              <a:rPr lang="en-US" sz="2400" b="1" dirty="0" smtClean="0"/>
              <a:t>.</a:t>
            </a:r>
            <a:endParaRPr lang="ar-SA" sz="2400" b="1" dirty="0" smtClean="0"/>
          </a:p>
          <a:p>
            <a:pPr lvl="1" algn="r" rtl="1">
              <a:buFont typeface="Courier New" pitchFamily="49" charset="0"/>
              <a:buChar char="o"/>
            </a:pPr>
            <a:r>
              <a:rPr lang="ar-SA" sz="2400" b="1" dirty="0" smtClean="0"/>
              <a:t>الاتفاقية الاقتصادية بين دول مجلس التعاون الخليجي</a:t>
            </a:r>
            <a:r>
              <a:rPr lang="en-US" sz="2400" b="1" dirty="0" smtClean="0"/>
              <a:t>.</a:t>
            </a:r>
            <a:endParaRPr lang="ar-SA" sz="2400" b="1" dirty="0" smtClean="0"/>
          </a:p>
          <a:p>
            <a:pPr lvl="1" algn="r" rtl="1">
              <a:buFont typeface="Courier New" pitchFamily="49" charset="0"/>
              <a:buChar char="o"/>
            </a:pPr>
            <a:r>
              <a:rPr lang="ar-SA" sz="2400" b="1" dirty="0" smtClean="0"/>
              <a:t>اتفاقيات </a:t>
            </a:r>
            <a:r>
              <a:rPr lang="ar-SA" sz="2400" b="1" dirty="0"/>
              <a:t>ثنائية مع الدول العربية في مجال النقل البري والنقل البحري </a:t>
            </a:r>
            <a:r>
              <a:rPr lang="en-US" sz="2400" b="1" dirty="0" smtClean="0"/>
              <a:t>.</a:t>
            </a:r>
            <a:endParaRPr lang="ar-SA" sz="2400" b="1" dirty="0"/>
          </a:p>
          <a:p>
            <a:pPr marL="548640" lvl="2" indent="0" algn="r" rtl="1">
              <a:buNone/>
            </a:pPr>
            <a:r>
              <a:rPr lang="ar-SA" sz="2400" dirty="0" smtClean="0"/>
              <a:t>دول </a:t>
            </a:r>
            <a:r>
              <a:rPr lang="ar-SA" sz="2400" dirty="0"/>
              <a:t>مجلس </a:t>
            </a:r>
            <a:r>
              <a:rPr lang="ar-SA" sz="2400" dirty="0" smtClean="0"/>
              <a:t>التعاون الخليجي، المملكة المغربية، جمهورية مصر العربية، جمهورية السودان</a:t>
            </a:r>
            <a:r>
              <a:rPr lang="ar-SA" sz="2400" dirty="0"/>
              <a:t>، </a:t>
            </a:r>
            <a:r>
              <a:rPr lang="ar-SA" sz="2400" dirty="0" smtClean="0"/>
              <a:t>المملكة الأردنية الهاشمية، الجمهورية العربية السورية، الجمهورية اليمنية</a:t>
            </a:r>
            <a:endParaRPr lang="ar-SA" sz="2400" b="1" dirty="0" smtClean="0"/>
          </a:p>
          <a:p>
            <a:pPr lvl="1" algn="r" rtl="1">
              <a:buFont typeface="Courier New" pitchFamily="49" charset="0"/>
              <a:buChar char="o"/>
            </a:pPr>
            <a:r>
              <a:rPr lang="ar-EG" sz="2400" b="1" dirty="0" smtClean="0"/>
              <a:t>الاتفاقيات</a:t>
            </a:r>
            <a:r>
              <a:rPr lang="ar-SA" sz="2400" b="1" dirty="0" smtClean="0"/>
              <a:t> </a:t>
            </a:r>
            <a:r>
              <a:rPr lang="ar-EG" sz="2400" b="1" dirty="0" smtClean="0"/>
              <a:t>الإقليمية </a:t>
            </a:r>
            <a:r>
              <a:rPr lang="ar-EG" sz="2400" b="1" dirty="0"/>
              <a:t>للأمم المتحدة المتعلقة </a:t>
            </a:r>
            <a:r>
              <a:rPr lang="ar-EG" sz="2400" b="1" dirty="0" smtClean="0"/>
              <a:t>بتطوير</a:t>
            </a:r>
            <a:r>
              <a:rPr lang="ar-SA" sz="2400" b="1" dirty="0" smtClean="0"/>
              <a:t> قطاع النقل </a:t>
            </a:r>
            <a:r>
              <a:rPr lang="ar-EG" sz="2400" b="1" dirty="0" smtClean="0"/>
              <a:t>في</a:t>
            </a:r>
            <a:r>
              <a:rPr lang="ar-SA" sz="2400" b="1" dirty="0"/>
              <a:t> </a:t>
            </a:r>
            <a:r>
              <a:rPr lang="ar-SA" sz="2400" b="1" dirty="0" smtClean="0"/>
              <a:t>دول</a:t>
            </a:r>
            <a:r>
              <a:rPr lang="ar-EG" sz="2400" b="1" dirty="0" smtClean="0"/>
              <a:t> </a:t>
            </a:r>
            <a:r>
              <a:rPr lang="ar-EG" sz="2400" b="1" dirty="0"/>
              <a:t>منطقة </a:t>
            </a:r>
            <a:r>
              <a:rPr lang="ar-EG" sz="2400" b="1" dirty="0" smtClean="0"/>
              <a:t>المشرق</a:t>
            </a:r>
            <a:r>
              <a:rPr lang="ar-SA" sz="2400" b="1" dirty="0" smtClean="0"/>
              <a:t> العربي</a:t>
            </a:r>
            <a:r>
              <a:rPr lang="en-US" sz="2400" b="1" dirty="0" smtClean="0"/>
              <a:t>.</a:t>
            </a:r>
            <a:endParaRPr lang="ar-SA" sz="2400" b="1" dirty="0" smtClean="0"/>
          </a:p>
          <a:p>
            <a:pPr lvl="2" algn="r" rtl="1"/>
            <a:r>
              <a:rPr lang="ar-SA" sz="2400" dirty="0" smtClean="0"/>
              <a:t>اتفاق الطرق الدولية</a:t>
            </a:r>
          </a:p>
          <a:p>
            <a:pPr lvl="2" algn="r" rtl="1"/>
            <a:r>
              <a:rPr lang="ar-SA" sz="2400" dirty="0" smtClean="0"/>
              <a:t>اتفاق السكك الحديدية</a:t>
            </a:r>
          </a:p>
          <a:p>
            <a:pPr lvl="2" algn="r" rtl="1"/>
            <a:r>
              <a:rPr lang="ar-SA" sz="2400" dirty="0" smtClean="0"/>
              <a:t>مذكرة التفاهم بشأن التعاون في مجال النقل البحري</a:t>
            </a:r>
          </a:p>
          <a:p>
            <a:pPr lvl="1"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5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سياسات وتوجهات قطاع النقل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endParaRPr lang="ar-SA" b="1" dirty="0" smtClean="0"/>
          </a:p>
          <a:p>
            <a:pPr marL="0" indent="0" algn="ctr" rtl="1">
              <a:buNone/>
            </a:pPr>
            <a:r>
              <a:rPr lang="ar-SA" b="1" dirty="0" smtClean="0"/>
              <a:t>أهداف الاستراتيجية الوطنية للنقل</a:t>
            </a:r>
          </a:p>
          <a:p>
            <a:pPr marL="0" indent="0" algn="ctr" rtl="1">
              <a:buNone/>
            </a:pPr>
            <a:endParaRPr lang="ar-SA" b="1" dirty="0"/>
          </a:p>
          <a:p>
            <a:pPr marL="0" indent="0" algn="r" rtl="1">
              <a:buNone/>
            </a:pPr>
            <a:r>
              <a:rPr lang="ar-SA" b="1" dirty="0">
                <a:solidFill>
                  <a:srgbClr val="0070C0"/>
                </a:solidFill>
              </a:rPr>
              <a:t>تعزيز المشاركة الإقليمية </a:t>
            </a:r>
            <a:r>
              <a:rPr lang="ar-SA" b="1" dirty="0" smtClean="0">
                <a:solidFill>
                  <a:srgbClr val="0070C0"/>
                </a:solidFill>
              </a:rPr>
              <a:t>والدولية</a:t>
            </a:r>
            <a:endParaRPr lang="ar-SA" dirty="0" smtClean="0">
              <a:solidFill>
                <a:srgbClr val="0070C0"/>
              </a:solidFill>
            </a:endParaRPr>
          </a:p>
          <a:p>
            <a:pPr lvl="0" algn="r" rtl="1"/>
            <a:r>
              <a:rPr lang="ar-SA" dirty="0" smtClean="0"/>
              <a:t>دعم </a:t>
            </a:r>
            <a:r>
              <a:rPr lang="ar-SA" dirty="0"/>
              <a:t>الاتفاقيات الثنائية والإقليمية بين دول مجلس التعاون في الخليج العربي والدول العربية والإسلامية والصديقة.</a:t>
            </a:r>
            <a:endParaRPr lang="en-US" dirty="0"/>
          </a:p>
          <a:p>
            <a:pPr lvl="0" algn="r" rtl="1"/>
            <a:r>
              <a:rPr lang="ar-SA" dirty="0"/>
              <a:t>تحقيق التوافق في المعايير التشغيلية.</a:t>
            </a:r>
            <a:endParaRPr lang="en-US" dirty="0"/>
          </a:p>
          <a:p>
            <a:pPr lvl="0" algn="r" rtl="1"/>
            <a:r>
              <a:rPr lang="ar-SA" dirty="0"/>
              <a:t>تسهيل إجراءات العبور عبر الحدود.</a:t>
            </a:r>
            <a:endParaRPr lang="en-US" dirty="0"/>
          </a:p>
          <a:p>
            <a:pPr lvl="0" algn="r" rtl="1"/>
            <a:r>
              <a:rPr lang="ar-SA" dirty="0"/>
              <a:t>تقليل حواجز التبادل التجاري ودعم عمليات إعادة التنظيم الاقتصادي وتشجيع المنافسة في مجال خدمات النقل المحلي والإقليمي والدولي.</a:t>
            </a:r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7B4C-C761-4BE2-9627-366A930DEB58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18160"/>
            <a:ext cx="748443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3" y="518160"/>
            <a:ext cx="8645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3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1606</TotalTime>
  <Words>967</Words>
  <Application>Microsoft Office PowerPoint</Application>
  <PresentationFormat>On-screen Show (4:3)</PresentationFormat>
  <Paragraphs>194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تسهيل النقل والتجارة تجربة المملكة العربية السعودية</vt:lpstr>
      <vt:lpstr>المحتويات </vt:lpstr>
      <vt:lpstr>المملكة العربية السعودية: حقائق وأرقام</vt:lpstr>
      <vt:lpstr>المملكة العربية السعودية: حقائق وأرقام</vt:lpstr>
      <vt:lpstr> المملكة العربية السعودية: حقائق وأرقام</vt:lpstr>
      <vt:lpstr>المملكة العربية السعودية: حقائق وأرقام</vt:lpstr>
      <vt:lpstr>التكامل الإقليمي والمشاركة في الأسواق العالمية</vt:lpstr>
      <vt:lpstr>التكامل الإقليمي والمشاركة في الأسواق العالمية</vt:lpstr>
      <vt:lpstr>سياسات وتوجهات قطاع النقل</vt:lpstr>
      <vt:lpstr>سياسات وتوجهات قطاع النقل</vt:lpstr>
      <vt:lpstr>سياسات وتوجهات قطاع النقل</vt:lpstr>
      <vt:lpstr>سياسات وتوجهات قطاع النقل</vt:lpstr>
      <vt:lpstr>التجارة العربية البينية</vt:lpstr>
      <vt:lpstr>التجارة العربية البينية: عوائق وتحديات</vt:lpstr>
      <vt:lpstr>التجارة العربية البينية: عوائق وتحديات</vt:lpstr>
      <vt:lpstr>التجارة العربية البينية: توصيات</vt:lpstr>
      <vt:lpstr>التجارة العربية البينية: توصيات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تسهيل النقل والتجارة تجربة المملكة العربية السعودية</dc:title>
  <dc:creator>ABDULRAHMAN  IBRAHIM ALDOSARI</dc:creator>
  <cp:lastModifiedBy>ABDULRAHMAN  IBRAHIM ALDOSARI</cp:lastModifiedBy>
  <cp:revision>107</cp:revision>
  <cp:lastPrinted>2013-03-24T12:21:05Z</cp:lastPrinted>
  <dcterms:created xsi:type="dcterms:W3CDTF">2013-03-12T06:27:12Z</dcterms:created>
  <dcterms:modified xsi:type="dcterms:W3CDTF">2013-03-30T11:09:43Z</dcterms:modified>
</cp:coreProperties>
</file>