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3" r:id="rId1"/>
  </p:sldMasterIdLst>
  <p:notesMasterIdLst>
    <p:notesMasterId r:id="rId40"/>
  </p:notesMasterIdLst>
  <p:sldIdLst>
    <p:sldId id="256" r:id="rId2"/>
    <p:sldId id="344" r:id="rId3"/>
    <p:sldId id="403" r:id="rId4"/>
    <p:sldId id="338" r:id="rId5"/>
    <p:sldId id="347" r:id="rId6"/>
    <p:sldId id="341" r:id="rId7"/>
    <p:sldId id="342" r:id="rId8"/>
    <p:sldId id="391" r:id="rId9"/>
    <p:sldId id="384" r:id="rId10"/>
    <p:sldId id="385" r:id="rId11"/>
    <p:sldId id="404" r:id="rId12"/>
    <p:sldId id="394" r:id="rId13"/>
    <p:sldId id="359" r:id="rId14"/>
    <p:sldId id="400" r:id="rId15"/>
    <p:sldId id="372" r:id="rId16"/>
    <p:sldId id="401" r:id="rId17"/>
    <p:sldId id="402" r:id="rId18"/>
    <p:sldId id="390" r:id="rId19"/>
    <p:sldId id="399" r:id="rId20"/>
    <p:sldId id="363" r:id="rId21"/>
    <p:sldId id="364" r:id="rId22"/>
    <p:sldId id="365" r:id="rId23"/>
    <p:sldId id="366" r:id="rId24"/>
    <p:sldId id="367" r:id="rId25"/>
    <p:sldId id="368" r:id="rId26"/>
    <p:sldId id="369" r:id="rId27"/>
    <p:sldId id="370" r:id="rId28"/>
    <p:sldId id="377" r:id="rId29"/>
    <p:sldId id="371" r:id="rId30"/>
    <p:sldId id="373" r:id="rId31"/>
    <p:sldId id="374" r:id="rId32"/>
    <p:sldId id="375" r:id="rId33"/>
    <p:sldId id="376" r:id="rId34"/>
    <p:sldId id="378" r:id="rId35"/>
    <p:sldId id="387" r:id="rId36"/>
    <p:sldId id="388" r:id="rId37"/>
    <p:sldId id="389" r:id="rId38"/>
    <p:sldId id="379"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5620"/>
    <p:restoredTop sz="94660"/>
  </p:normalViewPr>
  <p:slideViewPr>
    <p:cSldViewPr>
      <p:cViewPr>
        <p:scale>
          <a:sx n="81" d="100"/>
          <a:sy n="81" d="100"/>
        </p:scale>
        <p:origin x="-834" y="23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WB201257\AppData\Local\Microsoft\Windows\Temporary%20Internet%20Files\Content.IE5\DPQ396AJ\2daf2344-609f-4d98-a671-20fbcaeee307%5b1%5d.csv"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'2daf2344-609f-4d98-a671-20fbcae'!$B$3</c:f>
              <c:strCache>
                <c:ptCount val="1"/>
                <c:pt idx="0">
                  <c:v>Morocco</c:v>
                </c:pt>
              </c:strCache>
            </c:strRef>
          </c:tx>
          <c:marker>
            <c:symbol val="none"/>
          </c:marker>
          <c:cat>
            <c:numRef>
              <c:f>'2daf2344-609f-4d98-a671-20fbcae'!$C$1:$AG$1</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'2daf2344-609f-4d98-a671-20fbcae'!$C$3:$AG$3</c:f>
              <c:numCache>
                <c:formatCode>General</c:formatCode>
                <c:ptCount val="31"/>
                <c:pt idx="0">
                  <c:v>954.536540764336</c:v>
                </c:pt>
                <c:pt idx="1">
                  <c:v>754.62427085050501</c:v>
                </c:pt>
                <c:pt idx="2">
                  <c:v>741.49559182566838</c:v>
                </c:pt>
                <c:pt idx="3">
                  <c:v>652.57344330674425</c:v>
                </c:pt>
                <c:pt idx="4">
                  <c:v>581.58084559319855</c:v>
                </c:pt>
                <c:pt idx="5">
                  <c:v>572.62682166582704</c:v>
                </c:pt>
                <c:pt idx="6">
                  <c:v>738.60733835172653</c:v>
                </c:pt>
                <c:pt idx="7">
                  <c:v>796.73676280065195</c:v>
                </c:pt>
                <c:pt idx="8">
                  <c:v>923.66173682707802</c:v>
                </c:pt>
                <c:pt idx="9">
                  <c:v>931.63101597335651</c:v>
                </c:pt>
                <c:pt idx="10">
                  <c:v>1032.75057897446</c:v>
                </c:pt>
                <c:pt idx="11">
                  <c:v>1093.08346972614</c:v>
                </c:pt>
                <c:pt idx="12">
                  <c:v>1097.8280183799598</c:v>
                </c:pt>
                <c:pt idx="13">
                  <c:v>1017.0819578993101</c:v>
                </c:pt>
                <c:pt idx="14">
                  <c:v>1133.5865747847731</c:v>
                </c:pt>
                <c:pt idx="15">
                  <c:v>1213.2782304858099</c:v>
                </c:pt>
                <c:pt idx="16">
                  <c:v>1327.93018239856</c:v>
                </c:pt>
                <c:pt idx="17">
                  <c:v>1194.0524681505599</c:v>
                </c:pt>
                <c:pt idx="18">
                  <c:v>1410.79100960556</c:v>
                </c:pt>
                <c:pt idx="19">
                  <c:v>1382.3945834404501</c:v>
                </c:pt>
                <c:pt idx="20">
                  <c:v>1271.8110918568298</c:v>
                </c:pt>
                <c:pt idx="21">
                  <c:v>1280.2797636500111</c:v>
                </c:pt>
                <c:pt idx="22">
                  <c:v>1355.5176192185199</c:v>
                </c:pt>
                <c:pt idx="23">
                  <c:v>1651.9595833798301</c:v>
                </c:pt>
                <c:pt idx="24">
                  <c:v>1867.2506507583701</c:v>
                </c:pt>
                <c:pt idx="25">
                  <c:v>1930.52800047496</c:v>
                </c:pt>
                <c:pt idx="26">
                  <c:v>2106.2043471567031</c:v>
                </c:pt>
                <c:pt idx="27">
                  <c:v>2388.7938953429398</c:v>
                </c:pt>
                <c:pt idx="28">
                  <c:v>2793.44765244887</c:v>
                </c:pt>
                <c:pt idx="29">
                  <c:v>2827.8185536728683</c:v>
                </c:pt>
                <c:pt idx="30">
                  <c:v>2795.5423989682799</c:v>
                </c:pt>
              </c:numCache>
            </c:numRef>
          </c:val>
          <c:smooth val="0"/>
        </c:ser>
        <c:ser>
          <c:idx val="1"/>
          <c:order val="1"/>
          <c:tx>
            <c:strRef>
              <c:f>'2daf2344-609f-4d98-a671-20fbcae'!$B$4</c:f>
              <c:strCache>
                <c:ptCount val="1"/>
                <c:pt idx="0">
                  <c:v>Tunisia</c:v>
                </c:pt>
              </c:strCache>
            </c:strRef>
          </c:tx>
          <c:marker>
            <c:symbol val="none"/>
          </c:marker>
          <c:cat>
            <c:numRef>
              <c:f>'2daf2344-609f-4d98-a671-20fbcae'!$C$1:$AG$1</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'2daf2344-609f-4d98-a671-20fbcae'!$C$4:$AG$4</c:f>
              <c:numCache>
                <c:formatCode>General</c:formatCode>
                <c:ptCount val="31"/>
                <c:pt idx="0">
                  <c:v>1369.5261118594699</c:v>
                </c:pt>
                <c:pt idx="1">
                  <c:v>1285.7782294219701</c:v>
                </c:pt>
                <c:pt idx="2">
                  <c:v>1208.6971606617701</c:v>
                </c:pt>
                <c:pt idx="3">
                  <c:v>1209.3238792143798</c:v>
                </c:pt>
                <c:pt idx="4">
                  <c:v>1172.1000075332499</c:v>
                </c:pt>
                <c:pt idx="5">
                  <c:v>1158.3701933433799</c:v>
                </c:pt>
                <c:pt idx="6">
                  <c:v>1203.5549857527501</c:v>
                </c:pt>
                <c:pt idx="7">
                  <c:v>1261.8156210082411</c:v>
                </c:pt>
                <c:pt idx="8">
                  <c:v>1284.9048632178999</c:v>
                </c:pt>
                <c:pt idx="9">
                  <c:v>1269.28637763848</c:v>
                </c:pt>
                <c:pt idx="10">
                  <c:v>1507.23145563355</c:v>
                </c:pt>
                <c:pt idx="11">
                  <c:v>1571.8283533331301</c:v>
                </c:pt>
                <c:pt idx="12">
                  <c:v>1825.3791323565301</c:v>
                </c:pt>
                <c:pt idx="13">
                  <c:v>1687.4519944189999</c:v>
                </c:pt>
                <c:pt idx="14">
                  <c:v>1773.31300046264</c:v>
                </c:pt>
                <c:pt idx="15">
                  <c:v>2012.9362656259511</c:v>
                </c:pt>
                <c:pt idx="16">
                  <c:v>2154.9869391603897</c:v>
                </c:pt>
                <c:pt idx="17">
                  <c:v>2251.3684677610931</c:v>
                </c:pt>
                <c:pt idx="18">
                  <c:v>2336.0839431519198</c:v>
                </c:pt>
                <c:pt idx="19">
                  <c:v>2426.3883627262398</c:v>
                </c:pt>
                <c:pt idx="20">
                  <c:v>2245.3350590283412</c:v>
                </c:pt>
                <c:pt idx="21">
                  <c:v>2281.0568799924399</c:v>
                </c:pt>
                <c:pt idx="22">
                  <c:v>2365.7588612155287</c:v>
                </c:pt>
                <c:pt idx="23">
                  <c:v>2790.0043682328701</c:v>
                </c:pt>
                <c:pt idx="24">
                  <c:v>3139.5291180827212</c:v>
                </c:pt>
                <c:pt idx="25">
                  <c:v>3218.9610807148097</c:v>
                </c:pt>
                <c:pt idx="26">
                  <c:v>3394.3102875751983</c:v>
                </c:pt>
                <c:pt idx="27">
                  <c:v>3807.67716515445</c:v>
                </c:pt>
                <c:pt idx="28">
                  <c:v>4345.0705029224991</c:v>
                </c:pt>
                <c:pt idx="29">
                  <c:v>4168.9367543780763</c:v>
                </c:pt>
                <c:pt idx="30">
                  <c:v>4198.5425830207014</c:v>
                </c:pt>
              </c:numCache>
            </c:numRef>
          </c:val>
          <c:smooth val="0"/>
        </c:ser>
        <c:ser>
          <c:idx val="2"/>
          <c:order val="2"/>
          <c:tx>
            <c:strRef>
              <c:f>'2daf2344-609f-4d98-a671-20fbcae'!$B$5</c:f>
              <c:strCache>
                <c:ptCount val="1"/>
                <c:pt idx="0">
                  <c:v>Turkey</c:v>
                </c:pt>
              </c:strCache>
            </c:strRef>
          </c:tx>
          <c:marker>
            <c:symbol val="none"/>
          </c:marker>
          <c:cat>
            <c:numRef>
              <c:f>'2daf2344-609f-4d98-a671-20fbcae'!$C$1:$AG$1</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'2daf2344-609f-4d98-a671-20fbcae'!$C$5:$AG$5</c:f>
              <c:numCache>
                <c:formatCode>General</c:formatCode>
                <c:ptCount val="31"/>
                <c:pt idx="0">
                  <c:v>1559.6633642094157</c:v>
                </c:pt>
                <c:pt idx="1">
                  <c:v>1574.1193784065699</c:v>
                </c:pt>
                <c:pt idx="2">
                  <c:v>1397.1664326867999</c:v>
                </c:pt>
                <c:pt idx="3">
                  <c:v>1304.3740153054798</c:v>
                </c:pt>
                <c:pt idx="4">
                  <c:v>1240.4687175264401</c:v>
                </c:pt>
                <c:pt idx="5">
                  <c:v>1361.0415354244301</c:v>
                </c:pt>
                <c:pt idx="6">
                  <c:v>1502.7325519948201</c:v>
                </c:pt>
                <c:pt idx="7">
                  <c:v>1697.6480182776011</c:v>
                </c:pt>
                <c:pt idx="8">
                  <c:v>1737.8619459788094</c:v>
                </c:pt>
                <c:pt idx="9">
                  <c:v>2013.9423587466601</c:v>
                </c:pt>
                <c:pt idx="10">
                  <c:v>2783.5866449840987</c:v>
                </c:pt>
                <c:pt idx="11">
                  <c:v>2742.7695675714822</c:v>
                </c:pt>
                <c:pt idx="12">
                  <c:v>2840.3680209239087</c:v>
                </c:pt>
                <c:pt idx="13">
                  <c:v>3167.5269098066497</c:v>
                </c:pt>
                <c:pt idx="14">
                  <c:v>2256.7311255150112</c:v>
                </c:pt>
                <c:pt idx="15">
                  <c:v>2879.24830823394</c:v>
                </c:pt>
                <c:pt idx="16">
                  <c:v>3033.5933606634512</c:v>
                </c:pt>
                <c:pt idx="17">
                  <c:v>3123.1425133562302</c:v>
                </c:pt>
                <c:pt idx="18">
                  <c:v>4361.4421383025101</c:v>
                </c:pt>
                <c:pt idx="19">
                  <c:v>3983.7462017719731</c:v>
                </c:pt>
                <c:pt idx="20">
                  <c:v>4189.4780621382615</c:v>
                </c:pt>
                <c:pt idx="21">
                  <c:v>3036.72708957549</c:v>
                </c:pt>
                <c:pt idx="22">
                  <c:v>3553.0662610245531</c:v>
                </c:pt>
                <c:pt idx="23">
                  <c:v>4567.4991346143934</c:v>
                </c:pt>
                <c:pt idx="24">
                  <c:v>5832.6893446599479</c:v>
                </c:pt>
                <c:pt idx="25">
                  <c:v>7087.7202489162801</c:v>
                </c:pt>
                <c:pt idx="26">
                  <c:v>7687.1256509437044</c:v>
                </c:pt>
                <c:pt idx="27">
                  <c:v>9246.0304052251195</c:v>
                </c:pt>
                <c:pt idx="28">
                  <c:v>10297.5054357385</c:v>
                </c:pt>
                <c:pt idx="29">
                  <c:v>8553.7414529703838</c:v>
                </c:pt>
                <c:pt idx="30">
                  <c:v>10094.034407280818</c:v>
                </c:pt>
              </c:numCache>
            </c:numRef>
          </c:val>
          <c:smooth val="0"/>
        </c:ser>
        <c:ser>
          <c:idx val="3"/>
          <c:order val="3"/>
          <c:tx>
            <c:v>Jordan</c:v>
          </c:tx>
          <c:marker>
            <c:symbol val="none"/>
          </c:marker>
          <c:cat>
            <c:numRef>
              <c:f>'2daf2344-609f-4d98-a671-20fbcae'!$C$1:$AG$1</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'2daf2344-609f-4d98-a671-20fbcae'!$C$7:$AG$7</c:f>
              <c:numCache>
                <c:formatCode>General</c:formatCode>
                <c:ptCount val="31"/>
                <c:pt idx="0">
                  <c:v>1816.4765410703901</c:v>
                </c:pt>
                <c:pt idx="1">
                  <c:v>1961.2291710576201</c:v>
                </c:pt>
                <c:pt idx="2">
                  <c:v>2045.0956638971611</c:v>
                </c:pt>
                <c:pt idx="3">
                  <c:v>2050.8380312103222</c:v>
                </c:pt>
                <c:pt idx="4">
                  <c:v>2020.0107643661411</c:v>
                </c:pt>
                <c:pt idx="5">
                  <c:v>1936.1915528108698</c:v>
                </c:pt>
                <c:pt idx="6">
                  <c:v>2253.0301944033922</c:v>
                </c:pt>
                <c:pt idx="7">
                  <c:v>2292.8524356445469</c:v>
                </c:pt>
                <c:pt idx="8">
                  <c:v>2052.1784477805099</c:v>
                </c:pt>
                <c:pt idx="9">
                  <c:v>1350.9278720035211</c:v>
                </c:pt>
                <c:pt idx="10">
                  <c:v>1268.2232892773798</c:v>
                </c:pt>
                <c:pt idx="11">
                  <c:v>1182.8874848204698</c:v>
                </c:pt>
                <c:pt idx="12">
                  <c:v>1422.67161832075</c:v>
                </c:pt>
                <c:pt idx="13">
                  <c:v>1435.1958161598698</c:v>
                </c:pt>
                <c:pt idx="14">
                  <c:v>1535.9550132885511</c:v>
                </c:pt>
                <c:pt idx="15">
                  <c:v>1603.68398346752</c:v>
                </c:pt>
                <c:pt idx="16">
                  <c:v>1601.9465325674901</c:v>
                </c:pt>
                <c:pt idx="17">
                  <c:v>1625.44310428671</c:v>
                </c:pt>
                <c:pt idx="18">
                  <c:v>1721.4334791293199</c:v>
                </c:pt>
                <c:pt idx="19">
                  <c:v>1741.5962150365099</c:v>
                </c:pt>
                <c:pt idx="20">
                  <c:v>1764.2298924925401</c:v>
                </c:pt>
                <c:pt idx="21">
                  <c:v>1826.22062430097</c:v>
                </c:pt>
                <c:pt idx="22">
                  <c:v>1902.38828106391</c:v>
                </c:pt>
                <c:pt idx="23">
                  <c:v>1974.7784972889199</c:v>
                </c:pt>
                <c:pt idx="24">
                  <c:v>2157.1626742635899</c:v>
                </c:pt>
                <c:pt idx="25">
                  <c:v>2326.2802305854102</c:v>
                </c:pt>
                <c:pt idx="26">
                  <c:v>2825.6215510392922</c:v>
                </c:pt>
                <c:pt idx="27">
                  <c:v>3137.651299873583</c:v>
                </c:pt>
                <c:pt idx="28">
                  <c:v>3922.0498018993999</c:v>
                </c:pt>
                <c:pt idx="29">
                  <c:v>4242.153697263635</c:v>
                </c:pt>
                <c:pt idx="30">
                  <c:v>4559.8703489333475</c:v>
                </c:pt>
              </c:numCache>
            </c:numRef>
          </c:val>
          <c:smooth val="0"/>
        </c:ser>
        <c:ser>
          <c:idx val="4"/>
          <c:order val="4"/>
          <c:tx>
            <c:v>Egypt</c:v>
          </c:tx>
          <c:marker>
            <c:symbol val="none"/>
          </c:marker>
          <c:cat>
            <c:numRef>
              <c:f>'2daf2344-609f-4d98-a671-20fbcae'!$C$1:$AG$1</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'2daf2344-609f-4d98-a671-20fbcae'!$C$2:$AG$2</c:f>
              <c:numCache>
                <c:formatCode>General</c:formatCode>
                <c:ptCount val="31"/>
                <c:pt idx="0">
                  <c:v>509.70471588622303</c:v>
                </c:pt>
                <c:pt idx="1">
                  <c:v>508.53339074833821</c:v>
                </c:pt>
                <c:pt idx="2">
                  <c:v>542.97548847048301</c:v>
                </c:pt>
                <c:pt idx="3">
                  <c:v>582.83722302039746</c:v>
                </c:pt>
                <c:pt idx="4">
                  <c:v>619.63561816755396</c:v>
                </c:pt>
                <c:pt idx="5">
                  <c:v>684.75754610976446</c:v>
                </c:pt>
                <c:pt idx="6">
                  <c:v>691.33815987256048</c:v>
                </c:pt>
                <c:pt idx="7">
                  <c:v>761.90721976298335</c:v>
                </c:pt>
                <c:pt idx="8">
                  <c:v>643.80375402262803</c:v>
                </c:pt>
                <c:pt idx="9">
                  <c:v>712.24168194168954</c:v>
                </c:pt>
                <c:pt idx="10">
                  <c:v>758.76020786030597</c:v>
                </c:pt>
                <c:pt idx="11">
                  <c:v>637.94707471800496</c:v>
                </c:pt>
                <c:pt idx="12">
                  <c:v>709.36240968763798</c:v>
                </c:pt>
                <c:pt idx="13">
                  <c:v>776.04636696100101</c:v>
                </c:pt>
                <c:pt idx="14">
                  <c:v>850.33940945841948</c:v>
                </c:pt>
                <c:pt idx="15">
                  <c:v>969.31278445857811</c:v>
                </c:pt>
                <c:pt idx="16">
                  <c:v>1071.4382795226911</c:v>
                </c:pt>
                <c:pt idx="17">
                  <c:v>1221.7613568463598</c:v>
                </c:pt>
                <c:pt idx="18">
                  <c:v>1298.87988171135</c:v>
                </c:pt>
                <c:pt idx="19">
                  <c:v>1364.9505440538499</c:v>
                </c:pt>
                <c:pt idx="20">
                  <c:v>1475.844409568839</c:v>
                </c:pt>
                <c:pt idx="21">
                  <c:v>1417.2564553875311</c:v>
                </c:pt>
                <c:pt idx="22">
                  <c:v>1251.8865873466982</c:v>
                </c:pt>
                <c:pt idx="23">
                  <c:v>1159.79717515688</c:v>
                </c:pt>
                <c:pt idx="24">
                  <c:v>1082.3692480492898</c:v>
                </c:pt>
                <c:pt idx="25">
                  <c:v>1208.6501223587416</c:v>
                </c:pt>
                <c:pt idx="26">
                  <c:v>1422.34001598849</c:v>
                </c:pt>
                <c:pt idx="27">
                  <c:v>1695.8038912229599</c:v>
                </c:pt>
                <c:pt idx="28">
                  <c:v>2078.7962965780912</c:v>
                </c:pt>
                <c:pt idx="29">
                  <c:v>2370.7111103535281</c:v>
                </c:pt>
                <c:pt idx="30">
                  <c:v>2698.3650737251601</c:v>
                </c:pt>
              </c:numCache>
            </c:numRef>
          </c:val>
          <c:smooth val="0"/>
        </c:ser>
        <c:dLbls>
          <c:showLegendKey val="0"/>
          <c:showVal val="0"/>
          <c:showCatName val="0"/>
          <c:showSerName val="0"/>
          <c:showPercent val="0"/>
          <c:showBubbleSize val="0"/>
        </c:dLbls>
        <c:marker val="1"/>
        <c:smooth val="0"/>
        <c:axId val="225036928"/>
        <c:axId val="236877696"/>
      </c:lineChart>
      <c:catAx>
        <c:axId val="225036928"/>
        <c:scaling>
          <c:orientation val="minMax"/>
        </c:scaling>
        <c:delete val="0"/>
        <c:axPos val="b"/>
        <c:numFmt formatCode="General" sourceLinked="1"/>
        <c:majorTickMark val="out"/>
        <c:minorTickMark val="none"/>
        <c:tickLblPos val="nextTo"/>
        <c:txPr>
          <a:bodyPr/>
          <a:lstStyle/>
          <a:p>
            <a:pPr>
              <a:defRPr lang="da-DK"/>
            </a:pPr>
            <a:endParaRPr lang="fr-FR"/>
          </a:p>
        </c:txPr>
        <c:crossAx val="236877696"/>
        <c:crosses val="autoZero"/>
        <c:auto val="1"/>
        <c:lblAlgn val="ctr"/>
        <c:lblOffset val="100"/>
        <c:noMultiLvlLbl val="0"/>
      </c:catAx>
      <c:valAx>
        <c:axId val="236877696"/>
        <c:scaling>
          <c:orientation val="minMax"/>
        </c:scaling>
        <c:delete val="0"/>
        <c:axPos val="l"/>
        <c:majorGridlines/>
        <c:numFmt formatCode="General" sourceLinked="1"/>
        <c:majorTickMark val="out"/>
        <c:minorTickMark val="none"/>
        <c:tickLblPos val="nextTo"/>
        <c:txPr>
          <a:bodyPr/>
          <a:lstStyle/>
          <a:p>
            <a:pPr>
              <a:defRPr lang="da-DK"/>
            </a:pPr>
            <a:endParaRPr lang="fr-FR"/>
          </a:p>
        </c:txPr>
        <c:crossAx val="225036928"/>
        <c:crosses val="autoZero"/>
        <c:crossBetween val="between"/>
      </c:valAx>
    </c:plotArea>
    <c:legend>
      <c:legendPos val="r"/>
      <c:layout/>
      <c:overlay val="0"/>
      <c:txPr>
        <a:bodyPr/>
        <a:lstStyle/>
        <a:p>
          <a:pPr>
            <a:defRPr lang="da-DK"/>
          </a:pPr>
          <a:endParaRPr lang="fr-FR"/>
        </a:p>
      </c:txPr>
    </c:legend>
    <c:plotVisOnly val="1"/>
    <c:dispBlanksAs val="gap"/>
    <c:showDLblsOverMax val="0"/>
  </c:chart>
  <c:spPr>
    <a:ln>
      <a:solidFill>
        <a:sysClr val="windowText" lastClr="000000">
          <a:alpha val="28000"/>
        </a:sysClr>
      </a:solid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4A60C9-A983-4A73-964C-93A2025EAB58}" type="datetimeFigureOut">
              <a:rPr lang="en-US" smtClean="0"/>
              <a:pPr/>
              <a:t>4/10/2013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3BB743-4FF5-4E1E-9D1B-E8F66AEB2642}" type="slidenum">
              <a:rPr lang="en-US" smtClean="0"/>
              <a:pPr/>
              <a:t>‹#›</a:t>
            </a:fld>
            <a:endParaRPr lang="en-US"/>
          </a:p>
        </p:txBody>
      </p:sp>
    </p:spTree>
    <p:extLst>
      <p:ext uri="{BB962C8B-B14F-4D97-AF65-F5344CB8AC3E}">
        <p14:creationId xmlns:p14="http://schemas.microsoft.com/office/powerpoint/2010/main" val="146430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9BEEF4A-90AA-414A-B256-BB32B3E82E78}" type="datetime1">
              <a:rPr lang="en-US" smtClean="0"/>
              <a:pPr/>
              <a:t>4/10/2013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0B99ECA-B65E-441C-94E3-D3538365A10C}"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1F801E-3B38-44D3-9388-45383247F8C8}" type="datetime1">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B99ECA-B65E-441C-94E3-D3538365A10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80B99ECA-B65E-441C-94E3-D3538365A10C}"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018594-10E9-4B8D-9C25-42C0ED8FF311}" type="datetime1">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1F72072-8BCB-456A-8AC2-8E81B9A7486C}" type="datetime1">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80B99ECA-B65E-441C-94E3-D3538365A10C}"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6AB0DF56-181A-4987-A2C2-0ACD1E696DE1}" type="datetime1">
              <a:rPr lang="en-US" smtClean="0"/>
              <a:pPr/>
              <a:t>4/10/2013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0B99ECA-B65E-441C-94E3-D3538365A10C}"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D33BC547-58E0-4FD2-B302-D87619ACB270}" type="datetime1">
              <a:rPr lang="en-US" smtClean="0"/>
              <a:pPr/>
              <a:t>4/10/2013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B99ECA-B65E-441C-94E3-D3538365A10C}"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0E8D214-A425-4347-B8C9-A4E09660B7A9}" type="datetime1">
              <a:rPr lang="en-US" smtClean="0"/>
              <a:pPr/>
              <a:t>4/10/2013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80B99ECA-B65E-441C-94E3-D3538365A10C}"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E0DC5AF-5AA9-426F-A045-03E9BF2D1071}" type="datetime1">
              <a:rPr lang="en-US" smtClean="0"/>
              <a:pPr/>
              <a:t>4/10/2013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80B99ECA-B65E-441C-94E3-D3538365A1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72B95F9-7188-458D-A639-8AC1421F89BF}" type="datetime1">
              <a:rPr lang="en-US" smtClean="0"/>
              <a:pPr/>
              <a:t>4/10/2013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0B99ECA-B65E-441C-94E3-D3538365A1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0B99ECA-B65E-441C-94E3-D3538365A10C}"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C5EF26F-E854-467B-8BFA-F995ECC7F192}" type="datetime1">
              <a:rPr lang="en-US" smtClean="0"/>
              <a:pPr/>
              <a:t>4/10/2013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80B99ECA-B65E-441C-94E3-D3538365A10C}"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A5904C0B-B65C-41EE-8266-1A56E4961F6B}" type="datetime1">
              <a:rPr lang="en-US" smtClean="0"/>
              <a:pPr/>
              <a:t>4/10/2013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6912F0A5-D04B-4F5B-A15D-F635860A2C82}" type="datetime1">
              <a:rPr lang="en-US" smtClean="0"/>
              <a:pPr/>
              <a:t>4/10/2013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0B99ECA-B65E-441C-94E3-D3538365A10C}"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hyperlink" Target="mailto:jchauffour@worldbank.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395" y="2819395"/>
            <a:ext cx="8077195" cy="3276595"/>
          </a:xfrm>
          <a:ln/>
        </p:spPr>
        <p:txBody>
          <a:bodyPr>
            <a:normAutofit/>
          </a:bodyPr>
          <a:lstStyle/>
          <a:p>
            <a:endParaRPr dirty="0"/>
          </a:p>
          <a:p>
            <a:r>
              <a:rPr lang="en-US" sz="1800" dirty="0" smtClean="0"/>
              <a:t>ESCWA Expert group meeting on</a:t>
            </a:r>
          </a:p>
          <a:p>
            <a:r>
              <a:rPr lang="en-US" sz="1800" dirty="0" smtClean="0"/>
              <a:t>Transport and trade facilitation</a:t>
            </a:r>
            <a:endParaRPr lang="en-US" sz="1800" dirty="0"/>
          </a:p>
          <a:p>
            <a:endParaRPr lang="en-US" sz="1800" dirty="0" smtClean="0"/>
          </a:p>
          <a:p>
            <a:r>
              <a:rPr lang="en-US" sz="1800" dirty="0" err="1" smtClean="0"/>
              <a:t>dubai</a:t>
            </a:r>
            <a:r>
              <a:rPr lang="en-US" sz="1800" dirty="0" smtClean="0"/>
              <a:t>, </a:t>
            </a:r>
            <a:r>
              <a:rPr lang="en-US" sz="1800" dirty="0" smtClean="0"/>
              <a:t>April </a:t>
            </a:r>
            <a:r>
              <a:rPr lang="en-US" sz="1800" dirty="0" smtClean="0"/>
              <a:t>10, </a:t>
            </a:r>
            <a:r>
              <a:rPr lang="en-US" sz="1800" dirty="0"/>
              <a:t>2013</a:t>
            </a:r>
          </a:p>
          <a:p>
            <a:endParaRPr lang="en-US" sz="1800" dirty="0"/>
          </a:p>
          <a:p>
            <a:r>
              <a:rPr lang="en-US" sz="1800" dirty="0" smtClean="0"/>
              <a:t>Jean-Pierre </a:t>
            </a:r>
            <a:r>
              <a:rPr lang="en-US" sz="1800" dirty="0" smtClean="0"/>
              <a:t>Chauffour</a:t>
            </a:r>
          </a:p>
          <a:p>
            <a:r>
              <a:rPr lang="en-US" sz="1800" dirty="0" smtClean="0"/>
              <a:t>Lead Economist, world bank</a:t>
            </a:r>
            <a:endParaRPr lang="en-US" sz="1800" dirty="0"/>
          </a:p>
        </p:txBody>
      </p:sp>
      <p:sp>
        <p:nvSpPr>
          <p:cNvPr id="2" name="Title 1"/>
          <p:cNvSpPr>
            <a:spLocks noGrp="1"/>
          </p:cNvSpPr>
          <p:nvPr>
            <p:ph type="ctrTitle"/>
          </p:nvPr>
        </p:nvSpPr>
        <p:spPr>
          <a:xfrm>
            <a:off x="0" y="0"/>
            <a:ext cx="9144000" cy="2286000"/>
          </a:xfrm>
          <a:ln/>
        </p:spPr>
        <p:txBody>
          <a:bodyPr>
            <a:normAutofit fontScale="90000"/>
          </a:bodyPr>
          <a:lstStyle/>
          <a:p>
            <a:endParaRPr/>
          </a:p>
          <a:p>
            <a:r>
              <a:rPr/>
              <a:t/>
            </a:r>
            <a:br>
              <a:rPr/>
            </a:br>
            <a:r>
              <a:rPr/>
              <a:t/>
            </a:r>
            <a:br>
              <a:rPr/>
            </a:br>
            <a:r>
              <a:rPr/>
              <a:t>From Political to Economic Awakening</a:t>
            </a:r>
          </a:p>
          <a:p>
            <a:r>
              <a:rPr/>
              <a:t>in the Arab World:</a:t>
            </a:r>
          </a:p>
          <a:p>
            <a:r>
              <a:rPr/>
              <a:t> </a:t>
            </a:r>
            <a:r>
              <a:rPr sz="3100"/>
              <a:t>The Path of Economic Integration</a:t>
            </a:r>
          </a:p>
        </p:txBody>
      </p:sp>
      <p:sp>
        <p:nvSpPr>
          <p:cNvPr id="4" name="Title 1"/>
          <p:cNvSpPr txBox="1">
            <a:spLocks/>
          </p:cNvSpPr>
          <p:nvPr/>
        </p:nvSpPr>
        <p:spPr>
          <a:xfrm>
            <a:off x="533395" y="5486400"/>
            <a:ext cx="8077195" cy="1066804"/>
          </a:xfrm>
          <a:prstGeom prst="rect">
            <a:avLst/>
          </a:prstGeom>
          <a:ln/>
        </p:spPr>
        <p:txBody>
          <a:bodyPr vert="horz" lIns="91440" tIns="0" rIns="45720" bIns="0" rtlCol="0" anchor="t">
            <a:normAutofit fontScale="97500"/>
            <a:scene3d>
              <a:camera prst="orthographicFront"/>
              <a:lightRig rig="threePt" dir="t">
                <a:rot lat="0" lon="0" rev="4800000"/>
              </a:lightRig>
            </a:scene3d>
            <a:sp3d prstMaterial="matte">
              <a:bevelT w="50800" h="10160"/>
            </a:sp3d>
          </a:bodyPr>
          <a:lstStyle/>
          <a:p>
            <a:pPr algn="r"/>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txBody>
          <a:bodyPr>
            <a:noAutofit/>
          </a:bodyPr>
          <a:lstStyle/>
          <a:p>
            <a:r>
              <a:rPr sz="2400">
                <a:ea typeface="+mj-ea"/>
                <a:cs typeface="+mj-cs"/>
              </a:rPr>
              <a:t>Global </a:t>
            </a:r>
            <a:r>
              <a:rPr sz="2400"/>
              <a:t>value chain require much </a:t>
            </a:r>
            <a:r>
              <a:rPr sz="2400">
                <a:ea typeface="+mj-ea"/>
                <a:cs typeface="+mj-cs"/>
              </a:rPr>
              <a:t>deeper integration and behind the border reforms</a:t>
            </a:r>
          </a:p>
        </p:txBody>
      </p:sp>
      <p:sp>
        <p:nvSpPr>
          <p:cNvPr id="3" name="Slide Number Placeholder 2"/>
          <p:cNvSpPr>
            <a:spLocks noGrp="1"/>
          </p:cNvSpPr>
          <p:nvPr>
            <p:ph type="sldNum" sz="quarter" idx="12"/>
          </p:nvPr>
        </p:nvSpPr>
        <p:spPr>
          <a:ln/>
        </p:spPr>
        <p:txBody>
          <a:bodyPr/>
          <a:lstStyle/>
          <a:p>
            <a:r>
              <a:rPr/>
              <a:t>10</a:t>
            </a:r>
          </a:p>
        </p:txBody>
      </p:sp>
      <p:pic>
        <p:nvPicPr>
          <p:cNvPr id="2050" name="Picture 2"/>
          <p:cNvPicPr>
            <a:picLocks noGrp="1" noChangeAspect="1" noChangeArrowheads="1"/>
          </p:cNvPicPr>
          <p:nvPr>
            <p:ph sz="quarter" idx="1"/>
          </p:nvPr>
        </p:nvPicPr>
        <p:blipFill>
          <a:blip r:embed="rId2" cstate="print"/>
          <a:srcRect/>
          <a:stretch>
            <a:fillRect/>
          </a:stretch>
        </p:blipFill>
        <p:spPr bwMode="auto">
          <a:xfrm>
            <a:off x="1981204" y="1676395"/>
            <a:ext cx="5257800" cy="45989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fr-FR" dirty="0"/>
          </a:p>
        </p:txBody>
      </p:sp>
      <p:sp>
        <p:nvSpPr>
          <p:cNvPr id="10" name="Text Placeholder 9"/>
          <p:cNvSpPr>
            <a:spLocks noGrp="1"/>
          </p:cNvSpPr>
          <p:nvPr>
            <p:ph type="body" idx="2"/>
          </p:nvPr>
        </p:nvSpPr>
        <p:spPr/>
        <p:txBody>
          <a:bodyPr/>
          <a:lstStyle/>
          <a:p>
            <a:r>
              <a:rPr lang="en-US" dirty="0"/>
              <a:t>From Political to Economic Awakening in the Arab </a:t>
            </a:r>
            <a:r>
              <a:rPr lang="en-US" dirty="0" smtClean="0"/>
              <a:t>world:  The path of Economic Integration (world Bank, 2013)</a:t>
            </a:r>
            <a:endParaRPr lang="fr-FR" dirty="0"/>
          </a:p>
        </p:txBody>
      </p:sp>
      <p:sp>
        <p:nvSpPr>
          <p:cNvPr id="3" name="Slide Number Placeholder 2"/>
          <p:cNvSpPr>
            <a:spLocks noGrp="1"/>
          </p:cNvSpPr>
          <p:nvPr>
            <p:ph type="sldNum" sz="quarter" idx="12"/>
          </p:nvPr>
        </p:nvSpPr>
        <p:spPr/>
        <p:txBody>
          <a:bodyPr/>
          <a:lstStyle/>
          <a:p>
            <a:fld id="{80B99ECA-B65E-441C-94E3-D3538365A10C}" type="slidenum">
              <a:rPr lang="en-US" smtClean="0"/>
              <a:pPr/>
              <a:t>11</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762000"/>
            <a:ext cx="4292600" cy="540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57801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txBody>
          <a:bodyPr>
            <a:normAutofit/>
          </a:bodyPr>
          <a:lstStyle/>
          <a:p>
            <a:r>
              <a:rPr dirty="0"/>
              <a:t>The </a:t>
            </a:r>
            <a:r>
              <a:rPr lang="en-US" dirty="0" smtClean="0"/>
              <a:t>main proposal of the report</a:t>
            </a:r>
            <a:endParaRPr dirty="0"/>
          </a:p>
        </p:txBody>
      </p:sp>
      <p:sp>
        <p:nvSpPr>
          <p:cNvPr id="3" name="Slide Number Placeholder 2"/>
          <p:cNvSpPr>
            <a:spLocks noGrp="1"/>
          </p:cNvSpPr>
          <p:nvPr>
            <p:ph type="sldNum" sz="quarter" idx="12"/>
          </p:nvPr>
        </p:nvSpPr>
        <p:spPr>
          <a:ln/>
        </p:spPr>
        <p:txBody>
          <a:bodyPr/>
          <a:lstStyle/>
          <a:p>
            <a:r>
              <a:rPr/>
              <a:t>12</a:t>
            </a:r>
          </a:p>
        </p:txBody>
      </p:sp>
      <p:sp>
        <p:nvSpPr>
          <p:cNvPr id="4" name="Content Placeholder 3"/>
          <p:cNvSpPr>
            <a:spLocks noGrp="1"/>
          </p:cNvSpPr>
          <p:nvPr>
            <p:ph sz="quarter" idx="1"/>
          </p:nvPr>
        </p:nvSpPr>
        <p:spPr>
          <a:ln/>
        </p:spPr>
        <p:txBody>
          <a:bodyPr/>
          <a:lstStyle/>
          <a:p>
            <a:pPr>
              <a:buNone/>
            </a:pPr>
            <a:endParaRPr dirty="0"/>
          </a:p>
          <a:p>
            <a:r>
              <a:rPr lang="en-US" sz="2800" i="1" dirty="0" smtClean="0"/>
              <a:t>Objective</a:t>
            </a:r>
            <a:r>
              <a:rPr lang="en-US" dirty="0" smtClean="0"/>
              <a:t>.  </a:t>
            </a:r>
            <a:r>
              <a:rPr dirty="0" smtClean="0"/>
              <a:t>Expanding </a:t>
            </a:r>
            <a:r>
              <a:rPr dirty="0"/>
              <a:t>market opportunities while undertaking policy </a:t>
            </a:r>
            <a:r>
              <a:rPr dirty="0" smtClean="0"/>
              <a:t>reforms</a:t>
            </a:r>
            <a:r>
              <a:rPr lang="en-US" dirty="0" smtClean="0"/>
              <a:t> </a:t>
            </a:r>
            <a:r>
              <a:rPr dirty="0" smtClean="0"/>
              <a:t>needed </a:t>
            </a:r>
            <a:r>
              <a:rPr dirty="0"/>
              <a:t>to seize </a:t>
            </a:r>
            <a:r>
              <a:rPr dirty="0" smtClean="0"/>
              <a:t>them</a:t>
            </a:r>
            <a:r>
              <a:rPr lang="en-US" dirty="0"/>
              <a:t>, including trade facilitation </a:t>
            </a:r>
            <a:r>
              <a:rPr lang="en-US" dirty="0" smtClean="0"/>
              <a:t>measures</a:t>
            </a:r>
            <a:endParaRPr lang="en-US" dirty="0" smtClean="0"/>
          </a:p>
          <a:p>
            <a:endParaRPr lang="en-US" dirty="0"/>
          </a:p>
          <a:p>
            <a:r>
              <a:rPr lang="en-US" sz="2800" i="1" dirty="0"/>
              <a:t>E</a:t>
            </a:r>
            <a:r>
              <a:rPr sz="2800" i="1" dirty="0"/>
              <a:t>xpected Result</a:t>
            </a:r>
            <a:r>
              <a:rPr sz="2800" dirty="0"/>
              <a:t>.  Deeper integration as </a:t>
            </a:r>
            <a:r>
              <a:rPr lang="en-US" sz="2800" dirty="0" smtClean="0"/>
              <a:t>an </a:t>
            </a:r>
            <a:r>
              <a:rPr sz="2800" dirty="0" smtClean="0"/>
              <a:t>anchor </a:t>
            </a:r>
            <a:r>
              <a:rPr sz="2800" dirty="0"/>
              <a:t>for “meritocratic” domestic </a:t>
            </a:r>
            <a:r>
              <a:rPr sz="2800" dirty="0" smtClean="0"/>
              <a:t>reform</a:t>
            </a:r>
            <a:r>
              <a:rPr lang="en-US" sz="2800" dirty="0" smtClean="0"/>
              <a:t>, sustainable economi</a:t>
            </a:r>
            <a:r>
              <a:rPr lang="en-US" sz="2800" dirty="0" smtClean="0"/>
              <a:t>c growth</a:t>
            </a:r>
            <a:r>
              <a:rPr sz="2800" dirty="0" smtClean="0"/>
              <a:t> </a:t>
            </a:r>
            <a:r>
              <a:rPr sz="2800" dirty="0"/>
              <a:t>and jobs creation</a:t>
            </a:r>
          </a:p>
          <a:p>
            <a:endParaRPr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txBody>
          <a:bodyPr>
            <a:normAutofit/>
          </a:bodyPr>
          <a:lstStyle/>
          <a:p>
            <a:r>
              <a:rPr sz="2800" dirty="0"/>
              <a:t>Report </a:t>
            </a:r>
            <a:r>
              <a:rPr lang="en-US" sz="2800" dirty="0" smtClean="0"/>
              <a:t>details </a:t>
            </a:r>
            <a:r>
              <a:rPr sz="2800" dirty="0" smtClean="0"/>
              <a:t>4 </a:t>
            </a:r>
            <a:r>
              <a:rPr sz="2800" dirty="0"/>
              <a:t>Areas of Reform and 16 Priorities</a:t>
            </a:r>
          </a:p>
        </p:txBody>
      </p:sp>
      <p:sp>
        <p:nvSpPr>
          <p:cNvPr id="4" name="Content Placeholder 3"/>
          <p:cNvSpPr>
            <a:spLocks noGrp="1"/>
          </p:cNvSpPr>
          <p:nvPr>
            <p:ph sz="quarter" idx="1"/>
          </p:nvPr>
        </p:nvSpPr>
        <p:spPr>
          <a:xfrm>
            <a:off x="301753" y="1527046"/>
            <a:ext cx="8503922" cy="4797558"/>
          </a:xfrm>
          <a:ln/>
        </p:spPr>
        <p:txBody>
          <a:bodyPr/>
          <a:lstStyle/>
          <a:p>
            <a:pPr indent="-514350">
              <a:buFont typeface="+mj-lt"/>
              <a:buAutoNum type="arabicPeriod"/>
            </a:pPr>
            <a:r>
              <a:rPr sz="3200" dirty="0"/>
              <a:t>Improve market access opportunities and market regulations—6 priorities</a:t>
            </a:r>
          </a:p>
          <a:p>
            <a:pPr indent="-514350">
              <a:buFont typeface="+mj-lt"/>
              <a:buAutoNum type="arabicPeriod"/>
            </a:pPr>
            <a:r>
              <a:rPr sz="3200" dirty="0"/>
              <a:t>Boost competitiveness, diversification, and employment—4 priorities</a:t>
            </a:r>
          </a:p>
          <a:p>
            <a:pPr indent="-514350">
              <a:buFont typeface="+mj-lt"/>
              <a:buAutoNum type="arabicPeriod"/>
            </a:pPr>
            <a:r>
              <a:rPr sz="3200" b="1" i="1" dirty="0"/>
              <a:t>Facilitate trade</a:t>
            </a:r>
            <a:r>
              <a:rPr sz="3200" dirty="0"/>
              <a:t>, mobilize trade finance and engage the diasporas—3 priorities</a:t>
            </a:r>
          </a:p>
          <a:p>
            <a:pPr indent="-514350">
              <a:buFont typeface="+mj-lt"/>
              <a:buAutoNum type="arabicPeriod"/>
            </a:pPr>
            <a:r>
              <a:rPr sz="3200" dirty="0"/>
              <a:t>Promote inclusiveness, equity, and sustainability—3 priorities </a:t>
            </a:r>
          </a:p>
          <a:p>
            <a:endParaRPr dirty="0"/>
          </a:p>
        </p:txBody>
      </p:sp>
      <p:sp>
        <p:nvSpPr>
          <p:cNvPr id="5" name="Slide Number Placeholder 4"/>
          <p:cNvSpPr>
            <a:spLocks noGrp="1"/>
          </p:cNvSpPr>
          <p:nvPr>
            <p:ph type="sldNum" sz="quarter" idx="12"/>
          </p:nvPr>
        </p:nvSpPr>
        <p:spPr>
          <a:ln/>
        </p:spPr>
        <p:txBody>
          <a:bodyPr/>
          <a:lstStyle/>
          <a:p>
            <a:r>
              <a:rPr/>
              <a:t>13</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trade facilitation issues</a:t>
            </a:r>
            <a:endParaRPr lang="fr-FR" dirty="0"/>
          </a:p>
        </p:txBody>
      </p:sp>
      <p:sp>
        <p:nvSpPr>
          <p:cNvPr id="3" name="Slide Number Placeholder 2"/>
          <p:cNvSpPr>
            <a:spLocks noGrp="1"/>
          </p:cNvSpPr>
          <p:nvPr>
            <p:ph type="sldNum" sz="quarter" idx="12"/>
          </p:nvPr>
        </p:nvSpPr>
        <p:spPr/>
        <p:txBody>
          <a:bodyPr/>
          <a:lstStyle/>
          <a:p>
            <a:fld id="{80B99ECA-B65E-441C-94E3-D3538365A10C}" type="slidenum">
              <a:rPr lang="en-US" smtClean="0"/>
              <a:pPr/>
              <a:t>14</a:t>
            </a:fld>
            <a:endParaRPr lang="en-US"/>
          </a:p>
        </p:txBody>
      </p:sp>
      <p:sp>
        <p:nvSpPr>
          <p:cNvPr id="4" name="Content Placeholder 3"/>
          <p:cNvSpPr>
            <a:spLocks noGrp="1"/>
          </p:cNvSpPr>
          <p:nvPr>
            <p:ph sz="quarter" idx="1"/>
          </p:nvPr>
        </p:nvSpPr>
        <p:spPr/>
        <p:txBody>
          <a:bodyPr>
            <a:normAutofit fontScale="92500"/>
          </a:bodyPr>
          <a:lstStyle/>
          <a:p>
            <a:r>
              <a:rPr lang="en-US" dirty="0" smtClean="0"/>
              <a:t>Proximity to the EU’s 500 millions consumers but “thick” borders due to trade facilitation bottlenecks</a:t>
            </a:r>
          </a:p>
          <a:p>
            <a:r>
              <a:rPr lang="en-US" dirty="0" smtClean="0"/>
              <a:t>Few transport corridors and border crossings (when they are opened) and above average level of physical inspections</a:t>
            </a:r>
          </a:p>
          <a:p>
            <a:r>
              <a:rPr lang="en-US" dirty="0" smtClean="0"/>
              <a:t>Hard infrastructure bottlenecks: quality of ports, airports, roads, railways, </a:t>
            </a:r>
            <a:r>
              <a:rPr lang="en-US" dirty="0" err="1" smtClean="0"/>
              <a:t>etc</a:t>
            </a:r>
            <a:endParaRPr lang="en-US" dirty="0" smtClean="0"/>
          </a:p>
          <a:p>
            <a:r>
              <a:rPr lang="en-US" dirty="0" smtClean="0"/>
              <a:t>Even more costly are soft infrastructure bottlenecks: customs procedures, other border control agencies (SPS, norms and standards, </a:t>
            </a:r>
            <a:r>
              <a:rPr lang="en-US" dirty="0" err="1" smtClean="0"/>
              <a:t>etc</a:t>
            </a:r>
            <a:r>
              <a:rPr lang="en-US" dirty="0" smtClean="0"/>
              <a:t>); quality of logistics services such as trucking, warehousing, freight and forwarding</a:t>
            </a:r>
          </a:p>
          <a:p>
            <a:endParaRPr lang="fr-FR" dirty="0"/>
          </a:p>
        </p:txBody>
      </p:sp>
    </p:spTree>
    <p:extLst>
      <p:ext uri="{BB962C8B-B14F-4D97-AF65-F5344CB8AC3E}">
        <p14:creationId xmlns:p14="http://schemas.microsoft.com/office/powerpoint/2010/main" val="37545593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4"/>
            <a:ext cx="8229600" cy="1252723"/>
          </a:xfrm>
          <a:ln/>
        </p:spPr>
        <p:txBody>
          <a:bodyPr>
            <a:normAutofit/>
          </a:bodyPr>
          <a:lstStyle/>
          <a:p>
            <a:r>
              <a:rPr dirty="0"/>
              <a:t/>
            </a:r>
            <a:br>
              <a:rPr dirty="0"/>
            </a:br>
            <a:r>
              <a:rPr dirty="0" smtClean="0"/>
              <a:t>Trade </a:t>
            </a:r>
            <a:r>
              <a:rPr lang="en-US" dirty="0"/>
              <a:t>F</a:t>
            </a:r>
            <a:r>
              <a:rPr dirty="0" smtClean="0"/>
              <a:t>acilitation</a:t>
            </a:r>
            <a:r>
              <a:rPr lang="en-US" dirty="0" smtClean="0"/>
              <a:t> </a:t>
            </a:r>
            <a:r>
              <a:rPr dirty="0" smtClean="0"/>
              <a:t>Priorit</a:t>
            </a:r>
            <a:r>
              <a:rPr lang="en-US" dirty="0" smtClean="0"/>
              <a:t>ies</a:t>
            </a:r>
            <a:endParaRPr dirty="0"/>
          </a:p>
        </p:txBody>
      </p:sp>
      <p:sp>
        <p:nvSpPr>
          <p:cNvPr id="3" name="Content Placeholder 2"/>
          <p:cNvSpPr>
            <a:spLocks noGrp="1"/>
          </p:cNvSpPr>
          <p:nvPr>
            <p:ph idx="1"/>
          </p:nvPr>
        </p:nvSpPr>
        <p:spPr>
          <a:xfrm>
            <a:off x="301753" y="1527046"/>
            <a:ext cx="8503922" cy="4797558"/>
          </a:xfrm>
          <a:ln/>
        </p:spPr>
        <p:txBody>
          <a:bodyPr>
            <a:normAutofit fontScale="92500" lnSpcReduction="10000"/>
          </a:bodyPr>
          <a:lstStyle/>
          <a:p>
            <a:r>
              <a:rPr dirty="0"/>
              <a:t>Modernize trade facilitation services by enhancing the performance of trade corridors, whether air, sea, or land, and network infrastructure for energy and telecommunications; improving markets for logistics services; increasing the efficiency of border management, including customs; and facilitating the cross-border movement of service suppliers</a:t>
            </a:r>
          </a:p>
          <a:p>
            <a:endParaRPr dirty="0"/>
          </a:p>
          <a:p>
            <a:pPr>
              <a:buNone/>
            </a:pPr>
            <a:r>
              <a:rPr i="1" dirty="0"/>
              <a:t>Container dwell times in Morocco or Tunisia are about a week, compared to 4 days in Malaysia and 2.5 days in Shanghai. Trade logistics costs can be as high as 26 percent of the product price for Jordanian potatoes and 15 percent for Egyptian garments</a:t>
            </a:r>
          </a:p>
        </p:txBody>
      </p:sp>
      <p:sp>
        <p:nvSpPr>
          <p:cNvPr id="4" name="Slide Number Placeholder 3"/>
          <p:cNvSpPr>
            <a:spLocks noGrp="1"/>
          </p:cNvSpPr>
          <p:nvPr>
            <p:ph type="sldNum" sz="quarter" idx="12"/>
          </p:nvPr>
        </p:nvSpPr>
        <p:spPr>
          <a:ln/>
        </p:spPr>
        <p:txBody>
          <a:bodyPr/>
          <a:lstStyle/>
          <a:p>
            <a:r>
              <a:rPr/>
              <a:t>24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short term recommendations</a:t>
            </a:r>
            <a:endParaRPr lang="fr-FR" dirty="0"/>
          </a:p>
        </p:txBody>
      </p:sp>
      <p:sp>
        <p:nvSpPr>
          <p:cNvPr id="3" name="Slide Number Placeholder 2"/>
          <p:cNvSpPr>
            <a:spLocks noGrp="1"/>
          </p:cNvSpPr>
          <p:nvPr>
            <p:ph type="sldNum" sz="quarter" idx="12"/>
          </p:nvPr>
        </p:nvSpPr>
        <p:spPr/>
        <p:txBody>
          <a:bodyPr/>
          <a:lstStyle/>
          <a:p>
            <a:fld id="{80B99ECA-B65E-441C-94E3-D3538365A10C}" type="slidenum">
              <a:rPr lang="en-US" smtClean="0"/>
              <a:pPr/>
              <a:t>16</a:t>
            </a:fld>
            <a:endParaRPr lang="en-US"/>
          </a:p>
        </p:txBody>
      </p:sp>
      <p:sp>
        <p:nvSpPr>
          <p:cNvPr id="4" name="Content Placeholder 3"/>
          <p:cNvSpPr>
            <a:spLocks noGrp="1"/>
          </p:cNvSpPr>
          <p:nvPr>
            <p:ph sz="quarter" idx="1"/>
          </p:nvPr>
        </p:nvSpPr>
        <p:spPr/>
        <p:txBody>
          <a:bodyPr/>
          <a:lstStyle/>
          <a:p>
            <a:r>
              <a:rPr lang="en-US" dirty="0" smtClean="0"/>
              <a:t>Pursue the modernization of customs, including through computerization and staff training for efficiently controlling violations</a:t>
            </a:r>
          </a:p>
          <a:p>
            <a:r>
              <a:rPr lang="en-US" dirty="0" smtClean="0"/>
              <a:t>Upgrade the quality of logistics service providers in air and maritime and freight forwarding, including by rationalizing and simplifying regulations and increasing competition in a range of service providers, notably truckers and brokers</a:t>
            </a:r>
            <a:endParaRPr lang="fr-FR" dirty="0"/>
          </a:p>
        </p:txBody>
      </p:sp>
    </p:spTree>
    <p:extLst>
      <p:ext uri="{BB962C8B-B14F-4D97-AF65-F5344CB8AC3E}">
        <p14:creationId xmlns:p14="http://schemas.microsoft.com/office/powerpoint/2010/main" val="13488213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medium term recommendations</a:t>
            </a:r>
            <a:endParaRPr lang="fr-FR" dirty="0"/>
          </a:p>
        </p:txBody>
      </p:sp>
      <p:sp>
        <p:nvSpPr>
          <p:cNvPr id="3" name="Slide Number Placeholder 2"/>
          <p:cNvSpPr>
            <a:spLocks noGrp="1"/>
          </p:cNvSpPr>
          <p:nvPr>
            <p:ph type="sldNum" sz="quarter" idx="12"/>
          </p:nvPr>
        </p:nvSpPr>
        <p:spPr/>
        <p:txBody>
          <a:bodyPr/>
          <a:lstStyle/>
          <a:p>
            <a:fld id="{80B99ECA-B65E-441C-94E3-D3538365A10C}" type="slidenum">
              <a:rPr lang="en-US" smtClean="0"/>
              <a:pPr/>
              <a:t>17</a:t>
            </a:fld>
            <a:endParaRPr lang="en-US"/>
          </a:p>
        </p:txBody>
      </p:sp>
      <p:sp>
        <p:nvSpPr>
          <p:cNvPr id="4" name="Content Placeholder 3"/>
          <p:cNvSpPr>
            <a:spLocks noGrp="1"/>
          </p:cNvSpPr>
          <p:nvPr>
            <p:ph sz="quarter" idx="1"/>
          </p:nvPr>
        </p:nvSpPr>
        <p:spPr/>
        <p:txBody>
          <a:bodyPr/>
          <a:lstStyle/>
          <a:p>
            <a:r>
              <a:rPr lang="en-US" dirty="0" smtClean="0"/>
              <a:t>Automate the operations of all border agencies through single windows to better coordinate and accelerate communication among agencies</a:t>
            </a:r>
          </a:p>
          <a:p>
            <a:r>
              <a:rPr lang="en-US" dirty="0" smtClean="0"/>
              <a:t>Improve </a:t>
            </a:r>
            <a:r>
              <a:rPr lang="en-US" dirty="0" err="1"/>
              <a:t>subregional</a:t>
            </a:r>
            <a:r>
              <a:rPr lang="en-US" dirty="0"/>
              <a:t> trade corridors and regional trade facilitation frameworks, including agreement on transit regimes to facilitate movements from origin to destination along several borders (building on the TIR convention), and coordinate policies and regulatory changes as well as transport and border crossing infrastructure in key transport corridors</a:t>
            </a:r>
            <a:endParaRPr lang="fr-FR" dirty="0"/>
          </a:p>
        </p:txBody>
      </p:sp>
    </p:spTree>
    <p:extLst>
      <p:ext uri="{BB962C8B-B14F-4D97-AF65-F5344CB8AC3E}">
        <p14:creationId xmlns:p14="http://schemas.microsoft.com/office/powerpoint/2010/main" val="2651216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914400"/>
            <a:ext cx="2362200" cy="990600"/>
          </a:xfrm>
        </p:spPr>
        <p:txBody>
          <a:bodyPr/>
          <a:lstStyle/>
          <a:p>
            <a:r>
              <a:rPr lang="en-US" dirty="0" smtClean="0"/>
              <a:t>Emulating Turkey</a:t>
            </a:r>
            <a:endParaRPr lang="en-US" dirty="0"/>
          </a:p>
        </p:txBody>
      </p:sp>
      <p:sp>
        <p:nvSpPr>
          <p:cNvPr id="3" name="Text Placeholder 2"/>
          <p:cNvSpPr>
            <a:spLocks noGrp="1"/>
          </p:cNvSpPr>
          <p:nvPr>
            <p:ph type="body" idx="2"/>
          </p:nvPr>
        </p:nvSpPr>
        <p:spPr/>
        <p:txBody>
          <a:bodyPr/>
          <a:lstStyle/>
          <a:p>
            <a:r>
              <a:rPr lang="en-US" dirty="0" smtClean="0"/>
              <a:t>Since anchoring domestic reforms in a comprehensive integration process, Turkey has created 3 million new jobs</a:t>
            </a:r>
            <a:endParaRPr lang="en-US" dirty="0"/>
          </a:p>
        </p:txBody>
      </p:sp>
      <p:graphicFrame>
        <p:nvGraphicFramePr>
          <p:cNvPr id="6" name="Content Placeholder 3"/>
          <p:cNvGraphicFramePr>
            <a:graphicFrameLocks noGrp="1"/>
          </p:cNvGraphicFramePr>
          <p:nvPr>
            <p:ph sz="quarter" idx="1"/>
          </p:nvPr>
        </p:nvGraphicFramePr>
        <p:xfrm>
          <a:off x="3124200" y="685800"/>
          <a:ext cx="5638800" cy="5410200"/>
        </p:xfrm>
        <a:graphic>
          <a:graphicData uri="http://schemas.openxmlformats.org/drawingml/2006/chart">
            <c:chart xmlns:c="http://schemas.openxmlformats.org/drawingml/2006/chart" xmlns:r="http://schemas.openxmlformats.org/officeDocument/2006/relationships" r:id="rId2"/>
          </a:graphicData>
        </a:graphic>
      </p:graphicFrame>
      <p:sp>
        <p:nvSpPr>
          <p:cNvPr id="7" name="Slide Number Placeholder 6"/>
          <p:cNvSpPr>
            <a:spLocks noGrp="1"/>
          </p:cNvSpPr>
          <p:nvPr>
            <p:ph type="sldNum" sz="quarter" idx="12"/>
          </p:nvPr>
        </p:nvSpPr>
        <p:spPr/>
        <p:txBody>
          <a:bodyPr/>
          <a:lstStyle/>
          <a:p>
            <a:r>
              <a:rPr lang="en-US" smtClean="0"/>
              <a:t>35</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txBody>
          <a:bodyPr/>
          <a:lstStyle/>
          <a:p>
            <a:r>
              <a:rPr dirty="0" smtClean="0"/>
              <a:t>T</a:t>
            </a:r>
            <a:r>
              <a:rPr lang="en-US" dirty="0" smtClean="0"/>
              <a:t>hank you</a:t>
            </a:r>
            <a:endParaRPr dirty="0"/>
          </a:p>
        </p:txBody>
      </p:sp>
      <p:sp>
        <p:nvSpPr>
          <p:cNvPr id="3" name="Slide Number Placeholder 2"/>
          <p:cNvSpPr>
            <a:spLocks noGrp="1"/>
          </p:cNvSpPr>
          <p:nvPr>
            <p:ph type="sldNum" sz="quarter" idx="12"/>
          </p:nvPr>
        </p:nvSpPr>
        <p:spPr>
          <a:ln/>
        </p:spPr>
        <p:txBody>
          <a:bodyPr/>
          <a:lstStyle/>
          <a:p>
            <a:r>
              <a:rPr/>
              <a:t>34</a:t>
            </a:r>
          </a:p>
        </p:txBody>
      </p:sp>
      <p:sp>
        <p:nvSpPr>
          <p:cNvPr id="4" name="Content Placeholder 3"/>
          <p:cNvSpPr>
            <a:spLocks noGrp="1"/>
          </p:cNvSpPr>
          <p:nvPr>
            <p:ph sz="quarter" idx="1"/>
          </p:nvPr>
        </p:nvSpPr>
        <p:spPr>
          <a:ln/>
        </p:spPr>
        <p:txBody>
          <a:bodyPr/>
          <a:lstStyle/>
          <a:p>
            <a:pPr marL="0" indent="0" algn="ctr">
              <a:buNone/>
            </a:pPr>
            <a:endParaRPr lang="en-US" dirty="0"/>
          </a:p>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r>
              <a:rPr lang="en-US" smtClean="0">
                <a:hlinkClick r:id="rId2"/>
              </a:rPr>
              <a:t>jchauffour@worldbank.org</a:t>
            </a:r>
            <a:r>
              <a:rPr lang="en-US" dirty="0" smtClean="0"/>
              <a:t> </a:t>
            </a:r>
            <a:endParaRPr dirty="0"/>
          </a:p>
        </p:txBody>
      </p:sp>
    </p:spTree>
    <p:extLst>
      <p:ext uri="{BB962C8B-B14F-4D97-AF65-F5344CB8AC3E}">
        <p14:creationId xmlns:p14="http://schemas.microsoft.com/office/powerpoint/2010/main" val="874812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txBody>
          <a:bodyPr>
            <a:normAutofit/>
          </a:bodyPr>
          <a:lstStyle/>
          <a:p>
            <a:r>
              <a:rPr/>
              <a:t>Background - Trade and FDI Report</a:t>
            </a:r>
          </a:p>
        </p:txBody>
      </p:sp>
      <p:sp>
        <p:nvSpPr>
          <p:cNvPr id="3" name="Content Placeholder 2"/>
          <p:cNvSpPr>
            <a:spLocks noGrp="1"/>
          </p:cNvSpPr>
          <p:nvPr>
            <p:ph sz="quarter" idx="1"/>
          </p:nvPr>
        </p:nvSpPr>
        <p:spPr>
          <a:xfrm>
            <a:off x="228600" y="1527046"/>
            <a:ext cx="8915400" cy="4797558"/>
          </a:xfrm>
          <a:ln/>
        </p:spPr>
        <p:txBody>
          <a:bodyPr>
            <a:noAutofit/>
          </a:bodyPr>
          <a:lstStyle/>
          <a:p>
            <a:r>
              <a:rPr sz="2800" dirty="0"/>
              <a:t>In wake of Arab Spring, Deauville Summit of the G8 (April 2011) establishes a Partnership between  </a:t>
            </a:r>
          </a:p>
          <a:p>
            <a:pPr lvl="1"/>
            <a:r>
              <a:rPr sz="2400" dirty="0"/>
              <a:t>Deauville Partners: G8, Kuwait Qatar, Saudi Arabia, Turkey, UAE, and 9 associated international and regional financial institutions</a:t>
            </a:r>
          </a:p>
          <a:p>
            <a:pPr lvl="1"/>
            <a:r>
              <a:rPr sz="2400" dirty="0"/>
              <a:t>Arab countries in transition: Egypt, Jordan, Morocco, Tunisia, and later </a:t>
            </a:r>
            <a:r>
              <a:rPr sz="2400" dirty="0" smtClean="0"/>
              <a:t>Libya</a:t>
            </a:r>
            <a:r>
              <a:rPr lang="en-US" sz="2400" dirty="0" smtClean="0"/>
              <a:t> and Yemen</a:t>
            </a:r>
            <a:endParaRPr sz="2400" dirty="0"/>
          </a:p>
          <a:p>
            <a:r>
              <a:rPr sz="2800" dirty="0"/>
              <a:t>Deauville Partnership commissions an analytical report “to provide an appropriate </a:t>
            </a:r>
            <a:r>
              <a:rPr sz="2800" u="sng" dirty="0"/>
              <a:t>framework </a:t>
            </a:r>
            <a:r>
              <a:rPr sz="2800" dirty="0"/>
              <a:t>to enhance trade and FDI”</a:t>
            </a:r>
          </a:p>
          <a:p>
            <a:endParaRPr sz="2800" dirty="0"/>
          </a:p>
        </p:txBody>
      </p:sp>
      <p:sp>
        <p:nvSpPr>
          <p:cNvPr id="5" name="Slide Number Placeholder 4"/>
          <p:cNvSpPr>
            <a:spLocks noGrp="1"/>
          </p:cNvSpPr>
          <p:nvPr>
            <p:ph type="sldNum" sz="quarter" idx="12"/>
          </p:nvPr>
        </p:nvSpPr>
        <p:spPr>
          <a:ln/>
        </p:spPr>
        <p:txBody>
          <a:bodyPr/>
          <a:lstStyle/>
          <a:p>
            <a:r>
              <a:rPr/>
              <a:t>2</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4"/>
            <a:ext cx="8229600" cy="1252723"/>
          </a:xfrm>
          <a:ln/>
        </p:spPr>
        <p:txBody>
          <a:bodyPr>
            <a:normAutofit fontScale="90000"/>
          </a:bodyPr>
          <a:lstStyle/>
          <a:p>
            <a:r>
              <a:rPr/>
              <a:t/>
            </a:r>
            <a:br>
              <a:rPr/>
            </a:br>
            <a:r>
              <a:rPr/>
              <a:t>1.  Market access and regulations</a:t>
            </a:r>
            <a:br>
              <a:rPr/>
            </a:br>
            <a:r>
              <a:rPr/>
              <a:t>Priority #1</a:t>
            </a:r>
          </a:p>
        </p:txBody>
      </p:sp>
      <p:sp>
        <p:nvSpPr>
          <p:cNvPr id="3" name="Content Placeholder 2"/>
          <p:cNvSpPr>
            <a:spLocks noGrp="1"/>
          </p:cNvSpPr>
          <p:nvPr>
            <p:ph idx="1"/>
          </p:nvPr>
        </p:nvSpPr>
        <p:spPr>
          <a:ln/>
        </p:spPr>
        <p:txBody>
          <a:bodyPr>
            <a:normAutofit/>
          </a:bodyPr>
          <a:lstStyle/>
          <a:p>
            <a:r>
              <a:rPr/>
              <a:t>Improve market access for agricultural products, upgrade sanitary and phytosanitary standards</a:t>
            </a:r>
          </a:p>
          <a:p>
            <a:endParaRPr/>
          </a:p>
          <a:p>
            <a:pPr>
              <a:buNone/>
            </a:pPr>
            <a:r>
              <a:rPr i="1"/>
              <a:t>As a significant benefit, Morocco could expect to export an additional 58,700 tons of tomatoes and 13,600 tons of olive oil per year once agriculture agreement recently signed with EU enters into force</a:t>
            </a:r>
          </a:p>
        </p:txBody>
      </p:sp>
      <p:sp>
        <p:nvSpPr>
          <p:cNvPr id="4" name="Slide Number Placeholder 3"/>
          <p:cNvSpPr>
            <a:spLocks noGrp="1"/>
          </p:cNvSpPr>
          <p:nvPr>
            <p:ph type="sldNum" sz="quarter" idx="12"/>
          </p:nvPr>
        </p:nvSpPr>
        <p:spPr>
          <a:ln/>
        </p:spPr>
        <p:txBody>
          <a:bodyPr/>
          <a:lstStyle/>
          <a:p>
            <a:r>
              <a:rPr/>
              <a:t>14</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4"/>
            <a:ext cx="8229600" cy="1252723"/>
          </a:xfrm>
          <a:ln/>
        </p:spPr>
        <p:txBody>
          <a:bodyPr>
            <a:normAutofit fontScale="90000"/>
          </a:bodyPr>
          <a:lstStyle/>
          <a:p>
            <a:r>
              <a:rPr/>
              <a:t/>
            </a:r>
            <a:br>
              <a:rPr/>
            </a:br>
            <a:r>
              <a:rPr/>
              <a:t>1.  Market access and regulations</a:t>
            </a:r>
            <a:br>
              <a:rPr/>
            </a:br>
            <a:r>
              <a:rPr/>
              <a:t>Priority #2</a:t>
            </a:r>
          </a:p>
        </p:txBody>
      </p:sp>
      <p:sp>
        <p:nvSpPr>
          <p:cNvPr id="3" name="Content Placeholder 2"/>
          <p:cNvSpPr>
            <a:spLocks noGrp="1"/>
          </p:cNvSpPr>
          <p:nvPr>
            <p:ph idx="1"/>
          </p:nvPr>
        </p:nvSpPr>
        <p:spPr>
          <a:ln/>
        </p:spPr>
        <p:txBody>
          <a:bodyPr>
            <a:normAutofit/>
          </a:bodyPr>
          <a:lstStyle/>
          <a:p>
            <a:r>
              <a:rPr/>
              <a:t>Reduce MFN tariffs on manufactured goods; streamline unnecessary nontariff measures to reduce trade compliance costs, red tape, and discretion; and upgrade industrial norms and standards, testing, and certification procedures</a:t>
            </a:r>
          </a:p>
          <a:p>
            <a:endParaRPr/>
          </a:p>
          <a:p>
            <a:pPr>
              <a:buNone/>
            </a:pPr>
            <a:r>
              <a:rPr i="1"/>
              <a:t>There is much scope for expanding trade in goods in the region. Excluding petroleum exports, the MENA region, with over 400 million people, exports roughly the same amount as Switzerland</a:t>
            </a:r>
          </a:p>
        </p:txBody>
      </p:sp>
      <p:sp>
        <p:nvSpPr>
          <p:cNvPr id="4" name="Slide Number Placeholder 3"/>
          <p:cNvSpPr>
            <a:spLocks noGrp="1"/>
          </p:cNvSpPr>
          <p:nvPr>
            <p:ph type="sldNum" sz="quarter" idx="12"/>
          </p:nvPr>
        </p:nvSpPr>
        <p:spPr>
          <a:ln/>
        </p:spPr>
        <p:txBody>
          <a:bodyPr/>
          <a:lstStyle/>
          <a:p>
            <a:r>
              <a:rPr/>
              <a:t>15</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4"/>
            <a:ext cx="8229600" cy="1252723"/>
          </a:xfrm>
          <a:ln/>
        </p:spPr>
        <p:txBody>
          <a:bodyPr>
            <a:normAutofit fontScale="90000"/>
          </a:bodyPr>
          <a:lstStyle/>
          <a:p>
            <a:r>
              <a:rPr/>
              <a:t/>
            </a:r>
            <a:br>
              <a:rPr/>
            </a:br>
            <a:r>
              <a:rPr/>
              <a:t>1.  Market access and regulations</a:t>
            </a:r>
            <a:br>
              <a:rPr/>
            </a:br>
            <a:r>
              <a:rPr/>
              <a:t>Priority #3</a:t>
            </a:r>
          </a:p>
        </p:txBody>
      </p:sp>
      <p:sp>
        <p:nvSpPr>
          <p:cNvPr id="3" name="Content Placeholder 2"/>
          <p:cNvSpPr>
            <a:spLocks noGrp="1"/>
          </p:cNvSpPr>
          <p:nvPr>
            <p:ph idx="1"/>
          </p:nvPr>
        </p:nvSpPr>
        <p:spPr>
          <a:ln/>
        </p:spPr>
        <p:txBody>
          <a:bodyPr>
            <a:normAutofit lnSpcReduction="10000"/>
          </a:bodyPr>
          <a:lstStyle/>
          <a:p>
            <a:r>
              <a:rPr/>
              <a:t>Enable services trade to move up the value chain by fostering services liberalization and regulatory reforms, improving regional connectivity and cooperation, and encouraging the presence of global services providers</a:t>
            </a:r>
          </a:p>
          <a:p>
            <a:endParaRPr/>
          </a:p>
          <a:p>
            <a:pPr>
              <a:buNone/>
            </a:pPr>
            <a:r>
              <a:rPr i="1"/>
              <a:t>A study conducted in India estimated that a one-standard-deviation increase in the aggregate index of services liberalization resulted in a productivity increase of 11.7 percent for domestic firms and 13.2 percent for foreign enterprises</a:t>
            </a:r>
          </a:p>
        </p:txBody>
      </p:sp>
      <p:sp>
        <p:nvSpPr>
          <p:cNvPr id="4" name="Slide Number Placeholder 3"/>
          <p:cNvSpPr>
            <a:spLocks noGrp="1"/>
          </p:cNvSpPr>
          <p:nvPr>
            <p:ph type="sldNum" sz="quarter" idx="12"/>
          </p:nvPr>
        </p:nvSpPr>
        <p:spPr>
          <a:ln/>
        </p:spPr>
        <p:txBody>
          <a:bodyPr/>
          <a:lstStyle/>
          <a:p>
            <a:r>
              <a:rPr/>
              <a:t>16</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4"/>
            <a:ext cx="8229600" cy="1252723"/>
          </a:xfrm>
          <a:ln/>
        </p:spPr>
        <p:txBody>
          <a:bodyPr>
            <a:normAutofit fontScale="90000"/>
          </a:bodyPr>
          <a:lstStyle/>
          <a:p>
            <a:r>
              <a:rPr/>
              <a:t/>
            </a:r>
            <a:br>
              <a:rPr/>
            </a:br>
            <a:r>
              <a:rPr/>
              <a:t>1.  Market access and regulations</a:t>
            </a:r>
            <a:br>
              <a:rPr/>
            </a:br>
            <a:r>
              <a:rPr/>
              <a:t>Priority #4</a:t>
            </a:r>
          </a:p>
        </p:txBody>
      </p:sp>
      <p:sp>
        <p:nvSpPr>
          <p:cNvPr id="3" name="Content Placeholder 2"/>
          <p:cNvSpPr>
            <a:spLocks noGrp="1"/>
          </p:cNvSpPr>
          <p:nvPr>
            <p:ph idx="1"/>
          </p:nvPr>
        </p:nvSpPr>
        <p:spPr>
          <a:ln/>
        </p:spPr>
        <p:txBody>
          <a:bodyPr>
            <a:normAutofit/>
          </a:bodyPr>
          <a:lstStyle/>
          <a:p>
            <a:r>
              <a:rPr/>
              <a:t>Promote solar energy exports, including through a multilateral agreement on concentrated solar power; upgrade and expand infrastructure to increase electricity capacity and synchronize power grids; and open up access to national transmission systems</a:t>
            </a:r>
          </a:p>
          <a:p>
            <a:endParaRPr/>
          </a:p>
          <a:p>
            <a:pPr>
              <a:buNone/>
            </a:pPr>
            <a:r>
              <a:rPr i="1"/>
              <a:t>The development of concentrated solar power equipment in the five Partnership countries alone could eventually create more than 80,000 jobs</a:t>
            </a:r>
          </a:p>
        </p:txBody>
      </p:sp>
      <p:sp>
        <p:nvSpPr>
          <p:cNvPr id="4" name="Slide Number Placeholder 3"/>
          <p:cNvSpPr>
            <a:spLocks noGrp="1"/>
          </p:cNvSpPr>
          <p:nvPr>
            <p:ph type="sldNum" sz="quarter" idx="12"/>
          </p:nvPr>
        </p:nvSpPr>
        <p:spPr>
          <a:ln/>
        </p:spPr>
        <p:txBody>
          <a:bodyPr/>
          <a:lstStyle/>
          <a:p>
            <a:r>
              <a:rPr/>
              <a:t>17</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4"/>
            <a:ext cx="8229600" cy="1252723"/>
          </a:xfrm>
          <a:ln/>
        </p:spPr>
        <p:txBody>
          <a:bodyPr>
            <a:normAutofit fontScale="90000"/>
          </a:bodyPr>
          <a:lstStyle/>
          <a:p>
            <a:r>
              <a:rPr/>
              <a:t/>
            </a:r>
            <a:br>
              <a:rPr/>
            </a:br>
            <a:r>
              <a:rPr/>
              <a:t>1.  Market access and regulations</a:t>
            </a:r>
            <a:br>
              <a:rPr/>
            </a:br>
            <a:r>
              <a:rPr/>
              <a:t>Priority #5</a:t>
            </a:r>
          </a:p>
        </p:txBody>
      </p:sp>
      <p:sp>
        <p:nvSpPr>
          <p:cNvPr id="3" name="Content Placeholder 2"/>
          <p:cNvSpPr>
            <a:spLocks noGrp="1"/>
          </p:cNvSpPr>
          <p:nvPr>
            <p:ph idx="1"/>
          </p:nvPr>
        </p:nvSpPr>
        <p:spPr>
          <a:ln/>
        </p:spPr>
        <p:txBody>
          <a:bodyPr>
            <a:normAutofit/>
          </a:bodyPr>
          <a:lstStyle/>
          <a:p>
            <a:r>
              <a:rPr/>
              <a:t>Formulate labor mobility strategy and open dialogue on mutually-beneficial increase in labor mobility through mobility schemes</a:t>
            </a:r>
          </a:p>
          <a:p>
            <a:endParaRPr/>
          </a:p>
          <a:p>
            <a:pPr>
              <a:buNone/>
            </a:pPr>
            <a:r>
              <a:rPr i="1"/>
              <a:t>Canada’s Seasonal Agricultural Workers Program builds on bilateral agreements to bring about 20,000 workers from Mexico, Central America, and the Caribbean annually to do seasonal work on Canadian farms for up to eight months</a:t>
            </a:r>
          </a:p>
        </p:txBody>
      </p:sp>
      <p:sp>
        <p:nvSpPr>
          <p:cNvPr id="4" name="Slide Number Placeholder 3"/>
          <p:cNvSpPr>
            <a:spLocks noGrp="1"/>
          </p:cNvSpPr>
          <p:nvPr>
            <p:ph type="sldNum" sz="quarter" idx="12"/>
          </p:nvPr>
        </p:nvSpPr>
        <p:spPr>
          <a:ln/>
        </p:spPr>
        <p:txBody>
          <a:bodyPr/>
          <a:lstStyle/>
          <a:p>
            <a:r>
              <a:rPr/>
              <a:t>18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4"/>
            <a:ext cx="8229600" cy="1252723"/>
          </a:xfrm>
          <a:ln/>
        </p:spPr>
        <p:txBody>
          <a:bodyPr>
            <a:normAutofit fontScale="90000"/>
          </a:bodyPr>
          <a:lstStyle/>
          <a:p>
            <a:r>
              <a:rPr/>
              <a:t/>
            </a:r>
            <a:br>
              <a:rPr/>
            </a:br>
            <a:r>
              <a:rPr/>
              <a:t>1.  Market access and regulations</a:t>
            </a:r>
            <a:br>
              <a:rPr/>
            </a:br>
            <a:r>
              <a:rPr/>
              <a:t>Priority #6</a:t>
            </a:r>
          </a:p>
        </p:txBody>
      </p:sp>
      <p:sp>
        <p:nvSpPr>
          <p:cNvPr id="3" name="Content Placeholder 2"/>
          <p:cNvSpPr>
            <a:spLocks noGrp="1"/>
          </p:cNvSpPr>
          <p:nvPr>
            <p:ph idx="1"/>
          </p:nvPr>
        </p:nvSpPr>
        <p:spPr>
          <a:ln/>
        </p:spPr>
        <p:txBody>
          <a:bodyPr>
            <a:normAutofit lnSpcReduction="10000"/>
          </a:bodyPr>
          <a:lstStyle/>
          <a:p>
            <a:r>
              <a:rPr/>
              <a:t>Promote regulatory convergence of norms and standards, especially competition policy, government procurement, and other trade- and FDI-enhancing reforms </a:t>
            </a:r>
          </a:p>
          <a:p>
            <a:endParaRPr/>
          </a:p>
          <a:p>
            <a:pPr>
              <a:buNone/>
            </a:pPr>
            <a:r>
              <a:rPr i="1"/>
              <a:t>In Morocco where government spends about 15 percent of its national income on goods and services, a 10 percent saving on procurement contracts is equivalent to 1.5 percent of GDP—an amount that often exceeds the total amount of aid received</a:t>
            </a:r>
          </a:p>
        </p:txBody>
      </p:sp>
      <p:sp>
        <p:nvSpPr>
          <p:cNvPr id="4" name="Slide Number Placeholder 3"/>
          <p:cNvSpPr>
            <a:spLocks noGrp="1"/>
          </p:cNvSpPr>
          <p:nvPr>
            <p:ph type="sldNum" sz="quarter" idx="12"/>
          </p:nvPr>
        </p:nvSpPr>
        <p:spPr>
          <a:ln/>
        </p:spPr>
        <p:txBody>
          <a:bodyPr/>
          <a:lstStyle/>
          <a:p>
            <a:r>
              <a:rPr/>
              <a:t>19</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4"/>
            <a:ext cx="8229600" cy="1252723"/>
          </a:xfrm>
          <a:ln/>
        </p:spPr>
        <p:txBody>
          <a:bodyPr>
            <a:normAutofit fontScale="90000"/>
          </a:bodyPr>
          <a:lstStyle/>
          <a:p>
            <a:r>
              <a:rPr/>
              <a:t/>
            </a:r>
            <a:br>
              <a:rPr/>
            </a:br>
            <a:r>
              <a:rPr/>
              <a:t>2. Competitiveness, diversification </a:t>
            </a:r>
            <a:br>
              <a:rPr/>
            </a:br>
            <a:r>
              <a:rPr/>
              <a:t>Priority #1</a:t>
            </a:r>
          </a:p>
        </p:txBody>
      </p:sp>
      <p:sp>
        <p:nvSpPr>
          <p:cNvPr id="3" name="Content Placeholder 2"/>
          <p:cNvSpPr>
            <a:spLocks noGrp="1"/>
          </p:cNvSpPr>
          <p:nvPr>
            <p:ph idx="1"/>
          </p:nvPr>
        </p:nvSpPr>
        <p:spPr>
          <a:ln/>
        </p:spPr>
        <p:txBody>
          <a:bodyPr>
            <a:normAutofit/>
          </a:bodyPr>
          <a:lstStyle/>
          <a:p>
            <a:r>
              <a:rPr dirty="0"/>
              <a:t>Strengthen FDI regime by phasing out </a:t>
            </a:r>
            <a:r>
              <a:rPr i="1" dirty="0"/>
              <a:t>de jure </a:t>
            </a:r>
            <a:r>
              <a:rPr dirty="0"/>
              <a:t>and </a:t>
            </a:r>
            <a:r>
              <a:rPr i="1" dirty="0"/>
              <a:t>de facto</a:t>
            </a:r>
            <a:r>
              <a:rPr dirty="0"/>
              <a:t> restrictions on foreign equity participation in most economic sectors; simplifying and rationalizing investment regimes; easing access to production factors (industrial land, foreign exchange, and expatriate workers); completing privatization programs in a transparent and competitive manner</a:t>
            </a:r>
          </a:p>
          <a:p>
            <a:endParaRPr dirty="0"/>
          </a:p>
          <a:p>
            <a:pPr>
              <a:buNone/>
            </a:pPr>
            <a:r>
              <a:rPr i="1" dirty="0"/>
              <a:t>Reforms in the telecommunications sector in Jordan in the mid-2000s generated 25,000 jobs</a:t>
            </a:r>
          </a:p>
        </p:txBody>
      </p:sp>
      <p:sp>
        <p:nvSpPr>
          <p:cNvPr id="4" name="Slide Number Placeholder 3"/>
          <p:cNvSpPr>
            <a:spLocks noGrp="1"/>
          </p:cNvSpPr>
          <p:nvPr>
            <p:ph type="sldNum" sz="quarter" idx="12"/>
          </p:nvPr>
        </p:nvSpPr>
        <p:spPr>
          <a:ln/>
        </p:spPr>
        <p:txBody>
          <a:bodyPr/>
          <a:lstStyle/>
          <a:p>
            <a:r>
              <a:rPr/>
              <a:t>20</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4"/>
            <a:ext cx="8229600" cy="1252723"/>
          </a:xfrm>
          <a:ln/>
        </p:spPr>
        <p:txBody>
          <a:bodyPr>
            <a:normAutofit fontScale="90000"/>
          </a:bodyPr>
          <a:lstStyle/>
          <a:p>
            <a:r>
              <a:rPr/>
              <a:t/>
            </a:r>
            <a:br>
              <a:rPr/>
            </a:br>
            <a:r>
              <a:rPr/>
              <a:t>2. Competitiveness, diversification </a:t>
            </a:r>
            <a:br>
              <a:rPr/>
            </a:br>
            <a:r>
              <a:rPr/>
              <a:t>Priority #2</a:t>
            </a:r>
          </a:p>
        </p:txBody>
      </p:sp>
      <p:sp>
        <p:nvSpPr>
          <p:cNvPr id="3" name="Content Placeholder 2"/>
          <p:cNvSpPr>
            <a:spLocks noGrp="1"/>
          </p:cNvSpPr>
          <p:nvPr>
            <p:ph idx="1"/>
          </p:nvPr>
        </p:nvSpPr>
        <p:spPr>
          <a:xfrm>
            <a:off x="152400" y="914400"/>
            <a:ext cx="8652462" cy="6665802"/>
          </a:xfrm>
          <a:ln/>
        </p:spPr>
        <p:txBody>
          <a:bodyPr>
            <a:normAutofit/>
          </a:bodyPr>
          <a:lstStyle/>
          <a:p>
            <a:endParaRPr dirty="0"/>
          </a:p>
          <a:p>
            <a:r>
              <a:rPr dirty="0" smtClean="0"/>
              <a:t>Improve </a:t>
            </a:r>
            <a:r>
              <a:rPr dirty="0"/>
              <a:t>the domestic business climate by fostering competition and limiting opportunities for rent seeking; building strong rule-bound market institutions to reduce discretion and opacity; facilitate entry but also exit (bankruptcy); and promoting institutional dialogue among stakeholders on the design, implementation, and evaluation of </a:t>
            </a:r>
            <a:r>
              <a:rPr dirty="0" smtClean="0"/>
              <a:t>policies</a:t>
            </a:r>
            <a:endParaRPr lang="en-US" dirty="0" smtClean="0"/>
          </a:p>
          <a:p>
            <a:endParaRPr dirty="0"/>
          </a:p>
          <a:p>
            <a:pPr>
              <a:buNone/>
            </a:pPr>
            <a:r>
              <a:rPr i="1" dirty="0"/>
              <a:t>Barriers to the process of “creative destruction” in Partnership countries are enormous. Average age of firms in MENA is almost 10 years older than in East Asia or Eastern Europe. </a:t>
            </a:r>
          </a:p>
        </p:txBody>
      </p:sp>
      <p:sp>
        <p:nvSpPr>
          <p:cNvPr id="4" name="Slide Number Placeholder 3"/>
          <p:cNvSpPr>
            <a:spLocks noGrp="1"/>
          </p:cNvSpPr>
          <p:nvPr>
            <p:ph type="sldNum" sz="quarter" idx="12"/>
          </p:nvPr>
        </p:nvSpPr>
        <p:spPr>
          <a:ln/>
        </p:spPr>
        <p:txBody>
          <a:bodyPr/>
          <a:lstStyle/>
          <a:p>
            <a:r>
              <a:rPr/>
              <a:t>21</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4"/>
            <a:ext cx="8229600" cy="1252723"/>
          </a:xfrm>
          <a:ln/>
        </p:spPr>
        <p:txBody>
          <a:bodyPr>
            <a:normAutofit fontScale="90000"/>
          </a:bodyPr>
          <a:lstStyle/>
          <a:p>
            <a:r>
              <a:rPr/>
              <a:t/>
            </a:r>
            <a:br>
              <a:rPr/>
            </a:br>
            <a:r>
              <a:rPr/>
              <a:t>2. Competitiveness, diversification </a:t>
            </a:r>
            <a:br>
              <a:rPr/>
            </a:br>
            <a:r>
              <a:rPr/>
              <a:t>Priority #3</a:t>
            </a:r>
          </a:p>
        </p:txBody>
      </p:sp>
      <p:sp>
        <p:nvSpPr>
          <p:cNvPr id="3" name="Content Placeholder 2"/>
          <p:cNvSpPr>
            <a:spLocks noGrp="1"/>
          </p:cNvSpPr>
          <p:nvPr>
            <p:ph idx="1"/>
          </p:nvPr>
        </p:nvSpPr>
        <p:spPr>
          <a:xfrm>
            <a:off x="301753" y="1527046"/>
            <a:ext cx="8503922" cy="4797558"/>
          </a:xfrm>
          <a:ln/>
        </p:spPr>
        <p:txBody>
          <a:bodyPr>
            <a:normAutofit lnSpcReduction="10000"/>
          </a:bodyPr>
          <a:lstStyle/>
          <a:p>
            <a:r>
              <a:rPr/>
              <a:t>Strengthen economic governance by fighting corruption, discretion, and the uneven implementation of policies; building citizen voice, government accountability, and robust checks and balances; strengthening the rule of law and establish level playing field; and promoting transparency through freedom of information</a:t>
            </a:r>
          </a:p>
          <a:p>
            <a:endParaRPr/>
          </a:p>
          <a:p>
            <a:pPr>
              <a:buNone/>
            </a:pPr>
            <a:r>
              <a:rPr i="1"/>
              <a:t>Jordan is the first MENA country that is a member of the Open Government Partnership, which includes 53 countries from around the world.  Tunisia has taken significant steps since the revolution. </a:t>
            </a:r>
          </a:p>
        </p:txBody>
      </p:sp>
      <p:sp>
        <p:nvSpPr>
          <p:cNvPr id="4" name="Slide Number Placeholder 3"/>
          <p:cNvSpPr>
            <a:spLocks noGrp="1"/>
          </p:cNvSpPr>
          <p:nvPr>
            <p:ph type="sldNum" sz="quarter" idx="12"/>
          </p:nvPr>
        </p:nvSpPr>
        <p:spPr>
          <a:ln/>
        </p:spPr>
        <p:txBody>
          <a:bodyPr/>
          <a:lstStyle/>
          <a:p>
            <a:r>
              <a:rPr/>
              <a:t>22</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4"/>
            <a:ext cx="8229600" cy="1252723"/>
          </a:xfrm>
          <a:ln/>
        </p:spPr>
        <p:txBody>
          <a:bodyPr>
            <a:normAutofit fontScale="90000"/>
          </a:bodyPr>
          <a:lstStyle/>
          <a:p>
            <a:r>
              <a:rPr/>
              <a:t/>
            </a:r>
            <a:br>
              <a:rPr/>
            </a:br>
            <a:r>
              <a:rPr/>
              <a:t>2. Competitiveness, diversification </a:t>
            </a:r>
            <a:br>
              <a:rPr/>
            </a:br>
            <a:r>
              <a:rPr/>
              <a:t>Priority #4</a:t>
            </a:r>
          </a:p>
        </p:txBody>
      </p:sp>
      <p:sp>
        <p:nvSpPr>
          <p:cNvPr id="3" name="Content Placeholder 2"/>
          <p:cNvSpPr>
            <a:spLocks noGrp="1"/>
          </p:cNvSpPr>
          <p:nvPr>
            <p:ph idx="1"/>
          </p:nvPr>
        </p:nvSpPr>
        <p:spPr>
          <a:xfrm>
            <a:off x="301753" y="1527046"/>
            <a:ext cx="8503922" cy="4797558"/>
          </a:xfrm>
          <a:ln/>
        </p:spPr>
        <p:txBody>
          <a:bodyPr>
            <a:normAutofit/>
          </a:bodyPr>
          <a:lstStyle/>
          <a:p>
            <a:r>
              <a:rPr/>
              <a:t>Foster the four pillars of a knowledge economy by harnessing more technological spillovers from existing and future FDI; launching an overhaul of education systems; developing knowledge and innovation strategies; and further diffusing information and communication technologies </a:t>
            </a:r>
          </a:p>
          <a:p>
            <a:endParaRPr/>
          </a:p>
          <a:p>
            <a:pPr>
              <a:buNone/>
            </a:pPr>
            <a:r>
              <a:rPr i="1"/>
              <a:t>Romania, which competes with Morocco in offshoring, has nine times the international bandwidth capacity per capita</a:t>
            </a:r>
          </a:p>
        </p:txBody>
      </p:sp>
      <p:sp>
        <p:nvSpPr>
          <p:cNvPr id="4" name="Slide Number Placeholder 3"/>
          <p:cNvSpPr>
            <a:spLocks noGrp="1"/>
          </p:cNvSpPr>
          <p:nvPr>
            <p:ph type="sldNum" sz="quarter" idx="12"/>
          </p:nvPr>
        </p:nvSpPr>
        <p:spPr>
          <a:ln/>
        </p:spPr>
        <p:txBody>
          <a:bodyPr/>
          <a:lstStyle/>
          <a:p>
            <a:r>
              <a:rPr/>
              <a:t>23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endParaRPr lang="fr-FR" dirty="0"/>
          </a:p>
        </p:txBody>
      </p:sp>
      <p:sp>
        <p:nvSpPr>
          <p:cNvPr id="3" name="Slide Number Placeholder 2"/>
          <p:cNvSpPr>
            <a:spLocks noGrp="1"/>
          </p:cNvSpPr>
          <p:nvPr>
            <p:ph type="sldNum" sz="quarter" idx="12"/>
          </p:nvPr>
        </p:nvSpPr>
        <p:spPr/>
        <p:txBody>
          <a:bodyPr/>
          <a:lstStyle/>
          <a:p>
            <a:fld id="{80B99ECA-B65E-441C-94E3-D3538365A10C}" type="slidenum">
              <a:rPr lang="en-US" smtClean="0"/>
              <a:pPr/>
              <a:t>3</a:t>
            </a:fld>
            <a:endParaRPr lang="en-US"/>
          </a:p>
        </p:txBody>
      </p:sp>
      <p:sp>
        <p:nvSpPr>
          <p:cNvPr id="5" name="Title 4"/>
          <p:cNvSpPr>
            <a:spLocks noGrp="1"/>
          </p:cNvSpPr>
          <p:nvPr>
            <p:ph type="title"/>
          </p:nvPr>
        </p:nvSpPr>
        <p:spPr/>
        <p:txBody>
          <a:bodyPr/>
          <a:lstStyle/>
          <a:p>
            <a:r>
              <a:rPr lang="en-US" dirty="0" smtClean="0"/>
              <a:t>Why picking on trade and FDI?</a:t>
            </a:r>
            <a:endParaRPr lang="fr-FR" dirty="0"/>
          </a:p>
        </p:txBody>
      </p:sp>
    </p:spTree>
    <p:extLst>
      <p:ext uri="{BB962C8B-B14F-4D97-AF65-F5344CB8AC3E}">
        <p14:creationId xmlns:p14="http://schemas.microsoft.com/office/powerpoint/2010/main" val="4568318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4"/>
            <a:ext cx="8229600" cy="1252723"/>
          </a:xfrm>
          <a:ln/>
        </p:spPr>
        <p:txBody>
          <a:bodyPr>
            <a:normAutofit fontScale="90000"/>
          </a:bodyPr>
          <a:lstStyle/>
          <a:p>
            <a:r>
              <a:rPr/>
              <a:t/>
            </a:r>
            <a:br>
              <a:rPr/>
            </a:br>
            <a:r>
              <a:rPr/>
              <a:t>3. Trade facilitation, trade finance</a:t>
            </a:r>
            <a:br>
              <a:rPr/>
            </a:br>
            <a:r>
              <a:rPr/>
              <a:t>Priority #2</a:t>
            </a:r>
          </a:p>
        </p:txBody>
      </p:sp>
      <p:sp>
        <p:nvSpPr>
          <p:cNvPr id="3" name="Content Placeholder 2"/>
          <p:cNvSpPr>
            <a:spLocks noGrp="1"/>
          </p:cNvSpPr>
          <p:nvPr>
            <p:ph idx="1"/>
          </p:nvPr>
        </p:nvSpPr>
        <p:spPr>
          <a:ln/>
        </p:spPr>
        <p:txBody>
          <a:bodyPr>
            <a:normAutofit/>
          </a:bodyPr>
          <a:lstStyle/>
          <a:p>
            <a:r>
              <a:rPr/>
              <a:t>Improve access to affordable trade finance and related insurance and guarantee products for SMEs, including Islamic finance; build the technical capacity of both SMEs and financial institutions in the management of trade finance; and develop new inter-firm finance products, such as factoring</a:t>
            </a:r>
          </a:p>
          <a:p>
            <a:endParaRPr/>
          </a:p>
          <a:p>
            <a:pPr>
              <a:buNone/>
            </a:pPr>
            <a:r>
              <a:rPr i="1"/>
              <a:t>Only 20 percent of SMEs in MENA have a loan or line of credit, a significantly lower share than in all other regions except Sub-Saharan Africa</a:t>
            </a:r>
          </a:p>
        </p:txBody>
      </p:sp>
      <p:sp>
        <p:nvSpPr>
          <p:cNvPr id="4" name="Slide Number Placeholder 3"/>
          <p:cNvSpPr>
            <a:spLocks noGrp="1"/>
          </p:cNvSpPr>
          <p:nvPr>
            <p:ph type="sldNum" sz="quarter" idx="12"/>
          </p:nvPr>
        </p:nvSpPr>
        <p:spPr>
          <a:ln/>
        </p:spPr>
        <p:txBody>
          <a:bodyPr/>
          <a:lstStyle/>
          <a:p>
            <a:r>
              <a:rPr/>
              <a:t>25</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4"/>
            <a:ext cx="8229600" cy="1252723"/>
          </a:xfrm>
          <a:ln/>
        </p:spPr>
        <p:txBody>
          <a:bodyPr>
            <a:normAutofit fontScale="90000"/>
          </a:bodyPr>
          <a:lstStyle/>
          <a:p>
            <a:r>
              <a:rPr/>
              <a:t/>
            </a:r>
            <a:br>
              <a:rPr/>
            </a:br>
            <a:r>
              <a:rPr/>
              <a:t>3. Trade facilitation, trade finance</a:t>
            </a:r>
            <a:br>
              <a:rPr/>
            </a:br>
            <a:r>
              <a:rPr/>
              <a:t>Priority #3</a:t>
            </a:r>
          </a:p>
        </p:txBody>
      </p:sp>
      <p:sp>
        <p:nvSpPr>
          <p:cNvPr id="3" name="Content Placeholder 2"/>
          <p:cNvSpPr>
            <a:spLocks noGrp="1"/>
          </p:cNvSpPr>
          <p:nvPr>
            <p:ph idx="1"/>
          </p:nvPr>
        </p:nvSpPr>
        <p:spPr>
          <a:xfrm>
            <a:off x="301753" y="1527046"/>
            <a:ext cx="8503922" cy="4797558"/>
          </a:xfrm>
          <a:ln/>
        </p:spPr>
        <p:txBody>
          <a:bodyPr>
            <a:normAutofit/>
          </a:bodyPr>
          <a:lstStyle/>
          <a:p>
            <a:r>
              <a:rPr/>
              <a:t>Harness the diaspora. Mobilize remittances, technology and skills transfer, and investment of workers abroad</a:t>
            </a:r>
          </a:p>
          <a:p>
            <a:endParaRPr/>
          </a:p>
          <a:p>
            <a:pPr>
              <a:buNone/>
            </a:pPr>
            <a:r>
              <a:rPr i="1"/>
              <a:t>The intra-regional movement of people dwarfs the movement of goods in the Arab world. Diaspora remittances sent to Jordan and Egypt from other Arab countries are 40 to 190 percent higher than trade revenues between these and other Arab countries</a:t>
            </a:r>
          </a:p>
        </p:txBody>
      </p:sp>
      <p:sp>
        <p:nvSpPr>
          <p:cNvPr id="4" name="Slide Number Placeholder 3"/>
          <p:cNvSpPr>
            <a:spLocks noGrp="1"/>
          </p:cNvSpPr>
          <p:nvPr>
            <p:ph type="sldNum" sz="quarter" idx="12"/>
          </p:nvPr>
        </p:nvSpPr>
        <p:spPr>
          <a:ln/>
        </p:spPr>
        <p:txBody>
          <a:bodyPr/>
          <a:lstStyle/>
          <a:p>
            <a:r>
              <a:rPr/>
              <a:t>26</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4"/>
            <a:ext cx="8229600" cy="1252723"/>
          </a:xfrm>
          <a:ln/>
        </p:spPr>
        <p:txBody>
          <a:bodyPr>
            <a:normAutofit fontScale="90000"/>
          </a:bodyPr>
          <a:lstStyle/>
          <a:p>
            <a:r>
              <a:rPr/>
              <a:t/>
            </a:r>
            <a:br>
              <a:rPr/>
            </a:br>
            <a:r>
              <a:rPr/>
              <a:t>4. Inclusiveness, sustainability</a:t>
            </a:r>
            <a:br>
              <a:rPr/>
            </a:br>
            <a:r>
              <a:rPr/>
              <a:t>Priority #1</a:t>
            </a:r>
          </a:p>
        </p:txBody>
      </p:sp>
      <p:sp>
        <p:nvSpPr>
          <p:cNvPr id="3" name="Content Placeholder 2"/>
          <p:cNvSpPr>
            <a:spLocks noGrp="1"/>
          </p:cNvSpPr>
          <p:nvPr>
            <p:ph idx="1"/>
          </p:nvPr>
        </p:nvSpPr>
        <p:spPr>
          <a:xfrm>
            <a:off x="301753" y="1527046"/>
            <a:ext cx="8503922" cy="4797558"/>
          </a:xfrm>
          <a:ln/>
        </p:spPr>
        <p:txBody>
          <a:bodyPr>
            <a:normAutofit/>
          </a:bodyPr>
          <a:lstStyle/>
          <a:p>
            <a:r>
              <a:rPr/>
              <a:t>Target social policies to help the most vulnerable people manage trade- and FDI-related shocks, address the needs of the unemployed during transition periods, and retrain workers in sectors that lose as a result of integration</a:t>
            </a:r>
          </a:p>
          <a:p>
            <a:endParaRPr/>
          </a:p>
          <a:p>
            <a:pPr>
              <a:buNone/>
            </a:pPr>
            <a:r>
              <a:rPr i="1"/>
              <a:t>In Jordan, the poor receive only 11 percent of total government subsidies</a:t>
            </a:r>
          </a:p>
        </p:txBody>
      </p:sp>
      <p:sp>
        <p:nvSpPr>
          <p:cNvPr id="4" name="Slide Number Placeholder 3"/>
          <p:cNvSpPr>
            <a:spLocks noGrp="1"/>
          </p:cNvSpPr>
          <p:nvPr>
            <p:ph type="sldNum" sz="quarter" idx="12"/>
          </p:nvPr>
        </p:nvSpPr>
        <p:spPr>
          <a:ln/>
        </p:spPr>
        <p:txBody>
          <a:bodyPr/>
          <a:lstStyle/>
          <a:p>
            <a:r>
              <a:rPr/>
              <a:t>27</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4"/>
            <a:ext cx="8229600" cy="1252723"/>
          </a:xfrm>
          <a:ln/>
        </p:spPr>
        <p:txBody>
          <a:bodyPr>
            <a:normAutofit fontScale="90000"/>
          </a:bodyPr>
          <a:lstStyle/>
          <a:p>
            <a:r>
              <a:rPr/>
              <a:t/>
            </a:r>
            <a:br>
              <a:rPr/>
            </a:br>
            <a:r>
              <a:rPr/>
              <a:t>4. Inclusiveness, sustainability</a:t>
            </a:r>
            <a:br>
              <a:rPr/>
            </a:br>
            <a:r>
              <a:rPr/>
              <a:t>Priority #2</a:t>
            </a:r>
          </a:p>
        </p:txBody>
      </p:sp>
      <p:sp>
        <p:nvSpPr>
          <p:cNvPr id="3" name="Content Placeholder 2"/>
          <p:cNvSpPr>
            <a:spLocks noGrp="1"/>
          </p:cNvSpPr>
          <p:nvPr>
            <p:ph idx="1"/>
          </p:nvPr>
        </p:nvSpPr>
        <p:spPr>
          <a:ln/>
        </p:spPr>
        <p:txBody>
          <a:bodyPr>
            <a:normAutofit/>
          </a:bodyPr>
          <a:lstStyle/>
          <a:p>
            <a:r>
              <a:rPr/>
              <a:t>Develop regional policies to connect lagging and remote regions to urban centers, build up human capital in lagging regions, promote internal trade, and help poor people in these areas connect to the places where opportunities are concentrated</a:t>
            </a:r>
          </a:p>
          <a:p>
            <a:endParaRPr/>
          </a:p>
          <a:p>
            <a:pPr>
              <a:buNone/>
            </a:pPr>
            <a:r>
              <a:rPr i="1"/>
              <a:t>In Morocco and Tunisia, only about 40 percent of the population lives within two kilometers of an all-weather road</a:t>
            </a:r>
          </a:p>
        </p:txBody>
      </p:sp>
      <p:sp>
        <p:nvSpPr>
          <p:cNvPr id="4" name="Slide Number Placeholder 3"/>
          <p:cNvSpPr>
            <a:spLocks noGrp="1"/>
          </p:cNvSpPr>
          <p:nvPr>
            <p:ph type="sldNum" sz="quarter" idx="12"/>
          </p:nvPr>
        </p:nvSpPr>
        <p:spPr>
          <a:ln/>
        </p:spPr>
        <p:txBody>
          <a:bodyPr/>
          <a:lstStyle/>
          <a:p>
            <a:r>
              <a:rPr/>
              <a:t>28</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4"/>
            <a:ext cx="8229600" cy="1252723"/>
          </a:xfrm>
          <a:ln/>
        </p:spPr>
        <p:txBody>
          <a:bodyPr>
            <a:normAutofit fontScale="90000"/>
          </a:bodyPr>
          <a:lstStyle/>
          <a:p>
            <a:r>
              <a:rPr/>
              <a:t/>
            </a:r>
            <a:br>
              <a:rPr/>
            </a:br>
            <a:r>
              <a:rPr/>
              <a:t>4. Inclusiveness, sustainability</a:t>
            </a:r>
            <a:br>
              <a:rPr/>
            </a:br>
            <a:r>
              <a:rPr/>
              <a:t>Priority #3</a:t>
            </a:r>
          </a:p>
        </p:txBody>
      </p:sp>
      <p:sp>
        <p:nvSpPr>
          <p:cNvPr id="3" name="Content Placeholder 2"/>
          <p:cNvSpPr>
            <a:spLocks noGrp="1"/>
          </p:cNvSpPr>
          <p:nvPr>
            <p:ph idx="1"/>
          </p:nvPr>
        </p:nvSpPr>
        <p:spPr>
          <a:xfrm>
            <a:off x="301753" y="1527046"/>
            <a:ext cx="8503922" cy="4797558"/>
          </a:xfrm>
          <a:ln/>
        </p:spPr>
        <p:txBody>
          <a:bodyPr>
            <a:normAutofit/>
          </a:bodyPr>
          <a:lstStyle/>
          <a:p>
            <a:r>
              <a:rPr/>
              <a:t>Promote common societal policies in trade and investment rules, including in the areas of women’s rights, labor rights, and other human rights</a:t>
            </a:r>
          </a:p>
          <a:p>
            <a:endParaRPr/>
          </a:p>
          <a:p>
            <a:pPr>
              <a:buNone/>
            </a:pPr>
            <a:r>
              <a:rPr i="1"/>
              <a:t>Female labor force participation rates in Egypt, Jordan, and Morocco are about half that of Indonesia</a:t>
            </a:r>
          </a:p>
        </p:txBody>
      </p:sp>
      <p:sp>
        <p:nvSpPr>
          <p:cNvPr id="4" name="Slide Number Placeholder 3"/>
          <p:cNvSpPr>
            <a:spLocks noGrp="1"/>
          </p:cNvSpPr>
          <p:nvPr>
            <p:ph type="sldNum" sz="quarter" idx="12"/>
          </p:nvPr>
        </p:nvSpPr>
        <p:spPr>
          <a:ln/>
        </p:spPr>
        <p:txBody>
          <a:bodyPr/>
          <a:lstStyle/>
          <a:p>
            <a:r>
              <a:rPr/>
              <a:t>29</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txBody>
          <a:bodyPr/>
          <a:lstStyle/>
          <a:p>
            <a:r>
              <a:rPr/>
              <a:t>What could Deauville Partners do?</a:t>
            </a:r>
          </a:p>
        </p:txBody>
      </p:sp>
      <p:sp>
        <p:nvSpPr>
          <p:cNvPr id="4" name="Content Placeholder 3"/>
          <p:cNvSpPr>
            <a:spLocks noGrp="1"/>
          </p:cNvSpPr>
          <p:nvPr>
            <p:ph sz="quarter" idx="1"/>
          </p:nvPr>
        </p:nvSpPr>
        <p:spPr>
          <a:xfrm>
            <a:off x="301753" y="1527046"/>
            <a:ext cx="8503922" cy="4797558"/>
          </a:xfrm>
          <a:ln/>
        </p:spPr>
        <p:txBody>
          <a:bodyPr>
            <a:normAutofit fontScale="77500" lnSpcReduction="20000"/>
          </a:bodyPr>
          <a:lstStyle/>
          <a:p>
            <a:r>
              <a:rPr sz="2800"/>
              <a:t>The </a:t>
            </a:r>
            <a:r>
              <a:rPr sz="2800" b="1" i="1"/>
              <a:t>EU </a:t>
            </a:r>
            <a:r>
              <a:rPr sz="2800"/>
              <a:t> could deepen its trade relationships with Egypt, Jordan, Morocco, and Tunisia with the effective implementation of the proposed deep and comprehensive FTAs (DCFTAs).</a:t>
            </a:r>
          </a:p>
          <a:p>
            <a:endParaRPr sz="2800"/>
          </a:p>
          <a:p>
            <a:r>
              <a:rPr sz="2800"/>
              <a:t>In a coordinated and coherent approach, and on the basis of its growing political and economic influence in the region, </a:t>
            </a:r>
            <a:r>
              <a:rPr sz="2800" b="1" i="1"/>
              <a:t>Turkey </a:t>
            </a:r>
            <a:r>
              <a:rPr sz="2800"/>
              <a:t>could similarly deepen its existing Association Agreements.</a:t>
            </a:r>
          </a:p>
          <a:p>
            <a:endParaRPr sz="2800"/>
          </a:p>
          <a:p>
            <a:r>
              <a:rPr sz="2800"/>
              <a:t>The </a:t>
            </a:r>
            <a:r>
              <a:rPr sz="2800" b="1" i="1"/>
              <a:t>GCC</a:t>
            </a:r>
            <a:r>
              <a:rPr sz="2800"/>
              <a:t> could strengthen its relationship with Egypt and Tunisia (Jordan and Morocco have been officially invited to join the GCC), in the framework of a deepened cooperation with the Agadir agreement. </a:t>
            </a:r>
          </a:p>
          <a:p>
            <a:endParaRPr sz="2800"/>
          </a:p>
          <a:p>
            <a:r>
              <a:rPr sz="2800"/>
              <a:t>The </a:t>
            </a:r>
            <a:r>
              <a:rPr sz="2800" b="1" i="1"/>
              <a:t>USA</a:t>
            </a:r>
            <a:r>
              <a:rPr sz="2800"/>
              <a:t> could (a) increase the value of its existing agreements with Jordan and Morocco, and (b) invite Tunisia and, once the appropriate circumstances are in place, Egypt to enter into FTAs. </a:t>
            </a:r>
          </a:p>
          <a:p>
            <a:endParaRPr sz="2800"/>
          </a:p>
        </p:txBody>
      </p:sp>
      <p:sp>
        <p:nvSpPr>
          <p:cNvPr id="5" name="Slide Number Placeholder 4"/>
          <p:cNvSpPr>
            <a:spLocks noGrp="1"/>
          </p:cNvSpPr>
          <p:nvPr>
            <p:ph type="sldNum" sz="quarter" idx="12"/>
          </p:nvPr>
        </p:nvSpPr>
        <p:spPr>
          <a:ln/>
        </p:spPr>
        <p:txBody>
          <a:bodyPr/>
          <a:lstStyle/>
          <a:p>
            <a:r>
              <a:rPr/>
              <a:t>31</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txBody>
          <a:bodyPr/>
          <a:lstStyle/>
          <a:p>
            <a:r>
              <a:rPr/>
              <a:t>Credibility through 6 early actions</a:t>
            </a:r>
          </a:p>
        </p:txBody>
      </p:sp>
      <p:sp>
        <p:nvSpPr>
          <p:cNvPr id="4" name="Content Placeholder 3"/>
          <p:cNvSpPr>
            <a:spLocks noGrp="1"/>
          </p:cNvSpPr>
          <p:nvPr>
            <p:ph sz="quarter" idx="1"/>
          </p:nvPr>
        </p:nvSpPr>
        <p:spPr>
          <a:xfrm>
            <a:off x="152400" y="1527046"/>
            <a:ext cx="8839200" cy="5330953"/>
          </a:xfrm>
          <a:ln/>
        </p:spPr>
        <p:txBody>
          <a:bodyPr>
            <a:normAutofit fontScale="62500" lnSpcReduction="20000"/>
          </a:bodyPr>
          <a:lstStyle/>
          <a:p>
            <a:pPr indent="-514350">
              <a:buFont typeface="+mj-lt"/>
              <a:buAutoNum type="arabicPeriod"/>
            </a:pPr>
            <a:r>
              <a:rPr sz="2900" b="1" i="1" dirty="0"/>
              <a:t>Agriculture</a:t>
            </a:r>
            <a:r>
              <a:rPr sz="2900" dirty="0"/>
              <a:t>. Improve market access, particularly for fruits, vegetables, and olive oil, including abolition of quotas, reference prices, and seasonal restrictions</a:t>
            </a:r>
          </a:p>
          <a:p>
            <a:pPr indent="-514350">
              <a:buFont typeface="+mj-lt"/>
              <a:buAutoNum type="arabicPeriod"/>
            </a:pPr>
            <a:endParaRPr sz="2900" dirty="0"/>
          </a:p>
          <a:p>
            <a:pPr indent="-514350">
              <a:buFont typeface="+mj-lt"/>
              <a:buAutoNum type="arabicPeriod"/>
            </a:pPr>
            <a:r>
              <a:rPr sz="2900" b="1" i="1" dirty="0"/>
              <a:t>Manufacturing</a:t>
            </a:r>
            <a:r>
              <a:rPr sz="2900" dirty="0"/>
              <a:t>. Negotiate mutual recognition agreements on conformity of industrial products in key sectors, such as mechanical and electric industries and construction materials</a:t>
            </a:r>
          </a:p>
          <a:p>
            <a:pPr indent="-514350">
              <a:buFont typeface="+mj-lt"/>
              <a:buAutoNum type="arabicPeriod"/>
            </a:pPr>
            <a:endParaRPr sz="2900" dirty="0"/>
          </a:p>
          <a:p>
            <a:pPr indent="-514350">
              <a:buFont typeface="+mj-lt"/>
              <a:buAutoNum type="arabicPeriod"/>
            </a:pPr>
            <a:r>
              <a:rPr sz="2900" b="1" i="1" dirty="0"/>
              <a:t>Services.</a:t>
            </a:r>
            <a:r>
              <a:rPr sz="2900" dirty="0"/>
              <a:t> Negotiate specific </a:t>
            </a:r>
            <a:r>
              <a:rPr sz="2900" dirty="0" err="1"/>
              <a:t>sectoral</a:t>
            </a:r>
            <a:r>
              <a:rPr sz="2900" dirty="0"/>
              <a:t> commitments on labor mobility, for services professionals as part of Mode 4 on the movement of persons</a:t>
            </a:r>
          </a:p>
          <a:p>
            <a:pPr indent="-514350">
              <a:buFont typeface="+mj-lt"/>
              <a:buAutoNum type="arabicPeriod"/>
            </a:pPr>
            <a:endParaRPr sz="2900" dirty="0"/>
          </a:p>
          <a:p>
            <a:pPr indent="-514350">
              <a:buFont typeface="+mj-lt"/>
              <a:buAutoNum type="arabicPeriod"/>
            </a:pPr>
            <a:r>
              <a:rPr sz="2900" b="1" i="1" dirty="0"/>
              <a:t>Energy.</a:t>
            </a:r>
            <a:r>
              <a:rPr sz="2900" dirty="0"/>
              <a:t> Negotiate a multilateral agreement on solar energy imports from the MENA</a:t>
            </a:r>
          </a:p>
          <a:p>
            <a:pPr indent="-514350">
              <a:buFont typeface="+mj-lt"/>
              <a:buAutoNum type="arabicPeriod"/>
            </a:pPr>
            <a:endParaRPr sz="2900" dirty="0"/>
          </a:p>
          <a:p>
            <a:pPr indent="-514350">
              <a:buFont typeface="+mj-lt"/>
              <a:buAutoNum type="arabicPeriod"/>
            </a:pPr>
            <a:r>
              <a:rPr sz="2900" b="1" i="1" dirty="0"/>
              <a:t>Migration.</a:t>
            </a:r>
            <a:r>
              <a:rPr sz="2900" dirty="0"/>
              <a:t> Launch labor mobility partnerships or similar mobility schemes, especially for less-skilled workers, including visa facilitation</a:t>
            </a:r>
          </a:p>
          <a:p>
            <a:pPr indent="-514350">
              <a:buFont typeface="+mj-lt"/>
              <a:buAutoNum type="arabicPeriod"/>
            </a:pPr>
            <a:endParaRPr sz="2900" dirty="0"/>
          </a:p>
          <a:p>
            <a:pPr indent="-514350">
              <a:buFont typeface="+mj-lt"/>
              <a:buAutoNum type="arabicPeriod"/>
            </a:pPr>
            <a:r>
              <a:rPr sz="2900" b="1" i="1" dirty="0"/>
              <a:t>Intra-Arab integration.</a:t>
            </a:r>
            <a:r>
              <a:rPr sz="2900" dirty="0"/>
              <a:t> Adopt and implement flexible rules of origin in preferential trade agreements, including an EU regional convention on preferential Pan-Euro-Mediterranean rules of origin </a:t>
            </a:r>
          </a:p>
          <a:p>
            <a:endParaRPr sz="2900" dirty="0"/>
          </a:p>
        </p:txBody>
      </p:sp>
      <p:sp>
        <p:nvSpPr>
          <p:cNvPr id="5" name="Slide Number Placeholder 4"/>
          <p:cNvSpPr>
            <a:spLocks noGrp="1"/>
          </p:cNvSpPr>
          <p:nvPr>
            <p:ph type="sldNum" sz="quarter" idx="12"/>
          </p:nvPr>
        </p:nvSpPr>
        <p:spPr>
          <a:ln/>
        </p:spPr>
        <p:txBody>
          <a:bodyPr/>
          <a:lstStyle/>
          <a:p>
            <a:r>
              <a:rPr/>
              <a:t>32</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95" y="381004"/>
            <a:ext cx="8534395" cy="758953"/>
          </a:xfrm>
          <a:ln/>
        </p:spPr>
        <p:txBody>
          <a:bodyPr>
            <a:normAutofit fontScale="90000"/>
          </a:bodyPr>
          <a:lstStyle/>
          <a:p>
            <a:r>
              <a:rPr/>
              <a:t>What must Deauville Partnership countries (Egypt, Jordan, Tunisia, Morocco, Libya) do?</a:t>
            </a:r>
          </a:p>
        </p:txBody>
      </p:sp>
      <p:sp>
        <p:nvSpPr>
          <p:cNvPr id="3" name="Content Placeholder 2"/>
          <p:cNvSpPr>
            <a:spLocks noGrp="1"/>
          </p:cNvSpPr>
          <p:nvPr>
            <p:ph sz="quarter" idx="1"/>
          </p:nvPr>
        </p:nvSpPr>
        <p:spPr>
          <a:ln/>
        </p:spPr>
        <p:txBody>
          <a:bodyPr>
            <a:normAutofit/>
          </a:bodyPr>
          <a:lstStyle/>
          <a:p>
            <a:r>
              <a:rPr dirty="0"/>
              <a:t>Parallel implementation of complementary domestic policies as part of a comprehensive reform agenda to improve competitiveness – critical to take advantage from enhanced market </a:t>
            </a:r>
            <a:r>
              <a:rPr dirty="0" smtClean="0"/>
              <a:t>access</a:t>
            </a:r>
            <a:endParaRPr lang="en-US" dirty="0" smtClean="0"/>
          </a:p>
          <a:p>
            <a:r>
              <a:rPr lang="en-US" dirty="0" smtClean="0"/>
              <a:t>Put in place institutional mechanisms to negotiate, implement, and evaluate the process of regulatory and policy convergence</a:t>
            </a:r>
            <a:endParaRPr dirty="0"/>
          </a:p>
          <a:p>
            <a:endParaRPr dirty="0"/>
          </a:p>
        </p:txBody>
      </p:sp>
      <p:sp>
        <p:nvSpPr>
          <p:cNvPr id="5" name="Slide Number Placeholder 4"/>
          <p:cNvSpPr>
            <a:spLocks noGrp="1"/>
          </p:cNvSpPr>
          <p:nvPr>
            <p:ph type="sldNum" sz="quarter" idx="12"/>
          </p:nvPr>
        </p:nvSpPr>
        <p:spPr>
          <a:ln/>
        </p:spPr>
        <p:txBody>
          <a:bodyPr/>
          <a:lstStyle/>
          <a:p>
            <a:r>
              <a:rPr/>
              <a:t>33</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txBody>
          <a:bodyPr>
            <a:normAutofit/>
          </a:bodyPr>
          <a:lstStyle/>
          <a:p>
            <a:r>
              <a:rPr sz="3000"/>
              <a:t>The difficult political economy of openness</a:t>
            </a:r>
          </a:p>
        </p:txBody>
      </p:sp>
      <p:sp>
        <p:nvSpPr>
          <p:cNvPr id="3" name="Content Placeholder 2"/>
          <p:cNvSpPr>
            <a:spLocks noGrp="1"/>
          </p:cNvSpPr>
          <p:nvPr>
            <p:ph sz="quarter" idx="1"/>
          </p:nvPr>
        </p:nvSpPr>
        <p:spPr>
          <a:xfrm>
            <a:off x="301753" y="1527046"/>
            <a:ext cx="8503922" cy="4797558"/>
          </a:xfrm>
          <a:ln/>
        </p:spPr>
        <p:txBody>
          <a:bodyPr>
            <a:normAutofit lnSpcReduction="10000"/>
          </a:bodyPr>
          <a:lstStyle/>
          <a:p>
            <a:r>
              <a:rPr dirty="0"/>
              <a:t>Skepticism about the value and integrity of the private sector, and the merits of trade and FDI:</a:t>
            </a:r>
          </a:p>
          <a:p>
            <a:pPr lvl="1"/>
            <a:r>
              <a:rPr dirty="0"/>
              <a:t>Recent opening did not generate all the advertised benefits—”crony capitalism”</a:t>
            </a:r>
          </a:p>
          <a:p>
            <a:pPr lvl="1"/>
            <a:r>
              <a:rPr dirty="0"/>
              <a:t>Benefits have been captured by a well connected few</a:t>
            </a:r>
          </a:p>
          <a:p>
            <a:pPr lvl="1"/>
            <a:r>
              <a:rPr dirty="0"/>
              <a:t>Concerns about income and wealth inequalities</a:t>
            </a:r>
          </a:p>
          <a:p>
            <a:pPr lvl="1"/>
            <a:r>
              <a:rPr dirty="0"/>
              <a:t>Managing expectations – population expects a better life now!</a:t>
            </a:r>
          </a:p>
          <a:p>
            <a:endParaRPr dirty="0"/>
          </a:p>
          <a:p>
            <a:r>
              <a:rPr dirty="0"/>
              <a:t>In particular, among two groups: </a:t>
            </a:r>
          </a:p>
          <a:p>
            <a:pPr lvl="1"/>
            <a:r>
              <a:rPr dirty="0"/>
              <a:t>Vested interests that benefited from privileges</a:t>
            </a:r>
          </a:p>
          <a:p>
            <a:pPr lvl="1"/>
            <a:r>
              <a:rPr dirty="0"/>
              <a:t>Groups that have an ideological resistance to economic integration</a:t>
            </a:r>
          </a:p>
          <a:p>
            <a:pPr lvl="1"/>
            <a:endParaRPr dirty="0"/>
          </a:p>
        </p:txBody>
      </p:sp>
      <p:sp>
        <p:nvSpPr>
          <p:cNvPr id="5" name="Slide Number Placeholder 4"/>
          <p:cNvSpPr>
            <a:spLocks noGrp="1"/>
          </p:cNvSpPr>
          <p:nvPr>
            <p:ph type="sldNum" sz="quarter" idx="12"/>
          </p:nvPr>
        </p:nvSpPr>
        <p:spPr>
          <a:ln/>
        </p:spPr>
        <p:txBody>
          <a:bodyPr/>
          <a:lstStyle/>
          <a:p>
            <a:r>
              <a:rPr/>
              <a:t>11</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txBody>
          <a:bodyPr>
            <a:normAutofit fontScale="90000"/>
          </a:bodyPr>
          <a:lstStyle/>
          <a:p>
            <a:r>
              <a:rPr/>
              <a:t>Flat share of global exports of goods and services </a:t>
            </a:r>
          </a:p>
        </p:txBody>
      </p:sp>
      <p:pic>
        <p:nvPicPr>
          <p:cNvPr id="4" name="Content Placeholder 3"/>
          <p:cNvPicPr>
            <a:picLocks noGrp="1"/>
          </p:cNvPicPr>
          <p:nvPr>
            <p:ph sz="quarter" idx="1"/>
          </p:nvPr>
        </p:nvPicPr>
        <p:blipFill>
          <a:blip r:embed="rId2" cstate="print"/>
          <a:stretch>
            <a:fillRect/>
          </a:stretch>
        </p:blipFill>
        <p:spPr bwMode="auto">
          <a:xfrm>
            <a:off x="549301" y="1668330"/>
            <a:ext cx="8008869" cy="4289696"/>
          </a:xfrm>
          <a:prstGeom prst="rect">
            <a:avLst/>
          </a:prstGeom>
          <a:noFill/>
          <a:ln w="9525">
            <a:noFill/>
            <a:miter lim="800000"/>
            <a:headEnd/>
            <a:tailEnd/>
          </a:ln>
        </p:spPr>
      </p:pic>
      <p:sp>
        <p:nvSpPr>
          <p:cNvPr id="5" name="TextBox 4"/>
          <p:cNvSpPr txBox="1"/>
          <p:nvPr/>
        </p:nvSpPr>
        <p:spPr>
          <a:xfrm>
            <a:off x="304795" y="6324604"/>
            <a:ext cx="8686800" cy="261611"/>
          </a:xfrm>
          <a:prstGeom prst="rect">
            <a:avLst/>
          </a:prstGeom>
          <a:noFill/>
          <a:ln/>
        </p:spPr>
        <p:txBody>
          <a:bodyPr wrap="square" rtlCol="0">
            <a:spAutoFit/>
          </a:bodyPr>
          <a:lstStyle/>
          <a:p>
            <a:r>
              <a:rPr sz="1100" i="1"/>
              <a:t>Source:  </a:t>
            </a:r>
            <a:r>
              <a:rPr sz="1100"/>
              <a:t>Regional Economic Developments and Prospects, MENA, World Bank, 2011</a:t>
            </a:r>
          </a:p>
        </p:txBody>
      </p:sp>
      <p:sp>
        <p:nvSpPr>
          <p:cNvPr id="7" name="Slide Number Placeholder 6"/>
          <p:cNvSpPr>
            <a:spLocks noGrp="1"/>
          </p:cNvSpPr>
          <p:nvPr>
            <p:ph type="sldNum" sz="quarter" idx="12"/>
          </p:nvPr>
        </p:nvSpPr>
        <p:spPr>
          <a:ln/>
        </p:spPr>
        <p:txBody>
          <a:bodyPr/>
          <a:lstStyle/>
          <a:p>
            <a:r>
              <a:rPr/>
              <a:t>4</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3" y="228600"/>
            <a:ext cx="8534395" cy="838204"/>
          </a:xfrm>
          <a:ln/>
        </p:spPr>
        <p:txBody>
          <a:bodyPr>
            <a:normAutofit fontScale="90000"/>
          </a:bodyPr>
          <a:lstStyle/>
          <a:p>
            <a:pPr algn="ctr"/>
            <a:r>
              <a:rPr/>
              <a:t>Limited intra-MENA integration </a:t>
            </a:r>
            <a:br>
              <a:rPr/>
            </a:br>
            <a:r>
              <a:rPr sz="3100"/>
              <a:t>Measured by nonoil exports</a:t>
            </a:r>
          </a:p>
        </p:txBody>
      </p:sp>
      <p:pic>
        <p:nvPicPr>
          <p:cNvPr id="4" name="Content Placeholder 3"/>
          <p:cNvPicPr>
            <a:picLocks noGrp="1"/>
          </p:cNvPicPr>
          <p:nvPr>
            <p:ph sz="quarter" idx="1"/>
          </p:nvPr>
        </p:nvPicPr>
        <p:blipFill>
          <a:blip r:embed="rId2" cstate="print"/>
          <a:stretch>
            <a:fillRect/>
          </a:stretch>
        </p:blipFill>
        <p:spPr bwMode="auto">
          <a:xfrm>
            <a:off x="915962" y="1527171"/>
            <a:ext cx="7275560" cy="4572000"/>
          </a:xfrm>
          <a:prstGeom prst="rect">
            <a:avLst/>
          </a:prstGeom>
          <a:noFill/>
          <a:ln w="9525">
            <a:noFill/>
            <a:miter lim="800000"/>
            <a:headEnd/>
            <a:tailEnd/>
          </a:ln>
        </p:spPr>
      </p:pic>
      <p:sp>
        <p:nvSpPr>
          <p:cNvPr id="5" name="TextBox 4"/>
          <p:cNvSpPr txBox="1"/>
          <p:nvPr/>
        </p:nvSpPr>
        <p:spPr>
          <a:xfrm>
            <a:off x="304795" y="6324604"/>
            <a:ext cx="8686800" cy="277001"/>
          </a:xfrm>
          <a:prstGeom prst="rect">
            <a:avLst/>
          </a:prstGeom>
          <a:noFill/>
          <a:ln/>
        </p:spPr>
        <p:txBody>
          <a:bodyPr wrap="square" rtlCol="0">
            <a:spAutoFit/>
          </a:bodyPr>
          <a:lstStyle/>
          <a:p>
            <a:r>
              <a:rPr sz="1200" i="1"/>
              <a:t>Source: </a:t>
            </a:r>
            <a:r>
              <a:rPr sz="1200"/>
              <a:t>World Bank (staff calculations), 2011</a:t>
            </a:r>
          </a:p>
        </p:txBody>
      </p:sp>
      <p:sp>
        <p:nvSpPr>
          <p:cNvPr id="7" name="Slide Number Placeholder 6"/>
          <p:cNvSpPr>
            <a:spLocks noGrp="1"/>
          </p:cNvSpPr>
          <p:nvPr>
            <p:ph type="sldNum" sz="quarter" idx="12"/>
          </p:nvPr>
        </p:nvSpPr>
        <p:spPr>
          <a:ln/>
        </p:spPr>
        <p:txBody>
          <a:bodyPr/>
          <a:lstStyle/>
          <a:p>
            <a:r>
              <a:rPr/>
              <a:t>5</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txBody>
          <a:bodyPr>
            <a:normAutofit/>
          </a:bodyPr>
          <a:lstStyle/>
          <a:p>
            <a:r>
              <a:rPr/>
              <a:t>FDI inflows surged</a:t>
            </a:r>
          </a:p>
        </p:txBody>
      </p:sp>
      <p:pic>
        <p:nvPicPr>
          <p:cNvPr id="4" name="Content Placeholder 3"/>
          <p:cNvPicPr>
            <a:picLocks noGrp="1"/>
          </p:cNvPicPr>
          <p:nvPr>
            <p:ph sz="quarter" idx="1"/>
          </p:nvPr>
        </p:nvPicPr>
        <p:blipFill>
          <a:blip r:embed="rId2" cstate="print"/>
          <a:stretch>
            <a:fillRect/>
          </a:stretch>
        </p:blipFill>
        <p:spPr bwMode="auto">
          <a:xfrm>
            <a:off x="1371600" y="2057400"/>
            <a:ext cx="6252218" cy="4129422"/>
          </a:xfrm>
          <a:prstGeom prst="rect">
            <a:avLst/>
          </a:prstGeom>
          <a:noFill/>
          <a:ln w="9525">
            <a:noFill/>
            <a:miter lim="800000"/>
            <a:headEnd/>
            <a:tailEnd/>
          </a:ln>
        </p:spPr>
      </p:pic>
      <p:sp>
        <p:nvSpPr>
          <p:cNvPr id="5" name="TextBox 4"/>
          <p:cNvSpPr txBox="1"/>
          <p:nvPr/>
        </p:nvSpPr>
        <p:spPr>
          <a:xfrm>
            <a:off x="304795" y="6324604"/>
            <a:ext cx="8686800" cy="261611"/>
          </a:xfrm>
          <a:prstGeom prst="rect">
            <a:avLst/>
          </a:prstGeom>
          <a:noFill/>
          <a:ln/>
        </p:spPr>
        <p:txBody>
          <a:bodyPr wrap="square" rtlCol="0">
            <a:spAutoFit/>
          </a:bodyPr>
          <a:lstStyle/>
          <a:p>
            <a:r>
              <a:rPr sz="1100" i="1"/>
              <a:t>Source:  </a:t>
            </a:r>
            <a:r>
              <a:rPr sz="1100"/>
              <a:t>Regional Economic Developments and Prospects, MENA, World Bank, 2011</a:t>
            </a:r>
          </a:p>
        </p:txBody>
      </p:sp>
      <p:sp>
        <p:nvSpPr>
          <p:cNvPr id="6" name="TextBox 5"/>
          <p:cNvSpPr txBox="1"/>
          <p:nvPr/>
        </p:nvSpPr>
        <p:spPr>
          <a:xfrm>
            <a:off x="2133595" y="1676395"/>
            <a:ext cx="4267204" cy="369326"/>
          </a:xfrm>
          <a:prstGeom prst="rect">
            <a:avLst/>
          </a:prstGeom>
          <a:noFill/>
          <a:ln/>
        </p:spPr>
        <p:txBody>
          <a:bodyPr wrap="square" rtlCol="0">
            <a:spAutoFit/>
          </a:bodyPr>
          <a:lstStyle/>
          <a:p>
            <a:pPr algn="ctr"/>
            <a:r>
              <a:rPr i="1"/>
              <a:t>In percent of GDP</a:t>
            </a:r>
          </a:p>
        </p:txBody>
      </p:sp>
      <p:sp>
        <p:nvSpPr>
          <p:cNvPr id="8" name="Slide Number Placeholder 7"/>
          <p:cNvSpPr>
            <a:spLocks noGrp="1"/>
          </p:cNvSpPr>
          <p:nvPr>
            <p:ph type="sldNum" sz="quarter" idx="12"/>
          </p:nvPr>
        </p:nvSpPr>
        <p:spPr>
          <a:ln/>
        </p:spPr>
        <p:txBody>
          <a:bodyPr/>
          <a:lstStyle/>
          <a:p>
            <a:r>
              <a:rPr/>
              <a:t>6</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txBody>
          <a:bodyPr>
            <a:normAutofit/>
          </a:bodyPr>
          <a:lstStyle/>
          <a:p>
            <a:r>
              <a:rPr/>
              <a:t>Mainly in real estate and mining</a:t>
            </a:r>
          </a:p>
        </p:txBody>
      </p:sp>
      <p:pic>
        <p:nvPicPr>
          <p:cNvPr id="8" name="Content Placeholder 7"/>
          <p:cNvPicPr>
            <a:picLocks noGrp="1"/>
          </p:cNvPicPr>
          <p:nvPr>
            <p:ph sz="quarter" idx="1"/>
          </p:nvPr>
        </p:nvPicPr>
        <p:blipFill>
          <a:blip r:embed="rId2" cstate="print"/>
          <a:stretch>
            <a:fillRect/>
          </a:stretch>
        </p:blipFill>
        <p:spPr bwMode="auto">
          <a:xfrm>
            <a:off x="1219195" y="1972916"/>
            <a:ext cx="6934195" cy="4351673"/>
          </a:xfrm>
          <a:prstGeom prst="rect">
            <a:avLst/>
          </a:prstGeom>
          <a:noFill/>
          <a:ln w="9525">
            <a:noFill/>
            <a:miter lim="800000"/>
            <a:headEnd/>
            <a:tailEnd/>
          </a:ln>
        </p:spPr>
      </p:pic>
      <p:sp>
        <p:nvSpPr>
          <p:cNvPr id="5" name="TextBox 4"/>
          <p:cNvSpPr txBox="1"/>
          <p:nvPr/>
        </p:nvSpPr>
        <p:spPr>
          <a:xfrm>
            <a:off x="304795" y="6324604"/>
            <a:ext cx="8686800" cy="261611"/>
          </a:xfrm>
          <a:prstGeom prst="rect">
            <a:avLst/>
          </a:prstGeom>
          <a:noFill/>
          <a:ln/>
        </p:spPr>
        <p:txBody>
          <a:bodyPr wrap="square" rtlCol="0">
            <a:spAutoFit/>
          </a:bodyPr>
          <a:lstStyle/>
          <a:p>
            <a:r>
              <a:rPr sz="1100" i="1"/>
              <a:t>Source:  </a:t>
            </a:r>
            <a:r>
              <a:rPr sz="1100"/>
              <a:t>Regional Economic Developments and Prospects, MENA, World Bank, 2011</a:t>
            </a:r>
          </a:p>
        </p:txBody>
      </p:sp>
      <p:sp>
        <p:nvSpPr>
          <p:cNvPr id="6" name="TextBox 5"/>
          <p:cNvSpPr txBox="1"/>
          <p:nvPr/>
        </p:nvSpPr>
        <p:spPr>
          <a:xfrm>
            <a:off x="1447795" y="1524004"/>
            <a:ext cx="6172200" cy="369326"/>
          </a:xfrm>
          <a:prstGeom prst="rect">
            <a:avLst/>
          </a:prstGeom>
          <a:noFill/>
          <a:ln/>
        </p:spPr>
        <p:txBody>
          <a:bodyPr wrap="square" rtlCol="0">
            <a:spAutoFit/>
          </a:bodyPr>
          <a:lstStyle/>
          <a:p>
            <a:pPr algn="ctr"/>
            <a:r>
              <a:rPr i="1"/>
              <a:t>Share of greenfield FDI inflows by sector</a:t>
            </a:r>
          </a:p>
        </p:txBody>
      </p:sp>
      <p:sp>
        <p:nvSpPr>
          <p:cNvPr id="9" name="Slide Number Placeholder 8"/>
          <p:cNvSpPr>
            <a:spLocks noGrp="1"/>
          </p:cNvSpPr>
          <p:nvPr>
            <p:ph type="sldNum" sz="quarter" idx="12"/>
          </p:nvPr>
        </p:nvSpPr>
        <p:spPr>
          <a:ln/>
        </p:spPr>
        <p:txBody>
          <a:bodyPr/>
          <a:lstStyle/>
          <a:p>
            <a:r>
              <a:rPr/>
              <a:t>7</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txBody>
          <a:bodyPr/>
          <a:lstStyle/>
          <a:p>
            <a:r>
              <a:rPr lang="en-US" dirty="0" smtClean="0"/>
              <a:t>Explaining MENA’s poor trade performance</a:t>
            </a:r>
            <a:endParaRPr dirty="0"/>
          </a:p>
        </p:txBody>
      </p:sp>
      <p:sp>
        <p:nvSpPr>
          <p:cNvPr id="3" name="Slide Number Placeholder 2"/>
          <p:cNvSpPr>
            <a:spLocks noGrp="1"/>
          </p:cNvSpPr>
          <p:nvPr>
            <p:ph type="sldNum" sz="quarter" idx="12"/>
          </p:nvPr>
        </p:nvSpPr>
        <p:spPr>
          <a:ln/>
        </p:spPr>
        <p:txBody>
          <a:bodyPr/>
          <a:lstStyle/>
          <a:p>
            <a:r>
              <a:rPr/>
              <a:t>8</a:t>
            </a:r>
          </a:p>
        </p:txBody>
      </p:sp>
      <p:sp>
        <p:nvSpPr>
          <p:cNvPr id="4" name="Content Placeholder 3"/>
          <p:cNvSpPr>
            <a:spLocks noGrp="1"/>
          </p:cNvSpPr>
          <p:nvPr>
            <p:ph sz="quarter" idx="1"/>
          </p:nvPr>
        </p:nvSpPr>
        <p:spPr>
          <a:ln/>
        </p:spPr>
        <p:txBody>
          <a:bodyPr/>
          <a:lstStyle/>
          <a:p>
            <a:r>
              <a:rPr dirty="0"/>
              <a:t>No lack of trade and </a:t>
            </a:r>
            <a:r>
              <a:rPr sz="3000" dirty="0"/>
              <a:t>investment </a:t>
            </a:r>
            <a:r>
              <a:rPr dirty="0"/>
              <a:t>reforms, per se</a:t>
            </a:r>
          </a:p>
          <a:p>
            <a:r>
              <a:rPr dirty="0"/>
              <a:t>But</a:t>
            </a:r>
          </a:p>
          <a:p>
            <a:pPr lvl="1"/>
            <a:r>
              <a:rPr sz="3000" dirty="0"/>
              <a:t>Partial and narrow</a:t>
            </a:r>
          </a:p>
          <a:p>
            <a:pPr lvl="1"/>
            <a:r>
              <a:rPr sz="3000" dirty="0"/>
              <a:t>De jure, de facto</a:t>
            </a:r>
          </a:p>
          <a:p>
            <a:r>
              <a:rPr dirty="0"/>
              <a:t>Hence,</a:t>
            </a:r>
          </a:p>
          <a:p>
            <a:pPr lvl="1"/>
            <a:r>
              <a:rPr sz="3000" dirty="0"/>
              <a:t>Limited benefits</a:t>
            </a:r>
          </a:p>
          <a:p>
            <a:pPr lvl="1"/>
            <a:r>
              <a:rPr sz="3000" dirty="0"/>
              <a:t>Captured by a few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3" y="228600"/>
            <a:ext cx="8842246" cy="758953"/>
          </a:xfrm>
          <a:ln/>
        </p:spPr>
        <p:txBody>
          <a:bodyPr>
            <a:noAutofit/>
          </a:bodyPr>
          <a:lstStyle/>
          <a:p>
            <a:r>
              <a:rPr sz="3600"/>
              <a:t>Meanwhile</a:t>
            </a:r>
            <a:r>
              <a:rPr sz="3600">
                <a:ea typeface="+mj-ea"/>
                <a:cs typeface="+mj-cs"/>
              </a:rPr>
              <a:t>, the trade agenda has changed</a:t>
            </a:r>
          </a:p>
        </p:txBody>
      </p:sp>
      <p:sp>
        <p:nvSpPr>
          <p:cNvPr id="3" name="Slide Number Placeholder 2"/>
          <p:cNvSpPr>
            <a:spLocks noGrp="1"/>
          </p:cNvSpPr>
          <p:nvPr>
            <p:ph type="sldNum" sz="quarter" idx="12"/>
          </p:nvPr>
        </p:nvSpPr>
        <p:spPr>
          <a:ln/>
        </p:spPr>
        <p:txBody>
          <a:bodyPr/>
          <a:lstStyle/>
          <a:p>
            <a:r>
              <a:rPr/>
              <a:t>9</a:t>
            </a:r>
          </a:p>
        </p:txBody>
      </p:sp>
      <p:pic>
        <p:nvPicPr>
          <p:cNvPr id="1027" name="Picture 3"/>
          <p:cNvPicPr>
            <a:picLocks noGrp="1" noChangeAspect="1" noChangeArrowheads="1"/>
          </p:cNvPicPr>
          <p:nvPr>
            <p:ph sz="quarter" idx="1"/>
          </p:nvPr>
        </p:nvPicPr>
        <p:blipFill>
          <a:blip r:embed="rId2" cstate="print"/>
          <a:srcRect/>
          <a:stretch>
            <a:fillRect/>
          </a:stretch>
        </p:blipFill>
        <p:spPr bwMode="auto">
          <a:xfrm>
            <a:off x="1472407" y="1550989"/>
            <a:ext cx="6162670" cy="4524379"/>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7965</TotalTime>
  <Words>2083</Words>
  <Application>Microsoft Office PowerPoint</Application>
  <PresentationFormat>On-screen Show (4:3)</PresentationFormat>
  <Paragraphs>203</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Civic</vt:lpstr>
      <vt:lpstr>   From Political to Economic Awakening in the Arab World:  The Path of Economic Integration</vt:lpstr>
      <vt:lpstr>Background - Trade and FDI Report</vt:lpstr>
      <vt:lpstr>Why picking on trade and FDI?</vt:lpstr>
      <vt:lpstr>Flat share of global exports of goods and services </vt:lpstr>
      <vt:lpstr>Limited intra-MENA integration  Measured by nonoil exports</vt:lpstr>
      <vt:lpstr>FDI inflows surged</vt:lpstr>
      <vt:lpstr>Mainly in real estate and mining</vt:lpstr>
      <vt:lpstr>Explaining MENA’s poor trade performance</vt:lpstr>
      <vt:lpstr>Meanwhile, the trade agenda has changed</vt:lpstr>
      <vt:lpstr>Global value chain require much deeper integration and behind the border reforms</vt:lpstr>
      <vt:lpstr>PowerPoint Presentation</vt:lpstr>
      <vt:lpstr>The main proposal of the report</vt:lpstr>
      <vt:lpstr>Report details 4 Areas of Reform and 16 Priorities</vt:lpstr>
      <vt:lpstr>Key trade facilitation issues</vt:lpstr>
      <vt:lpstr> Trade Facilitation Priorities</vt:lpstr>
      <vt:lpstr>Two short term recommendations</vt:lpstr>
      <vt:lpstr>Two medium term recommendations</vt:lpstr>
      <vt:lpstr>Emulating Turkey</vt:lpstr>
      <vt:lpstr>Thank you</vt:lpstr>
      <vt:lpstr> 1.  Market access and regulations Priority #1</vt:lpstr>
      <vt:lpstr> 1.  Market access and regulations Priority #2</vt:lpstr>
      <vt:lpstr> 1.  Market access and regulations Priority #3</vt:lpstr>
      <vt:lpstr> 1.  Market access and regulations Priority #4</vt:lpstr>
      <vt:lpstr> 1.  Market access and regulations Priority #5</vt:lpstr>
      <vt:lpstr> 1.  Market access and regulations Priority #6</vt:lpstr>
      <vt:lpstr> 2. Competitiveness, diversification  Priority #1</vt:lpstr>
      <vt:lpstr> 2. Competitiveness, diversification  Priority #2</vt:lpstr>
      <vt:lpstr> 2. Competitiveness, diversification  Priority #3</vt:lpstr>
      <vt:lpstr> 2. Competitiveness, diversification  Priority #4</vt:lpstr>
      <vt:lpstr> 3. Trade facilitation, trade finance Priority #2</vt:lpstr>
      <vt:lpstr> 3. Trade facilitation, trade finance Priority #3</vt:lpstr>
      <vt:lpstr> 4. Inclusiveness, sustainability Priority #1</vt:lpstr>
      <vt:lpstr> 4. Inclusiveness, sustainability Priority #2</vt:lpstr>
      <vt:lpstr> 4. Inclusiveness, sustainability Priority #3</vt:lpstr>
      <vt:lpstr>What could Deauville Partners do?</vt:lpstr>
      <vt:lpstr>Credibility through 6 early actions</vt:lpstr>
      <vt:lpstr>What must Deauville Partnership countries (Egypt, Jordan, Tunisia, Morocco, Libya) do?</vt:lpstr>
      <vt:lpstr>The difficult political economy of openness</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Wb323230</dc:creator>
  <cp:lastModifiedBy>Jean-Pierre Chauffour</cp:lastModifiedBy>
  <cp:revision>110</cp:revision>
  <dcterms:created xsi:type="dcterms:W3CDTF">2011-09-07T21:50:25Z</dcterms:created>
  <dcterms:modified xsi:type="dcterms:W3CDTF">2013-04-10T07:59:08Z</dcterms:modified>
</cp:coreProperties>
</file>