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xls" ContentType="application/vnd.ms-exce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diagrams/quickStyle1.xml" ContentType="application/vnd.openxmlformats-officedocument.drawingml.diagramStyle+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86" r:id="rId2"/>
    <p:sldMasterId id="2147483842" r:id="rId3"/>
  </p:sldMasterIdLst>
  <p:notesMasterIdLst>
    <p:notesMasterId r:id="rId28"/>
  </p:notesMasterIdLst>
  <p:handoutMasterIdLst>
    <p:handoutMasterId r:id="rId29"/>
  </p:handoutMasterIdLst>
  <p:sldIdLst>
    <p:sldId id="323" r:id="rId4"/>
    <p:sldId id="329" r:id="rId5"/>
    <p:sldId id="333" r:id="rId6"/>
    <p:sldId id="331" r:id="rId7"/>
    <p:sldId id="332" r:id="rId8"/>
    <p:sldId id="350" r:id="rId9"/>
    <p:sldId id="335" r:id="rId10"/>
    <p:sldId id="341" r:id="rId11"/>
    <p:sldId id="336" r:id="rId12"/>
    <p:sldId id="348" r:id="rId13"/>
    <p:sldId id="337" r:id="rId14"/>
    <p:sldId id="349" r:id="rId15"/>
    <p:sldId id="352" r:id="rId16"/>
    <p:sldId id="339" r:id="rId17"/>
    <p:sldId id="326" r:id="rId18"/>
    <p:sldId id="327" r:id="rId19"/>
    <p:sldId id="346" r:id="rId20"/>
    <p:sldId id="342" r:id="rId21"/>
    <p:sldId id="343" r:id="rId22"/>
    <p:sldId id="344" r:id="rId23"/>
    <p:sldId id="345" r:id="rId24"/>
    <p:sldId id="351" r:id="rId25"/>
    <p:sldId id="353" r:id="rId26"/>
    <p:sldId id="347" r:id="rId27"/>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5A5"/>
    <a:srgbClr val="EDBE61"/>
    <a:srgbClr val="EE7858"/>
    <a:srgbClr val="C3DEF5"/>
    <a:srgbClr val="3399FF"/>
    <a:srgbClr val="C7E6A4"/>
    <a:srgbClr val="A9D0F1"/>
    <a:srgbClr val="BA8CD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6471" autoAdjust="0"/>
    <p:restoredTop sz="91980" autoAdjust="0"/>
  </p:normalViewPr>
  <p:slideViewPr>
    <p:cSldViewPr>
      <p:cViewPr>
        <p:scale>
          <a:sx n="100" d="100"/>
          <a:sy n="100" d="100"/>
        </p:scale>
        <p:origin x="-24" y="5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GTAP%202012\Concepte%20note\Intratarde.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795715\Desktop\information%20sheet\Arab%20countriestrade%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795715\Desktop\information%20sheet\Arab%20countriestrade%20data.xlsx" TargetMode="External"/></Relationships>
</file>

<file path=ppt/charts/_rels/chart5.xml.rels><?xml version="1.0" encoding="UTF-8" standalone="yes"?>
<Relationships xmlns="http://schemas.openxmlformats.org/package/2006/relationships"><Relationship Id="rId2" Type="http://schemas.openxmlformats.org/officeDocument/2006/relationships/oleObject" Target="file:///F:\UNCTAD\Para166\Excel\Others\Used%20in%20slides\International%20Trade%20Center.xlsx" TargetMode="External"/><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oleObject" Target="file:///C:\Documents%20and%20Settings\user\My%20Documents\Arab%20Integration\Res_Mac1.xlsx" TargetMode="External"/><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2" Type="http://schemas.openxmlformats.org/officeDocument/2006/relationships/oleObject" Target="file:///C:\Documents%20and%20Settings\user\My%20Documents\Arab%20Integration\Res_Mac1.xlsx" TargetMode="External"/><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2" Type="http://schemas.openxmlformats.org/officeDocument/2006/relationships/oleObject" Target="file:///C:\Documents%20and%20Settings\ESCWAAdmin\Desktop\population%20total%20and%20GDP.xls"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lrMapOvr bg1="lt1" tx1="dk1" bg2="lt2" tx2="dk2" accent1="accent1" accent2="accent2" accent3="accent3" accent4="accent4" accent5="accent5" accent6="accent6" hlink="hlink" folHlink="folHlink"/>
  <c:chart>
    <c:plotArea>
      <c:layout>
        <c:manualLayout>
          <c:layoutTarget val="inner"/>
          <c:xMode val="edge"/>
          <c:yMode val="edge"/>
          <c:x val="0.13354060521846534"/>
          <c:y val="6.349206349206353E-2"/>
          <c:w val="0.86645940090821982"/>
          <c:h val="0.78564148231471476"/>
        </c:manualLayout>
      </c:layout>
      <c:barChart>
        <c:barDir val="col"/>
        <c:grouping val="clustered"/>
        <c:ser>
          <c:idx val="0"/>
          <c:order val="0"/>
          <c:dLbls>
            <c:txPr>
              <a:bodyPr/>
              <a:lstStyle/>
              <a:p>
                <a:pPr>
                  <a:defRPr lang="en-GB"/>
                </a:pPr>
                <a:endParaRPr lang="en-US"/>
              </a:p>
            </c:txPr>
            <c:showVal val="1"/>
          </c:dLbls>
          <c:cat>
            <c:strRef>
              <c:f>Sheet1!$A$2:$A$8</c:f>
              <c:strCache>
                <c:ptCount val="7"/>
                <c:pt idx="0">
                  <c:v>Arab league</c:v>
                </c:pt>
                <c:pt idx="1">
                  <c:v>GCC</c:v>
                </c:pt>
                <c:pt idx="2">
                  <c:v>Maghreb</c:v>
                </c:pt>
                <c:pt idx="3">
                  <c:v>UE 27</c:v>
                </c:pt>
                <c:pt idx="4">
                  <c:v>NAFTA</c:v>
                </c:pt>
                <c:pt idx="5">
                  <c:v>Asean</c:v>
                </c:pt>
                <c:pt idx="6">
                  <c:v>Africa</c:v>
                </c:pt>
              </c:strCache>
            </c:strRef>
          </c:cat>
          <c:val>
            <c:numRef>
              <c:f>Sheet1!$D$2:$D$8</c:f>
              <c:numCache>
                <c:formatCode>0.0</c:formatCode>
                <c:ptCount val="7"/>
                <c:pt idx="0">
                  <c:v>5.2068022505177165</c:v>
                </c:pt>
                <c:pt idx="1">
                  <c:v>2.5954114638968178</c:v>
                </c:pt>
                <c:pt idx="2">
                  <c:v>2.4940021168365587</c:v>
                </c:pt>
                <c:pt idx="3">
                  <c:v>64.488588225880349</c:v>
                </c:pt>
                <c:pt idx="4">
                  <c:v>48.679178288298218</c:v>
                </c:pt>
                <c:pt idx="5">
                  <c:v>24.781146196856916</c:v>
                </c:pt>
                <c:pt idx="6">
                  <c:v>12.380883127730002</c:v>
                </c:pt>
              </c:numCache>
            </c:numRef>
          </c:val>
        </c:ser>
        <c:dLbls>
          <c:showVal val="1"/>
        </c:dLbls>
        <c:gapWidth val="75"/>
        <c:axId val="104338944"/>
        <c:axId val="104340480"/>
      </c:barChart>
      <c:catAx>
        <c:axId val="104338944"/>
        <c:scaling>
          <c:orientation val="minMax"/>
        </c:scaling>
        <c:axPos val="b"/>
        <c:majorTickMark val="none"/>
        <c:tickLblPos val="nextTo"/>
        <c:txPr>
          <a:bodyPr/>
          <a:lstStyle/>
          <a:p>
            <a:pPr>
              <a:defRPr lang="en-US"/>
            </a:pPr>
            <a:endParaRPr lang="en-US"/>
          </a:p>
        </c:txPr>
        <c:crossAx val="104340480"/>
        <c:crosses val="autoZero"/>
        <c:auto val="1"/>
        <c:lblAlgn val="ctr"/>
        <c:lblOffset val="100"/>
      </c:catAx>
      <c:valAx>
        <c:axId val="104340480"/>
        <c:scaling>
          <c:orientation val="minMax"/>
        </c:scaling>
        <c:axPos val="l"/>
        <c:numFmt formatCode="0.0" sourceLinked="1"/>
        <c:majorTickMark val="none"/>
        <c:tickLblPos val="nextTo"/>
        <c:txPr>
          <a:bodyPr/>
          <a:lstStyle/>
          <a:p>
            <a:pPr>
              <a:defRPr lang="en-US"/>
            </a:pPr>
            <a:endParaRPr lang="en-US"/>
          </a:p>
        </c:txPr>
        <c:crossAx val="104338944"/>
        <c:crosses val="autoZero"/>
        <c:crossBetween val="between"/>
      </c:valAx>
    </c:plotArea>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3.7046028968601152E-2"/>
          <c:y val="2.1780303030303042E-2"/>
          <c:w val="0.86990230387868184"/>
          <c:h val="0.71925763540921062"/>
        </c:manualLayout>
      </c:layout>
      <c:barChart>
        <c:barDir val="col"/>
        <c:grouping val="clustered"/>
        <c:ser>
          <c:idx val="0"/>
          <c:order val="0"/>
          <c:tx>
            <c:v>1995</c:v>
          </c:tx>
          <c:cat>
            <c:strRef>
              <c:f>Sheet1!$B$7:$B$22</c:f>
              <c:strCache>
                <c:ptCount val="16"/>
                <c:pt idx="0">
                  <c:v>Bahrain </c:v>
                </c:pt>
                <c:pt idx="1">
                  <c:v>Egypt </c:v>
                </c:pt>
                <c:pt idx="2">
                  <c:v>Iraq </c:v>
                </c:pt>
                <c:pt idx="3">
                  <c:v>Jordan </c:v>
                </c:pt>
                <c:pt idx="4">
                  <c:v>Libya </c:v>
                </c:pt>
                <c:pt idx="5">
                  <c:v>Lebanon</c:v>
                </c:pt>
                <c:pt idx="6">
                  <c:v>Kuwait </c:v>
                </c:pt>
                <c:pt idx="7">
                  <c:v>Qatar </c:v>
                </c:pt>
                <c:pt idx="8">
                  <c:v>Oman </c:v>
                </c:pt>
                <c:pt idx="9">
                  <c:v>Morocco </c:v>
                </c:pt>
                <c:pt idx="10">
                  <c:v>Saudi Arabia </c:v>
                </c:pt>
                <c:pt idx="11">
                  <c:v>syria </c:v>
                </c:pt>
                <c:pt idx="12">
                  <c:v>Sudan </c:v>
                </c:pt>
                <c:pt idx="13">
                  <c:v>Tunisia </c:v>
                </c:pt>
                <c:pt idx="14">
                  <c:v>UAE</c:v>
                </c:pt>
                <c:pt idx="15">
                  <c:v>Yemen </c:v>
                </c:pt>
              </c:strCache>
            </c:strRef>
          </c:cat>
          <c:val>
            <c:numRef>
              <c:f>Sheet1!$C$7:$C$22</c:f>
              <c:numCache>
                <c:formatCode>General</c:formatCode>
                <c:ptCount val="16"/>
                <c:pt idx="0">
                  <c:v>0.49000000000000032</c:v>
                </c:pt>
                <c:pt idx="1">
                  <c:v>0.47000000000000008</c:v>
                </c:pt>
                <c:pt idx="2">
                  <c:v>0.91</c:v>
                </c:pt>
                <c:pt idx="3">
                  <c:v>0.62000000000000099</c:v>
                </c:pt>
                <c:pt idx="4">
                  <c:v>0.84000000000000064</c:v>
                </c:pt>
                <c:pt idx="5">
                  <c:v>0.4</c:v>
                </c:pt>
                <c:pt idx="6">
                  <c:v>0.88</c:v>
                </c:pt>
                <c:pt idx="7">
                  <c:v>0.77000000000000113</c:v>
                </c:pt>
                <c:pt idx="8">
                  <c:v>0.82000000000000062</c:v>
                </c:pt>
                <c:pt idx="9">
                  <c:v>0.5</c:v>
                </c:pt>
                <c:pt idx="10">
                  <c:v>0.79</c:v>
                </c:pt>
                <c:pt idx="11">
                  <c:v>0.73000000000000065</c:v>
                </c:pt>
                <c:pt idx="12">
                  <c:v>0.82000000000000062</c:v>
                </c:pt>
                <c:pt idx="13">
                  <c:v>0.47000000000000008</c:v>
                </c:pt>
                <c:pt idx="14">
                  <c:v>0.68</c:v>
                </c:pt>
                <c:pt idx="15">
                  <c:v>0.88</c:v>
                </c:pt>
              </c:numCache>
            </c:numRef>
          </c:val>
        </c:ser>
        <c:ser>
          <c:idx val="1"/>
          <c:order val="1"/>
          <c:tx>
            <c:v>2010</c:v>
          </c:tx>
          <c:cat>
            <c:strRef>
              <c:f>Sheet1!$B$7:$B$22</c:f>
              <c:strCache>
                <c:ptCount val="16"/>
                <c:pt idx="0">
                  <c:v>Bahrain </c:v>
                </c:pt>
                <c:pt idx="1">
                  <c:v>Egypt </c:v>
                </c:pt>
                <c:pt idx="2">
                  <c:v>Iraq </c:v>
                </c:pt>
                <c:pt idx="3">
                  <c:v>Jordan </c:v>
                </c:pt>
                <c:pt idx="4">
                  <c:v>Libya </c:v>
                </c:pt>
                <c:pt idx="5">
                  <c:v>Lebanon</c:v>
                </c:pt>
                <c:pt idx="6">
                  <c:v>Kuwait </c:v>
                </c:pt>
                <c:pt idx="7">
                  <c:v>Qatar </c:v>
                </c:pt>
                <c:pt idx="8">
                  <c:v>Oman </c:v>
                </c:pt>
                <c:pt idx="9">
                  <c:v>Morocco </c:v>
                </c:pt>
                <c:pt idx="10">
                  <c:v>Saudi Arabia </c:v>
                </c:pt>
                <c:pt idx="11">
                  <c:v>syria </c:v>
                </c:pt>
                <c:pt idx="12">
                  <c:v>Sudan </c:v>
                </c:pt>
                <c:pt idx="13">
                  <c:v>Tunisia </c:v>
                </c:pt>
                <c:pt idx="14">
                  <c:v>UAE</c:v>
                </c:pt>
                <c:pt idx="15">
                  <c:v>Yemen </c:v>
                </c:pt>
              </c:strCache>
            </c:strRef>
          </c:cat>
          <c:val>
            <c:numRef>
              <c:f>Sheet1!$D$7:$D$22</c:f>
              <c:numCache>
                <c:formatCode>General</c:formatCode>
                <c:ptCount val="16"/>
                <c:pt idx="0">
                  <c:v>0.49000000000000032</c:v>
                </c:pt>
                <c:pt idx="1">
                  <c:v>0.35000000000000031</c:v>
                </c:pt>
                <c:pt idx="2">
                  <c:v>0.81</c:v>
                </c:pt>
                <c:pt idx="3">
                  <c:v>0.48000000000000032</c:v>
                </c:pt>
                <c:pt idx="4">
                  <c:v>0.8</c:v>
                </c:pt>
                <c:pt idx="5">
                  <c:v>0.36000000000000032</c:v>
                </c:pt>
                <c:pt idx="6">
                  <c:v>0.75000000000000111</c:v>
                </c:pt>
                <c:pt idx="7">
                  <c:v>0.75000000000000111</c:v>
                </c:pt>
                <c:pt idx="8">
                  <c:v>0.64000000000000112</c:v>
                </c:pt>
                <c:pt idx="9">
                  <c:v>0.4</c:v>
                </c:pt>
                <c:pt idx="10">
                  <c:v>0.68</c:v>
                </c:pt>
                <c:pt idx="11">
                  <c:v>0.59</c:v>
                </c:pt>
                <c:pt idx="12">
                  <c:v>0.72000000000000064</c:v>
                </c:pt>
                <c:pt idx="13">
                  <c:v>0.24000000000000021</c:v>
                </c:pt>
                <c:pt idx="14">
                  <c:v>0.48000000000000032</c:v>
                </c:pt>
                <c:pt idx="15">
                  <c:v>0.73000000000000065</c:v>
                </c:pt>
              </c:numCache>
            </c:numRef>
          </c:val>
        </c:ser>
        <c:axId val="104492416"/>
        <c:axId val="104494208"/>
      </c:barChart>
      <c:catAx>
        <c:axId val="104492416"/>
        <c:scaling>
          <c:orientation val="minMax"/>
        </c:scaling>
        <c:axPos val="b"/>
        <c:tickLblPos val="nextTo"/>
        <c:txPr>
          <a:bodyPr/>
          <a:lstStyle/>
          <a:p>
            <a:pPr>
              <a:defRPr lang="en-GB"/>
            </a:pPr>
            <a:endParaRPr lang="en-US"/>
          </a:p>
        </c:txPr>
        <c:crossAx val="104494208"/>
        <c:crosses val="autoZero"/>
        <c:auto val="1"/>
        <c:lblAlgn val="ctr"/>
        <c:lblOffset val="100"/>
      </c:catAx>
      <c:valAx>
        <c:axId val="104494208"/>
        <c:scaling>
          <c:orientation val="minMax"/>
        </c:scaling>
        <c:axPos val="l"/>
        <c:majorGridlines/>
        <c:numFmt formatCode="General" sourceLinked="1"/>
        <c:tickLblPos val="nextTo"/>
        <c:txPr>
          <a:bodyPr/>
          <a:lstStyle/>
          <a:p>
            <a:pPr>
              <a:defRPr lang="en-GB"/>
            </a:pPr>
            <a:endParaRPr lang="en-US"/>
          </a:p>
        </c:txPr>
        <c:crossAx val="104492416"/>
        <c:crosses val="autoZero"/>
        <c:crossBetween val="between"/>
      </c:valAx>
    </c:plotArea>
    <c:legend>
      <c:legendPos val="r"/>
      <c:layout/>
      <c:txPr>
        <a:bodyPr/>
        <a:lstStyle/>
        <a:p>
          <a:pPr>
            <a:defRPr lang="en-GB"/>
          </a:pPr>
          <a:endParaRPr lang="en-US"/>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v>2000</c:v>
          </c:tx>
          <c:cat>
            <c:strRef>
              <c:f>Sheet2!$A$3:$A$23</c:f>
              <c:strCache>
                <c:ptCount val="21"/>
                <c:pt idx="0">
                  <c:v>SAU</c:v>
                </c:pt>
                <c:pt idx="1">
                  <c:v>ARE</c:v>
                </c:pt>
                <c:pt idx="2">
                  <c:v>BHR</c:v>
                </c:pt>
                <c:pt idx="3">
                  <c:v>QAT</c:v>
                </c:pt>
                <c:pt idx="4">
                  <c:v>KWT</c:v>
                </c:pt>
                <c:pt idx="5">
                  <c:v>OMN</c:v>
                </c:pt>
                <c:pt idx="6">
                  <c:v>TUN</c:v>
                </c:pt>
                <c:pt idx="7">
                  <c:v>DZA</c:v>
                </c:pt>
                <c:pt idx="8">
                  <c:v>LBY</c:v>
                </c:pt>
                <c:pt idx="9">
                  <c:v>MAR</c:v>
                </c:pt>
                <c:pt idx="10">
                  <c:v>MRT</c:v>
                </c:pt>
                <c:pt idx="11">
                  <c:v>EGY</c:v>
                </c:pt>
                <c:pt idx="12">
                  <c:v>SYR</c:v>
                </c:pt>
                <c:pt idx="13">
                  <c:v>IRQ</c:v>
                </c:pt>
                <c:pt idx="14">
                  <c:v>JOR</c:v>
                </c:pt>
                <c:pt idx="15">
                  <c:v>LBN</c:v>
                </c:pt>
                <c:pt idx="16">
                  <c:v>SDN</c:v>
                </c:pt>
                <c:pt idx="17">
                  <c:v>DJI</c:v>
                </c:pt>
                <c:pt idx="18">
                  <c:v>SOM</c:v>
                </c:pt>
                <c:pt idx="19">
                  <c:v>YEM</c:v>
                </c:pt>
                <c:pt idx="20">
                  <c:v>PAL</c:v>
                </c:pt>
              </c:strCache>
            </c:strRef>
          </c:cat>
          <c:val>
            <c:numRef>
              <c:f>Sheet2!$B$3:$B$23</c:f>
              <c:numCache>
                <c:formatCode>0.0</c:formatCode>
                <c:ptCount val="21"/>
                <c:pt idx="0">
                  <c:v>10.223244676</c:v>
                </c:pt>
                <c:pt idx="1">
                  <c:v>23.777934925000007</c:v>
                </c:pt>
                <c:pt idx="2">
                  <c:v>10.253189262000003</c:v>
                </c:pt>
                <c:pt idx="3">
                  <c:v>8.6300255082999993</c:v>
                </c:pt>
                <c:pt idx="4">
                  <c:v>8.2552232866999997</c:v>
                </c:pt>
                <c:pt idx="5">
                  <c:v>17.466499278999983</c:v>
                </c:pt>
                <c:pt idx="6">
                  <c:v>21.525925086000001</c:v>
                </c:pt>
                <c:pt idx="7">
                  <c:v>6.2333971224000022</c:v>
                </c:pt>
                <c:pt idx="8">
                  <c:v>5.807053687199998</c:v>
                </c:pt>
                <c:pt idx="9">
                  <c:v>15.248920972999997</c:v>
                </c:pt>
                <c:pt idx="10">
                  <c:v>1.8528694582999996</c:v>
                </c:pt>
                <c:pt idx="11">
                  <c:v>21.349387064999991</c:v>
                </c:pt>
                <c:pt idx="12">
                  <c:v>11.487668867</c:v>
                </c:pt>
                <c:pt idx="13">
                  <c:v>3.5329859252999989</c:v>
                </c:pt>
                <c:pt idx="14">
                  <c:v>28.352740334999989</c:v>
                </c:pt>
                <c:pt idx="15">
                  <c:v>24.98047279699999</c:v>
                </c:pt>
                <c:pt idx="16">
                  <c:v>7.631565070699998</c:v>
                </c:pt>
                <c:pt idx="17">
                  <c:v>13.316216216000006</c:v>
                </c:pt>
                <c:pt idx="18">
                  <c:v>4.9448039545000002</c:v>
                </c:pt>
                <c:pt idx="19">
                  <c:v>6.9017779671000001</c:v>
                </c:pt>
                <c:pt idx="20">
                  <c:v>4.3259620376999974</c:v>
                </c:pt>
              </c:numCache>
            </c:numRef>
          </c:val>
        </c:ser>
        <c:ser>
          <c:idx val="1"/>
          <c:order val="1"/>
          <c:tx>
            <c:v>2010</c:v>
          </c:tx>
          <c:cat>
            <c:strRef>
              <c:f>Sheet2!$A$3:$A$23</c:f>
              <c:strCache>
                <c:ptCount val="21"/>
                <c:pt idx="0">
                  <c:v>SAU</c:v>
                </c:pt>
                <c:pt idx="1">
                  <c:v>ARE</c:v>
                </c:pt>
                <c:pt idx="2">
                  <c:v>BHR</c:v>
                </c:pt>
                <c:pt idx="3">
                  <c:v>QAT</c:v>
                </c:pt>
                <c:pt idx="4">
                  <c:v>KWT</c:v>
                </c:pt>
                <c:pt idx="5">
                  <c:v>OMN</c:v>
                </c:pt>
                <c:pt idx="6">
                  <c:v>TUN</c:v>
                </c:pt>
                <c:pt idx="7">
                  <c:v>DZA</c:v>
                </c:pt>
                <c:pt idx="8">
                  <c:v>LBY</c:v>
                </c:pt>
                <c:pt idx="9">
                  <c:v>MAR</c:v>
                </c:pt>
                <c:pt idx="10">
                  <c:v>MRT</c:v>
                </c:pt>
                <c:pt idx="11">
                  <c:v>EGY</c:v>
                </c:pt>
                <c:pt idx="12">
                  <c:v>SYR</c:v>
                </c:pt>
                <c:pt idx="13">
                  <c:v>IRQ</c:v>
                </c:pt>
                <c:pt idx="14">
                  <c:v>JOR</c:v>
                </c:pt>
                <c:pt idx="15">
                  <c:v>LBN</c:v>
                </c:pt>
                <c:pt idx="16">
                  <c:v>SDN</c:v>
                </c:pt>
                <c:pt idx="17">
                  <c:v>DJI</c:v>
                </c:pt>
                <c:pt idx="18">
                  <c:v>SOM</c:v>
                </c:pt>
                <c:pt idx="19">
                  <c:v>YEM</c:v>
                </c:pt>
                <c:pt idx="20">
                  <c:v>PAL</c:v>
                </c:pt>
              </c:strCache>
            </c:strRef>
          </c:cat>
          <c:val>
            <c:numRef>
              <c:f>Sheet2!$C$3:$C$23</c:f>
              <c:numCache>
                <c:formatCode>0.0</c:formatCode>
                <c:ptCount val="21"/>
                <c:pt idx="0">
                  <c:v>13.307603684</c:v>
                </c:pt>
                <c:pt idx="1">
                  <c:v>32.933436394000012</c:v>
                </c:pt>
                <c:pt idx="2">
                  <c:v>15.488628056</c:v>
                </c:pt>
                <c:pt idx="3">
                  <c:v>9.7018866266000003</c:v>
                </c:pt>
                <c:pt idx="4">
                  <c:v>9.8428409021000007</c:v>
                </c:pt>
                <c:pt idx="5">
                  <c:v>15.659330425</c:v>
                </c:pt>
                <c:pt idx="6">
                  <c:v>25.969720181999989</c:v>
                </c:pt>
                <c:pt idx="7">
                  <c:v>10.341504394000003</c:v>
                </c:pt>
                <c:pt idx="8">
                  <c:v>8.9549633329000002</c:v>
                </c:pt>
                <c:pt idx="9">
                  <c:v>17.238288486999991</c:v>
                </c:pt>
                <c:pt idx="10">
                  <c:v>3.9854848920000001</c:v>
                </c:pt>
                <c:pt idx="11">
                  <c:v>30.113359021000008</c:v>
                </c:pt>
                <c:pt idx="12">
                  <c:v>22.718845054999999</c:v>
                </c:pt>
                <c:pt idx="13">
                  <c:v>2.4445884362999997</c:v>
                </c:pt>
                <c:pt idx="14">
                  <c:v>25.96764830799999</c:v>
                </c:pt>
                <c:pt idx="15">
                  <c:v>27.87921382</c:v>
                </c:pt>
                <c:pt idx="16">
                  <c:v>4.8260712672999961</c:v>
                </c:pt>
                <c:pt idx="17">
                  <c:v>4.9849691712000004</c:v>
                </c:pt>
                <c:pt idx="18">
                  <c:v>1.3791686889999994</c:v>
                </c:pt>
                <c:pt idx="19">
                  <c:v>12.704711526000001</c:v>
                </c:pt>
                <c:pt idx="20">
                  <c:v>14.330723847</c:v>
                </c:pt>
              </c:numCache>
            </c:numRef>
          </c:val>
        </c:ser>
        <c:axId val="104528128"/>
        <c:axId val="104595456"/>
      </c:barChart>
      <c:catAx>
        <c:axId val="104528128"/>
        <c:scaling>
          <c:orientation val="minMax"/>
        </c:scaling>
        <c:axPos val="b"/>
        <c:tickLblPos val="nextTo"/>
        <c:txPr>
          <a:bodyPr/>
          <a:lstStyle/>
          <a:p>
            <a:pPr>
              <a:defRPr lang="en-GB"/>
            </a:pPr>
            <a:endParaRPr lang="en-US"/>
          </a:p>
        </c:txPr>
        <c:crossAx val="104595456"/>
        <c:crosses val="autoZero"/>
        <c:auto val="1"/>
        <c:lblAlgn val="ctr"/>
        <c:lblOffset val="100"/>
      </c:catAx>
      <c:valAx>
        <c:axId val="104595456"/>
        <c:scaling>
          <c:orientation val="minMax"/>
        </c:scaling>
        <c:axPos val="l"/>
        <c:majorGridlines/>
        <c:numFmt formatCode="0.0" sourceLinked="1"/>
        <c:tickLblPos val="nextTo"/>
        <c:txPr>
          <a:bodyPr/>
          <a:lstStyle/>
          <a:p>
            <a:pPr>
              <a:defRPr lang="en-GB"/>
            </a:pPr>
            <a:endParaRPr lang="en-US"/>
          </a:p>
        </c:txPr>
        <c:crossAx val="104528128"/>
        <c:crosses val="autoZero"/>
        <c:crossBetween val="between"/>
      </c:valAx>
    </c:plotArea>
    <c:legend>
      <c:legendPos val="r"/>
      <c:layout/>
      <c:txPr>
        <a:bodyPr/>
        <a:lstStyle/>
        <a:p>
          <a:pPr>
            <a:defRPr lang="en-GB"/>
          </a:pPr>
          <a:endParaRPr lang="en-US"/>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percentStacked"/>
        <c:ser>
          <c:idx val="0"/>
          <c:order val="0"/>
          <c:tx>
            <c:strRef>
              <c:f>Sheet2!$D$55</c:f>
              <c:strCache>
                <c:ptCount val="1"/>
                <c:pt idx="0">
                  <c:v>Food and live animals </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Sheet2!$E$55:$T$55</c:f>
              <c:numCache>
                <c:formatCode>0.0</c:formatCode>
                <c:ptCount val="16"/>
                <c:pt idx="0">
                  <c:v>1.7460030859787881</c:v>
                </c:pt>
                <c:pt idx="1">
                  <c:v>15.861563633600806</c:v>
                </c:pt>
                <c:pt idx="2">
                  <c:v>0.25622512719937957</c:v>
                </c:pt>
                <c:pt idx="3">
                  <c:v>14.629317978152381</c:v>
                </c:pt>
                <c:pt idx="4">
                  <c:v>0</c:v>
                </c:pt>
                <c:pt idx="5">
                  <c:v>9.5215969375287184</c:v>
                </c:pt>
                <c:pt idx="6">
                  <c:v>0.2387219756799307</c:v>
                </c:pt>
                <c:pt idx="7">
                  <c:v>2.3893455242077651E-2</c:v>
                </c:pt>
                <c:pt idx="8">
                  <c:v>2.2196746933376263</c:v>
                </c:pt>
                <c:pt idx="9">
                  <c:v>18.1215723672235</c:v>
                </c:pt>
                <c:pt idx="10">
                  <c:v>1.086124789016663</c:v>
                </c:pt>
                <c:pt idx="11">
                  <c:v>19.072099756259291</c:v>
                </c:pt>
                <c:pt idx="12">
                  <c:v>2.2198867811548766</c:v>
                </c:pt>
                <c:pt idx="13">
                  <c:v>4.682161258490634</c:v>
                </c:pt>
                <c:pt idx="14">
                  <c:v>2.1575888856294942</c:v>
                </c:pt>
                <c:pt idx="15">
                  <c:v>6.015535783890523</c:v>
                </c:pt>
              </c:numCache>
            </c:numRef>
          </c:val>
        </c:ser>
        <c:ser>
          <c:idx val="1"/>
          <c:order val="1"/>
          <c:tx>
            <c:strRef>
              <c:f>Sheet2!$D$56</c:f>
              <c:strCache>
                <c:ptCount val="1"/>
                <c:pt idx="0">
                  <c:v>Beverages and tobacco</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Sheet2!$E$56:$T$56</c:f>
              <c:numCache>
                <c:formatCode>0.0</c:formatCode>
                <c:ptCount val="16"/>
                <c:pt idx="0">
                  <c:v>0.1037774606359629</c:v>
                </c:pt>
                <c:pt idx="1">
                  <c:v>0.41635780908009618</c:v>
                </c:pt>
                <c:pt idx="2">
                  <c:v>3.7446014344531312E-3</c:v>
                </c:pt>
                <c:pt idx="3">
                  <c:v>1.4008559303453647</c:v>
                </c:pt>
                <c:pt idx="4">
                  <c:v>1.942274874225837E-3</c:v>
                </c:pt>
                <c:pt idx="5">
                  <c:v>1.9374954818958605</c:v>
                </c:pt>
                <c:pt idx="6">
                  <c:v>1.5778485517597907E-2</c:v>
                </c:pt>
                <c:pt idx="7">
                  <c:v>1.6463856912253343E-3</c:v>
                </c:pt>
                <c:pt idx="8">
                  <c:v>1.6475679719591015E-2</c:v>
                </c:pt>
                <c:pt idx="9">
                  <c:v>0.10301701790370946</c:v>
                </c:pt>
                <c:pt idx="10">
                  <c:v>0.10525234791688733</c:v>
                </c:pt>
                <c:pt idx="11">
                  <c:v>1.0173384757834734</c:v>
                </c:pt>
                <c:pt idx="12">
                  <c:v>8.6852932603412245E-2</c:v>
                </c:pt>
                <c:pt idx="13">
                  <c:v>0.4397376114812509</c:v>
                </c:pt>
                <c:pt idx="14">
                  <c:v>0.24484985645558288</c:v>
                </c:pt>
                <c:pt idx="15">
                  <c:v>0.41695873206462486</c:v>
                </c:pt>
              </c:numCache>
            </c:numRef>
          </c:val>
        </c:ser>
        <c:ser>
          <c:idx val="2"/>
          <c:order val="2"/>
          <c:tx>
            <c:strRef>
              <c:f>Sheet2!$D$57</c:f>
              <c:strCache>
                <c:ptCount val="1"/>
                <c:pt idx="0">
                  <c:v>Crude materials, inedible, except fuels</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Sheet2!$E$57:$T$57</c:f>
              <c:numCache>
                <c:formatCode>0.0</c:formatCode>
                <c:ptCount val="16"/>
                <c:pt idx="0">
                  <c:v>7.9731645398908144</c:v>
                </c:pt>
                <c:pt idx="1">
                  <c:v>5.2319995900534826</c:v>
                </c:pt>
                <c:pt idx="2">
                  <c:v>5.8388475674288842E-2</c:v>
                </c:pt>
                <c:pt idx="3">
                  <c:v>7.8194686687135784</c:v>
                </c:pt>
                <c:pt idx="4">
                  <c:v>1.6420175807667485E-3</c:v>
                </c:pt>
                <c:pt idx="5">
                  <c:v>8.1182717922628687</c:v>
                </c:pt>
                <c:pt idx="6">
                  <c:v>0.53662203925522378</c:v>
                </c:pt>
                <c:pt idx="7">
                  <c:v>0.38773098050300431</c:v>
                </c:pt>
                <c:pt idx="8">
                  <c:v>0.67375459420751893</c:v>
                </c:pt>
                <c:pt idx="9">
                  <c:v>11.389730280866985</c:v>
                </c:pt>
                <c:pt idx="10">
                  <c:v>8.0127334769844058E-2</c:v>
                </c:pt>
                <c:pt idx="11">
                  <c:v>3.8551990320143648</c:v>
                </c:pt>
                <c:pt idx="12">
                  <c:v>3.9748765672516542</c:v>
                </c:pt>
                <c:pt idx="13">
                  <c:v>1.6223564081498516</c:v>
                </c:pt>
                <c:pt idx="14">
                  <c:v>1.1827223966087141</c:v>
                </c:pt>
                <c:pt idx="15">
                  <c:v>0.34103613693638296</c:v>
                </c:pt>
              </c:numCache>
            </c:numRef>
          </c:val>
        </c:ser>
        <c:ser>
          <c:idx val="3"/>
          <c:order val="3"/>
          <c:tx>
            <c:strRef>
              <c:f>Sheet2!$D$58</c:f>
              <c:strCache>
                <c:ptCount val="1"/>
                <c:pt idx="0">
                  <c:v>Mineral fuels, lubricants and related materials </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Sheet2!$E$58:$T$58</c:f>
              <c:numCache>
                <c:formatCode>0.0</c:formatCode>
                <c:ptCount val="16"/>
                <c:pt idx="0">
                  <c:v>74.373510654413408</c:v>
                </c:pt>
                <c:pt idx="1">
                  <c:v>25.227211587526984</c:v>
                </c:pt>
                <c:pt idx="2">
                  <c:v>96.959658048600474</c:v>
                </c:pt>
                <c:pt idx="3">
                  <c:v>1.0077708894077793</c:v>
                </c:pt>
                <c:pt idx="4">
                  <c:v>97.718160605715127</c:v>
                </c:pt>
                <c:pt idx="5">
                  <c:v>1.8273624966275447E-2</c:v>
                </c:pt>
                <c:pt idx="6">
                  <c:v>90.825823800240244</c:v>
                </c:pt>
                <c:pt idx="7">
                  <c:v>91.511587495294393</c:v>
                </c:pt>
                <c:pt idx="8">
                  <c:v>77.314862750963115</c:v>
                </c:pt>
                <c:pt idx="9">
                  <c:v>2.0531458863899759</c:v>
                </c:pt>
                <c:pt idx="10">
                  <c:v>84.316059374726407</c:v>
                </c:pt>
                <c:pt idx="11">
                  <c:v>49.503183383534811</c:v>
                </c:pt>
                <c:pt idx="12">
                  <c:v>79.900726887181847</c:v>
                </c:pt>
                <c:pt idx="13">
                  <c:v>14.173349367597377</c:v>
                </c:pt>
                <c:pt idx="14">
                  <c:v>7.4621436714526403</c:v>
                </c:pt>
                <c:pt idx="15">
                  <c:v>91.435635532913778</c:v>
                </c:pt>
              </c:numCache>
            </c:numRef>
          </c:val>
        </c:ser>
        <c:ser>
          <c:idx val="4"/>
          <c:order val="4"/>
          <c:tx>
            <c:strRef>
              <c:f>Sheet2!$D$59</c:f>
              <c:strCache>
                <c:ptCount val="1"/>
                <c:pt idx="0">
                  <c:v>Animal and vegetable oils, fats and waxes</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Sheet2!$E$59:$T$59</c:f>
              <c:numCache>
                <c:formatCode>0.0</c:formatCode>
                <c:ptCount val="16"/>
                <c:pt idx="0">
                  <c:v>9.1514556531824829E-4</c:v>
                </c:pt>
                <c:pt idx="1">
                  <c:v>0.55157058002166237</c:v>
                </c:pt>
                <c:pt idx="2">
                  <c:v>2.4507521130064836E-5</c:v>
                </c:pt>
                <c:pt idx="3">
                  <c:v>0.17884716977611745</c:v>
                </c:pt>
                <c:pt idx="4">
                  <c:v>0</c:v>
                </c:pt>
                <c:pt idx="5">
                  <c:v>0.53042913949291681</c:v>
                </c:pt>
                <c:pt idx="6">
                  <c:v>6.7587682528764082E-3</c:v>
                </c:pt>
                <c:pt idx="7">
                  <c:v>9.1854606943590376E-4</c:v>
                </c:pt>
                <c:pt idx="8">
                  <c:v>0.45954863815940222</c:v>
                </c:pt>
                <c:pt idx="9">
                  <c:v>0.79926907692985338</c:v>
                </c:pt>
                <c:pt idx="10">
                  <c:v>0.11505875774271515</c:v>
                </c:pt>
                <c:pt idx="11">
                  <c:v>0.82854898921876707</c:v>
                </c:pt>
                <c:pt idx="12">
                  <c:v>2.3481599710174586E-3</c:v>
                </c:pt>
                <c:pt idx="13">
                  <c:v>2.6057415147138667</c:v>
                </c:pt>
                <c:pt idx="14">
                  <c:v>0.16521531851403498</c:v>
                </c:pt>
                <c:pt idx="15">
                  <c:v>9.4239832199289969E-2</c:v>
                </c:pt>
              </c:numCache>
            </c:numRef>
          </c:val>
        </c:ser>
        <c:ser>
          <c:idx val="5"/>
          <c:order val="5"/>
          <c:tx>
            <c:strRef>
              <c:f>Sheet2!$D$60</c:f>
              <c:strCache>
                <c:ptCount val="1"/>
                <c:pt idx="0">
                  <c:v>Chemicals and related products, n.e.s</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Sheet2!$E$60:$T$60</c:f>
              <c:numCache>
                <c:formatCode>0.0</c:formatCode>
                <c:ptCount val="16"/>
                <c:pt idx="0">
                  <c:v>0.65946356423521468</c:v>
                </c:pt>
                <c:pt idx="1">
                  <c:v>14.00759585785798</c:v>
                </c:pt>
                <c:pt idx="2">
                  <c:v>0.1086036252283258</c:v>
                </c:pt>
                <c:pt idx="3">
                  <c:v>36.918284162149106</c:v>
                </c:pt>
                <c:pt idx="4">
                  <c:v>1.5171562020420701</c:v>
                </c:pt>
                <c:pt idx="5">
                  <c:v>9.0043011553923016</c:v>
                </c:pt>
                <c:pt idx="6">
                  <c:v>5.9946551073351877</c:v>
                </c:pt>
                <c:pt idx="7">
                  <c:v>5.6375067810161505</c:v>
                </c:pt>
                <c:pt idx="8">
                  <c:v>7.7182807441861954</c:v>
                </c:pt>
                <c:pt idx="9">
                  <c:v>19.863310662353079</c:v>
                </c:pt>
                <c:pt idx="10">
                  <c:v>11.497634471231272</c:v>
                </c:pt>
                <c:pt idx="11">
                  <c:v>6.239398219335631</c:v>
                </c:pt>
                <c:pt idx="12">
                  <c:v>0.19349910285927963</c:v>
                </c:pt>
                <c:pt idx="13">
                  <c:v>10.899254623947408</c:v>
                </c:pt>
                <c:pt idx="14">
                  <c:v>2.5114255874047462</c:v>
                </c:pt>
                <c:pt idx="15">
                  <c:v>0.50933635056147153</c:v>
                </c:pt>
              </c:numCache>
            </c:numRef>
          </c:val>
        </c:ser>
        <c:ser>
          <c:idx val="6"/>
          <c:order val="6"/>
          <c:tx>
            <c:strRef>
              <c:f>Sheet2!$D$61</c:f>
              <c:strCache>
                <c:ptCount val="1"/>
                <c:pt idx="0">
                  <c:v>Manufactured goods classified chiefly by material</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Sheet2!$E$61:$T$61</c:f>
              <c:numCache>
                <c:formatCode>0.0</c:formatCode>
                <c:ptCount val="16"/>
                <c:pt idx="0">
                  <c:v>13.02044308952815</c:v>
                </c:pt>
                <c:pt idx="1">
                  <c:v>21.690266539427217</c:v>
                </c:pt>
                <c:pt idx="2">
                  <c:v>5.2234350640690673E-2</c:v>
                </c:pt>
                <c:pt idx="3">
                  <c:v>10.63746831945879</c:v>
                </c:pt>
                <c:pt idx="4">
                  <c:v>0.76073298736714978</c:v>
                </c:pt>
                <c:pt idx="5">
                  <c:v>14.569729472220715</c:v>
                </c:pt>
                <c:pt idx="6">
                  <c:v>0.55528402589068748</c:v>
                </c:pt>
                <c:pt idx="7">
                  <c:v>1.407124569831864</c:v>
                </c:pt>
                <c:pt idx="8">
                  <c:v>3.550496193583744</c:v>
                </c:pt>
                <c:pt idx="9">
                  <c:v>6.2106762661554855</c:v>
                </c:pt>
                <c:pt idx="10">
                  <c:v>1.9227005674640021</c:v>
                </c:pt>
                <c:pt idx="11">
                  <c:v>10.11828732502619</c:v>
                </c:pt>
                <c:pt idx="12">
                  <c:v>0.17199538590632102</c:v>
                </c:pt>
                <c:pt idx="13">
                  <c:v>9.926877636199178</c:v>
                </c:pt>
                <c:pt idx="14">
                  <c:v>3.1748127294049584</c:v>
                </c:pt>
                <c:pt idx="15">
                  <c:v>0.52412109533858431</c:v>
                </c:pt>
              </c:numCache>
            </c:numRef>
          </c:val>
        </c:ser>
        <c:ser>
          <c:idx val="7"/>
          <c:order val="7"/>
          <c:tx>
            <c:strRef>
              <c:f>Sheet2!$D$62</c:f>
              <c:strCache>
                <c:ptCount val="1"/>
                <c:pt idx="0">
                  <c:v>Machinery and transport equipment</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Sheet2!$E$62:$T$62</c:f>
              <c:numCache>
                <c:formatCode>0.0</c:formatCode>
                <c:ptCount val="16"/>
                <c:pt idx="0">
                  <c:v>0.85431062682202619</c:v>
                </c:pt>
                <c:pt idx="1">
                  <c:v>4.5305346829953566</c:v>
                </c:pt>
                <c:pt idx="2">
                  <c:v>6.6646206466652452E-2</c:v>
                </c:pt>
                <c:pt idx="3">
                  <c:v>5.5164025578468001</c:v>
                </c:pt>
                <c:pt idx="4">
                  <c:v>3.6591516489629787E-4</c:v>
                </c:pt>
                <c:pt idx="5">
                  <c:v>17.644240350887234</c:v>
                </c:pt>
                <c:pt idx="6">
                  <c:v>0.39078636943499356</c:v>
                </c:pt>
                <c:pt idx="7">
                  <c:v>0.2660954247454636</c:v>
                </c:pt>
                <c:pt idx="8">
                  <c:v>0.9540945687811957</c:v>
                </c:pt>
                <c:pt idx="9">
                  <c:v>19.336190178505262</c:v>
                </c:pt>
                <c:pt idx="10">
                  <c:v>0.26911680047770381</c:v>
                </c:pt>
                <c:pt idx="11">
                  <c:v>2.1600491600412282</c:v>
                </c:pt>
                <c:pt idx="12">
                  <c:v>0.22665575602590632</c:v>
                </c:pt>
                <c:pt idx="13">
                  <c:v>28.48095900241875</c:v>
                </c:pt>
                <c:pt idx="14">
                  <c:v>2.6097589319025731</c:v>
                </c:pt>
                <c:pt idx="15">
                  <c:v>6.7417450308643878E-2</c:v>
                </c:pt>
              </c:numCache>
            </c:numRef>
          </c:val>
        </c:ser>
        <c:ser>
          <c:idx val="8"/>
          <c:order val="8"/>
          <c:tx>
            <c:strRef>
              <c:f>Sheet2!$D$63</c:f>
              <c:strCache>
                <c:ptCount val="1"/>
                <c:pt idx="0">
                  <c:v>Miscellaneous manufactured articles</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Sheet2!$E$63:$T$63</c:f>
              <c:numCache>
                <c:formatCode>0.0</c:formatCode>
                <c:ptCount val="16"/>
                <c:pt idx="0">
                  <c:v>1.2301983352453596</c:v>
                </c:pt>
                <c:pt idx="1">
                  <c:v>8.0636613314061041</c:v>
                </c:pt>
                <c:pt idx="2">
                  <c:v>3.0551448363158314E-2</c:v>
                </c:pt>
                <c:pt idx="3">
                  <c:v>19.742545345880735</c:v>
                </c:pt>
                <c:pt idx="4">
                  <c:v>0</c:v>
                </c:pt>
                <c:pt idx="5">
                  <c:v>18.938533626583176</c:v>
                </c:pt>
                <c:pt idx="6">
                  <c:v>0.73130032365828423</c:v>
                </c:pt>
                <c:pt idx="7">
                  <c:v>0.39649972005816048</c:v>
                </c:pt>
                <c:pt idx="8">
                  <c:v>0.3268769942639676</c:v>
                </c:pt>
                <c:pt idx="9">
                  <c:v>20.968463979896946</c:v>
                </c:pt>
                <c:pt idx="10">
                  <c:v>0.41391568277359075</c:v>
                </c:pt>
                <c:pt idx="11">
                  <c:v>7.1747847421171391</c:v>
                </c:pt>
                <c:pt idx="12">
                  <c:v>3.8721408921490584E-2</c:v>
                </c:pt>
                <c:pt idx="13">
                  <c:v>27.158073694171009</c:v>
                </c:pt>
                <c:pt idx="14">
                  <c:v>1.1531021682642131</c:v>
                </c:pt>
                <c:pt idx="15">
                  <c:v>0.13276791084685904</c:v>
                </c:pt>
              </c:numCache>
            </c:numRef>
          </c:val>
        </c:ser>
        <c:ser>
          <c:idx val="9"/>
          <c:order val="9"/>
          <c:tx>
            <c:strRef>
              <c:f>Sheet2!$D$64</c:f>
              <c:strCache>
                <c:ptCount val="1"/>
                <c:pt idx="0">
                  <c:v>Commodities and transactions not classified elsewhere in the SITC</c:v>
                </c:pt>
              </c:strCache>
            </c:strRef>
          </c:tx>
          <c:cat>
            <c:strRef>
              <c:f>Sheet2!$E$52:$T$52</c:f>
              <c:strCache>
                <c:ptCount val="16"/>
                <c:pt idx="0">
                  <c:v>Bahrain </c:v>
                </c:pt>
                <c:pt idx="1">
                  <c:v>Egypt </c:v>
                </c:pt>
                <c:pt idx="2">
                  <c:v>Iraq</c:v>
                </c:pt>
                <c:pt idx="3">
                  <c:v>Jordan </c:v>
                </c:pt>
                <c:pt idx="4">
                  <c:v>Libya</c:v>
                </c:pt>
                <c:pt idx="5">
                  <c:v>lebanon</c:v>
                </c:pt>
                <c:pt idx="6">
                  <c:v>Kuwait </c:v>
                </c:pt>
                <c:pt idx="7">
                  <c:v>Qatar</c:v>
                </c:pt>
                <c:pt idx="8">
                  <c:v>Oman</c:v>
                </c:pt>
                <c:pt idx="9">
                  <c:v>Morrocco</c:v>
                </c:pt>
                <c:pt idx="10">
                  <c:v>Saudia Arabia </c:v>
                </c:pt>
                <c:pt idx="11">
                  <c:v>Syria </c:v>
                </c:pt>
                <c:pt idx="12">
                  <c:v>Sudan</c:v>
                </c:pt>
                <c:pt idx="13">
                  <c:v>Tunisia </c:v>
                </c:pt>
                <c:pt idx="14">
                  <c:v>UAE</c:v>
                </c:pt>
                <c:pt idx="15">
                  <c:v> Yemen </c:v>
                </c:pt>
              </c:strCache>
            </c:strRef>
          </c:cat>
          <c:val>
            <c:numRef>
              <c:f>Sheet2!$E$64:$T$64</c:f>
              <c:numCache>
                <c:formatCode>0.0</c:formatCode>
                <c:ptCount val="16"/>
                <c:pt idx="0">
                  <c:v>3.82134654133158E-2</c:v>
                </c:pt>
                <c:pt idx="1">
                  <c:v>4.4192383439541532</c:v>
                </c:pt>
                <c:pt idx="2">
                  <c:v>2.4639156684750958</c:v>
                </c:pt>
                <c:pt idx="3">
                  <c:v>2.1490389953555114</c:v>
                </c:pt>
                <c:pt idx="4">
                  <c:v>0</c:v>
                </c:pt>
                <c:pt idx="5">
                  <c:v>19.717128159617346</c:v>
                </c:pt>
                <c:pt idx="6">
                  <c:v>0.70412265905534799</c:v>
                </c:pt>
                <c:pt idx="7">
                  <c:v>0.36688271963067276</c:v>
                </c:pt>
                <c:pt idx="8">
                  <c:v>6.7659351394971781</c:v>
                </c:pt>
                <c:pt idx="9">
                  <c:v>1.154624260874745</c:v>
                </c:pt>
                <c:pt idx="10">
                  <c:v>0.19400987164417247</c:v>
                </c:pt>
                <c:pt idx="11">
                  <c:v>3.1110916669108552E-2</c:v>
                </c:pt>
                <c:pt idx="12">
                  <c:v>13.182371419426552</c:v>
                </c:pt>
                <c:pt idx="13">
                  <c:v>1.1488858478332656E-2</c:v>
                </c:pt>
                <c:pt idx="14">
                  <c:v>79.338380479446315</c:v>
                </c:pt>
                <c:pt idx="15">
                  <c:v>0.46295123962980639</c:v>
                </c:pt>
              </c:numCache>
            </c:numRef>
          </c:val>
        </c:ser>
        <c:shape val="box"/>
        <c:axId val="104654720"/>
        <c:axId val="104656256"/>
        <c:axId val="0"/>
      </c:bar3DChart>
      <c:catAx>
        <c:axId val="104654720"/>
        <c:scaling>
          <c:orientation val="minMax"/>
        </c:scaling>
        <c:axPos val="b"/>
        <c:tickLblPos val="nextTo"/>
        <c:txPr>
          <a:bodyPr/>
          <a:lstStyle/>
          <a:p>
            <a:pPr>
              <a:defRPr lang="en-GB"/>
            </a:pPr>
            <a:endParaRPr lang="en-US"/>
          </a:p>
        </c:txPr>
        <c:crossAx val="104656256"/>
        <c:crosses val="autoZero"/>
        <c:auto val="1"/>
        <c:lblAlgn val="ctr"/>
        <c:lblOffset val="100"/>
      </c:catAx>
      <c:valAx>
        <c:axId val="104656256"/>
        <c:scaling>
          <c:orientation val="minMax"/>
        </c:scaling>
        <c:axPos val="l"/>
        <c:majorGridlines/>
        <c:numFmt formatCode="0%" sourceLinked="1"/>
        <c:tickLblPos val="nextTo"/>
        <c:txPr>
          <a:bodyPr/>
          <a:lstStyle/>
          <a:p>
            <a:pPr>
              <a:defRPr lang="en-GB"/>
            </a:pPr>
            <a:endParaRPr lang="en-US"/>
          </a:p>
        </c:txPr>
        <c:crossAx val="104654720"/>
        <c:crosses val="autoZero"/>
        <c:crossBetween val="between"/>
      </c:valAx>
    </c:plotArea>
    <c:legend>
      <c:legendPos val="r"/>
      <c:layout/>
      <c:txPr>
        <a:bodyPr/>
        <a:lstStyle/>
        <a:p>
          <a:pPr>
            <a:defRPr lang="en-GB"/>
          </a:pPr>
          <a:endParaRPr lang="en-US"/>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Sheet1!$B$46</c:f>
              <c:strCache>
                <c:ptCount val="1"/>
                <c:pt idx="0">
                  <c:v>NTM</c:v>
                </c:pt>
              </c:strCache>
            </c:strRef>
          </c:tx>
          <c:spPr>
            <a:solidFill>
              <a:srgbClr val="00B0F0"/>
            </a:solidFill>
          </c:spPr>
          <c:cat>
            <c:strRef>
              <c:f>Sheet1!$C$45:$D$45</c:f>
              <c:strCache>
                <c:ptCount val="2"/>
                <c:pt idx="0">
                  <c:v>Agriculture</c:v>
                </c:pt>
                <c:pt idx="1">
                  <c:v>Manufacturing</c:v>
                </c:pt>
              </c:strCache>
            </c:strRef>
          </c:cat>
          <c:val>
            <c:numRef>
              <c:f>Sheet1!$C$46:$D$46</c:f>
              <c:numCache>
                <c:formatCode>General</c:formatCode>
                <c:ptCount val="2"/>
                <c:pt idx="0" formatCode="0">
                  <c:v>28.947368421052733</c:v>
                </c:pt>
                <c:pt idx="1">
                  <c:v>40</c:v>
                </c:pt>
              </c:numCache>
            </c:numRef>
          </c:val>
        </c:ser>
        <c:ser>
          <c:idx val="1"/>
          <c:order val="1"/>
          <c:tx>
            <c:strRef>
              <c:f>Sheet1!$B$47</c:f>
              <c:strCache>
                <c:ptCount val="1"/>
                <c:pt idx="0">
                  <c:v>Export</c:v>
                </c:pt>
              </c:strCache>
            </c:strRef>
          </c:tx>
          <c:spPr>
            <a:solidFill>
              <a:srgbClr val="FF9900"/>
            </a:solidFill>
            <a:ln>
              <a:noFill/>
            </a:ln>
          </c:spPr>
          <c:cat>
            <c:strRef>
              <c:f>Sheet1!$C$45:$D$45</c:f>
              <c:strCache>
                <c:ptCount val="2"/>
                <c:pt idx="0">
                  <c:v>Agriculture</c:v>
                </c:pt>
                <c:pt idx="1">
                  <c:v>Manufacturing</c:v>
                </c:pt>
              </c:strCache>
            </c:strRef>
          </c:cat>
          <c:val>
            <c:numRef>
              <c:f>Sheet1!$C$47:$D$47</c:f>
              <c:numCache>
                <c:formatCode>General</c:formatCode>
                <c:ptCount val="2"/>
                <c:pt idx="0" formatCode="0">
                  <c:v>30</c:v>
                </c:pt>
                <c:pt idx="1">
                  <c:v>18</c:v>
                </c:pt>
              </c:numCache>
            </c:numRef>
          </c:val>
        </c:ser>
        <c:gapWidth val="300"/>
        <c:axId val="106881024"/>
        <c:axId val="106882560"/>
      </c:barChart>
      <c:catAx>
        <c:axId val="106881024"/>
        <c:scaling>
          <c:orientation val="minMax"/>
        </c:scaling>
        <c:axPos val="b"/>
        <c:majorTickMark val="none"/>
        <c:tickLblPos val="nextTo"/>
        <c:spPr>
          <a:solidFill>
            <a:srgbClr val="000000"/>
          </a:solidFill>
        </c:spPr>
        <c:txPr>
          <a:bodyPr/>
          <a:lstStyle/>
          <a:p>
            <a:pPr>
              <a:defRPr lang="en-GB">
                <a:solidFill>
                  <a:srgbClr val="FFFF00"/>
                </a:solidFill>
              </a:defRPr>
            </a:pPr>
            <a:endParaRPr lang="en-US"/>
          </a:p>
        </c:txPr>
        <c:crossAx val="106882560"/>
        <c:crosses val="autoZero"/>
        <c:auto val="1"/>
        <c:lblAlgn val="ctr"/>
        <c:lblOffset val="100"/>
      </c:catAx>
      <c:valAx>
        <c:axId val="106882560"/>
        <c:scaling>
          <c:orientation val="minMax"/>
        </c:scaling>
        <c:axPos val="l"/>
        <c:title>
          <c:tx>
            <c:rich>
              <a:bodyPr/>
              <a:lstStyle/>
              <a:p>
                <a:pPr>
                  <a:defRPr lang="en-GB">
                    <a:solidFill>
                      <a:srgbClr val="FFFF00"/>
                    </a:solidFill>
                  </a:defRPr>
                </a:pPr>
                <a:r>
                  <a:rPr lang="en-US">
                    <a:solidFill>
                      <a:srgbClr val="FFFF00"/>
                    </a:solidFill>
                  </a:rPr>
                  <a:t>Percent</a:t>
                </a:r>
              </a:p>
            </c:rich>
          </c:tx>
          <c:layout/>
          <c:spPr>
            <a:solidFill>
              <a:srgbClr val="0070C0"/>
            </a:solidFill>
          </c:spPr>
        </c:title>
        <c:numFmt formatCode="0" sourceLinked="1"/>
        <c:tickLblPos val="nextTo"/>
        <c:spPr>
          <a:solidFill>
            <a:srgbClr val="000000"/>
          </a:solidFill>
          <a:ln>
            <a:solidFill>
              <a:srgbClr val="002060"/>
            </a:solidFill>
          </a:ln>
        </c:spPr>
        <c:txPr>
          <a:bodyPr/>
          <a:lstStyle/>
          <a:p>
            <a:pPr>
              <a:defRPr lang="en-GB">
                <a:solidFill>
                  <a:srgbClr val="FFFF00"/>
                </a:solidFill>
              </a:defRPr>
            </a:pPr>
            <a:endParaRPr lang="en-US"/>
          </a:p>
        </c:txPr>
        <c:crossAx val="106881024"/>
        <c:crosses val="autoZero"/>
        <c:crossBetween val="between"/>
      </c:valAx>
    </c:plotArea>
    <c:legend>
      <c:legendPos val="r"/>
      <c:layout/>
      <c:spPr>
        <a:solidFill>
          <a:srgbClr val="000000"/>
        </a:solidFill>
      </c:spPr>
      <c:txPr>
        <a:bodyPr/>
        <a:lstStyle/>
        <a:p>
          <a:pPr>
            <a:defRPr lang="en-GB" sz="1200">
              <a:solidFill>
                <a:srgbClr val="FFFF00"/>
              </a:solidFill>
            </a:defRPr>
          </a:pPr>
          <a:endParaRPr lang="en-US"/>
        </a:p>
      </c:txPr>
    </c:legend>
    <c:plotVisOnly val="1"/>
  </c:chart>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barChart>
        <c:barDir val="col"/>
        <c:grouping val="clustered"/>
        <c:ser>
          <c:idx val="0"/>
          <c:order val="0"/>
          <c:dPt>
            <c:idx val="1"/>
            <c:spPr>
              <a:solidFill>
                <a:srgbClr val="FF0000"/>
              </a:solidFill>
            </c:spPr>
          </c:dPt>
          <c:dPt>
            <c:idx val="2"/>
            <c:spPr>
              <a:solidFill>
                <a:srgbClr val="15D540"/>
              </a:solidFill>
            </c:spPr>
          </c:dPt>
          <c:dPt>
            <c:idx val="3"/>
            <c:spPr>
              <a:solidFill>
                <a:srgbClr val="2D2D8A">
                  <a:lumMod val="40000"/>
                  <a:lumOff val="60000"/>
                </a:srgbClr>
              </a:solidFill>
            </c:spPr>
          </c:dPt>
          <c:dLbls>
            <c:dLbl>
              <c:idx val="1"/>
              <c:layout/>
              <c:tx>
                <c:rich>
                  <a:bodyPr/>
                  <a:lstStyle/>
                  <a:p>
                    <a:r>
                      <a:rPr lang="en-US" dirty="0" smtClean="0"/>
                      <a:t>38.5</a:t>
                    </a:r>
                    <a:endParaRPr lang="en-US" dirty="0"/>
                  </a:p>
                </c:rich>
              </c:tx>
              <c:showVal val="1"/>
            </c:dLbl>
            <c:txPr>
              <a:bodyPr/>
              <a:lstStyle/>
              <a:p>
                <a:pPr>
                  <a:defRPr lang="en-GB" b="1">
                    <a:solidFill>
                      <a:srgbClr val="052979"/>
                    </a:solidFill>
                    <a:effectLst>
                      <a:outerShdw blurRad="38100" dist="38100" dir="2700000" algn="tl">
                        <a:srgbClr val="000000">
                          <a:alpha val="43137"/>
                        </a:srgbClr>
                      </a:outerShdw>
                    </a:effectLst>
                    <a:latin typeface="Arial Black" pitchFamily="34" charset="0"/>
                  </a:defRPr>
                </a:pPr>
                <a:endParaRPr lang="en-US"/>
              </a:p>
            </c:txPr>
            <c:showVal val="1"/>
          </c:dLbls>
          <c:cat>
            <c:strRef>
              <c:f>Sheet4!$E$14:$H$14</c:f>
              <c:strCache>
                <c:ptCount val="4"/>
                <c:pt idx="0">
                  <c:v>sim1</c:v>
                </c:pt>
                <c:pt idx="1">
                  <c:v>sim2</c:v>
                </c:pt>
                <c:pt idx="2">
                  <c:v>sim3</c:v>
                </c:pt>
                <c:pt idx="3">
                  <c:v>sim4</c:v>
                </c:pt>
              </c:strCache>
            </c:strRef>
          </c:cat>
          <c:val>
            <c:numRef>
              <c:f>Sheet4!$E$15:$H$15</c:f>
              <c:numCache>
                <c:formatCode>0.0</c:formatCode>
                <c:ptCount val="4"/>
                <c:pt idx="0">
                  <c:v>10.116786100819899</c:v>
                </c:pt>
                <c:pt idx="1">
                  <c:v>38.522631363146822</c:v>
                </c:pt>
                <c:pt idx="2">
                  <c:v>32.615358349053693</c:v>
                </c:pt>
                <c:pt idx="3">
                  <c:v>33.001999518091999</c:v>
                </c:pt>
              </c:numCache>
            </c:numRef>
          </c:val>
        </c:ser>
        <c:dLbls>
          <c:showVal val="1"/>
        </c:dLbls>
        <c:gapWidth val="75"/>
        <c:axId val="107001344"/>
        <c:axId val="107002880"/>
      </c:barChart>
      <c:catAx>
        <c:axId val="107001344"/>
        <c:scaling>
          <c:orientation val="minMax"/>
        </c:scaling>
        <c:axPos val="b"/>
        <c:majorTickMark val="none"/>
        <c:tickLblPos val="nextTo"/>
        <c:txPr>
          <a:bodyPr/>
          <a:lstStyle/>
          <a:p>
            <a:pPr>
              <a:defRPr lang="ja-JP" b="1">
                <a:solidFill>
                  <a:srgbClr val="052979"/>
                </a:solidFill>
                <a:effectLst>
                  <a:outerShdw blurRad="38100" dist="38100" dir="2700000" algn="tl">
                    <a:srgbClr val="000000">
                      <a:alpha val="43137"/>
                    </a:srgbClr>
                  </a:outerShdw>
                </a:effectLst>
                <a:latin typeface="Arial Black" pitchFamily="34" charset="0"/>
              </a:defRPr>
            </a:pPr>
            <a:endParaRPr lang="en-US"/>
          </a:p>
        </c:txPr>
        <c:crossAx val="107002880"/>
        <c:crosses val="autoZero"/>
        <c:auto val="1"/>
        <c:lblAlgn val="ctr"/>
        <c:lblOffset val="100"/>
      </c:catAx>
      <c:valAx>
        <c:axId val="107002880"/>
        <c:scaling>
          <c:orientation val="minMax"/>
        </c:scaling>
        <c:axPos val="l"/>
        <c:numFmt formatCode="0.0" sourceLinked="1"/>
        <c:majorTickMark val="none"/>
        <c:tickLblPos val="nextTo"/>
        <c:txPr>
          <a:bodyPr/>
          <a:lstStyle/>
          <a:p>
            <a:pPr>
              <a:defRPr lang="ja-JP" b="1">
                <a:solidFill>
                  <a:srgbClr val="052979"/>
                </a:solidFill>
                <a:effectLst>
                  <a:outerShdw blurRad="38100" dist="38100" dir="2700000" algn="tl">
                    <a:srgbClr val="000000">
                      <a:alpha val="43137"/>
                    </a:srgbClr>
                  </a:outerShdw>
                </a:effectLst>
                <a:latin typeface="Arial Black" pitchFamily="34" charset="0"/>
              </a:defRPr>
            </a:pPr>
            <a:endParaRPr lang="en-US"/>
          </a:p>
        </c:txPr>
        <c:crossAx val="107001344"/>
        <c:crosses val="autoZero"/>
        <c:crossBetween val="between"/>
      </c:valAx>
    </c:plotArea>
    <c:plotVisOnly val="1"/>
    <c:dispBlanksAs val="gap"/>
  </c:chart>
  <c:spPr>
    <a:noFill/>
    <a:ln>
      <a:noFill/>
    </a:ln>
  </c:spPr>
  <c:txPr>
    <a:bodyPr/>
    <a:lstStyle/>
    <a:p>
      <a:pPr>
        <a:defRPr sz="900"/>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57624414595245"/>
          <c:y val="3.0303030303030311E-2"/>
          <c:w val="0.84828984612218372"/>
          <c:h val="0.79283663405710669"/>
        </c:manualLayout>
      </c:layout>
      <c:barChart>
        <c:barDir val="col"/>
        <c:grouping val="clustered"/>
        <c:ser>
          <c:idx val="0"/>
          <c:order val="0"/>
          <c:dPt>
            <c:idx val="0"/>
            <c:spPr>
              <a:solidFill>
                <a:srgbClr val="808080">
                  <a:lumMod val="40000"/>
                  <a:lumOff val="60000"/>
                </a:srgbClr>
              </a:solidFill>
            </c:spPr>
          </c:dPt>
          <c:dPt>
            <c:idx val="2"/>
            <c:spPr>
              <a:solidFill>
                <a:srgbClr val="FF0000"/>
              </a:solidFill>
            </c:spPr>
          </c:dPt>
          <c:dPt>
            <c:idx val="3"/>
            <c:spPr>
              <a:solidFill>
                <a:srgbClr val="15D540"/>
              </a:solidFill>
            </c:spPr>
          </c:dPt>
          <c:dPt>
            <c:idx val="4"/>
            <c:spPr>
              <a:solidFill>
                <a:srgbClr val="2D2D8A">
                  <a:lumMod val="40000"/>
                  <a:lumOff val="60000"/>
                </a:srgbClr>
              </a:solidFill>
            </c:spPr>
          </c:dPt>
          <c:dLbls>
            <c:txPr>
              <a:bodyPr/>
              <a:lstStyle/>
              <a:p>
                <a:pPr>
                  <a:defRPr lang="ja-JP" sz="900" b="1">
                    <a:solidFill>
                      <a:srgbClr val="052979"/>
                    </a:solidFill>
                    <a:effectLst>
                      <a:outerShdw blurRad="38100" dist="38100" dir="2700000" algn="tl">
                        <a:srgbClr val="000000">
                          <a:alpha val="43137"/>
                        </a:srgbClr>
                      </a:outerShdw>
                    </a:effectLst>
                    <a:latin typeface="Arial Black" pitchFamily="34" charset="0"/>
                    <a:cs typeface="Times New Roman" pitchFamily="18" charset="0"/>
                  </a:defRPr>
                </a:pPr>
                <a:endParaRPr lang="en-US"/>
              </a:p>
            </c:txPr>
            <c:showVal val="1"/>
          </c:dLbls>
          <c:cat>
            <c:strRef>
              <c:f>Sheet4!$D$16:$H$16</c:f>
              <c:strCache>
                <c:ptCount val="5"/>
                <c:pt idx="0">
                  <c:v>ref </c:v>
                </c:pt>
                <c:pt idx="1">
                  <c:v>sim1</c:v>
                </c:pt>
                <c:pt idx="2">
                  <c:v>sim2</c:v>
                </c:pt>
                <c:pt idx="3">
                  <c:v>sim3</c:v>
                </c:pt>
                <c:pt idx="4">
                  <c:v>sim4</c:v>
                </c:pt>
              </c:strCache>
            </c:strRef>
          </c:cat>
          <c:val>
            <c:numRef>
              <c:f>Sheet4!$D$17:$H$17</c:f>
              <c:numCache>
                <c:formatCode>0.0</c:formatCode>
                <c:ptCount val="5"/>
                <c:pt idx="0">
                  <c:v>8.4625747157500228</c:v>
                </c:pt>
                <c:pt idx="1">
                  <c:v>9.2573270840766959</c:v>
                </c:pt>
                <c:pt idx="2">
                  <c:v>11.450373704570348</c:v>
                </c:pt>
                <c:pt idx="3">
                  <c:v>10.599458491290443</c:v>
                </c:pt>
                <c:pt idx="4">
                  <c:v>10.655085543648536</c:v>
                </c:pt>
              </c:numCache>
            </c:numRef>
          </c:val>
        </c:ser>
        <c:dLbls>
          <c:showVal val="1"/>
        </c:dLbls>
        <c:gapWidth val="75"/>
        <c:axId val="107175936"/>
        <c:axId val="107177472"/>
      </c:barChart>
      <c:catAx>
        <c:axId val="107175936"/>
        <c:scaling>
          <c:orientation val="minMax"/>
        </c:scaling>
        <c:axPos val="b"/>
        <c:majorTickMark val="none"/>
        <c:tickLblPos val="nextTo"/>
        <c:txPr>
          <a:bodyPr/>
          <a:lstStyle/>
          <a:p>
            <a:pPr>
              <a:defRPr lang="ja-JP" sz="1100" b="1">
                <a:solidFill>
                  <a:srgbClr val="052979"/>
                </a:solidFill>
                <a:effectLst>
                  <a:outerShdw blurRad="38100" dist="38100" dir="2700000" algn="tl">
                    <a:srgbClr val="000000">
                      <a:alpha val="43137"/>
                    </a:srgbClr>
                  </a:outerShdw>
                </a:effectLst>
                <a:latin typeface="Arial Black" pitchFamily="34" charset="0"/>
                <a:cs typeface="Times New Roman" pitchFamily="18" charset="0"/>
              </a:defRPr>
            </a:pPr>
            <a:endParaRPr lang="en-US"/>
          </a:p>
        </c:txPr>
        <c:crossAx val="107177472"/>
        <c:crosses val="autoZero"/>
        <c:auto val="1"/>
        <c:lblAlgn val="ctr"/>
        <c:lblOffset val="100"/>
      </c:catAx>
      <c:valAx>
        <c:axId val="107177472"/>
        <c:scaling>
          <c:orientation val="minMax"/>
        </c:scaling>
        <c:axPos val="l"/>
        <c:numFmt formatCode="0.0" sourceLinked="1"/>
        <c:majorTickMark val="none"/>
        <c:tickLblPos val="nextTo"/>
        <c:txPr>
          <a:bodyPr/>
          <a:lstStyle/>
          <a:p>
            <a:pPr>
              <a:defRPr lang="ja-JP" sz="900" b="1">
                <a:solidFill>
                  <a:srgbClr val="052979"/>
                </a:solidFill>
                <a:latin typeface="Arial Black" pitchFamily="34" charset="0"/>
                <a:cs typeface="Times New Roman" pitchFamily="18" charset="0"/>
              </a:defRPr>
            </a:pPr>
            <a:endParaRPr lang="en-US"/>
          </a:p>
        </c:txPr>
        <c:crossAx val="107175936"/>
        <c:crosses val="autoZero"/>
        <c:crossBetween val="between"/>
      </c:valAx>
    </c:plotArea>
    <c:plotVisOnly val="1"/>
    <c:dispBlanksAs val="gap"/>
  </c:chart>
  <c:spPr>
    <a:ln>
      <a:noFill/>
    </a:ln>
  </c:sp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20316162064249021"/>
          <c:y val="1.4467262538128658E-2"/>
          <c:w val="0.77483309304646775"/>
          <c:h val="0.8513642973682346"/>
        </c:manualLayout>
      </c:layout>
      <c:barChart>
        <c:barDir val="bar"/>
        <c:grouping val="clustered"/>
        <c:ser>
          <c:idx val="0"/>
          <c:order val="0"/>
          <c:tx>
            <c:strRef>
              <c:f>Sheet3!$C$5</c:f>
              <c:strCache>
                <c:ptCount val="1"/>
                <c:pt idx="0">
                  <c:v>FTA</c:v>
                </c:pt>
              </c:strCache>
            </c:strRef>
          </c:tx>
          <c:spPr>
            <a:solidFill>
              <a:srgbClr val="052979"/>
            </a:solidFill>
          </c:spPr>
          <c:dLbls>
            <c:txPr>
              <a:bodyPr/>
              <a:lstStyle/>
              <a:p>
                <a:pPr>
                  <a:defRPr lang="en-GB" b="1">
                    <a:latin typeface="Arial Black" pitchFamily="34" charset="0"/>
                  </a:defRPr>
                </a:pPr>
                <a:endParaRPr lang="en-US"/>
              </a:p>
            </c:txPr>
            <c:showVal val="1"/>
          </c:dLbls>
          <c:cat>
            <c:strRef>
              <c:f>Sheet3!$B$6:$B$16</c:f>
              <c:strCache>
                <c:ptCount val="11"/>
                <c:pt idx="0">
                  <c:v>   Saudi Arabia  </c:v>
                </c:pt>
                <c:pt idx="1">
                  <c:v>   UAE        </c:v>
                </c:pt>
                <c:pt idx="2">
                  <c:v>   Bahrain     </c:v>
                </c:pt>
                <c:pt idx="3">
                  <c:v>   Kuwait    </c:v>
                </c:pt>
                <c:pt idx="4">
                  <c:v>   Oman       </c:v>
                </c:pt>
                <c:pt idx="5">
                  <c:v>   Qatar   </c:v>
                </c:pt>
                <c:pt idx="6">
                  <c:v>   Rest of North Africa        </c:v>
                </c:pt>
                <c:pt idx="7">
                  <c:v>   Egypt</c:v>
                </c:pt>
                <c:pt idx="8">
                  <c:v>   Tunisia    </c:v>
                </c:pt>
                <c:pt idx="9">
                  <c:v>   Morocco       </c:v>
                </c:pt>
                <c:pt idx="10">
                  <c:v>   Rest of Mashreq</c:v>
                </c:pt>
              </c:strCache>
            </c:strRef>
          </c:cat>
          <c:val>
            <c:numRef>
              <c:f>Sheet3!$C$6:$C$16</c:f>
              <c:numCache>
                <c:formatCode>General</c:formatCode>
                <c:ptCount val="11"/>
                <c:pt idx="0">
                  <c:v>0.12000000000000002</c:v>
                </c:pt>
                <c:pt idx="1">
                  <c:v>0.12000000000000002</c:v>
                </c:pt>
                <c:pt idx="2">
                  <c:v>0.15000000000000024</c:v>
                </c:pt>
                <c:pt idx="3">
                  <c:v>4.0000000000000022E-2</c:v>
                </c:pt>
                <c:pt idx="4">
                  <c:v>0.05</c:v>
                </c:pt>
                <c:pt idx="5">
                  <c:v>1.0000000000000005E-2</c:v>
                </c:pt>
                <c:pt idx="6">
                  <c:v>-0.14000000000000001</c:v>
                </c:pt>
                <c:pt idx="7">
                  <c:v>0.55000000000000004</c:v>
                </c:pt>
                <c:pt idx="8">
                  <c:v>3.0000000000000002E-2</c:v>
                </c:pt>
                <c:pt idx="9">
                  <c:v>0.12000000000000002</c:v>
                </c:pt>
                <c:pt idx="10">
                  <c:v>0.42000000000000032</c:v>
                </c:pt>
              </c:numCache>
            </c:numRef>
          </c:val>
        </c:ser>
        <c:ser>
          <c:idx val="1"/>
          <c:order val="1"/>
          <c:tx>
            <c:strRef>
              <c:f>Sheet3!$D$5</c:f>
              <c:strCache>
                <c:ptCount val="1"/>
                <c:pt idx="0">
                  <c:v>Transport cost reduction</c:v>
                </c:pt>
              </c:strCache>
            </c:strRef>
          </c:tx>
          <c:spPr>
            <a:solidFill>
              <a:srgbClr val="FF0000"/>
            </a:solidFill>
          </c:spPr>
          <c:dLbls>
            <c:txPr>
              <a:bodyPr/>
              <a:lstStyle/>
              <a:p>
                <a:pPr>
                  <a:defRPr lang="en-GB">
                    <a:latin typeface="Arial Black" pitchFamily="34" charset="0"/>
                  </a:defRPr>
                </a:pPr>
                <a:endParaRPr lang="en-US"/>
              </a:p>
            </c:txPr>
            <c:showVal val="1"/>
          </c:dLbls>
          <c:cat>
            <c:strRef>
              <c:f>Sheet3!$B$6:$B$16</c:f>
              <c:strCache>
                <c:ptCount val="11"/>
                <c:pt idx="0">
                  <c:v>   Saudi Arabia  </c:v>
                </c:pt>
                <c:pt idx="1">
                  <c:v>   UAE        </c:v>
                </c:pt>
                <c:pt idx="2">
                  <c:v>   Bahrain     </c:v>
                </c:pt>
                <c:pt idx="3">
                  <c:v>   Kuwait    </c:v>
                </c:pt>
                <c:pt idx="4">
                  <c:v>   Oman       </c:v>
                </c:pt>
                <c:pt idx="5">
                  <c:v>   Qatar   </c:v>
                </c:pt>
                <c:pt idx="6">
                  <c:v>   Rest of North Africa        </c:v>
                </c:pt>
                <c:pt idx="7">
                  <c:v>   Egypt</c:v>
                </c:pt>
                <c:pt idx="8">
                  <c:v>   Tunisia    </c:v>
                </c:pt>
                <c:pt idx="9">
                  <c:v>   Morocco       </c:v>
                </c:pt>
                <c:pt idx="10">
                  <c:v>   Rest of Mashreq</c:v>
                </c:pt>
              </c:strCache>
            </c:strRef>
          </c:cat>
          <c:val>
            <c:numRef>
              <c:f>Sheet3!$D$6:$D$16</c:f>
              <c:numCache>
                <c:formatCode>General</c:formatCode>
                <c:ptCount val="11"/>
                <c:pt idx="0">
                  <c:v>1.22</c:v>
                </c:pt>
                <c:pt idx="1">
                  <c:v>0.62000000000000144</c:v>
                </c:pt>
                <c:pt idx="2">
                  <c:v>2.13</c:v>
                </c:pt>
                <c:pt idx="3">
                  <c:v>0.52</c:v>
                </c:pt>
                <c:pt idx="4">
                  <c:v>0.82000000000000062</c:v>
                </c:pt>
                <c:pt idx="5">
                  <c:v>0.45</c:v>
                </c:pt>
                <c:pt idx="6">
                  <c:v>0.15000000000000024</c:v>
                </c:pt>
                <c:pt idx="7">
                  <c:v>1.58</c:v>
                </c:pt>
                <c:pt idx="8">
                  <c:v>1.04</c:v>
                </c:pt>
                <c:pt idx="9">
                  <c:v>0.42000000000000032</c:v>
                </c:pt>
                <c:pt idx="10">
                  <c:v>2.2400000000000002</c:v>
                </c:pt>
              </c:numCache>
            </c:numRef>
          </c:val>
        </c:ser>
        <c:ser>
          <c:idx val="2"/>
          <c:order val="2"/>
          <c:tx>
            <c:strRef>
              <c:f>Sheet3!$E$5</c:f>
              <c:strCache>
                <c:ptCount val="1"/>
                <c:pt idx="0">
                  <c:v>CU</c:v>
                </c:pt>
              </c:strCache>
            </c:strRef>
          </c:tx>
          <c:spPr>
            <a:solidFill>
              <a:srgbClr val="92D050"/>
            </a:solidFill>
          </c:spPr>
          <c:dLbls>
            <c:txPr>
              <a:bodyPr/>
              <a:lstStyle/>
              <a:p>
                <a:pPr>
                  <a:defRPr lang="en-GB">
                    <a:latin typeface="Arial Black" pitchFamily="34" charset="0"/>
                  </a:defRPr>
                </a:pPr>
                <a:endParaRPr lang="en-US"/>
              </a:p>
            </c:txPr>
            <c:showVal val="1"/>
          </c:dLbls>
          <c:cat>
            <c:strRef>
              <c:f>Sheet3!$B$6:$B$16</c:f>
              <c:strCache>
                <c:ptCount val="11"/>
                <c:pt idx="0">
                  <c:v>   Saudi Arabia  </c:v>
                </c:pt>
                <c:pt idx="1">
                  <c:v>   UAE        </c:v>
                </c:pt>
                <c:pt idx="2">
                  <c:v>   Bahrain     </c:v>
                </c:pt>
                <c:pt idx="3">
                  <c:v>   Kuwait    </c:v>
                </c:pt>
                <c:pt idx="4">
                  <c:v>   Oman       </c:v>
                </c:pt>
                <c:pt idx="5">
                  <c:v>   Qatar   </c:v>
                </c:pt>
                <c:pt idx="6">
                  <c:v>   Rest of North Africa        </c:v>
                </c:pt>
                <c:pt idx="7">
                  <c:v>   Egypt</c:v>
                </c:pt>
                <c:pt idx="8">
                  <c:v>   Tunisia    </c:v>
                </c:pt>
                <c:pt idx="9">
                  <c:v>   Morocco       </c:v>
                </c:pt>
                <c:pt idx="10">
                  <c:v>   Rest of Mashreq</c:v>
                </c:pt>
              </c:strCache>
            </c:strRef>
          </c:cat>
          <c:val>
            <c:numRef>
              <c:f>Sheet3!$E$6:$E$16</c:f>
              <c:numCache>
                <c:formatCode>General</c:formatCode>
                <c:ptCount val="11"/>
                <c:pt idx="0">
                  <c:v>2.88</c:v>
                </c:pt>
                <c:pt idx="1">
                  <c:v>2.88</c:v>
                </c:pt>
                <c:pt idx="2">
                  <c:v>4.1399999999999997</c:v>
                </c:pt>
                <c:pt idx="3">
                  <c:v>3.11</c:v>
                </c:pt>
                <c:pt idx="4">
                  <c:v>1.24</c:v>
                </c:pt>
                <c:pt idx="5">
                  <c:v>1.27</c:v>
                </c:pt>
                <c:pt idx="6">
                  <c:v>1.9400000000000028</c:v>
                </c:pt>
                <c:pt idx="7">
                  <c:v>3.23</c:v>
                </c:pt>
                <c:pt idx="8">
                  <c:v>2.1</c:v>
                </c:pt>
                <c:pt idx="9">
                  <c:v>0.55000000000000004</c:v>
                </c:pt>
                <c:pt idx="10">
                  <c:v>3.3699999999999997</c:v>
                </c:pt>
              </c:numCache>
            </c:numRef>
          </c:val>
        </c:ser>
        <c:ser>
          <c:idx val="3"/>
          <c:order val="3"/>
          <c:tx>
            <c:strRef>
              <c:f>Sheet3!$F$5</c:f>
              <c:strCache>
                <c:ptCount val="1"/>
                <c:pt idx="0">
                  <c:v>Migration</c:v>
                </c:pt>
              </c:strCache>
            </c:strRef>
          </c:tx>
          <c:spPr>
            <a:solidFill>
              <a:srgbClr val="7030A0"/>
            </a:solidFill>
            <a:ln w="3175"/>
          </c:spPr>
          <c:dLbls>
            <c:txPr>
              <a:bodyPr/>
              <a:lstStyle/>
              <a:p>
                <a:pPr>
                  <a:defRPr lang="en-GB" b="1">
                    <a:latin typeface="Arial Black" pitchFamily="34" charset="0"/>
                  </a:defRPr>
                </a:pPr>
                <a:endParaRPr lang="en-US"/>
              </a:p>
            </c:txPr>
            <c:showVal val="1"/>
          </c:dLbls>
          <c:cat>
            <c:strRef>
              <c:f>Sheet3!$B$6:$B$16</c:f>
              <c:strCache>
                <c:ptCount val="11"/>
                <c:pt idx="0">
                  <c:v>   Saudi Arabia  </c:v>
                </c:pt>
                <c:pt idx="1">
                  <c:v>   UAE        </c:v>
                </c:pt>
                <c:pt idx="2">
                  <c:v>   Bahrain     </c:v>
                </c:pt>
                <c:pt idx="3">
                  <c:v>   Kuwait    </c:v>
                </c:pt>
                <c:pt idx="4">
                  <c:v>   Oman       </c:v>
                </c:pt>
                <c:pt idx="5">
                  <c:v>   Qatar   </c:v>
                </c:pt>
                <c:pt idx="6">
                  <c:v>   Rest of North Africa        </c:v>
                </c:pt>
                <c:pt idx="7">
                  <c:v>   Egypt</c:v>
                </c:pt>
                <c:pt idx="8">
                  <c:v>   Tunisia    </c:v>
                </c:pt>
                <c:pt idx="9">
                  <c:v>   Morocco       </c:v>
                </c:pt>
                <c:pt idx="10">
                  <c:v>   Rest of Mashreq</c:v>
                </c:pt>
              </c:strCache>
            </c:strRef>
          </c:cat>
          <c:val>
            <c:numRef>
              <c:f>Sheet3!$F$6:$F$16</c:f>
              <c:numCache>
                <c:formatCode>General</c:formatCode>
                <c:ptCount val="11"/>
                <c:pt idx="0">
                  <c:v>4</c:v>
                </c:pt>
                <c:pt idx="1">
                  <c:v>4.07</c:v>
                </c:pt>
                <c:pt idx="2">
                  <c:v>4.01</c:v>
                </c:pt>
                <c:pt idx="3">
                  <c:v>3.36</c:v>
                </c:pt>
                <c:pt idx="4">
                  <c:v>0.34</c:v>
                </c:pt>
                <c:pt idx="5">
                  <c:v>0.98</c:v>
                </c:pt>
                <c:pt idx="6">
                  <c:v>1.9500000000000028</c:v>
                </c:pt>
                <c:pt idx="7">
                  <c:v>5.49</c:v>
                </c:pt>
                <c:pt idx="8">
                  <c:v>3.08</c:v>
                </c:pt>
                <c:pt idx="9">
                  <c:v>2.3899999999999997</c:v>
                </c:pt>
                <c:pt idx="10">
                  <c:v>4.4300000000000024</c:v>
                </c:pt>
              </c:numCache>
            </c:numRef>
          </c:val>
        </c:ser>
        <c:axId val="107139456"/>
        <c:axId val="107140992"/>
      </c:barChart>
      <c:catAx>
        <c:axId val="107139456"/>
        <c:scaling>
          <c:orientation val="minMax"/>
        </c:scaling>
        <c:axPos val="l"/>
        <c:tickLblPos val="nextTo"/>
        <c:txPr>
          <a:bodyPr/>
          <a:lstStyle/>
          <a:p>
            <a:pPr>
              <a:defRPr lang="en-GB" i="1">
                <a:latin typeface="Arial Black" pitchFamily="34" charset="0"/>
              </a:defRPr>
            </a:pPr>
            <a:endParaRPr lang="en-US"/>
          </a:p>
        </c:txPr>
        <c:crossAx val="107140992"/>
        <c:crosses val="autoZero"/>
        <c:auto val="1"/>
        <c:lblAlgn val="ctr"/>
        <c:lblOffset val="100"/>
      </c:catAx>
      <c:valAx>
        <c:axId val="107140992"/>
        <c:scaling>
          <c:orientation val="minMax"/>
        </c:scaling>
        <c:axPos val="b"/>
        <c:numFmt formatCode="General" sourceLinked="1"/>
        <c:tickLblPos val="nextTo"/>
        <c:txPr>
          <a:bodyPr/>
          <a:lstStyle/>
          <a:p>
            <a:pPr>
              <a:defRPr lang="en-GB" b="1">
                <a:latin typeface="Arial Black" pitchFamily="34" charset="0"/>
              </a:defRPr>
            </a:pPr>
            <a:endParaRPr lang="en-US"/>
          </a:p>
        </c:txPr>
        <c:crossAx val="107139456"/>
        <c:crosses val="autoZero"/>
        <c:crossBetween val="between"/>
      </c:valAx>
      <c:spPr>
        <a:solidFill>
          <a:schemeClr val="bg1">
            <a:lumMod val="95000"/>
          </a:schemeClr>
        </a:solidFill>
      </c:spPr>
    </c:plotArea>
    <c:legend>
      <c:legendPos val="r"/>
      <c:layout>
        <c:manualLayout>
          <c:xMode val="edge"/>
          <c:yMode val="edge"/>
          <c:x val="0.22258548667332112"/>
          <c:y val="0.91881215861530818"/>
          <c:w val="0.71890225869653768"/>
          <c:h val="5.6003937007874031E-2"/>
        </c:manualLayout>
      </c:layout>
      <c:txPr>
        <a:bodyPr/>
        <a:lstStyle/>
        <a:p>
          <a:pPr>
            <a:defRPr lang="en-GB" b="1">
              <a:latin typeface="Arial Black" pitchFamily="34" charset="0"/>
            </a:defRPr>
          </a:pPr>
          <a:endParaRPr lang="en-US"/>
        </a:p>
      </c:txPr>
    </c:legend>
    <c:plotVisOnly val="1"/>
  </c:chart>
  <c:externalData r:id="rId2"/>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38F289-F16B-4037-859D-BA25D329E6B0}"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US"/>
        </a:p>
      </dgm:t>
    </dgm:pt>
    <dgm:pt modelId="{572C983A-3AB6-4FDE-8A25-3AC2FC48E966}">
      <dgm:prSet custT="1"/>
      <dgm:spPr/>
      <dgm:t>
        <a:bodyPr/>
        <a:lstStyle/>
        <a:p>
          <a:r>
            <a:rPr lang="en-US" sz="1200" b="1" dirty="0">
              <a:solidFill>
                <a:schemeClr val="bg2">
                  <a:lumMod val="40000"/>
                  <a:lumOff val="60000"/>
                </a:schemeClr>
              </a:solidFill>
              <a:effectLst>
                <a:outerShdw blurRad="38100" dist="38100" dir="2700000" algn="tl">
                  <a:srgbClr val="000000">
                    <a:alpha val="43137"/>
                  </a:srgbClr>
                </a:outerShdw>
              </a:effectLst>
              <a:latin typeface="Arial Black" pitchFamily="34" charset="0"/>
            </a:rPr>
            <a:t>sim1: A complete Free trade Area </a:t>
          </a:r>
          <a:endParaRPr lang="en-US" sz="1200" dirty="0">
            <a:solidFill>
              <a:schemeClr val="bg2">
                <a:lumMod val="40000"/>
                <a:lumOff val="60000"/>
              </a:schemeClr>
            </a:solidFill>
            <a:effectLst>
              <a:outerShdw blurRad="38100" dist="38100" dir="2700000" algn="tl">
                <a:srgbClr val="000000">
                  <a:alpha val="43137"/>
                </a:srgbClr>
              </a:outerShdw>
            </a:effectLst>
            <a:latin typeface="Arial Black" pitchFamily="34" charset="0"/>
          </a:endParaRPr>
        </a:p>
      </dgm:t>
    </dgm:pt>
    <dgm:pt modelId="{B11A3E08-371E-4854-A462-C9BA98D336B1}" type="parTrans" cxnId="{66DEE9C8-7B64-48DE-B6DC-2568DF6D0476}">
      <dgm:prSet/>
      <dgm:spPr/>
      <dgm:t>
        <a:bodyPr/>
        <a:lstStyle/>
        <a:p>
          <a:endParaRPr lang="en-US" sz="600"/>
        </a:p>
      </dgm:t>
    </dgm:pt>
    <dgm:pt modelId="{980FA1AD-1CAD-4D08-BF52-C8852C236699}" type="sibTrans" cxnId="{66DEE9C8-7B64-48DE-B6DC-2568DF6D0476}">
      <dgm:prSet/>
      <dgm:spPr/>
      <dgm:t>
        <a:bodyPr/>
        <a:lstStyle/>
        <a:p>
          <a:endParaRPr lang="en-US" sz="600"/>
        </a:p>
      </dgm:t>
    </dgm:pt>
    <dgm:pt modelId="{F99D7BD0-8B64-4EB1-84BD-73235CD5EB12}">
      <dgm:prSet custT="1"/>
      <dgm:spPr/>
      <dgm:t>
        <a:bodyPr/>
        <a:lstStyle/>
        <a:p>
          <a:r>
            <a:rPr lang="en-US" sz="1200" b="1" dirty="0">
              <a:solidFill>
                <a:schemeClr val="bg2">
                  <a:lumMod val="40000"/>
                  <a:lumOff val="60000"/>
                </a:schemeClr>
              </a:solidFill>
              <a:effectLst>
                <a:outerShdw blurRad="38100" dist="38100" dir="2700000" algn="tl">
                  <a:srgbClr val="000000">
                    <a:alpha val="43137"/>
                  </a:srgbClr>
                </a:outerShdw>
              </a:effectLst>
              <a:latin typeface="Arial Black" pitchFamily="34" charset="0"/>
            </a:rPr>
            <a:t>sim2: sim1+ 50% reduction in transport cost</a:t>
          </a:r>
          <a:endParaRPr lang="en-US" sz="1200" dirty="0">
            <a:solidFill>
              <a:schemeClr val="bg2">
                <a:lumMod val="40000"/>
                <a:lumOff val="60000"/>
              </a:schemeClr>
            </a:solidFill>
            <a:effectLst>
              <a:outerShdw blurRad="38100" dist="38100" dir="2700000" algn="tl">
                <a:srgbClr val="000000">
                  <a:alpha val="43137"/>
                </a:srgbClr>
              </a:outerShdw>
            </a:effectLst>
            <a:latin typeface="Arial Black" pitchFamily="34" charset="0"/>
          </a:endParaRPr>
        </a:p>
      </dgm:t>
    </dgm:pt>
    <dgm:pt modelId="{B26B93F7-F216-40C7-BE13-36F3615AB8AA}" type="parTrans" cxnId="{CB9600CE-BCB0-4EB3-9CF1-1526C324EA35}">
      <dgm:prSet/>
      <dgm:spPr/>
      <dgm:t>
        <a:bodyPr/>
        <a:lstStyle/>
        <a:p>
          <a:endParaRPr lang="en-US" sz="600"/>
        </a:p>
      </dgm:t>
    </dgm:pt>
    <dgm:pt modelId="{D8CB259F-E53E-4AAF-BDD8-8733D23EA41D}" type="sibTrans" cxnId="{CB9600CE-BCB0-4EB3-9CF1-1526C324EA35}">
      <dgm:prSet/>
      <dgm:spPr/>
      <dgm:t>
        <a:bodyPr/>
        <a:lstStyle/>
        <a:p>
          <a:endParaRPr lang="en-US" sz="600"/>
        </a:p>
      </dgm:t>
    </dgm:pt>
    <dgm:pt modelId="{E644B57E-BEE7-4822-ABFC-5F9330031A93}">
      <dgm:prSet custT="1"/>
      <dgm:spPr/>
      <dgm:t>
        <a:bodyPr/>
        <a:lstStyle/>
        <a:p>
          <a:r>
            <a:rPr lang="en-US" sz="1200" b="1" dirty="0">
              <a:solidFill>
                <a:srgbClr val="052979"/>
              </a:solidFill>
              <a:effectLst>
                <a:outerShdw blurRad="38100" dist="38100" dir="2700000" algn="tl">
                  <a:srgbClr val="000000">
                    <a:alpha val="43137"/>
                  </a:srgbClr>
                </a:outerShdw>
              </a:effectLst>
              <a:latin typeface="Arial Black" pitchFamily="34" charset="0"/>
            </a:rPr>
            <a:t>sim3: sim3+a common external tariffs (for non agriculture  products</a:t>
          </a:r>
          <a:endParaRPr lang="en-US" sz="1200" dirty="0">
            <a:solidFill>
              <a:srgbClr val="052979"/>
            </a:solidFill>
            <a:effectLst>
              <a:outerShdw blurRad="38100" dist="38100" dir="2700000" algn="tl">
                <a:srgbClr val="000000">
                  <a:alpha val="43137"/>
                </a:srgbClr>
              </a:outerShdw>
            </a:effectLst>
            <a:latin typeface="Arial Black" pitchFamily="34" charset="0"/>
          </a:endParaRPr>
        </a:p>
      </dgm:t>
    </dgm:pt>
    <dgm:pt modelId="{148F7E7A-83E8-485B-9A6A-8C7530B71374}" type="parTrans" cxnId="{82790578-EE97-4DDA-88B5-861522A3957F}">
      <dgm:prSet/>
      <dgm:spPr/>
      <dgm:t>
        <a:bodyPr/>
        <a:lstStyle/>
        <a:p>
          <a:endParaRPr lang="en-US" sz="600"/>
        </a:p>
      </dgm:t>
    </dgm:pt>
    <dgm:pt modelId="{8CB33AAD-6D85-43E5-9342-CAF344080AC4}" type="sibTrans" cxnId="{82790578-EE97-4DDA-88B5-861522A3957F}">
      <dgm:prSet/>
      <dgm:spPr/>
      <dgm:t>
        <a:bodyPr/>
        <a:lstStyle/>
        <a:p>
          <a:endParaRPr lang="en-US" sz="600"/>
        </a:p>
      </dgm:t>
    </dgm:pt>
    <dgm:pt modelId="{9620AE43-AB63-4C05-84FE-053A7228919E}">
      <dgm:prSet phldrT="[Text]" custT="1"/>
      <dgm:spPr/>
      <dgm:t>
        <a:bodyPr/>
        <a:lstStyle/>
        <a:p>
          <a:r>
            <a:rPr lang="en-US" sz="1200" b="1" dirty="0">
              <a:solidFill>
                <a:srgbClr val="052979"/>
              </a:solidFill>
              <a:effectLst>
                <a:outerShdw blurRad="38100" dist="38100" dir="2700000" algn="tl">
                  <a:srgbClr val="000000">
                    <a:alpha val="43137"/>
                  </a:srgbClr>
                </a:outerShdw>
              </a:effectLst>
              <a:latin typeface="Arial Black" pitchFamily="34" charset="0"/>
            </a:rPr>
            <a:t>sim4:sim3+ An Arab preference for migration quotas in OPC</a:t>
          </a:r>
          <a:endParaRPr lang="en-US" sz="1200" dirty="0">
            <a:solidFill>
              <a:srgbClr val="052979"/>
            </a:solidFill>
            <a:effectLst>
              <a:outerShdw blurRad="38100" dist="38100" dir="2700000" algn="tl">
                <a:srgbClr val="000000">
                  <a:alpha val="43137"/>
                </a:srgbClr>
              </a:outerShdw>
            </a:effectLst>
            <a:latin typeface="Arial Black" pitchFamily="34" charset="0"/>
          </a:endParaRPr>
        </a:p>
      </dgm:t>
    </dgm:pt>
    <dgm:pt modelId="{88F95973-2239-4B77-862A-403648EF326A}" type="sibTrans" cxnId="{19E82B1C-2BCE-4B17-AACC-E35733E22735}">
      <dgm:prSet/>
      <dgm:spPr/>
      <dgm:t>
        <a:bodyPr/>
        <a:lstStyle/>
        <a:p>
          <a:endParaRPr lang="en-US" sz="600"/>
        </a:p>
      </dgm:t>
    </dgm:pt>
    <dgm:pt modelId="{B655855D-FFA6-43BE-BAC3-6589CB81A4A6}" type="parTrans" cxnId="{19E82B1C-2BCE-4B17-AACC-E35733E22735}">
      <dgm:prSet/>
      <dgm:spPr/>
      <dgm:t>
        <a:bodyPr/>
        <a:lstStyle/>
        <a:p>
          <a:endParaRPr lang="en-US" sz="600"/>
        </a:p>
      </dgm:t>
    </dgm:pt>
    <dgm:pt modelId="{DF34EFDB-1ABF-4B02-92DB-29206E9098D0}" type="pres">
      <dgm:prSet presAssocID="{7B38F289-F16B-4037-859D-BA25D329E6B0}" presName="Name0" presStyleCnt="0">
        <dgm:presLayoutVars>
          <dgm:chMax val="7"/>
          <dgm:resizeHandles val="exact"/>
        </dgm:presLayoutVars>
      </dgm:prSet>
      <dgm:spPr/>
      <dgm:t>
        <a:bodyPr/>
        <a:lstStyle/>
        <a:p>
          <a:endParaRPr lang="en-US"/>
        </a:p>
      </dgm:t>
    </dgm:pt>
    <dgm:pt modelId="{66286671-0EC4-414F-A30A-F72A20BC569F}" type="pres">
      <dgm:prSet presAssocID="{7B38F289-F16B-4037-859D-BA25D329E6B0}" presName="comp1" presStyleCnt="0"/>
      <dgm:spPr/>
      <dgm:t>
        <a:bodyPr/>
        <a:lstStyle/>
        <a:p>
          <a:endParaRPr lang="en-US"/>
        </a:p>
      </dgm:t>
    </dgm:pt>
    <dgm:pt modelId="{0D2D598A-4E34-45E6-9EAF-B7659F4A05E8}" type="pres">
      <dgm:prSet presAssocID="{7B38F289-F16B-4037-859D-BA25D329E6B0}" presName="circle1" presStyleLbl="node1" presStyleIdx="0" presStyleCnt="4" custScaleY="119355" custLinFactNeighborY="3694"/>
      <dgm:spPr/>
      <dgm:t>
        <a:bodyPr/>
        <a:lstStyle/>
        <a:p>
          <a:endParaRPr lang="en-US"/>
        </a:p>
      </dgm:t>
    </dgm:pt>
    <dgm:pt modelId="{394D20F2-5277-4F74-93D2-8B4592BFA648}" type="pres">
      <dgm:prSet presAssocID="{7B38F289-F16B-4037-859D-BA25D329E6B0}" presName="c1text" presStyleLbl="node1" presStyleIdx="0" presStyleCnt="4">
        <dgm:presLayoutVars>
          <dgm:bulletEnabled val="1"/>
        </dgm:presLayoutVars>
      </dgm:prSet>
      <dgm:spPr/>
      <dgm:t>
        <a:bodyPr/>
        <a:lstStyle/>
        <a:p>
          <a:endParaRPr lang="en-US"/>
        </a:p>
      </dgm:t>
    </dgm:pt>
    <dgm:pt modelId="{F2B9594B-2E20-4B52-9B30-A091D7212AC8}" type="pres">
      <dgm:prSet presAssocID="{7B38F289-F16B-4037-859D-BA25D329E6B0}" presName="comp2" presStyleCnt="0"/>
      <dgm:spPr/>
      <dgm:t>
        <a:bodyPr/>
        <a:lstStyle/>
        <a:p>
          <a:endParaRPr lang="en-US"/>
        </a:p>
      </dgm:t>
    </dgm:pt>
    <dgm:pt modelId="{EB13D92B-258C-43B5-9208-E0531FE9561C}" type="pres">
      <dgm:prSet presAssocID="{7B38F289-F16B-4037-859D-BA25D329E6B0}" presName="circle2" presStyleLbl="node1" presStyleIdx="1" presStyleCnt="4" custScaleX="106060" custScaleY="111956" custLinFactNeighborX="3030" custLinFactNeighborY="663"/>
      <dgm:spPr/>
      <dgm:t>
        <a:bodyPr/>
        <a:lstStyle/>
        <a:p>
          <a:endParaRPr lang="en-US"/>
        </a:p>
      </dgm:t>
    </dgm:pt>
    <dgm:pt modelId="{86319EC5-8108-476E-964C-B695D6E194D4}" type="pres">
      <dgm:prSet presAssocID="{7B38F289-F16B-4037-859D-BA25D329E6B0}" presName="c2text" presStyleLbl="node1" presStyleIdx="1" presStyleCnt="4">
        <dgm:presLayoutVars>
          <dgm:bulletEnabled val="1"/>
        </dgm:presLayoutVars>
      </dgm:prSet>
      <dgm:spPr/>
      <dgm:t>
        <a:bodyPr/>
        <a:lstStyle/>
        <a:p>
          <a:endParaRPr lang="en-US"/>
        </a:p>
      </dgm:t>
    </dgm:pt>
    <dgm:pt modelId="{0F152F37-72AE-4DE1-BA70-888759D9DCFF}" type="pres">
      <dgm:prSet presAssocID="{7B38F289-F16B-4037-859D-BA25D329E6B0}" presName="comp3" presStyleCnt="0"/>
      <dgm:spPr/>
      <dgm:t>
        <a:bodyPr/>
        <a:lstStyle/>
        <a:p>
          <a:endParaRPr lang="en-US"/>
        </a:p>
      </dgm:t>
    </dgm:pt>
    <dgm:pt modelId="{3CE5D080-60FA-4704-AE87-EBD32B5BC063}" type="pres">
      <dgm:prSet presAssocID="{7B38F289-F16B-4037-859D-BA25D329E6B0}" presName="circle3" presStyleLbl="node1" presStyleIdx="2" presStyleCnt="4" custScaleX="111111" custScaleY="90821" custLinFactNeighborX="1208" custLinFactNeighborY="7246"/>
      <dgm:spPr/>
      <dgm:t>
        <a:bodyPr/>
        <a:lstStyle/>
        <a:p>
          <a:endParaRPr lang="en-US"/>
        </a:p>
      </dgm:t>
    </dgm:pt>
    <dgm:pt modelId="{3FF066DA-1CDE-4C9F-9FC8-ECE1BDB8ED7B}" type="pres">
      <dgm:prSet presAssocID="{7B38F289-F16B-4037-859D-BA25D329E6B0}" presName="c3text" presStyleLbl="node1" presStyleIdx="2" presStyleCnt="4">
        <dgm:presLayoutVars>
          <dgm:bulletEnabled val="1"/>
        </dgm:presLayoutVars>
      </dgm:prSet>
      <dgm:spPr/>
      <dgm:t>
        <a:bodyPr/>
        <a:lstStyle/>
        <a:p>
          <a:endParaRPr lang="en-US"/>
        </a:p>
      </dgm:t>
    </dgm:pt>
    <dgm:pt modelId="{9EB7BE93-7660-4A56-9E0E-2C7B994D68AF}" type="pres">
      <dgm:prSet presAssocID="{7B38F289-F16B-4037-859D-BA25D329E6B0}" presName="comp4" presStyleCnt="0"/>
      <dgm:spPr/>
      <dgm:t>
        <a:bodyPr/>
        <a:lstStyle/>
        <a:p>
          <a:endParaRPr lang="en-US"/>
        </a:p>
      </dgm:t>
    </dgm:pt>
    <dgm:pt modelId="{230C6AF7-8BFE-4F73-A1ED-60F43639550C}" type="pres">
      <dgm:prSet presAssocID="{7B38F289-F16B-4037-859D-BA25D329E6B0}" presName="circle4" presStyleLbl="node1" presStyleIdx="3" presStyleCnt="4" custScaleX="116667" custScaleY="77536" custLinFactNeighborX="5797" custLinFactNeighborY="18116"/>
      <dgm:spPr/>
      <dgm:t>
        <a:bodyPr/>
        <a:lstStyle/>
        <a:p>
          <a:endParaRPr lang="en-US"/>
        </a:p>
      </dgm:t>
    </dgm:pt>
    <dgm:pt modelId="{124230B5-CDD9-4C4B-8F63-7AA487FA20B8}" type="pres">
      <dgm:prSet presAssocID="{7B38F289-F16B-4037-859D-BA25D329E6B0}" presName="c4text" presStyleLbl="node1" presStyleIdx="3" presStyleCnt="4">
        <dgm:presLayoutVars>
          <dgm:bulletEnabled val="1"/>
        </dgm:presLayoutVars>
      </dgm:prSet>
      <dgm:spPr/>
      <dgm:t>
        <a:bodyPr/>
        <a:lstStyle/>
        <a:p>
          <a:endParaRPr lang="en-US"/>
        </a:p>
      </dgm:t>
    </dgm:pt>
  </dgm:ptLst>
  <dgm:cxnLst>
    <dgm:cxn modelId="{DDB066D8-46AB-4FE9-BEFE-3BD348C7A19F}" type="presOf" srcId="{F99D7BD0-8B64-4EB1-84BD-73235CD5EB12}" destId="{3CE5D080-60FA-4704-AE87-EBD32B5BC063}" srcOrd="0" destOrd="0" presId="urn:microsoft.com/office/officeart/2005/8/layout/venn2"/>
    <dgm:cxn modelId="{D7FC856D-011C-4390-A831-507288DAD533}" type="presOf" srcId="{7B38F289-F16B-4037-859D-BA25D329E6B0}" destId="{DF34EFDB-1ABF-4B02-92DB-29206E9098D0}" srcOrd="0" destOrd="0" presId="urn:microsoft.com/office/officeart/2005/8/layout/venn2"/>
    <dgm:cxn modelId="{B823FEA9-4251-458E-92F4-7083951B6CD8}" type="presOf" srcId="{E644B57E-BEE7-4822-ABFC-5F9330031A93}" destId="{EB13D92B-258C-43B5-9208-E0531FE9561C}" srcOrd="0" destOrd="0" presId="urn:microsoft.com/office/officeart/2005/8/layout/venn2"/>
    <dgm:cxn modelId="{1033AAA8-9599-4713-8468-1BF2F8D53176}" type="presOf" srcId="{572C983A-3AB6-4FDE-8A25-3AC2FC48E966}" destId="{230C6AF7-8BFE-4F73-A1ED-60F43639550C}" srcOrd="0" destOrd="0" presId="urn:microsoft.com/office/officeart/2005/8/layout/venn2"/>
    <dgm:cxn modelId="{FADB8892-C71B-4F06-963C-FD317E1EA17E}" type="presOf" srcId="{9620AE43-AB63-4C05-84FE-053A7228919E}" destId="{0D2D598A-4E34-45E6-9EAF-B7659F4A05E8}" srcOrd="0" destOrd="0" presId="urn:microsoft.com/office/officeart/2005/8/layout/venn2"/>
    <dgm:cxn modelId="{C1B97199-935B-489D-A784-208E99FEDBE3}" type="presOf" srcId="{572C983A-3AB6-4FDE-8A25-3AC2FC48E966}" destId="{124230B5-CDD9-4C4B-8F63-7AA487FA20B8}" srcOrd="1" destOrd="0" presId="urn:microsoft.com/office/officeart/2005/8/layout/venn2"/>
    <dgm:cxn modelId="{94B35E7D-8CF8-4470-8619-569A9191202E}" type="presOf" srcId="{E644B57E-BEE7-4822-ABFC-5F9330031A93}" destId="{86319EC5-8108-476E-964C-B695D6E194D4}" srcOrd="1" destOrd="0" presId="urn:microsoft.com/office/officeart/2005/8/layout/venn2"/>
    <dgm:cxn modelId="{66DEE9C8-7B64-48DE-B6DC-2568DF6D0476}" srcId="{7B38F289-F16B-4037-859D-BA25D329E6B0}" destId="{572C983A-3AB6-4FDE-8A25-3AC2FC48E966}" srcOrd="3" destOrd="0" parTransId="{B11A3E08-371E-4854-A462-C9BA98D336B1}" sibTransId="{980FA1AD-1CAD-4D08-BF52-C8852C236699}"/>
    <dgm:cxn modelId="{907374AE-9AFF-4B05-90BE-4F5B43BECC58}" type="presOf" srcId="{F99D7BD0-8B64-4EB1-84BD-73235CD5EB12}" destId="{3FF066DA-1CDE-4C9F-9FC8-ECE1BDB8ED7B}" srcOrd="1" destOrd="0" presId="urn:microsoft.com/office/officeart/2005/8/layout/venn2"/>
    <dgm:cxn modelId="{82790578-EE97-4DDA-88B5-861522A3957F}" srcId="{7B38F289-F16B-4037-859D-BA25D329E6B0}" destId="{E644B57E-BEE7-4822-ABFC-5F9330031A93}" srcOrd="1" destOrd="0" parTransId="{148F7E7A-83E8-485B-9A6A-8C7530B71374}" sibTransId="{8CB33AAD-6D85-43E5-9342-CAF344080AC4}"/>
    <dgm:cxn modelId="{7E656B95-D78A-49D0-9CA4-21A6B89F0E1A}" type="presOf" srcId="{9620AE43-AB63-4C05-84FE-053A7228919E}" destId="{394D20F2-5277-4F74-93D2-8B4592BFA648}" srcOrd="1" destOrd="0" presId="urn:microsoft.com/office/officeart/2005/8/layout/venn2"/>
    <dgm:cxn modelId="{CB9600CE-BCB0-4EB3-9CF1-1526C324EA35}" srcId="{7B38F289-F16B-4037-859D-BA25D329E6B0}" destId="{F99D7BD0-8B64-4EB1-84BD-73235CD5EB12}" srcOrd="2" destOrd="0" parTransId="{B26B93F7-F216-40C7-BE13-36F3615AB8AA}" sibTransId="{D8CB259F-E53E-4AAF-BDD8-8733D23EA41D}"/>
    <dgm:cxn modelId="{19E82B1C-2BCE-4B17-AACC-E35733E22735}" srcId="{7B38F289-F16B-4037-859D-BA25D329E6B0}" destId="{9620AE43-AB63-4C05-84FE-053A7228919E}" srcOrd="0" destOrd="0" parTransId="{B655855D-FFA6-43BE-BAC3-6589CB81A4A6}" sibTransId="{88F95973-2239-4B77-862A-403648EF326A}"/>
    <dgm:cxn modelId="{F5BBBF59-DC49-4DBB-80B3-32A5FA5C82F4}" type="presParOf" srcId="{DF34EFDB-1ABF-4B02-92DB-29206E9098D0}" destId="{66286671-0EC4-414F-A30A-F72A20BC569F}" srcOrd="0" destOrd="0" presId="urn:microsoft.com/office/officeart/2005/8/layout/venn2"/>
    <dgm:cxn modelId="{2091CCA5-56A7-40FD-852E-25AAA688D762}" type="presParOf" srcId="{66286671-0EC4-414F-A30A-F72A20BC569F}" destId="{0D2D598A-4E34-45E6-9EAF-B7659F4A05E8}" srcOrd="0" destOrd="0" presId="urn:microsoft.com/office/officeart/2005/8/layout/venn2"/>
    <dgm:cxn modelId="{9CD2768A-A3F8-445B-805B-63AC187D7850}" type="presParOf" srcId="{66286671-0EC4-414F-A30A-F72A20BC569F}" destId="{394D20F2-5277-4F74-93D2-8B4592BFA648}" srcOrd="1" destOrd="0" presId="urn:microsoft.com/office/officeart/2005/8/layout/venn2"/>
    <dgm:cxn modelId="{067866F5-343F-4CB5-85BB-98B90AAED365}" type="presParOf" srcId="{DF34EFDB-1ABF-4B02-92DB-29206E9098D0}" destId="{F2B9594B-2E20-4B52-9B30-A091D7212AC8}" srcOrd="1" destOrd="0" presId="urn:microsoft.com/office/officeart/2005/8/layout/venn2"/>
    <dgm:cxn modelId="{FB7869B6-6D09-4FF5-8489-BEB6A5F2A61E}" type="presParOf" srcId="{F2B9594B-2E20-4B52-9B30-A091D7212AC8}" destId="{EB13D92B-258C-43B5-9208-E0531FE9561C}" srcOrd="0" destOrd="0" presId="urn:microsoft.com/office/officeart/2005/8/layout/venn2"/>
    <dgm:cxn modelId="{E03C5BB4-BE26-4AC7-B1AE-63C667DF6975}" type="presParOf" srcId="{F2B9594B-2E20-4B52-9B30-A091D7212AC8}" destId="{86319EC5-8108-476E-964C-B695D6E194D4}" srcOrd="1" destOrd="0" presId="urn:microsoft.com/office/officeart/2005/8/layout/venn2"/>
    <dgm:cxn modelId="{B368134E-55DF-4EAE-9EF9-51E4634DA512}" type="presParOf" srcId="{DF34EFDB-1ABF-4B02-92DB-29206E9098D0}" destId="{0F152F37-72AE-4DE1-BA70-888759D9DCFF}" srcOrd="2" destOrd="0" presId="urn:microsoft.com/office/officeart/2005/8/layout/venn2"/>
    <dgm:cxn modelId="{09B358C0-A231-41B8-AD3F-AE39CEA3BD76}" type="presParOf" srcId="{0F152F37-72AE-4DE1-BA70-888759D9DCFF}" destId="{3CE5D080-60FA-4704-AE87-EBD32B5BC063}" srcOrd="0" destOrd="0" presId="urn:microsoft.com/office/officeart/2005/8/layout/venn2"/>
    <dgm:cxn modelId="{8FB2230B-AE5C-40B1-8E53-BCECA8CD81C3}" type="presParOf" srcId="{0F152F37-72AE-4DE1-BA70-888759D9DCFF}" destId="{3FF066DA-1CDE-4C9F-9FC8-ECE1BDB8ED7B}" srcOrd="1" destOrd="0" presId="urn:microsoft.com/office/officeart/2005/8/layout/venn2"/>
    <dgm:cxn modelId="{3E211163-22B5-4C61-87B3-0AC5CACEF228}" type="presParOf" srcId="{DF34EFDB-1ABF-4B02-92DB-29206E9098D0}" destId="{9EB7BE93-7660-4A56-9E0E-2C7B994D68AF}" srcOrd="3" destOrd="0" presId="urn:microsoft.com/office/officeart/2005/8/layout/venn2"/>
    <dgm:cxn modelId="{D08D28A9-F854-41A9-999C-DED8306F9FD6}" type="presParOf" srcId="{9EB7BE93-7660-4A56-9E0E-2C7B994D68AF}" destId="{230C6AF7-8BFE-4F73-A1ED-60F43639550C}" srcOrd="0" destOrd="0" presId="urn:microsoft.com/office/officeart/2005/8/layout/venn2"/>
    <dgm:cxn modelId="{6A2A9532-6FC8-458F-BE40-830E84C571AC}" type="presParOf" srcId="{9EB7BE93-7660-4A56-9E0E-2C7B994D68AF}" destId="{124230B5-CDD9-4C4B-8F63-7AA487FA20B8}"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2D598A-4E34-45E6-9EAF-B7659F4A05E8}">
      <dsp:nvSpPr>
        <dsp:cNvPr id="0" name=""/>
        <dsp:cNvSpPr/>
      </dsp:nvSpPr>
      <dsp:spPr>
        <a:xfrm>
          <a:off x="0" y="-242123"/>
          <a:ext cx="5257800" cy="6275447"/>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a:solidFill>
                <a:srgbClr val="052979"/>
              </a:solidFill>
              <a:effectLst>
                <a:outerShdw blurRad="38100" dist="38100" dir="2700000" algn="tl">
                  <a:srgbClr val="000000">
                    <a:alpha val="43137"/>
                  </a:srgbClr>
                </a:outerShdw>
              </a:effectLst>
              <a:latin typeface="Arial Black" pitchFamily="34" charset="0"/>
            </a:rPr>
            <a:t>sim4:sim3+ An Arab preference for migration quotas in OPC</a:t>
          </a:r>
          <a:endParaRPr lang="en-US" sz="1200" kern="1200" dirty="0">
            <a:solidFill>
              <a:srgbClr val="052979"/>
            </a:solidFill>
            <a:effectLst>
              <a:outerShdw blurRad="38100" dist="38100" dir="2700000" algn="tl">
                <a:srgbClr val="000000">
                  <a:alpha val="43137"/>
                </a:srgbClr>
              </a:outerShdw>
            </a:effectLst>
            <a:latin typeface="Arial Black" pitchFamily="34" charset="0"/>
          </a:endParaRPr>
        </a:p>
      </dsp:txBody>
      <dsp:txXfrm>
        <a:off x="1893859" y="71648"/>
        <a:ext cx="1470080" cy="941317"/>
      </dsp:txXfrm>
    </dsp:sp>
    <dsp:sp modelId="{EB13D92B-258C-43B5-9208-E0531FE9561C}">
      <dsp:nvSpPr>
        <dsp:cNvPr id="0" name=""/>
        <dsp:cNvSpPr/>
      </dsp:nvSpPr>
      <dsp:spPr>
        <a:xfrm>
          <a:off x="525779" y="1082061"/>
          <a:ext cx="4461138" cy="4709138"/>
        </a:xfrm>
        <a:prstGeom prst="ellipse">
          <a:avLst/>
        </a:prstGeom>
        <a:solidFill>
          <a:schemeClr val="accent5">
            <a:hueOff val="1085675"/>
            <a:satOff val="3732"/>
            <a:lumOff val="-179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a:solidFill>
                <a:srgbClr val="052979"/>
              </a:solidFill>
              <a:effectLst>
                <a:outerShdw blurRad="38100" dist="38100" dir="2700000" algn="tl">
                  <a:srgbClr val="000000">
                    <a:alpha val="43137"/>
                  </a:srgbClr>
                </a:outerShdw>
              </a:effectLst>
              <a:latin typeface="Arial Black" pitchFamily="34" charset="0"/>
            </a:rPr>
            <a:t>sim3: sim3+a common external tariffs (for non agriculture  products</a:t>
          </a:r>
          <a:endParaRPr lang="en-US" sz="1200" kern="1200" dirty="0">
            <a:solidFill>
              <a:srgbClr val="052979"/>
            </a:solidFill>
            <a:effectLst>
              <a:outerShdw blurRad="38100" dist="38100" dir="2700000" algn="tl">
                <a:srgbClr val="000000">
                  <a:alpha val="43137"/>
                </a:srgbClr>
              </a:outerShdw>
            </a:effectLst>
            <a:latin typeface="Arial Black" pitchFamily="34" charset="0"/>
          </a:endParaRPr>
        </a:p>
      </dsp:txBody>
      <dsp:txXfrm>
        <a:off x="1976765" y="1364610"/>
        <a:ext cx="1559167" cy="847644"/>
      </dsp:txXfrm>
    </dsp:sp>
    <dsp:sp modelId="{3CE5D080-60FA-4704-AE87-EBD32B5BC063}">
      <dsp:nvSpPr>
        <dsp:cNvPr id="0" name=""/>
        <dsp:cNvSpPr/>
      </dsp:nvSpPr>
      <dsp:spPr>
        <a:xfrm>
          <a:off x="914410" y="2743192"/>
          <a:ext cx="3505196" cy="2865111"/>
        </a:xfrm>
        <a:prstGeom prst="ellipse">
          <a:avLst/>
        </a:prstGeom>
        <a:solidFill>
          <a:schemeClr val="accent5">
            <a:hueOff val="2171350"/>
            <a:satOff val="7464"/>
            <a:lumOff val="-358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a:solidFill>
                <a:schemeClr val="bg2">
                  <a:lumMod val="40000"/>
                  <a:lumOff val="60000"/>
                </a:schemeClr>
              </a:solidFill>
              <a:effectLst>
                <a:outerShdw blurRad="38100" dist="38100" dir="2700000" algn="tl">
                  <a:srgbClr val="000000">
                    <a:alpha val="43137"/>
                  </a:srgbClr>
                </a:outerShdw>
              </a:effectLst>
              <a:latin typeface="Arial Black" pitchFamily="34" charset="0"/>
            </a:rPr>
            <a:t>sim2: sim1+ 50% reduction in transport cost</a:t>
          </a:r>
          <a:endParaRPr lang="en-US" sz="1200" kern="1200" dirty="0">
            <a:solidFill>
              <a:schemeClr val="bg2">
                <a:lumMod val="40000"/>
                <a:lumOff val="60000"/>
              </a:schemeClr>
            </a:solidFill>
            <a:effectLst>
              <a:outerShdw blurRad="38100" dist="38100" dir="2700000" algn="tl">
                <a:srgbClr val="000000">
                  <a:alpha val="43137"/>
                </a:srgbClr>
              </a:outerShdw>
            </a:effectLst>
            <a:latin typeface="Arial Black" pitchFamily="34" charset="0"/>
          </a:endParaRPr>
        </a:p>
      </dsp:txBody>
      <dsp:txXfrm>
        <a:off x="1850297" y="2958075"/>
        <a:ext cx="1633421" cy="644650"/>
      </dsp:txXfrm>
    </dsp:sp>
    <dsp:sp modelId="{230C6AF7-8BFE-4F73-A1ED-60F43639550C}">
      <dsp:nvSpPr>
        <dsp:cNvPr id="0" name=""/>
        <dsp:cNvSpPr/>
      </dsp:nvSpPr>
      <dsp:spPr>
        <a:xfrm>
          <a:off x="1523994" y="4038603"/>
          <a:ext cx="2453647" cy="1630675"/>
        </a:xfrm>
        <a:prstGeom prst="ellipse">
          <a:avLst/>
        </a:prstGeom>
        <a:solidFill>
          <a:schemeClr val="accent5">
            <a:hueOff val="3257024"/>
            <a:satOff val="11196"/>
            <a:lumOff val="-53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a:solidFill>
                <a:schemeClr val="bg2">
                  <a:lumMod val="40000"/>
                  <a:lumOff val="60000"/>
                </a:schemeClr>
              </a:solidFill>
              <a:effectLst>
                <a:outerShdw blurRad="38100" dist="38100" dir="2700000" algn="tl">
                  <a:srgbClr val="000000">
                    <a:alpha val="43137"/>
                  </a:srgbClr>
                </a:outerShdw>
              </a:effectLst>
              <a:latin typeface="Arial Black" pitchFamily="34" charset="0"/>
            </a:rPr>
            <a:t>sim1: A complete Free trade Area </a:t>
          </a:r>
          <a:endParaRPr lang="en-US" sz="1200" kern="1200" dirty="0">
            <a:solidFill>
              <a:schemeClr val="bg2">
                <a:lumMod val="40000"/>
                <a:lumOff val="60000"/>
              </a:schemeClr>
            </a:solidFill>
            <a:effectLst>
              <a:outerShdw blurRad="38100" dist="38100" dir="2700000" algn="tl">
                <a:srgbClr val="000000">
                  <a:alpha val="43137"/>
                </a:srgbClr>
              </a:outerShdw>
            </a:effectLst>
            <a:latin typeface="Arial Black" pitchFamily="34" charset="0"/>
          </a:endParaRPr>
        </a:p>
      </dsp:txBody>
      <dsp:txXfrm>
        <a:off x="1883322" y="4446272"/>
        <a:ext cx="1734990" cy="815337"/>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76803"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76804"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76805"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A6A96A42-8070-4FA3-8B3E-71990A44B00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cs typeface="Arial" charset="0"/>
              </a:defRPr>
            </a:lvl1pPr>
          </a:lstStyle>
          <a:p>
            <a:pPr>
              <a:defRPr/>
            </a:pPr>
            <a:fld id="{784B0198-B2CC-4FA5-A31E-B376B578A938}" type="datetimeFigureOut">
              <a:rPr lang="en-US"/>
              <a:pPr>
                <a:defRPr/>
              </a:pPr>
              <a:t>4/9/2013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8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A13F8ECC-E218-43EA-A012-EA841DAE0E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A13F8ECC-E218-43EA-A012-EA841DAE0E95}" type="slidenum">
              <a:rPr lang="en-US" smtClean="0"/>
              <a:pPr>
                <a:defRPr/>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9668B83-14D8-4302-9E85-101C3CE8BDBB}"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a:defRPr/>
            </a:pPr>
            <a:endParaRPr lang="en-GB" dirty="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7A8E60-A957-4573-860A-FC326A2112BD}"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endParaRPr lang="en-US" dirty="0"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C4565F-016B-4874-9476-1FB82DE2F879}"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FC945B-F3A7-4B70-A5EE-565C457EB142}" type="slidenum">
              <a:rPr lang="en-US" smtClean="0">
                <a:latin typeface="Arial" pitchFamily="34" charset="0"/>
                <a:cs typeface="Arial" pitchFamily="34" charset="0"/>
              </a:rPr>
              <a:pPr/>
              <a:t>19</a:t>
            </a:fld>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FA9112-FD7E-4F18-9720-FF37E20243F4}"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3770AB-3196-421B-9B65-E5C1B928ABA4}"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baseline="0">
                <a:solidFill>
                  <a:srgbClr val="DA8508"/>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945E38-496E-44D7-ACFD-87E03583DEF3}" type="datetime1">
              <a:rPr lang="en-US"/>
              <a:pPr>
                <a:defRPr/>
              </a:pPr>
              <a:t>4/9/2013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UNESCWA-EDGD</a:t>
            </a:r>
          </a:p>
        </p:txBody>
      </p:sp>
      <p:sp>
        <p:nvSpPr>
          <p:cNvPr id="7" name="Slide Number Placeholder 5"/>
          <p:cNvSpPr>
            <a:spLocks noGrp="1"/>
          </p:cNvSpPr>
          <p:nvPr>
            <p:ph type="sldNum" sz="quarter" idx="12"/>
          </p:nvPr>
        </p:nvSpPr>
        <p:spPr/>
        <p:txBody>
          <a:bodyPr/>
          <a:lstStyle>
            <a:lvl1pPr>
              <a:defRPr/>
            </a:lvl1pPr>
          </a:lstStyle>
          <a:p>
            <a:pPr>
              <a:defRPr/>
            </a:pPr>
            <a:fld id="{C3A11576-2FB2-496E-A567-6646C31479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9F407A9-B9CA-40A5-B367-70C39B5D3578}" type="datetime1">
              <a:rPr lang="en-US"/>
              <a:pPr>
                <a:defRPr/>
              </a:pPr>
              <a:t>4/9/2013</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UNESCWA-EDGD</a:t>
            </a:r>
          </a:p>
        </p:txBody>
      </p:sp>
      <p:sp>
        <p:nvSpPr>
          <p:cNvPr id="9" name="Slide Number Placeholder 5"/>
          <p:cNvSpPr>
            <a:spLocks noGrp="1"/>
          </p:cNvSpPr>
          <p:nvPr>
            <p:ph type="sldNum" sz="quarter" idx="12"/>
          </p:nvPr>
        </p:nvSpPr>
        <p:spPr/>
        <p:txBody>
          <a:bodyPr/>
          <a:lstStyle>
            <a:lvl1pPr>
              <a:defRPr/>
            </a:lvl1pPr>
          </a:lstStyle>
          <a:p>
            <a:pPr>
              <a:defRPr/>
            </a:pPr>
            <a:fld id="{3C61B464-5FEC-442D-A905-6F9374BEC33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BEE22F1-3203-46BA-821F-0A6A636615B3}" type="datetime1">
              <a:rPr lang="en-US"/>
              <a:pPr>
                <a:defRPr/>
              </a:pPr>
              <a:t>4/9/2013</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UNESCWA-EDGD</a:t>
            </a:r>
          </a:p>
        </p:txBody>
      </p:sp>
      <p:sp>
        <p:nvSpPr>
          <p:cNvPr id="5" name="Slide Number Placeholder 5"/>
          <p:cNvSpPr>
            <a:spLocks noGrp="1"/>
          </p:cNvSpPr>
          <p:nvPr>
            <p:ph type="sldNum" sz="quarter" idx="12"/>
          </p:nvPr>
        </p:nvSpPr>
        <p:spPr/>
        <p:txBody>
          <a:bodyPr/>
          <a:lstStyle>
            <a:lvl1pPr>
              <a:defRPr/>
            </a:lvl1pPr>
          </a:lstStyle>
          <a:p>
            <a:pPr>
              <a:defRPr/>
            </a:pPr>
            <a:fld id="{54CD13AF-70D2-4D33-B918-2F56412AD24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5E4745-8756-4233-8B83-CF5F8A23A047}" type="datetime1">
              <a:rPr lang="en-US"/>
              <a:pPr>
                <a:defRPr/>
              </a:pPr>
              <a:t>4/9/2013</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UNESCWA-EDGD</a:t>
            </a:r>
          </a:p>
        </p:txBody>
      </p:sp>
      <p:sp>
        <p:nvSpPr>
          <p:cNvPr id="4" name="Slide Number Placeholder 5"/>
          <p:cNvSpPr>
            <a:spLocks noGrp="1"/>
          </p:cNvSpPr>
          <p:nvPr>
            <p:ph type="sldNum" sz="quarter" idx="12"/>
          </p:nvPr>
        </p:nvSpPr>
        <p:spPr/>
        <p:txBody>
          <a:bodyPr/>
          <a:lstStyle>
            <a:lvl1pPr>
              <a:defRPr/>
            </a:lvl1pPr>
          </a:lstStyle>
          <a:p>
            <a:pPr>
              <a:defRPr/>
            </a:pPr>
            <a:fld id="{DCCF88D6-9FF0-4726-8CA7-4885788FBA0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8AE4DEC-89AC-4D3B-95D3-3AEB4AAF625C}" type="datetime1">
              <a:rPr lang="en-US"/>
              <a:pPr>
                <a:defRPr/>
              </a:pPr>
              <a:t>4/9/2013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UNESCWA-EDGD</a:t>
            </a:r>
          </a:p>
        </p:txBody>
      </p:sp>
      <p:sp>
        <p:nvSpPr>
          <p:cNvPr id="7" name="Slide Number Placeholder 5"/>
          <p:cNvSpPr>
            <a:spLocks noGrp="1"/>
          </p:cNvSpPr>
          <p:nvPr>
            <p:ph type="sldNum" sz="quarter" idx="12"/>
          </p:nvPr>
        </p:nvSpPr>
        <p:spPr/>
        <p:txBody>
          <a:bodyPr/>
          <a:lstStyle>
            <a:lvl1pPr>
              <a:defRPr/>
            </a:lvl1pPr>
          </a:lstStyle>
          <a:p>
            <a:pPr>
              <a:defRPr/>
            </a:pPr>
            <a:fld id="{3634016D-56D6-475A-ACA5-492DC7F60B1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8DA5320-9D9C-4AB9-A49D-3CAF1932993D}" type="datetime1">
              <a:rPr lang="en-US"/>
              <a:pPr>
                <a:defRPr/>
              </a:pPr>
              <a:t>4/9/2013</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UNESCWA-EDGD</a:t>
            </a:r>
          </a:p>
        </p:txBody>
      </p:sp>
      <p:sp>
        <p:nvSpPr>
          <p:cNvPr id="7" name="Slide Number Placeholder 5"/>
          <p:cNvSpPr>
            <a:spLocks noGrp="1"/>
          </p:cNvSpPr>
          <p:nvPr>
            <p:ph type="sldNum" sz="quarter" idx="12"/>
          </p:nvPr>
        </p:nvSpPr>
        <p:spPr/>
        <p:txBody>
          <a:bodyPr/>
          <a:lstStyle>
            <a:lvl1pPr>
              <a:defRPr/>
            </a:lvl1pPr>
          </a:lstStyle>
          <a:p>
            <a:pPr>
              <a:defRPr/>
            </a:pPr>
            <a:fld id="{6408EAC7-3DA0-468A-8080-937FF50CBD2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7BCA8B-9E4F-430E-B0EA-F45E99C918EC}" type="datetime1">
              <a:rPr lang="en-US"/>
              <a:pPr>
                <a:defRPr/>
              </a:pPr>
              <a:t>4/9/2013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UNESCWA-EDGD</a:t>
            </a:r>
          </a:p>
        </p:txBody>
      </p:sp>
      <p:sp>
        <p:nvSpPr>
          <p:cNvPr id="6" name="Slide Number Placeholder 5"/>
          <p:cNvSpPr>
            <a:spLocks noGrp="1"/>
          </p:cNvSpPr>
          <p:nvPr>
            <p:ph type="sldNum" sz="quarter" idx="12"/>
          </p:nvPr>
        </p:nvSpPr>
        <p:spPr/>
        <p:txBody>
          <a:bodyPr/>
          <a:lstStyle>
            <a:lvl1pPr>
              <a:defRPr/>
            </a:lvl1pPr>
          </a:lstStyle>
          <a:p>
            <a:pPr>
              <a:defRPr/>
            </a:pPr>
            <a:fld id="{105C1553-ACFE-4B6A-8A34-BAA38A4943D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357308-521B-4D5E-AC0A-685B43124DD7}" type="datetime1">
              <a:rPr lang="en-US"/>
              <a:pPr>
                <a:defRPr/>
              </a:pPr>
              <a:t>4/9/2013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UNESCWA-EDGD</a:t>
            </a:r>
          </a:p>
        </p:txBody>
      </p:sp>
      <p:sp>
        <p:nvSpPr>
          <p:cNvPr id="6" name="Slide Number Placeholder 5"/>
          <p:cNvSpPr>
            <a:spLocks noGrp="1"/>
          </p:cNvSpPr>
          <p:nvPr>
            <p:ph type="sldNum" sz="quarter" idx="12"/>
          </p:nvPr>
        </p:nvSpPr>
        <p:spPr/>
        <p:txBody>
          <a:bodyPr/>
          <a:lstStyle>
            <a:lvl1pPr>
              <a:defRPr/>
            </a:lvl1pPr>
          </a:lstStyle>
          <a:p>
            <a:pPr>
              <a:defRPr/>
            </a:pPr>
            <a:fld id="{F520349B-D365-4EA2-BA33-9987FE888A63}"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685800"/>
          </a:xfrm>
          <a:prstGeom prst="rect">
            <a:avLst/>
          </a:prstGeom>
        </p:spPr>
        <p:txBody>
          <a:bodyPr/>
          <a:lstStyle>
            <a:lvl1pPr>
              <a:defRPr baseline="0">
                <a:solidFill>
                  <a:srgbClr val="00206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876800"/>
          </a:xfrm>
          <a:prstGeom prst="rect">
            <a:avLst/>
          </a:prstGeom>
        </p:spPr>
        <p:txBody>
          <a:bodyPr/>
          <a:lstStyle>
            <a:lvl1pPr>
              <a:defRPr baseline="0">
                <a:solidFill>
                  <a:srgbClr val="E88D06"/>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31B4A84-FBDF-406B-AD61-D07F8DD2C5AA}" type="datetime1">
              <a:rPr lang="en-US"/>
              <a:pPr>
                <a:defRPr/>
              </a:pPr>
              <a:t>4/9/2013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UNESCWA-EDGD</a:t>
            </a:r>
          </a:p>
        </p:txBody>
      </p:sp>
      <p:sp>
        <p:nvSpPr>
          <p:cNvPr id="6" name="Slide Number Placeholder 5"/>
          <p:cNvSpPr>
            <a:spLocks noGrp="1"/>
          </p:cNvSpPr>
          <p:nvPr>
            <p:ph type="sldNum" sz="quarter" idx="12"/>
          </p:nvPr>
        </p:nvSpPr>
        <p:spPr/>
        <p:txBody>
          <a:bodyPr/>
          <a:lstStyle>
            <a:lvl1pPr>
              <a:defRPr/>
            </a:lvl1pPr>
          </a:lstStyle>
          <a:p>
            <a:pPr>
              <a:defRPr/>
            </a:pPr>
            <a:fld id="{6A4DC22B-441D-4FFF-A101-3B25EB5FC99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229600" cy="838200"/>
          </a:xfrm>
        </p:spPr>
        <p:txBody>
          <a:bodyPr/>
          <a:lstStyle>
            <a:lvl1pPr algn="l">
              <a:defRPr b="1" baseline="0">
                <a:solidFill>
                  <a:schemeClr val="accent1">
                    <a:lumMod val="7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752600"/>
            <a:ext cx="8229600" cy="4572000"/>
          </a:xfrm>
        </p:spPr>
        <p:txBody>
          <a:bodyPr/>
          <a:lstStyle>
            <a:lvl1pPr algn="l">
              <a:defRPr b="1" baseline="0">
                <a:solidFill>
                  <a:schemeClr val="accent6">
                    <a:lumMod val="75000"/>
                  </a:schemeClr>
                </a:solidFill>
              </a:defRPr>
            </a:lvl1pPr>
            <a:lvl2pPr algn="l">
              <a:defRPr>
                <a:solidFill>
                  <a:schemeClr val="accent1">
                    <a:lumMod val="75000"/>
                  </a:schemeClr>
                </a:solidFill>
              </a:defRPr>
            </a:lvl2pPr>
            <a:lvl3pPr algn="l">
              <a:defRPr>
                <a:solidFill>
                  <a:schemeClr val="accent1">
                    <a:lumMod val="75000"/>
                  </a:schemeClr>
                </a:solidFill>
              </a:defRPr>
            </a:lvl3pPr>
            <a:lvl4pPr algn="l">
              <a:defRPr>
                <a:solidFill>
                  <a:schemeClr val="accent1">
                    <a:lumMod val="75000"/>
                  </a:schemeClr>
                </a:solidFill>
              </a:defRPr>
            </a:lvl4pPr>
            <a:lvl5pPr algn="l">
              <a:defRPr>
                <a:solidFill>
                  <a:schemeClr val="accent1">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pPr>
              <a:defRPr/>
            </a:pPr>
            <a:fld id="{A903E049-A261-443F-9ECF-A3E1DD564DDC}" type="datetime1">
              <a:rPr lang="en-US"/>
              <a:pPr>
                <a:defRPr/>
              </a:pPr>
              <a:t>4/9/2013</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r>
              <a:rPr lang="en-US"/>
              <a:t>UNESCWA-EDGD</a:t>
            </a:r>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5EC4BFA3-6665-48D6-BACC-25EAE2F8ECC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7F77E6F-5481-48C1-BFE7-FB5065426C9C}" type="datetime1">
              <a:rPr lang="en-US"/>
              <a:pPr>
                <a:defRPr/>
              </a:pPr>
              <a:t>4/9/2013</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UNESCWA-EDGD</a:t>
            </a:r>
          </a:p>
        </p:txBody>
      </p:sp>
      <p:sp>
        <p:nvSpPr>
          <p:cNvPr id="6" name="Slide Number Placeholder 5"/>
          <p:cNvSpPr>
            <a:spLocks noGrp="1"/>
          </p:cNvSpPr>
          <p:nvPr>
            <p:ph type="sldNum" sz="quarter" idx="12"/>
          </p:nvPr>
        </p:nvSpPr>
        <p:spPr/>
        <p:txBody>
          <a:bodyPr/>
          <a:lstStyle>
            <a:lvl1pPr>
              <a:defRPr/>
            </a:lvl1pPr>
          </a:lstStyle>
          <a:p>
            <a:pPr>
              <a:defRPr/>
            </a:pPr>
            <a:fld id="{AC0FB159-3ED1-4A6E-B7F5-F3B6042A903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3.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91" r:id="rId5"/>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a:defRPr/>
            </a:pPr>
            <a:fld id="{19F3F572-7ED7-4F00-88DC-3B96DCBB2A63}" type="datetime1">
              <a:rPr lang="en-US"/>
              <a:pPr>
                <a:defRPr/>
              </a:pPr>
              <a:t>4/9/2013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r>
              <a:rPr lang="en-US"/>
              <a:t>UNESCWA-EDGD</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a:defRPr/>
            </a:pPr>
            <a:fld id="{FD91DBA6-2183-44F3-A681-DC5351D4D8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92" r:id="rId1"/>
    <p:sldLayoutId id="2147484270" r:id="rId2"/>
    <p:sldLayoutId id="2147484293"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 id="2147484279" r:id="rId12"/>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80" r:id="rId1"/>
    <p:sldLayoutId id="2147484281" r:id="rId2"/>
    <p:sldLayoutId id="2147484282" r:id="rId3"/>
    <p:sldLayoutId id="2147484283" r:id="rId4"/>
    <p:sldLayoutId id="2147484284" r:id="rId5"/>
    <p:sldLayoutId id="2147484285" r:id="rId6"/>
    <p:sldLayoutId id="2147484286" r:id="rId7"/>
    <p:sldLayoutId id="2147484287" r:id="rId8"/>
    <p:sldLayoutId id="2147484288" r:id="rId9"/>
    <p:sldLayoutId id="2147484289" r:id="rId10"/>
    <p:sldLayoutId id="214748429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4.xml"/><Relationship Id="rId1" Type="http://schemas.openxmlformats.org/officeDocument/2006/relationships/vmlDrawing" Target="../drawings/vmlDrawing1.vml"/><Relationship Id="rId4" Type="http://schemas.openxmlformats.org/officeDocument/2006/relationships/oleObject" Target="../embeddings/Microsoft_Office_Excel_97-2003_Worksheet2.xls"/></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Content Placeholder 4"/>
          <p:cNvSpPr>
            <a:spLocks noGrp="1"/>
          </p:cNvSpPr>
          <p:nvPr>
            <p:ph idx="1"/>
          </p:nvPr>
        </p:nvSpPr>
        <p:spPr bwMode="auto">
          <a:ln>
            <a:miter lim="800000"/>
            <a:headEnd/>
            <a:tailEnd/>
          </a:ln>
        </p:spPr>
        <p:txBody>
          <a:bodyPr vert="horz" wrap="square" lIns="91440" tIns="45720" rIns="91440" bIns="45720" numCol="1" anchor="t" anchorCtr="0" compatLnSpc="1">
            <a:prstTxWarp prst="textNoShape">
              <a:avLst/>
            </a:prstTxWarp>
          </a:bodyPr>
          <a:lstStyle/>
          <a:p>
            <a:pPr algn="ctr">
              <a:buFontTx/>
              <a:buNone/>
              <a:defRPr/>
            </a:pPr>
            <a:r>
              <a:rPr lang="en-US" b="1"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Expert Group Meeting on Transport and Trade </a:t>
            </a:r>
            <a:r>
              <a:rPr lang="en-US" b="1"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facilitatio</a:t>
            </a:r>
            <a:r>
              <a:rPr lang="en-US" b="1" dirty="0" smtClean="0">
                <a:solidFill>
                  <a:schemeClr val="bg1">
                    <a:lumMod val="85000"/>
                  </a:schemeClr>
                </a:solidFill>
                <a:latin typeface="Times New Roman" pitchFamily="18" charset="0"/>
                <a:cs typeface="Times New Roman" pitchFamily="18" charset="0"/>
              </a:rPr>
              <a:t>n</a:t>
            </a:r>
          </a:p>
          <a:p>
            <a:pPr algn="ctr">
              <a:buFontTx/>
              <a:buNone/>
              <a:defRPr/>
            </a:pPr>
            <a:endParaRPr lang="en-US" b="1" dirty="0" smtClean="0">
              <a:solidFill>
                <a:schemeClr val="bg1">
                  <a:lumMod val="85000"/>
                </a:schemeClr>
              </a:solidFill>
              <a:latin typeface="Times New Roman" pitchFamily="18" charset="0"/>
              <a:cs typeface="Times New Roman" pitchFamily="18" charset="0"/>
            </a:endParaRPr>
          </a:p>
          <a:p>
            <a:pPr algn="ctr">
              <a:buFontTx/>
              <a:buNone/>
              <a:defRPr/>
            </a:pPr>
            <a:r>
              <a:rPr lang="en-US" dirty="0" smtClean="0"/>
              <a:t>Why Trade Logistics Matter in the Arab Region</a:t>
            </a:r>
            <a:r>
              <a:rPr lang="en-US" dirty="0" smtClean="0"/>
              <a:t>?</a:t>
            </a:r>
          </a:p>
          <a:p>
            <a:pPr algn="ctr">
              <a:buFontTx/>
              <a:buNone/>
              <a:defRPr/>
            </a:pPr>
            <a:r>
              <a:rPr lang="en-US" b="1" dirty="0" smtClean="0">
                <a:solidFill>
                  <a:schemeClr val="bg1">
                    <a:lumMod val="85000"/>
                  </a:schemeClr>
                </a:solidFill>
                <a:latin typeface="Times New Roman" pitchFamily="18" charset="0"/>
                <a:cs typeface="Times New Roman" pitchFamily="18" charset="0"/>
              </a:rPr>
              <a:t>Mohamed A. </a:t>
            </a:r>
            <a:r>
              <a:rPr lang="en-US" b="1" dirty="0" err="1" smtClean="0">
                <a:solidFill>
                  <a:schemeClr val="bg1">
                    <a:lumMod val="85000"/>
                  </a:schemeClr>
                </a:solidFill>
                <a:latin typeface="Times New Roman" pitchFamily="18" charset="0"/>
                <a:cs typeface="Times New Roman" pitchFamily="18" charset="0"/>
              </a:rPr>
              <a:t>Chemingui</a:t>
            </a:r>
            <a:r>
              <a:rPr lang="en-US" b="1" smtClean="0">
                <a:solidFill>
                  <a:schemeClr val="bg1">
                    <a:lumMod val="85000"/>
                  </a:schemeClr>
                </a:solidFill>
                <a:latin typeface="Times New Roman" pitchFamily="18" charset="0"/>
                <a:cs typeface="Times New Roman" pitchFamily="18" charset="0"/>
              </a:rPr>
              <a:t>, ESCWA</a:t>
            </a:r>
            <a:endParaRPr lang="en-GB" b="1" dirty="0" smtClean="0">
              <a:solidFill>
                <a:schemeClr val="bg1">
                  <a:lumMod val="85000"/>
                </a:schemeClr>
              </a:solidFill>
              <a:latin typeface="Times New Roman" pitchFamily="18" charset="0"/>
              <a:cs typeface="Times New Roman" pitchFamily="18" charset="0"/>
            </a:endParaRPr>
          </a:p>
          <a:p>
            <a:pPr>
              <a:buFontTx/>
              <a:buNone/>
              <a:defRPr/>
            </a:pPr>
            <a:r>
              <a:rPr lang="en-US" b="1" dirty="0" smtClean="0">
                <a:latin typeface="Times New Roman" pitchFamily="18" charset="0"/>
                <a:cs typeface="Times New Roman" pitchFamily="18" charset="0"/>
              </a:rPr>
              <a:t> </a:t>
            </a:r>
            <a:r>
              <a:rPr lang="en-US" b="1" dirty="0" err="1"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Movenpick</a:t>
            </a:r>
            <a:r>
              <a:rPr lang="en-US" b="1"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en-US" b="1"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hotel, Dubai,</a:t>
            </a:r>
            <a:r>
              <a:rPr lang="en-US"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 10</a:t>
            </a:r>
            <a:r>
              <a:rPr lang="en-US" b="1"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-11 April 2013</a:t>
            </a:r>
            <a:endParaRPr lang="en-GB" dirty="0" smtClean="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endParaRPr lang="en-GB" dirty="0" smtClean="0"/>
          </a:p>
        </p:txBody>
      </p:sp>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38200"/>
          </a:xfrm>
        </p:spPr>
        <p:txBody>
          <a:bodyPr/>
          <a:lstStyle/>
          <a:p>
            <a:r>
              <a:rPr lang="en-US" sz="2400" b="1" dirty="0" smtClean="0">
                <a:solidFill>
                  <a:srgbClr val="FFC000"/>
                </a:solidFill>
                <a:effectLst>
                  <a:outerShdw blurRad="38100" dist="38100" dir="2700000" algn="tl">
                    <a:srgbClr val="000000">
                      <a:alpha val="43137"/>
                    </a:srgbClr>
                  </a:outerShdw>
                </a:effectLst>
              </a:rPr>
              <a:t>A. High Concentration of Exports </a:t>
            </a:r>
            <a:r>
              <a:rPr lang="en-US" sz="2400" b="1" dirty="0" smtClean="0">
                <a:solidFill>
                  <a:srgbClr val="FFC000"/>
                </a:solidFill>
                <a:effectLst>
                  <a:outerShdw blurRad="38100" dist="38100" dir="2700000" algn="tl">
                    <a:srgbClr val="000000">
                      <a:alpha val="43137"/>
                    </a:srgbClr>
                  </a:outerShdw>
                </a:effectLst>
              </a:rPr>
              <a:t>(or low diversification level)</a:t>
            </a:r>
            <a:r>
              <a:rPr lang="en-US" b="1" dirty="0" smtClean="0">
                <a:solidFill>
                  <a:srgbClr val="FFC000"/>
                </a:solidFill>
                <a:effectLst>
                  <a:outerShdw blurRad="38100" dist="38100" dir="2700000" algn="tl">
                    <a:srgbClr val="000000">
                      <a:alpha val="43137"/>
                    </a:srgbClr>
                  </a:outerShdw>
                </a:effectLst>
              </a:rPr>
              <a:t/>
            </a:r>
            <a:br>
              <a:rPr lang="en-US" b="1" dirty="0" smtClean="0">
                <a:solidFill>
                  <a:srgbClr val="FFC000"/>
                </a:solidFill>
                <a:effectLst>
                  <a:outerShdw blurRad="38100" dist="38100" dir="2700000" algn="tl">
                    <a:srgbClr val="000000">
                      <a:alpha val="43137"/>
                    </a:srgbClr>
                  </a:outerShdw>
                </a:effectLst>
              </a:rPr>
            </a:br>
            <a:endParaRPr lang="en-GB" dirty="0"/>
          </a:p>
        </p:txBody>
      </p:sp>
      <p:sp>
        <p:nvSpPr>
          <p:cNvPr id="3" name="Content Placeholder 2"/>
          <p:cNvSpPr>
            <a:spLocks noGrp="1"/>
          </p:cNvSpPr>
          <p:nvPr>
            <p:ph idx="1"/>
          </p:nvPr>
        </p:nvSpPr>
        <p:spPr>
          <a:xfrm>
            <a:off x="457200" y="1752600"/>
            <a:ext cx="8229600" cy="4724400"/>
          </a:xfrm>
        </p:spPr>
        <p:txBody>
          <a:bodyPr/>
          <a:lstStyle/>
          <a:p>
            <a:pPr>
              <a:buNone/>
            </a:pPr>
            <a:r>
              <a:rPr lang="en-US" sz="2400" dirty="0" smtClean="0"/>
              <a:t>Most Arab countries are highly dependant on few products for exports with high concentration of markets.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GB" dirty="0"/>
          </a:p>
        </p:txBody>
      </p:sp>
      <p:graphicFrame>
        <p:nvGraphicFramePr>
          <p:cNvPr id="4" name="Content Placeholder 3"/>
          <p:cNvGraphicFramePr>
            <a:graphicFrameLocks/>
          </p:cNvGraphicFramePr>
          <p:nvPr/>
        </p:nvGraphicFramePr>
        <p:xfrm>
          <a:off x="533400" y="2590800"/>
          <a:ext cx="7848600" cy="381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94" name="Rectangle 4"/>
          <p:cNvSpPr>
            <a:spLocks noChangeArrowheads="1"/>
          </p:cNvSpPr>
          <p:nvPr/>
        </p:nvSpPr>
        <p:spPr bwMode="auto">
          <a:xfrm>
            <a:off x="0" y="3505200"/>
            <a:ext cx="2971800" cy="1676400"/>
          </a:xfrm>
          <a:prstGeom prst="rect">
            <a:avLst/>
          </a:prstGeom>
          <a:solidFill>
            <a:srgbClr val="0070C0"/>
          </a:solidFill>
          <a:ln w="9525">
            <a:solidFill>
              <a:srgbClr val="0070C0"/>
            </a:solidFill>
            <a:miter lim="800000"/>
            <a:headEnd/>
            <a:tailEnd/>
          </a:ln>
        </p:spPr>
        <p:txBody>
          <a:bodyPr/>
          <a:lstStyle/>
          <a:p>
            <a:pPr marL="342900" indent="-342900">
              <a:spcBef>
                <a:spcPct val="20000"/>
              </a:spcBef>
              <a:buFontTx/>
              <a:buChar char="•"/>
            </a:pPr>
            <a:r>
              <a:rPr lang="fr-CH">
                <a:solidFill>
                  <a:srgbClr val="FFFF00"/>
                </a:solidFill>
              </a:rPr>
              <a:t>Low complementarity of trade in the region.</a:t>
            </a:r>
          </a:p>
          <a:p>
            <a:pPr marL="342900" indent="-342900">
              <a:spcBef>
                <a:spcPct val="20000"/>
              </a:spcBef>
              <a:buFontTx/>
              <a:buChar char="•"/>
            </a:pPr>
            <a:r>
              <a:rPr lang="fr-CH">
                <a:solidFill>
                  <a:srgbClr val="FFFF00"/>
                </a:solidFill>
              </a:rPr>
              <a:t>Could regional integration be beneficial?</a:t>
            </a:r>
          </a:p>
          <a:p>
            <a:pPr marL="742950" lvl="1" indent="-285750">
              <a:spcBef>
                <a:spcPct val="20000"/>
              </a:spcBef>
              <a:buFontTx/>
              <a:buChar char="–"/>
            </a:pPr>
            <a:endParaRPr lang="en-US">
              <a:solidFill>
                <a:srgbClr val="FFFF00"/>
              </a:solidFill>
            </a:endParaRPr>
          </a:p>
        </p:txBody>
      </p:sp>
      <p:sp>
        <p:nvSpPr>
          <p:cNvPr id="5" name="TextBox 4"/>
          <p:cNvSpPr txBox="1"/>
          <p:nvPr/>
        </p:nvSpPr>
        <p:spPr>
          <a:xfrm>
            <a:off x="304800" y="990600"/>
            <a:ext cx="8839200" cy="523220"/>
          </a:xfrm>
          <a:prstGeom prst="rect">
            <a:avLst/>
          </a:prstGeom>
          <a:noFill/>
        </p:spPr>
        <p:txBody>
          <a:bodyPr>
            <a:spAutoFit/>
          </a:bodyPr>
          <a:lstStyle/>
          <a:p>
            <a:pPr>
              <a:defRPr/>
            </a:pPr>
            <a:r>
              <a:rPr lang="en-US" sz="2800" b="1" dirty="0">
                <a:solidFill>
                  <a:srgbClr val="FFC000"/>
                </a:solidFill>
                <a:effectLst>
                  <a:outerShdw blurRad="38100" dist="38100" dir="2700000" algn="tl">
                    <a:srgbClr val="000000">
                      <a:alpha val="43137"/>
                    </a:srgbClr>
                  </a:outerShdw>
                </a:effectLst>
              </a:rPr>
              <a:t>B. </a:t>
            </a:r>
            <a:r>
              <a:rPr lang="en-US" sz="2400" b="1" dirty="0">
                <a:solidFill>
                  <a:srgbClr val="FFC000"/>
                </a:solidFill>
                <a:effectLst>
                  <a:outerShdw blurRad="38100" dist="38100" dir="2700000" algn="tl">
                    <a:srgbClr val="000000">
                      <a:alpha val="43137"/>
                    </a:srgbClr>
                  </a:outerShdw>
                </a:effectLst>
              </a:rPr>
              <a:t>Low complementarity among </a:t>
            </a:r>
            <a:r>
              <a:rPr lang="en-US" sz="2400" b="1" dirty="0" smtClean="0">
                <a:solidFill>
                  <a:srgbClr val="FFC000"/>
                </a:solidFill>
                <a:effectLst>
                  <a:outerShdw blurRad="38100" dist="38100" dir="2700000" algn="tl">
                    <a:srgbClr val="000000">
                      <a:alpha val="43137"/>
                    </a:srgbClr>
                  </a:outerShdw>
                </a:effectLst>
              </a:rPr>
              <a:t>Arab Countries </a:t>
            </a:r>
            <a:endParaRPr lang="en-US" sz="2400" b="1" dirty="0">
              <a:solidFill>
                <a:srgbClr val="FFC000"/>
              </a:solidFill>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nvGraphicFramePr>
        <p:xfrm>
          <a:off x="3429000" y="1600200"/>
          <a:ext cx="4419600" cy="4907280"/>
        </p:xfrm>
        <a:graphic>
          <a:graphicData uri="http://schemas.openxmlformats.org/drawingml/2006/table">
            <a:tbl>
              <a:tblPr/>
              <a:tblGrid>
                <a:gridCol w="1473200"/>
                <a:gridCol w="1473200"/>
                <a:gridCol w="1473200"/>
              </a:tblGrid>
              <a:tr h="207818">
                <a:tc>
                  <a:txBody>
                    <a:bodyPr/>
                    <a:lstStyle/>
                    <a:p>
                      <a:pPr algn="l" fontAlgn="b"/>
                      <a:r>
                        <a:rPr lang="en-GB" sz="1400" b="1" i="0" u="none" strike="noStrike" dirty="0" smtClean="0">
                          <a:solidFill>
                            <a:srgbClr val="000000"/>
                          </a:solidFill>
                          <a:latin typeface="Calibri"/>
                        </a:rPr>
                        <a:t>Country </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latin typeface="Calibri"/>
                        </a:rPr>
                        <a:t>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1" i="0" u="none" strike="noStrike" dirty="0">
                          <a:solidFill>
                            <a:srgbClr val="000000"/>
                          </a:solidFill>
                          <a:latin typeface="Calibri"/>
                        </a:rPr>
                        <a:t>2010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Saudi Arabia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United Arab Emirates</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32.9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Bahrain </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Qatar</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Kuwait </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Oman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Tunisian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Algeria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Libya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Morocco</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Mauritania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Egypt</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30.1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Syria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Iraq</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Jordan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Lebanon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27.9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Sudan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Djibouti</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13.3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Somalia</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Yemen</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818">
                <a:tc>
                  <a:txBody>
                    <a:bodyPr/>
                    <a:lstStyle/>
                    <a:p>
                      <a:pPr algn="l" fontAlgn="b"/>
                      <a:r>
                        <a:rPr lang="en-GB" sz="1400" b="1" i="0" u="none" strike="noStrike" dirty="0" smtClean="0">
                          <a:solidFill>
                            <a:srgbClr val="000000"/>
                          </a:solidFill>
                          <a:latin typeface="Calibri"/>
                        </a:rPr>
                        <a:t>Palestine</a:t>
                      </a:r>
                      <a:endParaRPr lang="en-GB" sz="14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a:solidFill>
                            <a:srgbClr val="000000"/>
                          </a:solidFill>
                          <a:latin typeface="Calibri"/>
                        </a:rPr>
                        <a:t>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400" b="0" i="0" u="none" strike="noStrike" dirty="0">
                          <a:solidFill>
                            <a:srgbClr val="000000"/>
                          </a:solidFill>
                          <a:latin typeface="Calibri"/>
                        </a:rPr>
                        <a:t>14.3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Trade Complementarity Indices</a:t>
            </a:r>
            <a:r>
              <a:rPr lang="en-GB" sz="3600" dirty="0" smtClean="0"/>
              <a:t/>
            </a:r>
            <a:br>
              <a:rPr lang="en-GB" sz="3600" dirty="0" smtClean="0"/>
            </a:br>
            <a:endParaRPr lang="en-GB" sz="3600" dirty="0"/>
          </a:p>
        </p:txBody>
      </p:sp>
      <p:graphicFrame>
        <p:nvGraphicFramePr>
          <p:cNvPr id="6" name="Content Placeholder 5"/>
          <p:cNvGraphicFramePr>
            <a:graphicFrameLocks noGrp="1"/>
          </p:cNvGraphicFramePr>
          <p:nvPr>
            <p:ph idx="1"/>
          </p:nvPr>
        </p:nvGraphicFramePr>
        <p:xfrm>
          <a:off x="457200" y="1600200"/>
          <a:ext cx="82296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Structure of Arab Countries’ Exports </a:t>
            </a:r>
            <a:endParaRPr lang="en-GB" sz="3200" dirty="0"/>
          </a:p>
        </p:txBody>
      </p:sp>
      <p:graphicFrame>
        <p:nvGraphicFramePr>
          <p:cNvPr id="4" name="Content Placeholder 3"/>
          <p:cNvGraphicFramePr>
            <a:graphicFrameLocks noGrp="1"/>
          </p:cNvGraphicFramePr>
          <p:nvPr>
            <p:ph idx="1"/>
          </p:nvPr>
        </p:nvGraphicFramePr>
        <p:xfrm>
          <a:off x="457200" y="1600200"/>
          <a:ext cx="8229600" cy="4876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ChangeArrowheads="1"/>
          </p:cNvSpPr>
          <p:nvPr/>
        </p:nvSpPr>
        <p:spPr bwMode="auto">
          <a:xfrm>
            <a:off x="5257800" y="2286000"/>
            <a:ext cx="3168650" cy="4191000"/>
          </a:xfrm>
          <a:prstGeom prst="rect">
            <a:avLst/>
          </a:prstGeom>
          <a:solidFill>
            <a:srgbClr val="C00000"/>
          </a:solidFill>
          <a:ln>
            <a:headEnd/>
            <a:tailEnd/>
          </a:ln>
        </p:spPr>
        <p:style>
          <a:lnRef idx="2">
            <a:schemeClr val="accent2">
              <a:shade val="50000"/>
            </a:schemeClr>
          </a:lnRef>
          <a:fillRef idx="1">
            <a:schemeClr val="accent2"/>
          </a:fillRef>
          <a:effectRef idx="0">
            <a:schemeClr val="accent2"/>
          </a:effectRef>
          <a:fontRef idx="minor">
            <a:schemeClr val="lt1"/>
          </a:fontRef>
        </p:style>
        <p:txBody>
          <a:bodyPr/>
          <a:lstStyle/>
          <a:p>
            <a:pPr marL="342900" indent="-342900">
              <a:spcBef>
                <a:spcPct val="20000"/>
              </a:spcBef>
              <a:buFontTx/>
              <a:buChar char="•"/>
              <a:defRPr/>
            </a:pPr>
            <a:r>
              <a:rPr lang="fr-CH" dirty="0">
                <a:solidFill>
                  <a:srgbClr val="FFFF00"/>
                </a:solidFill>
              </a:rPr>
              <a:t>Trade </a:t>
            </a:r>
            <a:r>
              <a:rPr lang="fr-CH" dirty="0" err="1">
                <a:solidFill>
                  <a:srgbClr val="FFFF00"/>
                </a:solidFill>
              </a:rPr>
              <a:t>agreements</a:t>
            </a:r>
            <a:r>
              <a:rPr lang="fr-CH" dirty="0">
                <a:solidFill>
                  <a:srgbClr val="FFFF00"/>
                </a:solidFill>
              </a:rPr>
              <a:t> </a:t>
            </a:r>
            <a:r>
              <a:rPr lang="fr-CH" dirty="0" err="1">
                <a:solidFill>
                  <a:srgbClr val="FFFF00"/>
                </a:solidFill>
              </a:rPr>
              <a:t>granting</a:t>
            </a:r>
            <a:r>
              <a:rPr lang="fr-CH" dirty="0">
                <a:solidFill>
                  <a:srgbClr val="FFFF00"/>
                </a:solidFill>
              </a:rPr>
              <a:t> </a:t>
            </a:r>
            <a:r>
              <a:rPr lang="fr-CH" dirty="0" err="1">
                <a:solidFill>
                  <a:srgbClr val="FFFF00"/>
                </a:solidFill>
              </a:rPr>
              <a:t>prefrencial</a:t>
            </a:r>
            <a:r>
              <a:rPr lang="fr-CH" dirty="0">
                <a:solidFill>
                  <a:srgbClr val="FFFF00"/>
                </a:solidFill>
              </a:rPr>
              <a:t> </a:t>
            </a:r>
            <a:r>
              <a:rPr lang="fr-CH" dirty="0" err="1">
                <a:solidFill>
                  <a:srgbClr val="FFFF00"/>
                </a:solidFill>
              </a:rPr>
              <a:t>market</a:t>
            </a:r>
            <a:r>
              <a:rPr lang="fr-CH" dirty="0">
                <a:solidFill>
                  <a:srgbClr val="FFFF00"/>
                </a:solidFill>
              </a:rPr>
              <a:t> </a:t>
            </a:r>
            <a:r>
              <a:rPr lang="fr-CH" dirty="0" err="1">
                <a:solidFill>
                  <a:srgbClr val="FFFF00"/>
                </a:solidFill>
              </a:rPr>
              <a:t>access</a:t>
            </a:r>
            <a:r>
              <a:rPr lang="fr-CH" dirty="0">
                <a:solidFill>
                  <a:srgbClr val="FFFF00"/>
                </a:solidFill>
              </a:rPr>
              <a:t> DOES NOT </a:t>
            </a:r>
            <a:r>
              <a:rPr lang="fr-CH" dirty="0" err="1">
                <a:solidFill>
                  <a:srgbClr val="FFFF00"/>
                </a:solidFill>
              </a:rPr>
              <a:t>eliminate</a:t>
            </a:r>
            <a:r>
              <a:rPr lang="fr-CH" dirty="0">
                <a:solidFill>
                  <a:srgbClr val="FFFF00"/>
                </a:solidFill>
              </a:rPr>
              <a:t> </a:t>
            </a:r>
            <a:r>
              <a:rPr lang="fr-CH" dirty="0" err="1">
                <a:solidFill>
                  <a:srgbClr val="FFFF00"/>
                </a:solidFill>
              </a:rPr>
              <a:t>problems</a:t>
            </a:r>
            <a:r>
              <a:rPr lang="fr-CH" dirty="0">
                <a:solidFill>
                  <a:srgbClr val="FFFF00"/>
                </a:solidFill>
              </a:rPr>
              <a:t> </a:t>
            </a:r>
            <a:r>
              <a:rPr lang="fr-CH" dirty="0" err="1">
                <a:solidFill>
                  <a:srgbClr val="FFFF00"/>
                </a:solidFill>
              </a:rPr>
              <a:t>created</a:t>
            </a:r>
            <a:r>
              <a:rPr lang="fr-CH" dirty="0">
                <a:solidFill>
                  <a:srgbClr val="FFFF00"/>
                </a:solidFill>
              </a:rPr>
              <a:t> by NTMs.</a:t>
            </a:r>
          </a:p>
          <a:p>
            <a:pPr marL="342900" indent="-342900">
              <a:spcBef>
                <a:spcPct val="20000"/>
              </a:spcBef>
              <a:buFontTx/>
              <a:buChar char="•"/>
              <a:defRPr/>
            </a:pPr>
            <a:r>
              <a:rPr lang="fr-CH" dirty="0" err="1">
                <a:solidFill>
                  <a:srgbClr val="FFFF00"/>
                </a:solidFill>
              </a:rPr>
              <a:t>NTMs</a:t>
            </a:r>
            <a:r>
              <a:rPr lang="fr-CH" dirty="0">
                <a:solidFill>
                  <a:srgbClr val="FFFF00"/>
                </a:solidFill>
              </a:rPr>
              <a:t> are </a:t>
            </a:r>
            <a:r>
              <a:rPr lang="fr-CH" dirty="0" err="1">
                <a:solidFill>
                  <a:srgbClr val="FFFF00"/>
                </a:solidFill>
              </a:rPr>
              <a:t>particulary</a:t>
            </a:r>
            <a:r>
              <a:rPr lang="fr-CH" dirty="0">
                <a:solidFill>
                  <a:srgbClr val="FFFF00"/>
                </a:solidFill>
              </a:rPr>
              <a:t> </a:t>
            </a:r>
            <a:r>
              <a:rPr lang="fr-CH" dirty="0" err="1">
                <a:solidFill>
                  <a:srgbClr val="FFFF00"/>
                </a:solidFill>
              </a:rPr>
              <a:t>challanging</a:t>
            </a:r>
            <a:r>
              <a:rPr lang="fr-CH" dirty="0">
                <a:solidFill>
                  <a:srgbClr val="FFFF00"/>
                </a:solidFill>
              </a:rPr>
              <a:t> in </a:t>
            </a:r>
            <a:r>
              <a:rPr lang="fr-CH" dirty="0" err="1">
                <a:solidFill>
                  <a:srgbClr val="FFFF00"/>
                </a:solidFill>
              </a:rPr>
              <a:t>manufacturing</a:t>
            </a:r>
            <a:r>
              <a:rPr lang="fr-CH" dirty="0">
                <a:solidFill>
                  <a:srgbClr val="FFFF00"/>
                </a:solidFill>
              </a:rPr>
              <a:t> </a:t>
            </a:r>
            <a:r>
              <a:rPr lang="fr-CH" dirty="0" err="1">
                <a:solidFill>
                  <a:srgbClr val="FFFF00"/>
                </a:solidFill>
              </a:rPr>
              <a:t>sector</a:t>
            </a:r>
            <a:r>
              <a:rPr lang="fr-CH" dirty="0">
                <a:solidFill>
                  <a:srgbClr val="FFFF00"/>
                </a:solidFill>
              </a:rPr>
              <a:t>.</a:t>
            </a:r>
          </a:p>
          <a:p>
            <a:pPr marL="342900" indent="-342900">
              <a:spcBef>
                <a:spcPct val="20000"/>
              </a:spcBef>
              <a:buFontTx/>
              <a:buChar char="•"/>
              <a:defRPr/>
            </a:pPr>
            <a:r>
              <a:rPr lang="fr-CH" dirty="0" err="1">
                <a:solidFill>
                  <a:srgbClr val="FFFF00"/>
                </a:solidFill>
              </a:rPr>
              <a:t>NTMs</a:t>
            </a:r>
            <a:r>
              <a:rPr lang="fr-CH" dirty="0">
                <a:solidFill>
                  <a:srgbClr val="FFFF00"/>
                </a:solidFill>
              </a:rPr>
              <a:t> in Agriculture: </a:t>
            </a:r>
            <a:r>
              <a:rPr lang="fr-CH" dirty="0" err="1">
                <a:solidFill>
                  <a:srgbClr val="FFFF00"/>
                </a:solidFill>
              </a:rPr>
              <a:t>Sanitary</a:t>
            </a:r>
            <a:r>
              <a:rPr lang="fr-CH" dirty="0">
                <a:solidFill>
                  <a:srgbClr val="FFFF00"/>
                </a:solidFill>
              </a:rPr>
              <a:t> and </a:t>
            </a:r>
            <a:r>
              <a:rPr lang="fr-CH" dirty="0" err="1">
                <a:solidFill>
                  <a:srgbClr val="FFFF00"/>
                </a:solidFill>
              </a:rPr>
              <a:t>Photosanitay</a:t>
            </a:r>
            <a:r>
              <a:rPr lang="fr-CH" dirty="0">
                <a:solidFill>
                  <a:srgbClr val="FFFF00"/>
                </a:solidFill>
              </a:rPr>
              <a:t> </a:t>
            </a:r>
            <a:r>
              <a:rPr lang="fr-CH" dirty="0" err="1">
                <a:solidFill>
                  <a:srgbClr val="FFFF00"/>
                </a:solidFill>
              </a:rPr>
              <a:t>measures</a:t>
            </a:r>
            <a:r>
              <a:rPr lang="fr-CH" dirty="0">
                <a:solidFill>
                  <a:srgbClr val="FFFF00"/>
                </a:solidFill>
              </a:rPr>
              <a:t> (SPS), </a:t>
            </a:r>
            <a:r>
              <a:rPr lang="fr-CH" dirty="0" err="1">
                <a:solidFill>
                  <a:srgbClr val="FFFF00"/>
                </a:solidFill>
              </a:rPr>
              <a:t>technical</a:t>
            </a:r>
            <a:r>
              <a:rPr lang="fr-CH" dirty="0">
                <a:solidFill>
                  <a:srgbClr val="FFFF00"/>
                </a:solidFill>
              </a:rPr>
              <a:t> </a:t>
            </a:r>
            <a:r>
              <a:rPr lang="fr-CH" dirty="0" err="1">
                <a:solidFill>
                  <a:srgbClr val="FFFF00"/>
                </a:solidFill>
              </a:rPr>
              <a:t>barriers</a:t>
            </a:r>
            <a:r>
              <a:rPr lang="fr-CH" dirty="0">
                <a:solidFill>
                  <a:srgbClr val="FFFF00"/>
                </a:solidFill>
              </a:rPr>
              <a:t> to </a:t>
            </a:r>
            <a:r>
              <a:rPr lang="fr-CH" dirty="0" err="1">
                <a:solidFill>
                  <a:srgbClr val="FFFF00"/>
                </a:solidFill>
              </a:rPr>
              <a:t>trade</a:t>
            </a:r>
            <a:r>
              <a:rPr lang="fr-CH" dirty="0">
                <a:solidFill>
                  <a:srgbClr val="FFFF00"/>
                </a:solidFill>
              </a:rPr>
              <a:t> (TBT), and </a:t>
            </a:r>
            <a:r>
              <a:rPr lang="fr-CH" dirty="0" err="1">
                <a:solidFill>
                  <a:srgbClr val="FFFF00"/>
                </a:solidFill>
              </a:rPr>
              <a:t>rules</a:t>
            </a:r>
            <a:r>
              <a:rPr lang="fr-CH" dirty="0">
                <a:solidFill>
                  <a:srgbClr val="FFFF00"/>
                </a:solidFill>
              </a:rPr>
              <a:t> of </a:t>
            </a:r>
            <a:r>
              <a:rPr lang="fr-CH" dirty="0" err="1">
                <a:solidFill>
                  <a:srgbClr val="FFFF00"/>
                </a:solidFill>
              </a:rPr>
              <a:t>origin</a:t>
            </a:r>
            <a:r>
              <a:rPr lang="fr-CH" dirty="0">
                <a:solidFill>
                  <a:srgbClr val="FFFF00"/>
                </a:solidFill>
              </a:rPr>
              <a:t>.</a:t>
            </a:r>
          </a:p>
        </p:txBody>
      </p:sp>
      <p:graphicFrame>
        <p:nvGraphicFramePr>
          <p:cNvPr id="6" name="Chart 5"/>
          <p:cNvGraphicFramePr/>
          <p:nvPr/>
        </p:nvGraphicFramePr>
        <p:xfrm>
          <a:off x="381000" y="2438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23557" name="Rectangle 88"/>
          <p:cNvSpPr>
            <a:spLocks noChangeArrowheads="1"/>
          </p:cNvSpPr>
          <p:nvPr/>
        </p:nvSpPr>
        <p:spPr bwMode="auto">
          <a:xfrm>
            <a:off x="304800" y="1722438"/>
            <a:ext cx="4679950" cy="646112"/>
          </a:xfrm>
          <a:prstGeom prst="rect">
            <a:avLst/>
          </a:prstGeom>
          <a:solidFill>
            <a:schemeClr val="accent1">
              <a:lumMod val="50000"/>
            </a:schemeClr>
          </a:solidFill>
          <a:ln w="9525">
            <a:noFill/>
            <a:miter lim="800000"/>
            <a:headEnd/>
            <a:tailEnd/>
          </a:ln>
        </p:spPr>
        <p:txBody>
          <a:bodyPr anchor="ctr">
            <a:spAutoFit/>
          </a:bodyPr>
          <a:lstStyle/>
          <a:p>
            <a:pPr algn="ctr" eaLnBrk="0" hangingPunct="0">
              <a:defRPr/>
            </a:pPr>
            <a:r>
              <a:rPr lang="en-US" altLang="zh-CN" b="1" dirty="0">
                <a:solidFill>
                  <a:srgbClr val="FFFF00"/>
                </a:solidFill>
                <a:ea typeface="SimSun" pitchFamily="2" charset="-122"/>
              </a:rPr>
              <a:t>Share of burdensome NTMs and exports in LAS</a:t>
            </a:r>
            <a:endParaRPr lang="en-US" altLang="zh-CN" dirty="0">
              <a:solidFill>
                <a:srgbClr val="FFFF00"/>
              </a:solidFill>
              <a:ea typeface="SimSun" pitchFamily="2" charset="-122"/>
            </a:endParaRPr>
          </a:p>
        </p:txBody>
      </p:sp>
      <p:sp>
        <p:nvSpPr>
          <p:cNvPr id="23558" name="Rectangle 4"/>
          <p:cNvSpPr>
            <a:spLocks noChangeArrowheads="1"/>
          </p:cNvSpPr>
          <p:nvPr/>
        </p:nvSpPr>
        <p:spPr bwMode="auto">
          <a:xfrm>
            <a:off x="533400" y="5334000"/>
            <a:ext cx="4248150" cy="1295400"/>
          </a:xfrm>
          <a:prstGeom prst="rect">
            <a:avLst/>
          </a:prstGeom>
          <a:solidFill>
            <a:schemeClr val="accent1">
              <a:lumMod val="50000"/>
            </a:schemeClr>
          </a:solidFill>
          <a:ln w="9525">
            <a:solidFill>
              <a:srgbClr val="00B050"/>
            </a:solidFill>
            <a:miter lim="800000"/>
            <a:headEnd/>
            <a:tailEnd/>
          </a:ln>
        </p:spPr>
        <p:txBody>
          <a:bodyPr/>
          <a:lstStyle/>
          <a:p>
            <a:pPr marL="342900" indent="-342900">
              <a:spcBef>
                <a:spcPct val="20000"/>
              </a:spcBef>
              <a:buFontTx/>
              <a:buChar char="•"/>
              <a:defRPr/>
            </a:pPr>
            <a:r>
              <a:rPr lang="fr-CH" b="1" dirty="0" err="1">
                <a:solidFill>
                  <a:srgbClr val="FFFF00"/>
                </a:solidFill>
              </a:rPr>
              <a:t>NTMs</a:t>
            </a:r>
            <a:r>
              <a:rPr lang="fr-CH" b="1" dirty="0">
                <a:solidFill>
                  <a:srgbClr val="FFFF00"/>
                </a:solidFill>
              </a:rPr>
              <a:t> in Manufacture: </a:t>
            </a:r>
            <a:r>
              <a:rPr lang="fr-CH" b="1" dirty="0" err="1">
                <a:solidFill>
                  <a:srgbClr val="FFFF00"/>
                </a:solidFill>
              </a:rPr>
              <a:t>Rules</a:t>
            </a:r>
            <a:r>
              <a:rPr lang="fr-CH" b="1" dirty="0">
                <a:solidFill>
                  <a:srgbClr val="FFFF00"/>
                </a:solidFill>
              </a:rPr>
              <a:t> of </a:t>
            </a:r>
            <a:r>
              <a:rPr lang="fr-CH" b="1" dirty="0" err="1">
                <a:solidFill>
                  <a:srgbClr val="FFFF00"/>
                </a:solidFill>
              </a:rPr>
              <a:t>origin</a:t>
            </a:r>
            <a:r>
              <a:rPr lang="fr-CH" b="1" dirty="0">
                <a:solidFill>
                  <a:srgbClr val="FFFF00"/>
                </a:solidFill>
              </a:rPr>
              <a:t> </a:t>
            </a:r>
            <a:r>
              <a:rPr lang="fr-CH" b="1" dirty="0" err="1">
                <a:solidFill>
                  <a:srgbClr val="FFFF00"/>
                </a:solidFill>
              </a:rPr>
              <a:t>is</a:t>
            </a:r>
            <a:r>
              <a:rPr lang="fr-CH" b="1" dirty="0">
                <a:solidFill>
                  <a:srgbClr val="FFFF00"/>
                </a:solidFill>
              </a:rPr>
              <a:t> the main </a:t>
            </a:r>
            <a:r>
              <a:rPr lang="fr-CH" b="1" dirty="0" err="1">
                <a:solidFill>
                  <a:srgbClr val="FFFF00"/>
                </a:solidFill>
              </a:rPr>
              <a:t>callenge</a:t>
            </a:r>
            <a:r>
              <a:rPr lang="fr-CH" b="1" dirty="0">
                <a:solidFill>
                  <a:srgbClr val="FFFF00"/>
                </a:solidFill>
              </a:rPr>
              <a:t> </a:t>
            </a:r>
            <a:r>
              <a:rPr lang="fr-CH" b="1" dirty="0" err="1">
                <a:solidFill>
                  <a:srgbClr val="FFFF00"/>
                </a:solidFill>
              </a:rPr>
              <a:t>followed</a:t>
            </a:r>
            <a:r>
              <a:rPr lang="fr-CH" b="1" dirty="0">
                <a:solidFill>
                  <a:srgbClr val="FFFF00"/>
                </a:solidFill>
              </a:rPr>
              <a:t> by SPS and TBT </a:t>
            </a:r>
            <a:r>
              <a:rPr lang="fr-CH" b="1" dirty="0" err="1">
                <a:solidFill>
                  <a:srgbClr val="FFFF00"/>
                </a:solidFill>
              </a:rPr>
              <a:t>measures</a:t>
            </a:r>
            <a:r>
              <a:rPr lang="fr-CH" b="1" dirty="0">
                <a:solidFill>
                  <a:srgbClr val="FFFF00"/>
                </a:solidFill>
              </a:rPr>
              <a:t>.</a:t>
            </a:r>
          </a:p>
        </p:txBody>
      </p:sp>
      <p:sp>
        <p:nvSpPr>
          <p:cNvPr id="7" name="Rectangle 6"/>
          <p:cNvSpPr/>
          <p:nvPr/>
        </p:nvSpPr>
        <p:spPr>
          <a:xfrm>
            <a:off x="381000" y="762000"/>
            <a:ext cx="8534400" cy="461963"/>
          </a:xfrm>
          <a:prstGeom prst="rect">
            <a:avLst/>
          </a:prstGeom>
        </p:spPr>
        <p:txBody>
          <a:bodyPr>
            <a:spAutoFit/>
          </a:bodyPr>
          <a:lstStyle/>
          <a:p>
            <a:pPr>
              <a:defRPr/>
            </a:pPr>
            <a:r>
              <a:rPr lang="en-US" sz="2400" b="1" dirty="0">
                <a:solidFill>
                  <a:srgbClr val="FFC000"/>
                </a:solidFill>
                <a:effectLst>
                  <a:outerShdw blurRad="38100" dist="38100" dir="2700000" algn="tl">
                    <a:srgbClr val="000000">
                      <a:alpha val="43137"/>
                    </a:srgbClr>
                  </a:outerShdw>
                </a:effectLst>
              </a:rPr>
              <a:t>C. High Non-Tariff Measures (NTM) among Arab countries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7"/>
          <p:cNvSpPr>
            <a:spLocks noGrp="1"/>
          </p:cNvSpPr>
          <p:nvPr>
            <p:ph idx="1"/>
          </p:nvPr>
        </p:nvSpPr>
        <p:spPr bwMode="auto">
          <a:xfrm>
            <a:off x="228600" y="2590800"/>
            <a:ext cx="3352800" cy="4114800"/>
          </a:xfrm>
          <a:noFill/>
          <a:ln>
            <a:miter lim="800000"/>
            <a:headEnd/>
            <a:tailEnd/>
          </a:ln>
        </p:spPr>
        <p:txBody>
          <a:bodyPr vert="horz" wrap="square" lIns="91440" tIns="45720" rIns="91440" bIns="45720" numCol="1" anchor="t" anchorCtr="0" compatLnSpc="1">
            <a:prstTxWarp prst="textNoShape">
              <a:avLst/>
            </a:prstTxWarp>
          </a:bodyPr>
          <a:lstStyle/>
          <a:p>
            <a:r>
              <a:rPr lang="en-GB" sz="1300" b="1" smtClean="0"/>
              <a:t>The most performing Arab countries is the UAE</a:t>
            </a:r>
          </a:p>
          <a:p>
            <a:r>
              <a:rPr lang="en-GB" sz="1300" b="1" smtClean="0"/>
              <a:t>The second Arab country appears only at the 33 rank</a:t>
            </a:r>
          </a:p>
          <a:p>
            <a:r>
              <a:rPr lang="en-GB" sz="1300" b="1" smtClean="0"/>
              <a:t>Most of the remaining countries still poor in terms of facility of trade.</a:t>
            </a:r>
          </a:p>
          <a:p>
            <a:r>
              <a:rPr lang="en-GB" sz="1300" b="1" smtClean="0"/>
              <a:t>Poor logistics performance index means high cost of trade.</a:t>
            </a:r>
          </a:p>
          <a:p>
            <a:r>
              <a:rPr lang="en-GB" sz="1300" b="1" smtClean="0"/>
              <a:t>In many Arab countries, the expected impacts from tariff removal have been offset by the high logistic costs</a:t>
            </a:r>
          </a:p>
          <a:p>
            <a:r>
              <a:rPr lang="en-GB" sz="1300" b="1" smtClean="0"/>
              <a:t>To ensure gains from trade, Arab countries must make significant efforts in reducing technical barreirs to trade through the modernization of its infrastructure and logistics related to trade. </a:t>
            </a:r>
          </a:p>
        </p:txBody>
      </p:sp>
      <p:pic>
        <p:nvPicPr>
          <p:cNvPr id="15363" name="Picture 2"/>
          <p:cNvPicPr>
            <a:picLocks noChangeAspect="1" noChangeArrowheads="1"/>
          </p:cNvPicPr>
          <p:nvPr/>
        </p:nvPicPr>
        <p:blipFill>
          <a:blip r:embed="rId2" cstate="print"/>
          <a:srcRect/>
          <a:stretch>
            <a:fillRect/>
          </a:stretch>
        </p:blipFill>
        <p:spPr bwMode="auto">
          <a:xfrm>
            <a:off x="3810000" y="2971800"/>
            <a:ext cx="4953000" cy="3505200"/>
          </a:xfrm>
          <a:prstGeom prst="rect">
            <a:avLst/>
          </a:prstGeom>
          <a:noFill/>
          <a:ln w="9525">
            <a:noFill/>
            <a:miter lim="800000"/>
            <a:headEnd/>
            <a:tailEnd/>
          </a:ln>
        </p:spPr>
      </p:pic>
      <p:sp>
        <p:nvSpPr>
          <p:cNvPr id="8" name="Rectangle 7"/>
          <p:cNvSpPr/>
          <p:nvPr/>
        </p:nvSpPr>
        <p:spPr>
          <a:xfrm>
            <a:off x="381000" y="762000"/>
            <a:ext cx="8534400" cy="461963"/>
          </a:xfrm>
          <a:prstGeom prst="rect">
            <a:avLst/>
          </a:prstGeom>
        </p:spPr>
        <p:txBody>
          <a:bodyPr>
            <a:spAutoFit/>
          </a:bodyPr>
          <a:lstStyle/>
          <a:p>
            <a:pPr>
              <a:defRPr/>
            </a:pPr>
            <a:r>
              <a:rPr lang="en-US" sz="2400" b="1" dirty="0" smtClean="0">
                <a:solidFill>
                  <a:srgbClr val="FFC000"/>
                </a:solidFill>
                <a:effectLst>
                  <a:outerShdw blurRad="38100" dist="38100" dir="2700000" algn="tl">
                    <a:srgbClr val="000000">
                      <a:alpha val="43137"/>
                    </a:srgbClr>
                  </a:outerShdw>
                </a:effectLst>
              </a:rPr>
              <a:t>D. </a:t>
            </a:r>
            <a:r>
              <a:rPr lang="en-GB" sz="2400" b="1" dirty="0">
                <a:solidFill>
                  <a:srgbClr val="FFC000"/>
                </a:solidFill>
                <a:effectLst>
                  <a:outerShdw blurRad="38100" dist="38100" dir="2700000" algn="tl">
                    <a:srgbClr val="000000">
                      <a:alpha val="43137"/>
                    </a:srgbClr>
                  </a:outerShdw>
                </a:effectLst>
              </a:rPr>
              <a:t>. High Cost of Logistics </a:t>
            </a:r>
            <a:endParaRPr lang="en-US" sz="2400" b="1" dirty="0">
              <a:solidFill>
                <a:srgbClr val="FFC000"/>
              </a:solidFill>
              <a:effectLst>
                <a:outerShdw blurRad="38100" dist="38100" dir="2700000" algn="tl">
                  <a:srgbClr val="000000">
                    <a:alpha val="43137"/>
                  </a:srgbClr>
                </a:outerShdw>
              </a:effectLst>
            </a:endParaRPr>
          </a:p>
        </p:txBody>
      </p:sp>
      <p:sp>
        <p:nvSpPr>
          <p:cNvPr id="10" name="Rounded Rectangle 9"/>
          <p:cNvSpPr/>
          <p:nvPr/>
        </p:nvSpPr>
        <p:spPr>
          <a:xfrm>
            <a:off x="3886200" y="1295400"/>
            <a:ext cx="4800600" cy="1600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rPr>
              <a:t>LPI is built around a survey of logistics professionals. By asking freight forwarders to rate countries on key logistics </a:t>
            </a:r>
            <a:r>
              <a:rPr lang="en-GB" sz="1400" b="1" dirty="0">
                <a:solidFill>
                  <a:schemeClr val="tx1"/>
                </a:solidFill>
              </a:rPr>
              <a:t>issues— such as customs clearance efficiency, </a:t>
            </a:r>
            <a:r>
              <a:rPr lang="en-US" sz="1400" b="1" dirty="0">
                <a:solidFill>
                  <a:schemeClr val="tx1"/>
                </a:solidFill>
              </a:rPr>
              <a:t>infrastructure quality, and the ability to track </a:t>
            </a:r>
            <a:r>
              <a:rPr lang="en-GB" sz="1400" b="1" dirty="0">
                <a:solidFill>
                  <a:schemeClr val="tx1"/>
                </a:solidFill>
              </a:rPr>
              <a:t>cargo— It </a:t>
            </a:r>
            <a:r>
              <a:rPr lang="en-US" sz="1400" b="1" dirty="0">
                <a:solidFill>
                  <a:schemeClr val="tx1"/>
                </a:solidFill>
              </a:rPr>
              <a:t>captures a broad set of elements that affect perceptions of the efficiency of trade logistics </a:t>
            </a:r>
            <a:r>
              <a:rPr lang="en-GB" sz="1400" b="1" dirty="0">
                <a:solidFill>
                  <a:schemeClr val="tx1"/>
                </a:solidFill>
              </a:rPr>
              <a:t>in practice</a:t>
            </a:r>
            <a:endParaRPr lang="en-US" sz="1400" dirty="0"/>
          </a:p>
        </p:txBody>
      </p:sp>
      <p:sp>
        <p:nvSpPr>
          <p:cNvPr id="11" name="Rounded Rectangle 10"/>
          <p:cNvSpPr/>
          <p:nvPr/>
        </p:nvSpPr>
        <p:spPr>
          <a:xfrm>
            <a:off x="457200" y="1371600"/>
            <a:ext cx="3048000" cy="1219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chemeClr val="tx1"/>
                </a:solidFill>
              </a:rPr>
              <a:t>The Logistics Performance Indicator provides a simple, global benchmark</a:t>
            </a:r>
          </a:p>
          <a:p>
            <a:pPr>
              <a:defRPr/>
            </a:pPr>
            <a:r>
              <a:rPr lang="en-GB" sz="1400" b="1" dirty="0">
                <a:solidFill>
                  <a:schemeClr val="tx1"/>
                </a:solidFill>
              </a:rPr>
              <a:t>to measure logistics performance</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762000"/>
          </a:xfrm>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GB" sz="2400" dirty="0" smtClean="0">
                <a:solidFill>
                  <a:schemeClr val="tx2">
                    <a:lumMod val="75000"/>
                    <a:lumOff val="25000"/>
                  </a:schemeClr>
                </a:solidFill>
                <a:latin typeface="Times New Roman" pitchFamily="18" charset="0"/>
                <a:cs typeface="Times New Roman" pitchFamily="18" charset="0"/>
              </a:rPr>
              <a:t>High disparities in terms of macroeconomic and </a:t>
            </a:r>
            <a:r>
              <a:rPr lang="en-GB" sz="2400" dirty="0" err="1" smtClean="0">
                <a:solidFill>
                  <a:schemeClr val="tx2">
                    <a:lumMod val="75000"/>
                    <a:lumOff val="25000"/>
                  </a:schemeClr>
                </a:solidFill>
                <a:latin typeface="Times New Roman" pitchFamily="18" charset="0"/>
                <a:cs typeface="Times New Roman" pitchFamily="18" charset="0"/>
              </a:rPr>
              <a:t>sectoral</a:t>
            </a:r>
            <a:r>
              <a:rPr lang="en-GB" sz="2400" dirty="0" smtClean="0">
                <a:solidFill>
                  <a:schemeClr val="tx2">
                    <a:lumMod val="75000"/>
                    <a:lumOff val="25000"/>
                  </a:schemeClr>
                </a:solidFill>
                <a:latin typeface="Times New Roman" pitchFamily="18" charset="0"/>
                <a:cs typeface="Times New Roman" pitchFamily="18" charset="0"/>
              </a:rPr>
              <a:t> policies</a:t>
            </a:r>
            <a:endParaRPr lang="en-GB" sz="2400" dirty="0">
              <a:solidFill>
                <a:schemeClr val="tx2">
                  <a:lumMod val="75000"/>
                  <a:lumOff val="25000"/>
                </a:schemeClr>
              </a:solidFill>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381000" y="1600200"/>
          <a:ext cx="3429000" cy="1143000"/>
        </p:xfrm>
        <a:graphic>
          <a:graphicData uri="http://schemas.openxmlformats.org/drawingml/2006/table">
            <a:tbl>
              <a:tblPr/>
              <a:tblGrid>
                <a:gridCol w="3429000"/>
              </a:tblGrid>
              <a:tr h="1143000">
                <a:tc>
                  <a:txBody>
                    <a:bodyPr/>
                    <a:lstStyle/>
                    <a:p>
                      <a:r>
                        <a:rPr lang="en-US" sz="1400" b="1" kern="1200" baseline="0" dirty="0" smtClean="0">
                          <a:solidFill>
                            <a:schemeClr val="tx1"/>
                          </a:solidFill>
                          <a:latin typeface="+mn-lt"/>
                          <a:ea typeface="+mn-ea"/>
                          <a:cs typeface="+mn-cs"/>
                        </a:rPr>
                        <a:t>Convergence in macroeconomic and </a:t>
                      </a:r>
                      <a:r>
                        <a:rPr lang="en-US" sz="1400" b="1" kern="1200" baseline="0" dirty="0" err="1" smtClean="0">
                          <a:solidFill>
                            <a:schemeClr val="tx1"/>
                          </a:solidFill>
                          <a:latin typeface="+mn-lt"/>
                          <a:ea typeface="+mn-ea"/>
                          <a:cs typeface="+mn-cs"/>
                        </a:rPr>
                        <a:t>sectoral</a:t>
                      </a:r>
                      <a:r>
                        <a:rPr lang="en-US" sz="1400" b="1" kern="1200" baseline="0" dirty="0" smtClean="0">
                          <a:solidFill>
                            <a:schemeClr val="tx1"/>
                          </a:solidFill>
                          <a:latin typeface="+mn-lt"/>
                          <a:ea typeface="+mn-ea"/>
                          <a:cs typeface="+mn-cs"/>
                        </a:rPr>
                        <a:t> policies is found to be a key factor for the success of regional integration </a:t>
                      </a:r>
                      <a:r>
                        <a:rPr lang="en-US" sz="1400" b="1" kern="1200" baseline="0" dirty="0" err="1" smtClean="0">
                          <a:solidFill>
                            <a:schemeClr val="tx1"/>
                          </a:solidFill>
                          <a:latin typeface="+mn-lt"/>
                          <a:ea typeface="+mn-ea"/>
                          <a:cs typeface="+mn-cs"/>
                        </a:rPr>
                        <a:t>shemes</a:t>
                      </a:r>
                      <a:endParaRPr lang="en-GB" sz="1400" b="1" kern="1200" baseline="0" dirty="0" smtClean="0">
                        <a:solidFill>
                          <a:schemeClr val="tx1"/>
                        </a:solidFill>
                        <a:latin typeface="+mn-lt"/>
                        <a:ea typeface="+mn-ea"/>
                        <a:cs typeface="+mn-cs"/>
                      </a:endParaRPr>
                    </a:p>
                    <a:p>
                      <a:endParaRPr lang="en-US" sz="1400" b="0" i="0" u="none" strike="noStrike" dirty="0">
                        <a:solidFill>
                          <a:srgbClr val="000000"/>
                        </a:solidFill>
                        <a:latin typeface="Calibri"/>
                      </a:endParaRPr>
                    </a:p>
                  </a:txBody>
                  <a:tcPr marL="0" marR="0" marT="0" marB="0" anchor="b">
                    <a:lnL>
                      <a:noFill/>
                    </a:lnL>
                    <a:lnR>
                      <a:noFill/>
                    </a:lnR>
                    <a:lnT>
                      <a:noFill/>
                    </a:lnT>
                    <a:lnB>
                      <a:noFill/>
                    </a:lnB>
                    <a:solidFill>
                      <a:srgbClr val="FFC000"/>
                    </a:solidFill>
                  </a:tcPr>
                </a:tc>
              </a:tr>
            </a:tbl>
          </a:graphicData>
        </a:graphic>
      </p:graphicFrame>
      <p:graphicFrame>
        <p:nvGraphicFramePr>
          <p:cNvPr id="7" name="Table 6"/>
          <p:cNvGraphicFramePr>
            <a:graphicFrameLocks noGrp="1"/>
          </p:cNvGraphicFramePr>
          <p:nvPr/>
        </p:nvGraphicFramePr>
        <p:xfrm>
          <a:off x="3962400" y="1600200"/>
          <a:ext cx="4572000" cy="1280160"/>
        </p:xfrm>
        <a:graphic>
          <a:graphicData uri="http://schemas.openxmlformats.org/drawingml/2006/table">
            <a:tbl>
              <a:tblPr/>
              <a:tblGrid>
                <a:gridCol w="4572000"/>
              </a:tblGrid>
              <a:tr h="1143000">
                <a:tc>
                  <a:txBody>
                    <a:bodyPr/>
                    <a:lstStyle/>
                    <a:p>
                      <a:pPr>
                        <a:buFontTx/>
                        <a:buChar char="-"/>
                      </a:pPr>
                      <a:endParaRPr lang="en-US" sz="1400" b="1" kern="1200" baseline="0" dirty="0" smtClean="0">
                        <a:solidFill>
                          <a:schemeClr val="tx1"/>
                        </a:solidFill>
                        <a:latin typeface="+mn-lt"/>
                        <a:ea typeface="+mn-ea"/>
                        <a:cs typeface="+mn-cs"/>
                      </a:endParaRPr>
                    </a:p>
                    <a:p>
                      <a:pPr>
                        <a:buFontTx/>
                        <a:buNone/>
                      </a:pPr>
                      <a:r>
                        <a:rPr lang="en-US" sz="1400" b="1" kern="1200" baseline="0" dirty="0" smtClean="0">
                          <a:solidFill>
                            <a:schemeClr val="tx1"/>
                          </a:solidFill>
                          <a:latin typeface="+mn-lt"/>
                          <a:ea typeface="+mn-ea"/>
                          <a:cs typeface="+mn-cs"/>
                        </a:rPr>
                        <a:t>The three pillars for a successful regional integration are:  </a:t>
                      </a:r>
                    </a:p>
                    <a:p>
                      <a:pPr>
                        <a:buFontTx/>
                        <a:buChar char="-"/>
                      </a:pPr>
                      <a:r>
                        <a:rPr lang="en-US" sz="1400" b="1" kern="1200" baseline="0" dirty="0" smtClean="0">
                          <a:solidFill>
                            <a:schemeClr val="tx1"/>
                          </a:solidFill>
                          <a:latin typeface="+mn-lt"/>
                          <a:ea typeface="+mn-ea"/>
                          <a:cs typeface="+mn-cs"/>
                        </a:rPr>
                        <a:t> Convergence in terms of monetary policies</a:t>
                      </a:r>
                    </a:p>
                    <a:p>
                      <a:pPr>
                        <a:buFontTx/>
                        <a:buChar char="-"/>
                      </a:pPr>
                      <a:r>
                        <a:rPr lang="en-US" sz="1400" b="1" kern="1200" baseline="0" dirty="0" smtClean="0">
                          <a:solidFill>
                            <a:schemeClr val="tx1"/>
                          </a:solidFill>
                          <a:latin typeface="+mn-lt"/>
                          <a:ea typeface="+mn-ea"/>
                          <a:cs typeface="+mn-cs"/>
                        </a:rPr>
                        <a:t>Convergence in terms of fiscal policies</a:t>
                      </a:r>
                    </a:p>
                    <a:p>
                      <a:pPr>
                        <a:buFontTx/>
                        <a:buChar char="-"/>
                      </a:pPr>
                      <a:r>
                        <a:rPr lang="en-US" sz="1400" b="1" kern="1200" baseline="0" dirty="0" smtClean="0">
                          <a:solidFill>
                            <a:schemeClr val="tx1"/>
                          </a:solidFill>
                          <a:latin typeface="+mn-lt"/>
                          <a:ea typeface="+mn-ea"/>
                          <a:cs typeface="+mn-cs"/>
                        </a:rPr>
                        <a:t> Convergence in </a:t>
                      </a:r>
                      <a:r>
                        <a:rPr lang="en-US" sz="1400" b="1" kern="1200" baseline="0" dirty="0" err="1" smtClean="0">
                          <a:solidFill>
                            <a:schemeClr val="tx1"/>
                          </a:solidFill>
                          <a:latin typeface="+mn-lt"/>
                          <a:ea typeface="+mn-ea"/>
                          <a:cs typeface="+mn-cs"/>
                        </a:rPr>
                        <a:t>sectoral</a:t>
                      </a:r>
                      <a:r>
                        <a:rPr lang="en-US" sz="1400" b="1" kern="1200" baseline="0" dirty="0" smtClean="0">
                          <a:solidFill>
                            <a:schemeClr val="tx1"/>
                          </a:solidFill>
                          <a:latin typeface="+mn-lt"/>
                          <a:ea typeface="+mn-ea"/>
                          <a:cs typeface="+mn-cs"/>
                        </a:rPr>
                        <a:t> policies</a:t>
                      </a:r>
                      <a:r>
                        <a:rPr lang="en-GB" sz="1400" b="1" kern="1200" baseline="0" dirty="0" smtClean="0">
                          <a:solidFill>
                            <a:schemeClr val="tx1"/>
                          </a:solidFill>
                          <a:latin typeface="+mn-lt"/>
                          <a:ea typeface="+mn-ea"/>
                          <a:cs typeface="+mn-cs"/>
                        </a:rPr>
                        <a:t>.</a:t>
                      </a:r>
                      <a:endParaRPr lang="en-US" sz="1400" b="1" i="0" u="none" strike="noStrike" dirty="0">
                        <a:solidFill>
                          <a:srgbClr val="000000"/>
                        </a:solidFill>
                        <a:latin typeface="Calibri"/>
                      </a:endParaRPr>
                    </a:p>
                  </a:txBody>
                  <a:tcPr marL="0" marR="0" marT="0" marB="0" anchor="b">
                    <a:lnL>
                      <a:noFill/>
                    </a:lnL>
                    <a:lnR>
                      <a:noFill/>
                    </a:lnR>
                    <a:lnT>
                      <a:noFill/>
                    </a:lnT>
                    <a:lnB>
                      <a:noFill/>
                    </a:lnB>
                    <a:solidFill>
                      <a:srgbClr val="FFC000"/>
                    </a:solidFill>
                  </a:tcPr>
                </a:tc>
              </a:tr>
            </a:tbl>
          </a:graphicData>
        </a:graphic>
      </p:graphicFrame>
      <p:sp>
        <p:nvSpPr>
          <p:cNvPr id="8" name="Content Placeholder 7"/>
          <p:cNvSpPr>
            <a:spLocks noGrp="1"/>
          </p:cNvSpPr>
          <p:nvPr>
            <p:ph idx="1"/>
          </p:nvPr>
        </p:nvSpPr>
        <p:spPr>
          <a:xfrm>
            <a:off x="228600" y="2819400"/>
            <a:ext cx="8534400" cy="3306763"/>
          </a:xfrm>
          <a:solidFill>
            <a:schemeClr val="accent1">
              <a:lumMod val="75000"/>
            </a:schemeClr>
          </a:solidFill>
        </p:spPr>
        <p:txBody>
          <a:bodyPr/>
          <a:lstStyle/>
          <a:p>
            <a:pPr>
              <a:defRPr/>
            </a:pPr>
            <a:endParaRPr lang="en-GB" sz="1400" dirty="0" smtClean="0"/>
          </a:p>
          <a:p>
            <a:pPr>
              <a:defRPr/>
            </a:pPr>
            <a:r>
              <a:rPr lang="en-GB" sz="1600" b="1" dirty="0" smtClean="0">
                <a:solidFill>
                  <a:srgbClr val="002060"/>
                </a:solidFill>
              </a:rPr>
              <a:t>Macroeconomic policies are too heterogeneous in the Arab word: Monetary policies are an example, where Arab countries did not achieved the minimum level of convergence. Some of them pegged their currencies to the US Dollar while others are more flexible. </a:t>
            </a:r>
          </a:p>
          <a:p>
            <a:pPr>
              <a:defRPr/>
            </a:pPr>
            <a:endParaRPr lang="en-GB" sz="1600" b="1" dirty="0" smtClean="0">
              <a:solidFill>
                <a:srgbClr val="002060"/>
              </a:solidFill>
            </a:endParaRPr>
          </a:p>
          <a:p>
            <a:pPr>
              <a:defRPr/>
            </a:pPr>
            <a:r>
              <a:rPr lang="en-GB" sz="1600" b="1" dirty="0" smtClean="0">
                <a:solidFill>
                  <a:srgbClr val="002060"/>
                </a:solidFill>
              </a:rPr>
              <a:t>The objective of monetary policies itself is not homogeneous among countries: targeting inflation, increasing domestic investment, or mobilizing savings... </a:t>
            </a:r>
          </a:p>
          <a:p>
            <a:pPr>
              <a:defRPr/>
            </a:pPr>
            <a:endParaRPr lang="en-GB" sz="1600" b="1" dirty="0" smtClean="0">
              <a:solidFill>
                <a:srgbClr val="002060"/>
              </a:solidFill>
            </a:endParaRPr>
          </a:p>
          <a:p>
            <a:pPr>
              <a:defRPr/>
            </a:pPr>
            <a:r>
              <a:rPr lang="en-GB" sz="1600" b="1" dirty="0" err="1" smtClean="0">
                <a:solidFill>
                  <a:srgbClr val="002060"/>
                </a:solidFill>
              </a:rPr>
              <a:t>Sectoral</a:t>
            </a:r>
            <a:r>
              <a:rPr lang="en-GB" sz="1600" b="1" dirty="0" smtClean="0">
                <a:solidFill>
                  <a:srgbClr val="002060"/>
                </a:solidFill>
              </a:rPr>
              <a:t> policies in terms of subsidies and public support harm competition and accordingly many countries excluded a significant lists of products from their inter-Arab agreements, mainly in Agriculture and related industries</a:t>
            </a:r>
          </a:p>
        </p:txBody>
      </p:sp>
      <p:sp>
        <p:nvSpPr>
          <p:cNvPr id="9" name="Rectangle 8"/>
          <p:cNvSpPr/>
          <p:nvPr/>
        </p:nvSpPr>
        <p:spPr>
          <a:xfrm>
            <a:off x="381000" y="762000"/>
            <a:ext cx="8534400" cy="830263"/>
          </a:xfrm>
          <a:prstGeom prst="rect">
            <a:avLst/>
          </a:prstGeom>
        </p:spPr>
        <p:txBody>
          <a:bodyPr>
            <a:spAutoFit/>
          </a:bodyPr>
          <a:lstStyle/>
          <a:p>
            <a:pPr>
              <a:defRPr/>
            </a:pPr>
            <a:r>
              <a:rPr lang="en-US" sz="2400" b="1" dirty="0" smtClean="0">
                <a:solidFill>
                  <a:srgbClr val="FFC000"/>
                </a:solidFill>
                <a:effectLst>
                  <a:outerShdw blurRad="38100" dist="38100" dir="2700000" algn="tl">
                    <a:srgbClr val="000000">
                      <a:alpha val="43137"/>
                    </a:srgbClr>
                  </a:outerShdw>
                </a:effectLst>
                <a:latin typeface="+mn-lt"/>
              </a:rPr>
              <a:t>E. </a:t>
            </a:r>
            <a:r>
              <a:rPr lang="en-GB" sz="2400" b="1" dirty="0">
                <a:solidFill>
                  <a:srgbClr val="FFC000"/>
                </a:solidFill>
                <a:effectLst>
                  <a:outerShdw blurRad="38100" dist="38100" dir="2700000" algn="tl">
                    <a:srgbClr val="000000">
                      <a:alpha val="43137"/>
                    </a:srgbClr>
                  </a:outerShdw>
                </a:effectLst>
                <a:latin typeface="+mn-lt"/>
              </a:rPr>
              <a:t>. </a:t>
            </a:r>
            <a:r>
              <a:rPr lang="en-GB" sz="2400" b="1" dirty="0">
                <a:solidFill>
                  <a:srgbClr val="FFC000"/>
                </a:solidFill>
                <a:effectLst>
                  <a:outerShdw blurRad="38100" dist="38100" dir="2700000" algn="tl">
                    <a:srgbClr val="000000">
                      <a:alpha val="43137"/>
                    </a:srgbClr>
                  </a:outerShdw>
                </a:effectLst>
                <a:latin typeface="+mn-lt"/>
                <a:cs typeface="Times New Roman" pitchFamily="18" charset="0"/>
              </a:rPr>
              <a:t>High disparities in terms of macroeconomic and </a:t>
            </a:r>
            <a:r>
              <a:rPr lang="en-GB" sz="2400" b="1" dirty="0" err="1">
                <a:solidFill>
                  <a:srgbClr val="FFC000"/>
                </a:solidFill>
                <a:effectLst>
                  <a:outerShdw blurRad="38100" dist="38100" dir="2700000" algn="tl">
                    <a:srgbClr val="000000">
                      <a:alpha val="43137"/>
                    </a:srgbClr>
                  </a:outerShdw>
                </a:effectLst>
                <a:latin typeface="+mn-lt"/>
                <a:cs typeface="Times New Roman" pitchFamily="18" charset="0"/>
              </a:rPr>
              <a:t>sectoral</a:t>
            </a:r>
            <a:r>
              <a:rPr lang="en-GB" sz="2400" b="1" dirty="0">
                <a:solidFill>
                  <a:srgbClr val="FFC000"/>
                </a:solidFill>
                <a:effectLst>
                  <a:outerShdw blurRad="38100" dist="38100" dir="2700000" algn="tl">
                    <a:srgbClr val="000000">
                      <a:alpha val="43137"/>
                    </a:srgbClr>
                  </a:outerShdw>
                </a:effectLst>
                <a:latin typeface="+mn-lt"/>
                <a:cs typeface="Times New Roman" pitchFamily="18" charset="0"/>
              </a:rPr>
              <a:t> policies</a:t>
            </a:r>
            <a:endParaRPr lang="en-US" sz="2400" b="1" dirty="0">
              <a:solidFill>
                <a:srgbClr val="FFC000"/>
              </a:solidFill>
              <a:effectLst>
                <a:outerShdw blurRad="38100" dist="38100" dir="2700000" algn="tl">
                  <a:srgbClr val="000000">
                    <a:alpha val="43137"/>
                  </a:srgbClr>
                </a:outerShdw>
              </a:effectLst>
              <a:latin typeface="+mn-lt"/>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219200" y="1981200"/>
            <a:ext cx="6629400" cy="259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002060"/>
                </a:solidFill>
              </a:rPr>
              <a:t>Impact of reduction of the cost of transport s in the Region within the context of DAFAT?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rot="20290260">
            <a:off x="463550" y="612775"/>
            <a:ext cx="3429000" cy="698500"/>
          </a:xfrm>
        </p:spPr>
        <p:txBody>
          <a:bodyPr/>
          <a:lstStyle/>
          <a:p>
            <a:pPr algn="l">
              <a:defRPr/>
            </a:pPr>
            <a:r>
              <a:rPr lang="en-US" sz="2400" b="1" dirty="0" smtClean="0">
                <a:solidFill>
                  <a:srgbClr val="FFC000"/>
                </a:solidFill>
                <a:effectLst>
                  <a:outerShdw blurRad="38100" dist="38100" dir="2700000" algn="tl">
                    <a:srgbClr val="000000">
                      <a:alpha val="43137"/>
                    </a:srgbClr>
                  </a:outerShdw>
                </a:effectLst>
              </a:rPr>
              <a:t>Scenarios definition</a:t>
            </a:r>
          </a:p>
        </p:txBody>
      </p:sp>
      <p:sp>
        <p:nvSpPr>
          <p:cNvPr id="18435" name="Slide Number Placeholder 3"/>
          <p:cNvSpPr>
            <a:spLocks noGrp="1"/>
          </p:cNvSpPr>
          <p:nvPr>
            <p:ph type="sldNum" sz="quarter" idx="4294967295"/>
          </p:nvPr>
        </p:nvSpPr>
        <p:spPr bwMode="auto">
          <a:xfrm>
            <a:off x="8305800" y="6477000"/>
            <a:ext cx="381000" cy="381000"/>
          </a:xfrm>
          <a:prstGeom prst="rect">
            <a:avLst/>
          </a:prstGeom>
          <a:noFill/>
          <a:ln>
            <a:miter lim="800000"/>
            <a:headEnd/>
            <a:tailEnd/>
          </a:ln>
        </p:spPr>
        <p:txBody>
          <a:bodyPr/>
          <a:lstStyle/>
          <a:p>
            <a:fld id="{19942F3E-9CFF-4809-B78E-B65740FEDDEF}" type="slidenum">
              <a:rPr lang="en-US" sz="1100"/>
              <a:pPr/>
              <a:t>18</a:t>
            </a:fld>
            <a:endParaRPr lang="en-US" sz="1100"/>
          </a:p>
        </p:txBody>
      </p:sp>
      <p:graphicFrame>
        <p:nvGraphicFramePr>
          <p:cNvPr id="9" name="Table 8"/>
          <p:cNvGraphicFramePr>
            <a:graphicFrameLocks noGrp="1"/>
          </p:cNvGraphicFramePr>
          <p:nvPr/>
        </p:nvGraphicFramePr>
        <p:xfrm>
          <a:off x="0" y="1905000"/>
          <a:ext cx="8686800" cy="4572000"/>
        </p:xfrm>
        <a:graphic>
          <a:graphicData uri="http://schemas.openxmlformats.org/drawingml/2006/table">
            <a:tbl>
              <a:tblPr/>
              <a:tblGrid>
                <a:gridCol w="4343400"/>
                <a:gridCol w="4343400"/>
              </a:tblGrid>
              <a:tr h="4572000">
                <a:tc>
                  <a:txBody>
                    <a:bodyPr/>
                    <a:lstStyle/>
                    <a:p>
                      <a:pPr algn="l"/>
                      <a:r>
                        <a:rPr lang="en-US" sz="1300" b="0" kern="1200" dirty="0" err="1" smtClean="0">
                          <a:solidFill>
                            <a:srgbClr val="FF0000"/>
                          </a:solidFill>
                          <a:effectLst>
                            <a:outerShdw blurRad="38100" dist="38100" dir="2700000" algn="tl">
                              <a:srgbClr val="000000">
                                <a:alpha val="43137"/>
                              </a:srgbClr>
                            </a:outerShdw>
                          </a:effectLst>
                          <a:latin typeface="Arial Black" pitchFamily="34" charset="0"/>
                          <a:ea typeface="+mn-ea"/>
                          <a:cs typeface="+mn-cs"/>
                        </a:rPr>
                        <a:t>Sim</a:t>
                      </a:r>
                      <a:r>
                        <a:rPr lang="en-US" sz="1300" b="0" kern="1200" dirty="0" smtClean="0">
                          <a:solidFill>
                            <a:srgbClr val="FF0000"/>
                          </a:solidFill>
                          <a:effectLst>
                            <a:outerShdw blurRad="38100" dist="38100" dir="2700000" algn="tl">
                              <a:srgbClr val="000000">
                                <a:alpha val="43137"/>
                              </a:srgbClr>
                            </a:outerShdw>
                          </a:effectLst>
                          <a:latin typeface="Arial Black" pitchFamily="34" charset="0"/>
                          <a:ea typeface="+mn-ea"/>
                          <a:cs typeface="+mn-cs"/>
                        </a:rPr>
                        <a:t> 1 (FTA</a:t>
                      </a:r>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 A full implementation of intra-Arab FTA</a:t>
                      </a:r>
                    </a:p>
                    <a:p>
                      <a:pPr algn="l"/>
                      <a:endPar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endParaRPr>
                    </a:p>
                    <a:p>
                      <a:pPr algn="l"/>
                      <a:r>
                        <a:rPr lang="en-US" sz="1300" b="0" kern="1200" dirty="0" smtClean="0">
                          <a:solidFill>
                            <a:srgbClr val="FF0000"/>
                          </a:solidFill>
                          <a:effectLst>
                            <a:outerShdw blurRad="38100" dist="38100" dir="2700000" algn="tl">
                              <a:srgbClr val="000000">
                                <a:alpha val="43137"/>
                              </a:srgbClr>
                            </a:outerShdw>
                          </a:effectLst>
                          <a:latin typeface="Arial Black" pitchFamily="34" charset="0"/>
                          <a:ea typeface="+mn-ea"/>
                          <a:cs typeface="+mn-cs"/>
                        </a:rPr>
                        <a:t>Sim2 (TR) </a:t>
                      </a:r>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=Sim1+ a 50% reduction of intra-Arab transport costs</a:t>
                      </a:r>
                    </a:p>
                    <a:p>
                      <a:pPr algn="l"/>
                      <a:endPar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endParaRPr>
                    </a:p>
                    <a:p>
                      <a:pPr algn="l"/>
                      <a:r>
                        <a:rPr lang="en-US" sz="1300" b="0" kern="1200" dirty="0" smtClean="0">
                          <a:solidFill>
                            <a:srgbClr val="FF0000"/>
                          </a:solidFill>
                          <a:effectLst>
                            <a:outerShdw blurRad="38100" dist="38100" dir="2700000" algn="tl">
                              <a:srgbClr val="000000">
                                <a:alpha val="43137"/>
                              </a:srgbClr>
                            </a:outerShdw>
                          </a:effectLst>
                          <a:latin typeface="Arial Black" pitchFamily="34" charset="0"/>
                          <a:ea typeface="+mn-ea"/>
                          <a:cs typeface="+mn-cs"/>
                        </a:rPr>
                        <a:t>Sim3 (CU) </a:t>
                      </a:r>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 Sim2+ a customs union</a:t>
                      </a:r>
                    </a:p>
                    <a:p>
                      <a:pPr algn="l"/>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 between all Arab countries. </a:t>
                      </a:r>
                    </a:p>
                    <a:p>
                      <a:pPr algn="l"/>
                      <a:endPar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endParaRPr>
                    </a:p>
                    <a:p>
                      <a:pPr algn="l"/>
                      <a:r>
                        <a:rPr lang="en-US" sz="1300" b="0" kern="1200" dirty="0" smtClean="0">
                          <a:solidFill>
                            <a:srgbClr val="FF0000"/>
                          </a:solidFill>
                          <a:effectLst>
                            <a:outerShdw blurRad="38100" dist="38100" dir="2700000" algn="tl">
                              <a:srgbClr val="000000">
                                <a:alpha val="43137"/>
                              </a:srgbClr>
                            </a:outerShdw>
                          </a:effectLst>
                          <a:latin typeface="Arial Black" pitchFamily="34" charset="0"/>
                          <a:ea typeface="+mn-ea"/>
                          <a:cs typeface="+mn-cs"/>
                        </a:rPr>
                        <a:t>Sim4 (Migration</a:t>
                      </a:r>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 Sim3+the replacement</a:t>
                      </a:r>
                    </a:p>
                    <a:p>
                      <a:pPr algn="l"/>
                      <a:r>
                        <a:rPr lang="en-US" sz="1300" b="0" kern="1200" dirty="0" smtClean="0">
                          <a:solidFill>
                            <a:srgbClr val="052979"/>
                          </a:solidFill>
                          <a:effectLst>
                            <a:outerShdw blurRad="38100" dist="38100" dir="2700000" algn="tl">
                              <a:srgbClr val="000000">
                                <a:alpha val="43137"/>
                              </a:srgbClr>
                            </a:outerShdw>
                          </a:effectLst>
                          <a:latin typeface="Arial Black" pitchFamily="34" charset="0"/>
                          <a:ea typeface="+mn-ea"/>
                          <a:cs typeface="+mn-cs"/>
                        </a:rPr>
                        <a:t> of 20% of non Arab migrant stock by Arab migrants.</a:t>
                      </a:r>
                      <a:endParaRPr lang="en-US" sz="1300" b="0" dirty="0">
                        <a:solidFill>
                          <a:srgbClr val="052979"/>
                        </a:solidFill>
                        <a:effectLst>
                          <a:outerShdw blurRad="38100" dist="38100" dir="2700000" algn="tl">
                            <a:srgbClr val="000000">
                              <a:alpha val="43137"/>
                            </a:srgbClr>
                          </a:outerShdw>
                        </a:effectLst>
                        <a:latin typeface="Arial Black" pitchFamily="34" charset="0"/>
                        <a:ea typeface="Calibri"/>
                        <a:cs typeface="Arial"/>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endParaRPr lang="en-US" sz="1100" dirty="0">
                        <a:latin typeface="Times New Roman"/>
                        <a:ea typeface="Calibri"/>
                        <a:cs typeface="Arial"/>
                      </a:endParaRPr>
                    </a:p>
                  </a:txBody>
                  <a:tcPr marL="68580" marR="68580" marT="0" marB="0">
                    <a:lnL>
                      <a:noFill/>
                    </a:lnL>
                    <a:lnR>
                      <a:noFill/>
                    </a:lnR>
                    <a:lnT>
                      <a:noFill/>
                    </a:lnT>
                    <a:lnB>
                      <a:noFill/>
                    </a:lnB>
                  </a:tcPr>
                </a:tc>
              </a:tr>
            </a:tbl>
          </a:graphicData>
        </a:graphic>
      </p:graphicFrame>
      <p:graphicFrame>
        <p:nvGraphicFramePr>
          <p:cNvPr id="10" name="Diagram 9"/>
          <p:cNvGraphicFramePr/>
          <p:nvPr/>
        </p:nvGraphicFramePr>
        <p:xfrm>
          <a:off x="3886200" y="762000"/>
          <a:ext cx="5257800" cy="579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rot="20513864">
            <a:off x="228600" y="533400"/>
            <a:ext cx="3429000" cy="1143000"/>
          </a:xfrm>
        </p:spPr>
        <p:txBody>
          <a:bodyPr/>
          <a:lstStyle/>
          <a:p>
            <a:pPr algn="l">
              <a:defRPr/>
            </a:pPr>
            <a:r>
              <a:rPr lang="en-GB" sz="2000" b="1" dirty="0" smtClean="0">
                <a:solidFill>
                  <a:srgbClr val="FFC000"/>
                </a:solidFill>
                <a:effectLst>
                  <a:outerShdw blurRad="38100" dist="38100" dir="2700000" algn="tl">
                    <a:srgbClr val="000000">
                      <a:alpha val="43137"/>
                    </a:srgbClr>
                  </a:outerShdw>
                </a:effectLst>
              </a:rPr>
              <a:t>Simulations results: Impacts on trade </a:t>
            </a:r>
            <a:r>
              <a:rPr lang="en-US" sz="2400" dirty="0" smtClean="0"/>
              <a:t/>
            </a:r>
            <a:br>
              <a:rPr lang="en-US" sz="2400" dirty="0" smtClean="0"/>
            </a:br>
            <a:endParaRPr lang="en-US" sz="2400" dirty="0" smtClean="0"/>
          </a:p>
        </p:txBody>
      </p:sp>
      <p:graphicFrame>
        <p:nvGraphicFramePr>
          <p:cNvPr id="5" name="Content Placeholder 4"/>
          <p:cNvGraphicFramePr>
            <a:graphicFrameLocks noGrp="1"/>
          </p:cNvGraphicFramePr>
          <p:nvPr>
            <p:ph idx="1"/>
          </p:nvPr>
        </p:nvGraphicFramePr>
        <p:xfrm>
          <a:off x="5486400" y="3657600"/>
          <a:ext cx="2667000" cy="213360"/>
        </p:xfrm>
        <a:graphic>
          <a:graphicData uri="http://schemas.openxmlformats.org/drawingml/2006/table">
            <a:tbl>
              <a:tblPr/>
              <a:tblGrid>
                <a:gridCol w="2667000"/>
              </a:tblGrid>
              <a:tr h="0">
                <a:tc>
                  <a:txBody>
                    <a:bodyPr/>
                    <a:lstStyle/>
                    <a:p>
                      <a:pPr marL="0" marR="0" algn="ctr">
                        <a:spcBef>
                          <a:spcPts val="0"/>
                        </a:spcBef>
                        <a:spcAft>
                          <a:spcPts val="0"/>
                        </a:spcAft>
                      </a:pPr>
                      <a:r>
                        <a:rPr lang="en-GB" sz="1400" b="1" kern="1200" dirty="0" smtClean="0">
                          <a:solidFill>
                            <a:srgbClr val="052979"/>
                          </a:solidFill>
                          <a:effectLst>
                            <a:outerShdw blurRad="38100" dist="38100" dir="2700000" algn="tl">
                              <a:srgbClr val="000000">
                                <a:alpha val="43137"/>
                              </a:srgbClr>
                            </a:outerShdw>
                          </a:effectLst>
                          <a:latin typeface="Times New Roman" pitchFamily="18" charset="0"/>
                          <a:ea typeface="+mn-ea"/>
                          <a:cs typeface="Times New Roman" pitchFamily="18" charset="0"/>
                        </a:rPr>
                        <a:t>Intra Arab trade variation</a:t>
                      </a:r>
                      <a:endParaRPr lang="en-US" sz="1400" dirty="0">
                        <a:solidFill>
                          <a:srgbClr val="052979"/>
                        </a:solidFill>
                        <a:effectLst>
                          <a:outerShdw blurRad="38100" dist="38100" dir="2700000" algn="tl">
                            <a:srgbClr val="000000">
                              <a:alpha val="43137"/>
                            </a:srgbClr>
                          </a:outerShdw>
                        </a:effectLst>
                        <a:latin typeface="Times New Roman" pitchFamily="18" charset="0"/>
                        <a:ea typeface="SimSun"/>
                        <a:cs typeface="Times New Roman" pitchFamily="18" charset="0"/>
                      </a:endParaRPr>
                    </a:p>
                  </a:txBody>
                  <a:tcPr marL="68580" marR="68580" marT="0" marB="0">
                    <a:lnL>
                      <a:noFill/>
                    </a:lnL>
                    <a:lnR>
                      <a:noFill/>
                    </a:lnR>
                    <a:lnT>
                      <a:noFill/>
                    </a:lnT>
                    <a:lnB>
                      <a:noFill/>
                    </a:lnB>
                  </a:tcPr>
                </a:tc>
              </a:tr>
            </a:tbl>
          </a:graphicData>
        </a:graphic>
      </p:graphicFrame>
      <p:sp>
        <p:nvSpPr>
          <p:cNvPr id="19461" name="Slide Number Placeholder 3"/>
          <p:cNvSpPr>
            <a:spLocks noGrp="1"/>
          </p:cNvSpPr>
          <p:nvPr>
            <p:ph type="sldNum" sz="quarter" idx="4294967295"/>
          </p:nvPr>
        </p:nvSpPr>
        <p:spPr bwMode="auto">
          <a:xfrm>
            <a:off x="8229600" y="6553200"/>
            <a:ext cx="609600" cy="304800"/>
          </a:xfrm>
          <a:prstGeom prst="rect">
            <a:avLst/>
          </a:prstGeom>
          <a:noFill/>
          <a:ln>
            <a:miter lim="800000"/>
            <a:headEnd/>
            <a:tailEnd/>
          </a:ln>
        </p:spPr>
        <p:txBody>
          <a:bodyPr/>
          <a:lstStyle/>
          <a:p>
            <a:fld id="{2E153B67-0B3B-4AF3-B529-C71E1B87FAF6}" type="slidenum">
              <a:rPr lang="en-US" sz="1100"/>
              <a:pPr/>
              <a:t>19</a:t>
            </a:fld>
            <a:endParaRPr lang="en-US" sz="1100"/>
          </a:p>
        </p:txBody>
      </p:sp>
      <p:graphicFrame>
        <p:nvGraphicFramePr>
          <p:cNvPr id="6" name="Chart 5"/>
          <p:cNvGraphicFramePr/>
          <p:nvPr/>
        </p:nvGraphicFramePr>
        <p:xfrm>
          <a:off x="4953000" y="3962400"/>
          <a:ext cx="3807125" cy="2514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4724400" y="1143000"/>
          <a:ext cx="3886200" cy="2514600"/>
        </p:xfrm>
        <a:graphic>
          <a:graphicData uri="http://schemas.openxmlformats.org/drawingml/2006/chart">
            <c:chart xmlns:c="http://schemas.openxmlformats.org/drawingml/2006/chart" xmlns:r="http://schemas.openxmlformats.org/officeDocument/2006/relationships" r:id="rId4"/>
          </a:graphicData>
        </a:graphic>
      </p:graphicFrame>
      <p:sp>
        <p:nvSpPr>
          <p:cNvPr id="18440" name="Rectangle 9"/>
          <p:cNvSpPr>
            <a:spLocks noChangeArrowheads="1"/>
          </p:cNvSpPr>
          <p:nvPr/>
        </p:nvSpPr>
        <p:spPr bwMode="auto">
          <a:xfrm>
            <a:off x="304800" y="2133600"/>
            <a:ext cx="4114800" cy="3446463"/>
          </a:xfrm>
          <a:prstGeom prst="rect">
            <a:avLst/>
          </a:prstGeom>
          <a:noFill/>
          <a:ln w="9525">
            <a:noFill/>
            <a:miter lim="800000"/>
            <a:headEnd/>
            <a:tailEnd/>
          </a:ln>
        </p:spPr>
        <p:txBody>
          <a:bodyPr>
            <a:spAutoFit/>
          </a:bodyPr>
          <a:lstStyle/>
          <a:p>
            <a:pPr algn="just">
              <a:buFont typeface="Wingdings" pitchFamily="2" charset="2"/>
              <a:buChar char="Ø"/>
              <a:defRPr/>
            </a:pPr>
            <a:r>
              <a:rPr lang="en-GB"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 full implementation of the FTA supports the increase of   intra-Arab trade by around 10 per cent. If 50 per cent transport cost is reduced intra-Arab trade could increase by 38.5%. </a:t>
            </a:r>
          </a:p>
          <a:p>
            <a:pPr algn="just">
              <a:buFont typeface="Wingdings" pitchFamily="2" charset="2"/>
              <a:buChar char="Ø"/>
              <a:defRPr/>
            </a:pPr>
            <a:endParaRPr lang="en-GB"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Ø"/>
              <a:defRPr/>
            </a:pPr>
            <a:r>
              <a:rPr lang="en-GB"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The application of common external tariff increases trade with non-Arab partners as the market access will increase in both directions. </a:t>
            </a:r>
          </a:p>
          <a:p>
            <a:pPr algn="just">
              <a:buFont typeface="Arial" pitchFamily="34" charset="0"/>
              <a:buChar char="•"/>
              <a:defRPr/>
            </a:pPr>
            <a:endParaRPr lang="en-GB" b="1"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p>
            <a:pPr algn="just" eaLnBrk="0" hangingPunct="0">
              <a:buFont typeface="Arial" pitchFamily="34" charset="0"/>
              <a:buChar char="•"/>
              <a:defRPr/>
            </a:pPr>
            <a:endParaRPr lang="en-US" sz="2000" dirty="0"/>
          </a:p>
        </p:txBody>
      </p:sp>
      <p:graphicFrame>
        <p:nvGraphicFramePr>
          <p:cNvPr id="11" name="Content Placeholder 4"/>
          <p:cNvGraphicFramePr>
            <a:graphicFrameLocks/>
          </p:cNvGraphicFramePr>
          <p:nvPr/>
        </p:nvGraphicFramePr>
        <p:xfrm>
          <a:off x="5257800" y="838200"/>
          <a:ext cx="3124199" cy="426720"/>
        </p:xfrm>
        <a:graphic>
          <a:graphicData uri="http://schemas.openxmlformats.org/drawingml/2006/table">
            <a:tbl>
              <a:tblPr/>
              <a:tblGrid>
                <a:gridCol w="3124199"/>
              </a:tblGrid>
              <a:tr h="0">
                <a:tc>
                  <a:txBody>
                    <a:bodyPr/>
                    <a:lstStyle/>
                    <a:p>
                      <a:pPr marL="0" marR="0" algn="ctr">
                        <a:spcBef>
                          <a:spcPts val="0"/>
                        </a:spcBef>
                        <a:spcAft>
                          <a:spcPts val="0"/>
                        </a:spcAft>
                      </a:pPr>
                      <a:r>
                        <a:rPr lang="en-GB" sz="1400" b="1" dirty="0" smtClean="0">
                          <a:solidFill>
                            <a:srgbClr val="052979"/>
                          </a:solidFill>
                          <a:effectLst>
                            <a:outerShdw blurRad="38100" dist="38100" dir="2700000" algn="tl">
                              <a:srgbClr val="000000">
                                <a:alpha val="43137"/>
                              </a:srgbClr>
                            </a:outerShdw>
                          </a:effectLst>
                          <a:latin typeface="Times New Roman"/>
                          <a:ea typeface="SimSun"/>
                          <a:cs typeface="Arial"/>
                        </a:rPr>
                        <a:t>Share </a:t>
                      </a:r>
                      <a:r>
                        <a:rPr lang="en-GB" sz="1400" b="1" dirty="0">
                          <a:solidFill>
                            <a:srgbClr val="052979"/>
                          </a:solidFill>
                          <a:effectLst>
                            <a:outerShdw blurRad="38100" dist="38100" dir="2700000" algn="tl">
                              <a:srgbClr val="000000">
                                <a:alpha val="43137"/>
                              </a:srgbClr>
                            </a:outerShdw>
                          </a:effectLst>
                          <a:latin typeface="Times New Roman"/>
                          <a:ea typeface="SimSun"/>
                          <a:cs typeface="Arial"/>
                        </a:rPr>
                        <a:t>of the intra-Arab trade in total trade</a:t>
                      </a:r>
                      <a:endParaRPr lang="en-US" sz="1400" dirty="0">
                        <a:solidFill>
                          <a:srgbClr val="052979"/>
                        </a:solidFill>
                        <a:effectLst>
                          <a:outerShdw blurRad="38100" dist="38100" dir="2700000" algn="tl">
                            <a:srgbClr val="000000">
                              <a:alpha val="43137"/>
                            </a:srgbClr>
                          </a:outerShdw>
                        </a:effectLst>
                        <a:latin typeface="Times New Roman"/>
                        <a:ea typeface="SimSun"/>
                        <a:cs typeface="Arial"/>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E35036F9-1ED3-4F08-ACE1-A97F502378B7}" type="slidenum">
              <a:rPr lang="en-US" sz="1100"/>
              <a:pPr/>
              <a:t>2</a:t>
            </a:fld>
            <a:endParaRPr lang="en-US" sz="1100"/>
          </a:p>
        </p:txBody>
      </p:sp>
      <p:sp>
        <p:nvSpPr>
          <p:cNvPr id="6" name="TextBox 5"/>
          <p:cNvSpPr txBox="1"/>
          <p:nvPr/>
        </p:nvSpPr>
        <p:spPr>
          <a:xfrm>
            <a:off x="533400" y="838200"/>
            <a:ext cx="4800600" cy="523875"/>
          </a:xfrm>
          <a:prstGeom prst="rect">
            <a:avLst/>
          </a:prstGeom>
          <a:noFill/>
        </p:spPr>
        <p:txBody>
          <a:bodyPr>
            <a:spAutoFit/>
          </a:bodyPr>
          <a:lstStyle/>
          <a:p>
            <a:pPr>
              <a:defRPr/>
            </a:pPr>
            <a:r>
              <a:rPr lang="en-US" sz="2800" b="1" dirty="0">
                <a:solidFill>
                  <a:schemeClr val="bg1">
                    <a:lumMod val="85000"/>
                  </a:schemeClr>
                </a:solidFill>
              </a:rPr>
              <a:t> </a:t>
            </a:r>
            <a:r>
              <a:rPr lang="en-US" sz="2800" b="1" dirty="0">
                <a:solidFill>
                  <a:srgbClr val="FFC000"/>
                </a:solidFill>
                <a:effectLst>
                  <a:outerShdw blurRad="38100" dist="38100" dir="2700000" algn="tl">
                    <a:srgbClr val="000000">
                      <a:alpha val="43137"/>
                    </a:srgbClr>
                  </a:outerShdw>
                </a:effectLst>
              </a:rPr>
              <a:t>Regional Characteristics</a:t>
            </a:r>
            <a:endParaRPr lang="en-US" sz="2800" dirty="0">
              <a:solidFill>
                <a:srgbClr val="FFC000"/>
              </a:solidFill>
              <a:effectLst>
                <a:outerShdw blurRad="38100" dist="38100" dir="2700000" algn="tl">
                  <a:srgbClr val="000000">
                    <a:alpha val="43137"/>
                  </a:srgbClr>
                </a:outerShdw>
              </a:effectLst>
            </a:endParaRPr>
          </a:p>
        </p:txBody>
      </p:sp>
      <p:sp>
        <p:nvSpPr>
          <p:cNvPr id="8" name="Content Placeholder 2"/>
          <p:cNvSpPr>
            <a:spLocks noGrp="1"/>
          </p:cNvSpPr>
          <p:nvPr>
            <p:ph idx="1"/>
          </p:nvPr>
        </p:nvSpPr>
        <p:spPr>
          <a:xfrm>
            <a:off x="304800" y="1600200"/>
            <a:ext cx="8610600" cy="4724400"/>
          </a:xfrm>
        </p:spPr>
        <p:txBody>
          <a:bodyPr/>
          <a:lstStyle/>
          <a:p>
            <a:pPr>
              <a:buFontTx/>
              <a:buNone/>
              <a:defRPr/>
            </a:pPr>
            <a:r>
              <a:rPr lang="en-US" b="1" i="1" dirty="0" smtClean="0">
                <a:solidFill>
                  <a:srgbClr val="002060"/>
                </a:solidFill>
                <a:latin typeface="Calibri" pitchFamily="34" charset="0"/>
              </a:rPr>
              <a:t>Economically diverse region …..</a:t>
            </a:r>
          </a:p>
          <a:p>
            <a:pPr>
              <a:buFontTx/>
              <a:buNone/>
              <a:defRPr/>
            </a:pPr>
            <a:r>
              <a:rPr lang="en-US" sz="2800" b="1" i="1" dirty="0" smtClean="0">
                <a:solidFill>
                  <a:schemeClr val="accent2">
                    <a:lumMod val="75000"/>
                  </a:schemeClr>
                </a:solidFill>
                <a:latin typeface="Calibri" pitchFamily="34" charset="0"/>
              </a:rPr>
              <a:t>In terms of:</a:t>
            </a:r>
          </a:p>
          <a:p>
            <a:pPr>
              <a:buFontTx/>
              <a:buNone/>
              <a:defRPr/>
            </a:pPr>
            <a:r>
              <a:rPr lang="en-US" sz="2800" b="1" dirty="0" smtClean="0">
                <a:solidFill>
                  <a:schemeClr val="accent2">
                    <a:lumMod val="75000"/>
                  </a:schemeClr>
                </a:solidFill>
                <a:latin typeface="Calibri" pitchFamily="34" charset="0"/>
              </a:rPr>
              <a:t>-	Size of economy;</a:t>
            </a:r>
          </a:p>
          <a:p>
            <a:pPr>
              <a:buFontTx/>
              <a:buNone/>
              <a:defRPr/>
            </a:pPr>
            <a:r>
              <a:rPr lang="en-US" sz="2800" b="1" dirty="0" smtClean="0">
                <a:solidFill>
                  <a:schemeClr val="accent2">
                    <a:lumMod val="75000"/>
                  </a:schemeClr>
                </a:solidFill>
                <a:latin typeface="Calibri" pitchFamily="34" charset="0"/>
              </a:rPr>
              <a:t>- 	Size of population;</a:t>
            </a:r>
          </a:p>
          <a:p>
            <a:pPr>
              <a:buFontTx/>
              <a:buNone/>
              <a:defRPr/>
            </a:pPr>
            <a:r>
              <a:rPr lang="en-US" sz="2800" b="1" dirty="0" smtClean="0">
                <a:solidFill>
                  <a:schemeClr val="accent2">
                    <a:lumMod val="75000"/>
                  </a:schemeClr>
                </a:solidFill>
                <a:latin typeface="Calibri" pitchFamily="34" charset="0"/>
              </a:rPr>
              <a:t>- 	Economic  </a:t>
            </a:r>
            <a:r>
              <a:rPr lang="en-US" sz="2800" b="1" dirty="0" smtClean="0">
                <a:solidFill>
                  <a:schemeClr val="accent2">
                    <a:lumMod val="75000"/>
                  </a:schemeClr>
                </a:solidFill>
                <a:latin typeface="Calibri" pitchFamily="34" charset="0"/>
              </a:rPr>
              <a:t>structures and level </a:t>
            </a:r>
            <a:r>
              <a:rPr lang="en-US" sz="2800" b="1" dirty="0" smtClean="0">
                <a:solidFill>
                  <a:schemeClr val="accent2">
                    <a:lumMod val="75000"/>
                  </a:schemeClr>
                </a:solidFill>
                <a:latin typeface="Calibri" pitchFamily="34" charset="0"/>
              </a:rPr>
              <a:t>of </a:t>
            </a:r>
            <a:r>
              <a:rPr lang="en-US" sz="2800" b="1" dirty="0" smtClean="0">
                <a:solidFill>
                  <a:schemeClr val="accent2">
                    <a:lumMod val="75000"/>
                  </a:schemeClr>
                </a:solidFill>
                <a:latin typeface="Calibri" pitchFamily="34" charset="0"/>
              </a:rPr>
              <a:t>economic diversification;</a:t>
            </a:r>
            <a:endParaRPr lang="en-US" sz="2800" b="1" dirty="0" smtClean="0">
              <a:solidFill>
                <a:schemeClr val="accent2">
                  <a:lumMod val="75000"/>
                </a:schemeClr>
              </a:solidFill>
              <a:latin typeface="Calibri" pitchFamily="34" charset="0"/>
            </a:endParaRPr>
          </a:p>
          <a:p>
            <a:pPr>
              <a:buFontTx/>
              <a:buChar char="-"/>
              <a:defRPr/>
            </a:pPr>
            <a:r>
              <a:rPr lang="en-US" sz="2800" b="1" dirty="0" smtClean="0">
                <a:solidFill>
                  <a:schemeClr val="accent2">
                    <a:lumMod val="75000"/>
                  </a:schemeClr>
                </a:solidFill>
                <a:latin typeface="Calibri" pitchFamily="34" charset="0"/>
              </a:rPr>
              <a:t>Geographical location and area;</a:t>
            </a:r>
          </a:p>
          <a:p>
            <a:pPr>
              <a:buFontTx/>
              <a:buChar char="-"/>
              <a:defRPr/>
            </a:pPr>
            <a:r>
              <a:rPr lang="en-US" sz="2800" b="1" dirty="0" smtClean="0">
                <a:solidFill>
                  <a:schemeClr val="accent2">
                    <a:lumMod val="75000"/>
                  </a:schemeClr>
                </a:solidFill>
                <a:latin typeface="Calibri" pitchFamily="34" charset="0"/>
              </a:rPr>
              <a:t>Type of governance and </a:t>
            </a:r>
            <a:r>
              <a:rPr lang="en-US" sz="2800" b="1" dirty="0" smtClean="0">
                <a:solidFill>
                  <a:schemeClr val="accent2">
                    <a:lumMod val="75000"/>
                  </a:schemeClr>
                </a:solidFill>
                <a:latin typeface="Calibri" pitchFamily="34" charset="0"/>
              </a:rPr>
              <a:t>institutions</a:t>
            </a:r>
          </a:p>
          <a:p>
            <a:pPr>
              <a:buFontTx/>
              <a:buChar char="-"/>
              <a:defRPr/>
            </a:pPr>
            <a:r>
              <a:rPr lang="en-US" sz="2800" b="1" dirty="0" smtClean="0">
                <a:solidFill>
                  <a:schemeClr val="accent2">
                    <a:lumMod val="75000"/>
                  </a:schemeClr>
                </a:solidFill>
                <a:latin typeface="Calibri" pitchFamily="34" charset="0"/>
              </a:rPr>
              <a:t>Human capital and labor productivity</a:t>
            </a:r>
          </a:p>
          <a:p>
            <a:pPr>
              <a:buFontTx/>
              <a:buChar char="-"/>
              <a:defRPr/>
            </a:pPr>
            <a:r>
              <a:rPr lang="en-US" sz="2800" b="1" dirty="0" smtClean="0">
                <a:solidFill>
                  <a:schemeClr val="accent2">
                    <a:lumMod val="75000"/>
                  </a:schemeClr>
                </a:solidFill>
                <a:latin typeface="Calibri" pitchFamily="34" charset="0"/>
              </a:rPr>
              <a:t>Level of integration to the world economy</a:t>
            </a:r>
            <a:endParaRPr lang="en-US" sz="2800" b="1" dirty="0" smtClean="0">
              <a:solidFill>
                <a:schemeClr val="accent2">
                  <a:lumMod val="75000"/>
                </a:schemeClr>
              </a:solidFill>
              <a:latin typeface="Calibri" pitchFamily="34" charset="0"/>
            </a:endParaRPr>
          </a:p>
          <a:p>
            <a:pPr>
              <a:buFontTx/>
              <a:buChar char="-"/>
              <a:defRPr/>
            </a:pPr>
            <a:endParaRPr lang="en-US" sz="2800" dirty="0" smtClean="0">
              <a:solidFill>
                <a:srgbClr val="023CBE"/>
              </a:solidFill>
              <a:latin typeface="Calibri" pitchFamily="34" charset="0"/>
            </a:endParaRPr>
          </a:p>
          <a:p>
            <a:pPr>
              <a:buFontTx/>
              <a:buNone/>
              <a:defRPr/>
            </a:pPr>
            <a:endParaRPr lang="en-US" sz="2400" dirty="0" smtClean="0">
              <a:solidFill>
                <a:srgbClr val="0234A2"/>
              </a:solidFill>
              <a:latin typeface="Calibri" pitchFamily="34" charset="0"/>
            </a:endParaRPr>
          </a:p>
          <a:p>
            <a:pPr>
              <a:buFontTx/>
              <a:buChar char="-"/>
              <a:defRPr/>
            </a:pPr>
            <a:endParaRPr lang="en-US" sz="2400" b="1" dirty="0" smtClean="0">
              <a:solidFill>
                <a:srgbClr val="0070C0"/>
              </a:solidFill>
              <a:latin typeface="Calibri" pitchFamily="34" charset="0"/>
            </a:endParaRPr>
          </a:p>
          <a:p>
            <a:pPr>
              <a:buFontTx/>
              <a:buChar char="-"/>
              <a:defRPr/>
            </a:pPr>
            <a:endParaRPr lang="en-US" sz="2400" b="1" dirty="0" smtClean="0">
              <a:solidFill>
                <a:srgbClr val="0070C0"/>
              </a:solidFill>
              <a:latin typeface="Calibri" pitchFamily="34" charset="0"/>
            </a:endParaRPr>
          </a:p>
          <a:p>
            <a:pPr>
              <a:buFontTx/>
              <a:buChar char="-"/>
              <a:defRPr/>
            </a:pPr>
            <a:endParaRPr lang="en-US" sz="2400" b="1" dirty="0" smtClean="0">
              <a:solidFill>
                <a:srgbClr val="0070C0"/>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rot="20774099">
            <a:off x="153988" y="828675"/>
            <a:ext cx="3821112" cy="473075"/>
          </a:xfrm>
        </p:spPr>
        <p:txBody>
          <a:bodyPr/>
          <a:lstStyle/>
          <a:p>
            <a:pPr algn="l">
              <a:defRPr/>
            </a:pPr>
            <a:r>
              <a:rPr lang="en-GB" sz="1800" b="1" dirty="0" smtClean="0">
                <a:solidFill>
                  <a:srgbClr val="FFC000"/>
                </a:solidFill>
                <a:effectLst>
                  <a:outerShdw blurRad="38100" dist="38100" dir="2700000" algn="tl">
                    <a:srgbClr val="000000">
                      <a:alpha val="43137"/>
                    </a:srgbClr>
                  </a:outerShdw>
                </a:effectLst>
                <a:latin typeface="Arial Black" pitchFamily="34" charset="0"/>
              </a:rPr>
              <a:t>Simulations results: Impacts on </a:t>
            </a:r>
            <a:r>
              <a:rPr lang="en-US" sz="1800" b="1" dirty="0" smtClean="0">
                <a:solidFill>
                  <a:srgbClr val="FFC000"/>
                </a:solidFill>
                <a:effectLst>
                  <a:outerShdw blurRad="38100" dist="38100" dir="2700000" algn="tl">
                    <a:srgbClr val="000000">
                      <a:alpha val="43137"/>
                    </a:srgbClr>
                  </a:outerShdw>
                </a:effectLst>
                <a:latin typeface="Arial Black" pitchFamily="34" charset="0"/>
              </a:rPr>
              <a:t>GDP at regional level</a:t>
            </a:r>
          </a:p>
        </p:txBody>
      </p:sp>
      <p:sp>
        <p:nvSpPr>
          <p:cNvPr id="20483" name="Slide Number Placeholder 3"/>
          <p:cNvSpPr>
            <a:spLocks noGrp="1"/>
          </p:cNvSpPr>
          <p:nvPr>
            <p:ph type="sldNum" sz="quarter" idx="4294967295"/>
          </p:nvPr>
        </p:nvSpPr>
        <p:spPr bwMode="auto">
          <a:xfrm>
            <a:off x="8229600" y="6400800"/>
            <a:ext cx="457200" cy="228600"/>
          </a:xfrm>
          <a:prstGeom prst="rect">
            <a:avLst/>
          </a:prstGeom>
          <a:noFill/>
          <a:ln>
            <a:miter lim="800000"/>
            <a:headEnd/>
            <a:tailEnd/>
          </a:ln>
        </p:spPr>
        <p:txBody>
          <a:bodyPr/>
          <a:lstStyle/>
          <a:p>
            <a:fld id="{0238274A-C31F-4A68-89BE-9AFE3FF8FDB6}" type="slidenum">
              <a:rPr lang="en-US" sz="1100"/>
              <a:pPr/>
              <a:t>20</a:t>
            </a:fld>
            <a:endParaRPr lang="en-US" sz="1100"/>
          </a:p>
        </p:txBody>
      </p:sp>
      <p:pic>
        <p:nvPicPr>
          <p:cNvPr id="20484" name="Chart 1"/>
          <p:cNvPicPr>
            <a:picLocks noChangeArrowheads="1"/>
          </p:cNvPicPr>
          <p:nvPr/>
        </p:nvPicPr>
        <p:blipFill>
          <a:blip r:embed="rId3" cstate="print"/>
          <a:srcRect l="-3978" t="-4411" r="-5495" b="-7414"/>
          <a:stretch>
            <a:fillRect/>
          </a:stretch>
        </p:blipFill>
        <p:spPr bwMode="auto">
          <a:xfrm>
            <a:off x="4648200" y="2057400"/>
            <a:ext cx="4267200" cy="3886200"/>
          </a:xfrm>
          <a:prstGeom prst="rect">
            <a:avLst/>
          </a:prstGeom>
          <a:noFill/>
          <a:ln w="9525">
            <a:noFill/>
            <a:miter lim="800000"/>
            <a:headEnd/>
            <a:tailEnd/>
          </a:ln>
        </p:spPr>
      </p:pic>
      <p:sp>
        <p:nvSpPr>
          <p:cNvPr id="8" name="Rectangle 7"/>
          <p:cNvSpPr/>
          <p:nvPr/>
        </p:nvSpPr>
        <p:spPr>
          <a:xfrm>
            <a:off x="6400800" y="1371600"/>
            <a:ext cx="2112963" cy="338138"/>
          </a:xfrm>
          <a:prstGeom prst="rect">
            <a:avLst/>
          </a:prstGeom>
        </p:spPr>
        <p:txBody>
          <a:bodyPr wrap="none">
            <a:spAutoFit/>
          </a:bodyPr>
          <a:lstStyle/>
          <a:p>
            <a:pPr>
              <a:defRPr/>
            </a:pPr>
            <a:r>
              <a:rPr lang="en-GB" sz="1600" b="1" dirty="0">
                <a:solidFill>
                  <a:schemeClr val="accent1">
                    <a:lumMod val="75000"/>
                  </a:schemeClr>
                </a:solidFill>
                <a:effectLst>
                  <a:outerShdw blurRad="38100" dist="38100" dir="2700000" algn="tl">
                    <a:srgbClr val="000000">
                      <a:alpha val="43137"/>
                    </a:srgbClr>
                  </a:outerShdw>
                </a:effectLst>
                <a:latin typeface="Arial Black" pitchFamily="34" charset="0"/>
              </a:rPr>
              <a:t>Variation of GDP </a:t>
            </a:r>
            <a:endParaRPr lang="en-US" sz="1600" dirty="0">
              <a:solidFill>
                <a:schemeClr val="accent1">
                  <a:lumMod val="75000"/>
                </a:schemeClr>
              </a:solidFill>
              <a:effectLst>
                <a:outerShdw blurRad="38100" dist="38100" dir="2700000" algn="tl">
                  <a:srgbClr val="000000">
                    <a:alpha val="43137"/>
                  </a:srgbClr>
                </a:outerShdw>
              </a:effectLst>
              <a:latin typeface="Arial Black" pitchFamily="34" charset="0"/>
            </a:endParaRPr>
          </a:p>
        </p:txBody>
      </p:sp>
      <p:sp>
        <p:nvSpPr>
          <p:cNvPr id="11" name="TextBox 10"/>
          <p:cNvSpPr txBox="1"/>
          <p:nvPr/>
        </p:nvSpPr>
        <p:spPr>
          <a:xfrm>
            <a:off x="762000" y="1905000"/>
            <a:ext cx="3276600" cy="4216400"/>
          </a:xfrm>
          <a:prstGeom prst="rect">
            <a:avLst/>
          </a:prstGeom>
          <a:noFill/>
        </p:spPr>
        <p:txBody>
          <a:bodyPr>
            <a:spAutoFit/>
          </a:bodyPr>
          <a:lstStyle/>
          <a:p>
            <a:pPr>
              <a:buFont typeface="Wingdings" pitchFamily="2" charset="2"/>
              <a:buChar char="Ø"/>
              <a:defRPr/>
            </a:pPr>
            <a:r>
              <a:rPr lang="en-US" dirty="0"/>
              <a:t> </a:t>
            </a:r>
            <a:r>
              <a:rPr lang="en-US" sz="1400" b="1" dirty="0">
                <a:solidFill>
                  <a:srgbClr val="052979"/>
                </a:solidFill>
                <a:effectLst>
                  <a:outerShdw blurRad="38100" dist="38100" dir="2700000" algn="tl">
                    <a:srgbClr val="000000">
                      <a:alpha val="43137"/>
                    </a:srgbClr>
                  </a:outerShdw>
                </a:effectLst>
                <a:latin typeface="Arial Black" pitchFamily="34" charset="0"/>
              </a:rPr>
              <a:t> Impact on GDP ranges from 0.17 % in scenario 1 to more than 3.56% in scenario 4.</a:t>
            </a:r>
          </a:p>
          <a:p>
            <a:pPr>
              <a:defRPr/>
            </a:pPr>
            <a:endParaRPr lang="en-US" sz="1400" b="1" dirty="0">
              <a:solidFill>
                <a:srgbClr val="052979"/>
              </a:solidFill>
              <a:effectLst>
                <a:outerShdw blurRad="38100" dist="38100" dir="2700000" algn="tl">
                  <a:srgbClr val="000000">
                    <a:alpha val="43137"/>
                  </a:srgbClr>
                </a:outerShdw>
              </a:effectLst>
              <a:latin typeface="Arial Black" pitchFamily="34" charset="0"/>
            </a:endParaRPr>
          </a:p>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This increase is shown for both oil and non-oil producing Arab economies with more increase in non oil economies.</a:t>
            </a:r>
          </a:p>
          <a:p>
            <a:pPr>
              <a:defRPr/>
            </a:pPr>
            <a:endParaRPr lang="en-US" sz="1400" b="1" dirty="0">
              <a:solidFill>
                <a:srgbClr val="052979"/>
              </a:solidFill>
              <a:effectLst>
                <a:outerShdw blurRad="38100" dist="38100" dir="2700000" algn="tl">
                  <a:srgbClr val="000000">
                    <a:alpha val="43137"/>
                  </a:srgbClr>
                </a:outerShdw>
              </a:effectLst>
              <a:latin typeface="Arial Black" pitchFamily="34" charset="0"/>
            </a:endParaRPr>
          </a:p>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Scenario 4 shows,  in oil producing countries the GDP increases around 3% compared to 4.45% increase in non oil producing countries.   </a:t>
            </a:r>
          </a:p>
          <a:p>
            <a:pPr>
              <a:buFont typeface="Wingdings" pitchFamily="2" charset="2"/>
              <a:buChar char="Ø"/>
              <a:defRPr/>
            </a:pPr>
            <a:endParaRPr lang="en-US" b="1" dirty="0">
              <a:solidFill>
                <a:srgbClr val="052979"/>
              </a:solidFill>
              <a:effectLst>
                <a:outerShdw blurRad="38100" dist="38100" dir="2700000" algn="tl">
                  <a:srgbClr val="000000">
                    <a:alpha val="43137"/>
                  </a:srgbClr>
                </a:outerShdw>
              </a:effectLst>
              <a:latin typeface="Arial Black" pitchFamily="34" charset="0"/>
            </a:endParaRPr>
          </a:p>
          <a:p>
            <a:pPr>
              <a:defRPr/>
            </a:pPr>
            <a:endParaRPr lang="en-US" sz="1400" b="1" dirty="0">
              <a:solidFill>
                <a:srgbClr val="052979"/>
              </a:solidFill>
              <a:effectLst>
                <a:outerShdw blurRad="38100" dist="38100" dir="2700000" algn="tl">
                  <a:srgbClr val="000000">
                    <a:alpha val="43137"/>
                  </a:srgbClr>
                </a:outerShdw>
              </a:effectLst>
              <a:latin typeface="Arial Black" pitchFamily="34" charset="0"/>
            </a:endParaRPr>
          </a:p>
          <a:p>
            <a:pPr>
              <a:defRPr/>
            </a:pPr>
            <a:endParaRPr lang="en-US" sz="1400" b="1" dirty="0">
              <a:solidFill>
                <a:srgbClr val="052979"/>
              </a:solidFill>
              <a:effectLst>
                <a:outerShdw blurRad="38100" dist="38100" dir="2700000" algn="tl">
                  <a:srgbClr val="000000">
                    <a:alpha val="43137"/>
                  </a:srgbClr>
                </a:outerShdw>
              </a:effectLst>
              <a:latin typeface="Arial Black" pitchFamily="34" charset="0"/>
            </a:endParaRPr>
          </a:p>
          <a:p>
            <a:pPr>
              <a:defRPr/>
            </a:pPr>
            <a:endParaRPr lang="en-US" sz="1400" b="1" dirty="0">
              <a:solidFill>
                <a:srgbClr val="052979"/>
              </a:solidFill>
              <a:effectLst>
                <a:outerShdw blurRad="38100" dist="38100" dir="2700000" algn="tl">
                  <a:srgbClr val="000000">
                    <a:alpha val="43137"/>
                  </a:srgbClr>
                </a:outerShdw>
              </a:effectLst>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rot="20774099">
            <a:off x="168275" y="801688"/>
            <a:ext cx="4011613" cy="473075"/>
          </a:xfrm>
        </p:spPr>
        <p:txBody>
          <a:bodyPr/>
          <a:lstStyle/>
          <a:p>
            <a:pPr algn="l">
              <a:defRPr/>
            </a:pPr>
            <a:r>
              <a:rPr lang="en-GB" sz="1800" b="1" dirty="0" smtClean="0">
                <a:solidFill>
                  <a:srgbClr val="FFC000"/>
                </a:solidFill>
                <a:effectLst>
                  <a:outerShdw blurRad="38100" dist="38100" dir="2700000" algn="tl">
                    <a:srgbClr val="000000">
                      <a:alpha val="43137"/>
                    </a:srgbClr>
                  </a:outerShdw>
                </a:effectLst>
                <a:latin typeface="Arial Black" pitchFamily="34" charset="0"/>
              </a:rPr>
              <a:t>Simulations results: Impacts on </a:t>
            </a:r>
            <a:r>
              <a:rPr lang="en-US" sz="1800" b="1" dirty="0" smtClean="0">
                <a:solidFill>
                  <a:srgbClr val="FFC000"/>
                </a:solidFill>
                <a:effectLst>
                  <a:outerShdw blurRad="38100" dist="38100" dir="2700000" algn="tl">
                    <a:srgbClr val="000000">
                      <a:alpha val="43137"/>
                    </a:srgbClr>
                  </a:outerShdw>
                </a:effectLst>
                <a:latin typeface="Arial Black" pitchFamily="34" charset="0"/>
              </a:rPr>
              <a:t>GDP at country level</a:t>
            </a:r>
          </a:p>
        </p:txBody>
      </p:sp>
      <p:sp>
        <p:nvSpPr>
          <p:cNvPr id="7" name="TextBox 6"/>
          <p:cNvSpPr txBox="1"/>
          <p:nvPr/>
        </p:nvSpPr>
        <p:spPr>
          <a:xfrm>
            <a:off x="381000" y="2286000"/>
            <a:ext cx="3429000" cy="2708275"/>
          </a:xfrm>
          <a:prstGeom prst="rect">
            <a:avLst/>
          </a:prstGeom>
          <a:noFill/>
        </p:spPr>
        <p:txBody>
          <a:bodyPr>
            <a:spAutoFit/>
          </a:bodyPr>
          <a:lstStyle/>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Substantially impact on GDP is shown in all Arab countries.</a:t>
            </a:r>
          </a:p>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Egypt will in particular benefit and will enjoy a 5.49% increase in GDP.</a:t>
            </a:r>
          </a:p>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A number  of GCC countries will also benefit such as SA, UAE Bahrain, Kuwait.</a:t>
            </a:r>
          </a:p>
          <a:p>
            <a:pPr>
              <a:buFont typeface="Wingdings" pitchFamily="2" charset="2"/>
              <a:buChar char="Ø"/>
              <a:defRPr/>
            </a:pP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The</a:t>
            </a:r>
            <a:r>
              <a:rPr lang="en-US" b="1" dirty="0">
                <a:solidFill>
                  <a:srgbClr val="052979"/>
                </a:solidFill>
                <a:effectLst>
                  <a:outerShdw blurRad="38100" dist="38100" dir="2700000" algn="tl">
                    <a:srgbClr val="000000">
                      <a:alpha val="43137"/>
                    </a:srgbClr>
                  </a:outerShdw>
                </a:effectLst>
                <a:latin typeface="Arial Black" pitchFamily="34" charset="0"/>
              </a:rPr>
              <a:t> </a:t>
            </a:r>
            <a:r>
              <a:rPr lang="en-US" sz="1400" b="1" dirty="0">
                <a:solidFill>
                  <a:srgbClr val="052979"/>
                </a:solidFill>
                <a:effectLst>
                  <a:outerShdw blurRad="38100" dist="38100" dir="2700000" algn="tl">
                    <a:srgbClr val="000000">
                      <a:alpha val="43137"/>
                    </a:srgbClr>
                  </a:outerShdw>
                </a:effectLst>
                <a:latin typeface="Arial Black" pitchFamily="34" charset="0"/>
              </a:rPr>
              <a:t>impact on GDP is low in Oman and Qatar. </a:t>
            </a:r>
            <a:endParaRPr lang="en-US" b="1" dirty="0">
              <a:solidFill>
                <a:srgbClr val="052979"/>
              </a:solidFill>
              <a:effectLst>
                <a:outerShdw blurRad="38100" dist="38100" dir="2700000" algn="tl">
                  <a:srgbClr val="000000">
                    <a:alpha val="43137"/>
                  </a:srgbClr>
                </a:outerShdw>
              </a:effectLst>
              <a:latin typeface="Arial Black" pitchFamily="34" charset="0"/>
            </a:endParaRPr>
          </a:p>
        </p:txBody>
      </p:sp>
      <p:graphicFrame>
        <p:nvGraphicFramePr>
          <p:cNvPr id="8" name="Chart 7"/>
          <p:cNvGraphicFramePr/>
          <p:nvPr/>
        </p:nvGraphicFramePr>
        <p:xfrm>
          <a:off x="3505200" y="914400"/>
          <a:ext cx="5410200" cy="5638800"/>
        </p:xfrm>
        <a:graphic>
          <a:graphicData uri="http://schemas.openxmlformats.org/drawingml/2006/chart">
            <c:chart xmlns:c="http://schemas.openxmlformats.org/drawingml/2006/chart" xmlns:r="http://schemas.openxmlformats.org/officeDocument/2006/relationships" r:id="rId3"/>
          </a:graphicData>
        </a:graphic>
      </p:graphicFrame>
      <p:sp>
        <p:nvSpPr>
          <p:cNvPr id="21509" name="Slide Number Placeholder 3"/>
          <p:cNvSpPr>
            <a:spLocks noGrp="1"/>
          </p:cNvSpPr>
          <p:nvPr>
            <p:ph type="sldNum" sz="quarter" idx="4294967295"/>
          </p:nvPr>
        </p:nvSpPr>
        <p:spPr bwMode="auto">
          <a:xfrm>
            <a:off x="8229600" y="6553200"/>
            <a:ext cx="609600" cy="304800"/>
          </a:xfrm>
          <a:prstGeom prst="rect">
            <a:avLst/>
          </a:prstGeom>
          <a:noFill/>
          <a:ln>
            <a:miter lim="800000"/>
            <a:headEnd/>
            <a:tailEnd/>
          </a:ln>
        </p:spPr>
        <p:txBody>
          <a:bodyPr/>
          <a:lstStyle/>
          <a:p>
            <a:fld id="{07CBA282-F6E8-4292-97EE-26C8B5111025}" type="slidenum">
              <a:rPr lang="en-US" sz="1100"/>
              <a:pPr/>
              <a:t>21</a:t>
            </a:fld>
            <a:endParaRPr lang="en-US" sz="11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GB" sz="3200" dirty="0" smtClean="0"/>
              <a:t>How to reduce Trade Costs? ESCWA’s activities</a:t>
            </a:r>
            <a:endParaRPr lang="en-GB" sz="3200" dirty="0"/>
          </a:p>
        </p:txBody>
      </p:sp>
      <p:sp>
        <p:nvSpPr>
          <p:cNvPr id="3" name="Content Placeholder 2"/>
          <p:cNvSpPr>
            <a:spLocks noGrp="1"/>
          </p:cNvSpPr>
          <p:nvPr>
            <p:ph sz="half" idx="1"/>
          </p:nvPr>
        </p:nvSpPr>
        <p:spPr/>
        <p:txBody>
          <a:bodyPr/>
          <a:lstStyle/>
          <a:p>
            <a:r>
              <a:rPr lang="en-GB" dirty="0" smtClean="0">
                <a:solidFill>
                  <a:srgbClr val="FF0000"/>
                </a:solidFill>
              </a:rPr>
              <a:t>Current activities</a:t>
            </a:r>
          </a:p>
          <a:p>
            <a:r>
              <a:rPr lang="en-GB" sz="2000" dirty="0" smtClean="0">
                <a:solidFill>
                  <a:schemeClr val="accent6">
                    <a:lumMod val="60000"/>
                    <a:lumOff val="40000"/>
                  </a:schemeClr>
                </a:solidFill>
              </a:rPr>
              <a:t>1. Identification and costing of technical barriers to trade: </a:t>
            </a:r>
            <a:r>
              <a:rPr lang="en-GB" sz="2000" dirty="0" smtClean="0"/>
              <a:t>A </a:t>
            </a:r>
            <a:r>
              <a:rPr lang="en-GB" sz="2000" dirty="0" smtClean="0"/>
              <a:t>survey on trade costs in selected Arab countries and on selected commodities</a:t>
            </a:r>
          </a:p>
          <a:p>
            <a:r>
              <a:rPr lang="en-GB" sz="2000" dirty="0" smtClean="0">
                <a:solidFill>
                  <a:schemeClr val="accent6">
                    <a:lumMod val="60000"/>
                    <a:lumOff val="40000"/>
                  </a:schemeClr>
                </a:solidFill>
              </a:rPr>
              <a:t>2. </a:t>
            </a:r>
            <a:r>
              <a:rPr lang="en-GB" sz="2000" dirty="0" smtClean="0">
                <a:solidFill>
                  <a:schemeClr val="accent6">
                    <a:lumMod val="60000"/>
                    <a:lumOff val="40000"/>
                  </a:schemeClr>
                </a:solidFill>
              </a:rPr>
              <a:t>Costing of strategies and impacts analysis: </a:t>
            </a:r>
            <a:r>
              <a:rPr lang="en-GB" sz="2000" dirty="0" smtClean="0"/>
              <a:t>Impacts </a:t>
            </a:r>
            <a:r>
              <a:rPr lang="en-GB" sz="2000" dirty="0" smtClean="0"/>
              <a:t>of reduction in trade costs on economic performance in the Arab region (by country</a:t>
            </a:r>
            <a:r>
              <a:rPr lang="en-GB" sz="2000" dirty="0" smtClean="0"/>
              <a:t>) through alternative options of public-private investments and financing </a:t>
            </a:r>
            <a:endParaRPr lang="en-GB" sz="2000" dirty="0" smtClean="0"/>
          </a:p>
          <a:p>
            <a:endParaRPr lang="en-GB" dirty="0"/>
          </a:p>
        </p:txBody>
      </p:sp>
      <p:sp>
        <p:nvSpPr>
          <p:cNvPr id="4" name="Content Placeholder 3"/>
          <p:cNvSpPr>
            <a:spLocks noGrp="1"/>
          </p:cNvSpPr>
          <p:nvPr>
            <p:ph sz="half" idx="2"/>
          </p:nvPr>
        </p:nvSpPr>
        <p:spPr/>
        <p:txBody>
          <a:bodyPr/>
          <a:lstStyle/>
          <a:p>
            <a:r>
              <a:rPr lang="en-GB" sz="2000" dirty="0" smtClean="0">
                <a:solidFill>
                  <a:schemeClr val="accent6">
                    <a:lumMod val="60000"/>
                    <a:lumOff val="40000"/>
                  </a:schemeClr>
                </a:solidFill>
              </a:rPr>
              <a:t>3. Aid for Trade</a:t>
            </a:r>
            <a:r>
              <a:rPr lang="en-GB" sz="2000" dirty="0" smtClean="0"/>
              <a:t>: </a:t>
            </a:r>
          </a:p>
          <a:p>
            <a:r>
              <a:rPr lang="en-GB" sz="2000" dirty="0" smtClean="0"/>
              <a:t>Identification </a:t>
            </a:r>
            <a:r>
              <a:rPr lang="en-GB" sz="2000" dirty="0" smtClean="0"/>
              <a:t>of projects to reduce trade costs (by </a:t>
            </a:r>
            <a:r>
              <a:rPr lang="en-GB" sz="2000" dirty="0" smtClean="0"/>
              <a:t>c</a:t>
            </a:r>
            <a:r>
              <a:rPr lang="en-GB" sz="2000" dirty="0" smtClean="0"/>
              <a:t>ountry</a:t>
            </a:r>
            <a:r>
              <a:rPr lang="en-GB" sz="2000" dirty="0" smtClean="0"/>
              <a:t>)</a:t>
            </a:r>
          </a:p>
          <a:p>
            <a:r>
              <a:rPr lang="en-GB" sz="2000" dirty="0" smtClean="0"/>
              <a:t>Costing the </a:t>
            </a:r>
            <a:r>
              <a:rPr lang="en-GB" sz="2000" dirty="0" smtClean="0"/>
              <a:t>identified projects (by country)</a:t>
            </a:r>
          </a:p>
          <a:p>
            <a:r>
              <a:rPr lang="en-GB" sz="2000" dirty="0" smtClean="0"/>
              <a:t>Comparative financing options for trade costs related projects (by country)</a:t>
            </a:r>
          </a:p>
          <a:p>
            <a:r>
              <a:rPr lang="en-GB" sz="2000" dirty="0" smtClean="0"/>
              <a:t>Economic implications (by country)</a:t>
            </a:r>
            <a:endParaRPr lang="en-GB"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p>
            <a:r>
              <a:rPr lang="en-US" sz="3600" dirty="0" smtClean="0">
                <a:solidFill>
                  <a:schemeClr val="accent6">
                    <a:lumMod val="60000"/>
                    <a:lumOff val="40000"/>
                  </a:schemeClr>
                </a:solidFill>
              </a:rPr>
              <a:t>Conclusions</a:t>
            </a:r>
            <a:endParaRPr lang="en-US" sz="3600" dirty="0">
              <a:solidFill>
                <a:schemeClr val="accent6">
                  <a:lumMod val="60000"/>
                  <a:lumOff val="40000"/>
                </a:schemeClr>
              </a:solidFill>
            </a:endParaRPr>
          </a:p>
        </p:txBody>
      </p:sp>
      <p:sp>
        <p:nvSpPr>
          <p:cNvPr id="3" name="Content Placeholder 2"/>
          <p:cNvSpPr>
            <a:spLocks noGrp="1"/>
          </p:cNvSpPr>
          <p:nvPr>
            <p:ph sz="half" idx="1"/>
          </p:nvPr>
        </p:nvSpPr>
        <p:spPr>
          <a:xfrm>
            <a:off x="457200" y="1600200"/>
            <a:ext cx="3886200" cy="4525963"/>
          </a:xfrm>
        </p:spPr>
        <p:txBody>
          <a:bodyPr/>
          <a:lstStyle/>
          <a:p>
            <a:r>
              <a:rPr lang="en-US" sz="2400" dirty="0" smtClean="0"/>
              <a:t>Removing trade barriers is good but not enough</a:t>
            </a:r>
          </a:p>
          <a:p>
            <a:endParaRPr lang="en-US" sz="2400" dirty="0" smtClean="0"/>
          </a:p>
          <a:p>
            <a:r>
              <a:rPr lang="en-US" sz="2400" dirty="0" smtClean="0"/>
              <a:t>Making countries able to take advantage from trade openness is more challenging than removing tariffs</a:t>
            </a:r>
            <a:endParaRPr lang="en-US" sz="2400" dirty="0"/>
          </a:p>
        </p:txBody>
      </p:sp>
      <p:sp>
        <p:nvSpPr>
          <p:cNvPr id="4" name="Content Placeholder 3"/>
          <p:cNvSpPr>
            <a:spLocks noGrp="1"/>
          </p:cNvSpPr>
          <p:nvPr>
            <p:ph sz="half" idx="2"/>
          </p:nvPr>
        </p:nvSpPr>
        <p:spPr>
          <a:xfrm>
            <a:off x="4495800" y="1600200"/>
            <a:ext cx="4191000" cy="4525963"/>
          </a:xfrm>
        </p:spPr>
        <p:txBody>
          <a:bodyPr/>
          <a:lstStyle/>
          <a:p>
            <a:r>
              <a:rPr lang="en-US" sz="2400" dirty="0" smtClean="0">
                <a:solidFill>
                  <a:schemeClr val="accent6">
                    <a:lumMod val="60000"/>
                    <a:lumOff val="40000"/>
                  </a:schemeClr>
                </a:solidFill>
              </a:rPr>
              <a:t>Other barriers and obstacles require specific and additional attention</a:t>
            </a:r>
            <a:r>
              <a:rPr lang="en-US" sz="2400" dirty="0" smtClean="0"/>
              <a:t>:</a:t>
            </a:r>
          </a:p>
          <a:p>
            <a:r>
              <a:rPr lang="en-US" sz="2000" dirty="0" smtClean="0"/>
              <a:t>- inefficient trade logistics</a:t>
            </a:r>
          </a:p>
          <a:p>
            <a:r>
              <a:rPr lang="en-US" sz="2000" dirty="0" smtClean="0"/>
              <a:t>- costly transport and financial services</a:t>
            </a:r>
          </a:p>
          <a:p>
            <a:r>
              <a:rPr lang="en-US" sz="2000" dirty="0" smtClean="0"/>
              <a:t>- low productive capacities and poor diversification</a:t>
            </a:r>
          </a:p>
          <a:p>
            <a:r>
              <a:rPr lang="en-US" sz="2000" dirty="0" smtClean="0"/>
              <a:t>- poor policy coordination and convergence</a:t>
            </a:r>
            <a:endParaRPr lang="en-US"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1295400"/>
            <a:ext cx="5562600" cy="523220"/>
          </a:xfrm>
          <a:prstGeom prst="rect">
            <a:avLst/>
          </a:prstGeom>
          <a:noFill/>
        </p:spPr>
        <p:txBody>
          <a:bodyPr wrap="square">
            <a:spAutoFit/>
          </a:bodyPr>
          <a:lstStyle/>
          <a:p>
            <a:pPr>
              <a:defRPr/>
            </a:pPr>
            <a:r>
              <a:rPr lang="en-US" sz="2800" b="1" dirty="0" smtClean="0">
                <a:solidFill>
                  <a:srgbClr val="FFC000"/>
                </a:solidFill>
                <a:effectLst>
                  <a:outerShdw blurRad="38100" dist="38100" dir="2700000" algn="tl">
                    <a:srgbClr val="000000">
                      <a:alpha val="43137"/>
                    </a:srgbClr>
                  </a:outerShdw>
                </a:effectLst>
              </a:rPr>
              <a:t>Thanks for your attention</a:t>
            </a:r>
            <a:endParaRPr lang="en-US" sz="2800" b="1" dirty="0">
              <a:solidFill>
                <a:srgbClr val="FFC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762000"/>
            <a:ext cx="8305800" cy="584200"/>
          </a:xfrm>
          <a:prstGeom prst="rect">
            <a:avLst/>
          </a:prstGeom>
          <a:noFill/>
        </p:spPr>
        <p:txBody>
          <a:bodyPr>
            <a:spAutoFit/>
          </a:bodyPr>
          <a:lstStyle/>
          <a:p>
            <a:pPr>
              <a:defRPr/>
            </a:pPr>
            <a:r>
              <a:rPr lang="en-US" sz="3200" b="1" dirty="0">
                <a:solidFill>
                  <a:srgbClr val="FFC000"/>
                </a:solidFill>
                <a:effectLst>
                  <a:outerShdw blurRad="38100" dist="38100" dir="2700000" algn="tl">
                    <a:srgbClr val="000000">
                      <a:alpha val="43137"/>
                    </a:srgbClr>
                  </a:outerShdw>
                </a:effectLst>
                <a:latin typeface="Calibri" pitchFamily="34" charset="0"/>
              </a:rPr>
              <a:t>Growth pattern has special characteristics……</a:t>
            </a:r>
          </a:p>
        </p:txBody>
      </p:sp>
      <p:sp>
        <p:nvSpPr>
          <p:cNvPr id="7171" name="Content Placeholder 2"/>
          <p:cNvSpPr>
            <a:spLocks noGrp="1"/>
          </p:cNvSpPr>
          <p:nvPr>
            <p:ph idx="1"/>
          </p:nvPr>
        </p:nvSpPr>
        <p:spPr bwMode="auto">
          <a:xfrm>
            <a:off x="457200" y="1371600"/>
            <a:ext cx="7924800" cy="5486400"/>
          </a:xfrm>
          <a:noFill/>
          <a:ln>
            <a:miter lim="800000"/>
            <a:headEnd/>
            <a:tailEnd/>
          </a:ln>
        </p:spPr>
        <p:txBody>
          <a:bodyPr vert="horz" wrap="square" lIns="91440" tIns="45720" rIns="91440" bIns="45720" numCol="1" anchor="t" anchorCtr="0" compatLnSpc="1">
            <a:prstTxWarp prst="textNoShape">
              <a:avLst/>
            </a:prstTxWarp>
          </a:bodyPr>
          <a:lstStyle/>
          <a:p>
            <a:pPr>
              <a:buFontTx/>
              <a:buChar char="-"/>
            </a:pPr>
            <a:r>
              <a:rPr lang="en-US" sz="2800" b="1" dirty="0" smtClean="0">
                <a:solidFill>
                  <a:srgbClr val="0070C0"/>
                </a:solidFill>
                <a:latin typeface="Calibri" pitchFamily="34" charset="0"/>
              </a:rPr>
              <a:t>Heavy reliance on oil exports;       </a:t>
            </a:r>
          </a:p>
          <a:p>
            <a:pPr>
              <a:buFontTx/>
              <a:buChar char="-"/>
            </a:pPr>
            <a:r>
              <a:rPr lang="en-US" sz="2800" b="1" dirty="0" smtClean="0">
                <a:solidFill>
                  <a:srgbClr val="0070C0"/>
                </a:solidFill>
                <a:latin typeface="Calibri" pitchFamily="34" charset="0"/>
              </a:rPr>
              <a:t>Weak macroeconomic policies coordination</a:t>
            </a:r>
          </a:p>
          <a:p>
            <a:pPr>
              <a:buFontTx/>
              <a:buChar char="-"/>
            </a:pPr>
            <a:r>
              <a:rPr lang="en-US" sz="2800" b="1" dirty="0" smtClean="0">
                <a:solidFill>
                  <a:srgbClr val="0070C0"/>
                </a:solidFill>
                <a:latin typeface="Calibri" pitchFamily="34" charset="0"/>
              </a:rPr>
              <a:t>Weak regional trade and financial integration;</a:t>
            </a:r>
          </a:p>
          <a:p>
            <a:pPr>
              <a:buFontTx/>
              <a:buChar char="-"/>
            </a:pPr>
            <a:r>
              <a:rPr lang="en-US" sz="2800" b="1" dirty="0" smtClean="0">
                <a:solidFill>
                  <a:srgbClr val="0070C0"/>
                </a:solidFill>
                <a:latin typeface="Calibri" pitchFamily="34" charset="0"/>
              </a:rPr>
              <a:t>High population </a:t>
            </a:r>
            <a:r>
              <a:rPr lang="en-US" sz="2800" b="1" dirty="0" smtClean="0">
                <a:solidFill>
                  <a:srgbClr val="0070C0"/>
                </a:solidFill>
                <a:latin typeface="Calibri" pitchFamily="34" charset="0"/>
              </a:rPr>
              <a:t>growth rates;</a:t>
            </a:r>
            <a:endParaRPr lang="en-US" sz="2800" b="1" dirty="0" smtClean="0">
              <a:solidFill>
                <a:srgbClr val="0070C0"/>
              </a:solidFill>
              <a:latin typeface="Calibri" pitchFamily="34" charset="0"/>
            </a:endParaRPr>
          </a:p>
          <a:p>
            <a:pPr>
              <a:buFontTx/>
              <a:buChar char="-"/>
            </a:pPr>
            <a:r>
              <a:rPr lang="en-US" sz="2800" b="1" dirty="0" smtClean="0">
                <a:solidFill>
                  <a:srgbClr val="0070C0"/>
                </a:solidFill>
                <a:latin typeface="Calibri" pitchFamily="34" charset="0"/>
              </a:rPr>
              <a:t>High unemployment rates, particularly youth and women</a:t>
            </a:r>
            <a:r>
              <a:rPr lang="en-US" sz="2800" b="1" dirty="0" smtClean="0">
                <a:solidFill>
                  <a:srgbClr val="0070C0"/>
                </a:solidFill>
                <a:latin typeface="Calibri" pitchFamily="34" charset="0"/>
              </a:rPr>
              <a:t>;</a:t>
            </a:r>
          </a:p>
          <a:p>
            <a:pPr>
              <a:buFontTx/>
              <a:buChar char="-"/>
            </a:pPr>
            <a:r>
              <a:rPr lang="en-US" sz="2800" b="1" dirty="0" smtClean="0">
                <a:solidFill>
                  <a:srgbClr val="0070C0"/>
                </a:solidFill>
                <a:latin typeface="Calibri" pitchFamily="34" charset="0"/>
              </a:rPr>
              <a:t>High weight of public sectors and inefficient markets</a:t>
            </a:r>
            <a:endParaRPr lang="en-US" sz="2800" b="1" dirty="0" smtClean="0">
              <a:solidFill>
                <a:srgbClr val="0070C0"/>
              </a:solidFill>
              <a:latin typeface="Calibri" pitchFamily="34" charset="0"/>
            </a:endParaRPr>
          </a:p>
          <a:p>
            <a:pPr>
              <a:buFontTx/>
              <a:buChar char="-"/>
            </a:pPr>
            <a:r>
              <a:rPr lang="en-US" sz="2800" b="1" dirty="0" smtClean="0">
                <a:solidFill>
                  <a:srgbClr val="0070C0"/>
                </a:solidFill>
                <a:latin typeface="Calibri" pitchFamily="34" charset="0"/>
              </a:rPr>
              <a:t>High poverty rates outside GCC countries; </a:t>
            </a:r>
          </a:p>
          <a:p>
            <a:pPr>
              <a:buFontTx/>
              <a:buChar char="-"/>
            </a:pPr>
            <a:r>
              <a:rPr lang="en-US" sz="2800" b="1" dirty="0" smtClean="0">
                <a:solidFill>
                  <a:srgbClr val="0070C0"/>
                </a:solidFill>
                <a:latin typeface="Calibri" pitchFamily="34" charset="0"/>
              </a:rPr>
              <a:t>Very heterogeneous fiscal space levels;</a:t>
            </a:r>
          </a:p>
          <a:p>
            <a:pPr>
              <a:buFontTx/>
              <a:buChar char="-"/>
            </a:pPr>
            <a:r>
              <a:rPr lang="en-US" sz="2800" b="1" dirty="0" smtClean="0">
                <a:solidFill>
                  <a:srgbClr val="0070C0"/>
                </a:solidFill>
                <a:latin typeface="Calibri" pitchFamily="34" charset="0"/>
              </a:rPr>
              <a:t>Underdeveloped institutions;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362200" y="969963"/>
          <a:ext cx="6629400" cy="5517771"/>
        </p:xfrm>
        <a:graphic>
          <a:graphicData uri="http://schemas.openxmlformats.org/drawingml/2006/table">
            <a:tbl>
              <a:tblPr/>
              <a:tblGrid>
                <a:gridCol w="1230934"/>
                <a:gridCol w="1050286"/>
                <a:gridCol w="882239"/>
                <a:gridCol w="819224"/>
                <a:gridCol w="882239"/>
                <a:gridCol w="882239"/>
                <a:gridCol w="882239"/>
              </a:tblGrid>
              <a:tr h="1101219">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 </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Country Name</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Population </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GDP</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GDP per capita</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 of Total population to overall ESCWA population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 of GDP constant to Total ESCWA GDP</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9801">
                <a:tc rowSpan="8">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GCC (Oil-Rich labor importing)</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Bahrain</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1.1</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19.3</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18.3</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0.32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w="12700" cap="flat" cmpd="sng" algn="ctr">
                      <a:solidFill>
                        <a:srgbClr val="4F81BD"/>
                      </a:solidFill>
                      <a:prstDash val="solid"/>
                      <a:round/>
                      <a:headEnd type="none" w="med" len="med"/>
                      <a:tailEnd type="none" w="med" len="med"/>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Kuwait</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2.5</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105.9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41.6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0.76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Libya</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6.2</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62.4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1.86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Oman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46.9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17.8</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0.79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2.7</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Qatar</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97.6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69.9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0.42</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Saudi Arabia</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26.2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376.7</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14.4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7.86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21.4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dirty="0" smtClean="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UAE</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297.6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48.0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1.86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16.9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Total</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46.2</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1006.4</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220</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13.87</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57.1</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rowSpan="6">
                  <a:txBody>
                    <a:bodyPr/>
                    <a:lstStyle/>
                    <a:p>
                      <a:pPr marL="0" marR="0">
                        <a:lnSpc>
                          <a:spcPct val="115000"/>
                        </a:lnSpc>
                        <a:spcBef>
                          <a:spcPts val="0"/>
                        </a:spcBef>
                        <a:spcAft>
                          <a:spcPts val="0"/>
                        </a:spcAft>
                      </a:pPr>
                      <a:r>
                        <a:rPr lang="en-US" sz="1200" b="1" dirty="0" smtClean="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Non-Oil middle </a:t>
                      </a: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income </a:t>
                      </a:r>
                      <a:r>
                        <a:rPr lang="en-US" sz="1200" b="1" dirty="0" smtClean="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Labor </a:t>
                      </a: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exporting</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Egypt</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78.3</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189.0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23.51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10.7</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Morocco</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34.8</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90.9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10.45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Jordan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5.8</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23.8</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1.74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1.4</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Lebanon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34.9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8.4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1.25</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2.0</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dirty="0" smtClean="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Syrian</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19.6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53.9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2.7</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5.90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3.1</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Tunisia</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10.3</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43.5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4.2</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3.09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 </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Total</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153.0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436.1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24.5</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45.93</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24.7</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rowSpan="6">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Others (Diversified Economies)</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Algeria</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34.8</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138.1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10.45</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7.8</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Djibouti</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1.9</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0.5</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0.57</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0.1</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Mauritania</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0.90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0.2</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Iraq</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30.2</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81.1</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2.7</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9.06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4.6</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solidFill>
                      <a:srgbClr val="D3DFEE"/>
                    </a:solidFill>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Sudan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41.4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67.0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12.43</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3.8</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a:noFill/>
                    </a:lnB>
                  </a:tcPr>
                </a:tc>
              </a:tr>
              <a:tr h="209801">
                <a:tc vMerge="1">
                  <a:txBody>
                    <a:bodyPr/>
                    <a:lstStyle/>
                    <a:p>
                      <a:endParaRPr lang="en-US"/>
                    </a:p>
                  </a:txBody>
                  <a:tcPr/>
                </a:tc>
                <a:tc>
                  <a:txBody>
                    <a:bodyPr/>
                    <a:lstStyle/>
                    <a:p>
                      <a:pPr marL="0" marR="0">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Yemen</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22.6</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31.0</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1.4</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200" b="1">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6.79</a:t>
                      </a:r>
                      <a:endParaRPr lang="en-US" sz="1200" b="1">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200" b="1" dirty="0">
                          <a:solidFill>
                            <a:schemeClr val="accent1">
                              <a:lumMod val="75000"/>
                            </a:schemeClr>
                          </a:solidFill>
                          <a:effectLst>
                            <a:outerShdw blurRad="38100" dist="38100" dir="2700000" algn="tl">
                              <a:srgbClr val="000000">
                                <a:alpha val="43137"/>
                              </a:srgbClr>
                            </a:outerShdw>
                          </a:effectLst>
                          <a:latin typeface="Calibri"/>
                          <a:ea typeface="Times New Roman"/>
                          <a:cs typeface="Times New Roman"/>
                        </a:rPr>
                        <a:t>1.8</a:t>
                      </a:r>
                      <a:endParaRPr lang="en-US" sz="1200" b="1" dirty="0">
                        <a:solidFill>
                          <a:schemeClr val="accent1">
                            <a:lumMod val="75000"/>
                          </a:schemeClr>
                        </a:solidFill>
                        <a:effectLst>
                          <a:outerShdw blurRad="38100" dist="38100" dir="2700000" algn="tl">
                            <a:srgbClr val="000000">
                              <a:alpha val="43137"/>
                            </a:srgbClr>
                          </a:outerShdw>
                        </a:effectLst>
                        <a:latin typeface="Calibri"/>
                        <a:ea typeface="Calibri"/>
                        <a:cs typeface="Arial"/>
                      </a:endParaRPr>
                    </a:p>
                  </a:txBody>
                  <a:tcPr marL="51632" marR="51632" marT="0" marB="0">
                    <a:lnL>
                      <a:noFill/>
                    </a:lnL>
                    <a:lnR>
                      <a:noFill/>
                    </a:lnR>
                    <a:lnT>
                      <a:noFill/>
                    </a:lnT>
                    <a:lnB w="12700" cap="flat" cmpd="sng" algn="ctr">
                      <a:solidFill>
                        <a:srgbClr val="4F81BD"/>
                      </a:solidFill>
                      <a:prstDash val="solid"/>
                      <a:round/>
                      <a:headEnd type="none" w="med" len="med"/>
                      <a:tailEnd type="none" w="med" len="med"/>
                    </a:lnB>
                    <a:solidFill>
                      <a:srgbClr val="D3DFEE"/>
                    </a:solidFill>
                  </a:tcPr>
                </a:tc>
              </a:tr>
            </a:tbl>
          </a:graphicData>
        </a:graphic>
      </p:graphicFrame>
      <p:sp>
        <p:nvSpPr>
          <p:cNvPr id="4" name="TextBox 3"/>
          <p:cNvSpPr txBox="1"/>
          <p:nvPr/>
        </p:nvSpPr>
        <p:spPr>
          <a:xfrm>
            <a:off x="0" y="1981200"/>
            <a:ext cx="2362200" cy="4294188"/>
          </a:xfrm>
          <a:prstGeom prst="rect">
            <a:avLst/>
          </a:prstGeom>
          <a:noFill/>
        </p:spPr>
        <p:txBody>
          <a:bodyPr>
            <a:spAutoFit/>
          </a:bodyPr>
          <a:lstStyle/>
          <a:p>
            <a:pPr>
              <a:buFont typeface="Wingdings" pitchFamily="2" charset="2"/>
              <a:buChar char="Ø"/>
              <a:defRPr/>
            </a:pPr>
            <a:r>
              <a:rPr lang="en-US" sz="1200" b="1" dirty="0">
                <a:solidFill>
                  <a:srgbClr val="052979"/>
                </a:solidFill>
                <a:effectLst>
                  <a:outerShdw blurRad="38100" dist="38100" dir="2700000" algn="tl">
                    <a:srgbClr val="000000">
                      <a:alpha val="43137"/>
                    </a:srgbClr>
                  </a:outerShdw>
                </a:effectLst>
                <a:latin typeface="Arial Black" pitchFamily="34" charset="0"/>
              </a:rPr>
              <a:t> Clear discrepancy in the region;</a:t>
            </a:r>
          </a:p>
          <a:p>
            <a:pPr>
              <a:buFont typeface="Wingdings" pitchFamily="2" charset="2"/>
              <a:buChar char="Ø"/>
              <a:defRPr/>
            </a:pPr>
            <a:endParaRPr lang="en-US" sz="1200" b="1" dirty="0">
              <a:solidFill>
                <a:srgbClr val="052979"/>
              </a:solidFill>
              <a:effectLst>
                <a:outerShdw blurRad="38100" dist="38100" dir="2700000" algn="tl">
                  <a:srgbClr val="000000">
                    <a:alpha val="43137"/>
                  </a:srgbClr>
                </a:outerShdw>
              </a:effectLst>
              <a:latin typeface="Arial Black" pitchFamily="34" charset="0"/>
            </a:endParaRPr>
          </a:p>
          <a:p>
            <a:pPr>
              <a:buFont typeface="Wingdings" pitchFamily="2" charset="2"/>
              <a:buChar char="Ø"/>
              <a:defRPr/>
            </a:pPr>
            <a:r>
              <a:rPr lang="en-US" sz="1200" b="1" dirty="0">
                <a:solidFill>
                  <a:srgbClr val="052979"/>
                </a:solidFill>
                <a:effectLst>
                  <a:outerShdw blurRad="38100" dist="38100" dir="2700000" algn="tl">
                    <a:srgbClr val="000000">
                      <a:alpha val="43137"/>
                    </a:srgbClr>
                  </a:outerShdw>
                </a:effectLst>
                <a:latin typeface="Arial Black" pitchFamily="34" charset="0"/>
              </a:rPr>
              <a:t> In 2009, Oil rich  labor importing countries</a:t>
            </a:r>
          </a:p>
          <a:p>
            <a:pPr>
              <a:defRPr/>
            </a:pPr>
            <a:r>
              <a:rPr lang="en-US" sz="1200" b="1" dirty="0">
                <a:solidFill>
                  <a:srgbClr val="052979"/>
                </a:solidFill>
                <a:effectLst>
                  <a:outerShdw blurRad="38100" dist="38100" dir="2700000" algn="tl">
                    <a:srgbClr val="000000">
                      <a:alpha val="43137"/>
                    </a:srgbClr>
                  </a:outerShdw>
                </a:effectLst>
                <a:latin typeface="Arial Black" pitchFamily="34" charset="0"/>
              </a:rPr>
              <a:t>recorded   less that </a:t>
            </a:r>
            <a:r>
              <a:rPr lang="en-US" sz="1200" b="1" dirty="0">
                <a:solidFill>
                  <a:srgbClr val="FF0000"/>
                </a:solidFill>
                <a:effectLst>
                  <a:outerShdw blurRad="38100" dist="38100" dir="2700000" algn="tl">
                    <a:srgbClr val="000000">
                      <a:alpha val="43137"/>
                    </a:srgbClr>
                  </a:outerShdw>
                </a:effectLst>
                <a:latin typeface="Arial Black" pitchFamily="34" charset="0"/>
              </a:rPr>
              <a:t>14% </a:t>
            </a:r>
            <a:r>
              <a:rPr lang="en-US" sz="1200" b="1" dirty="0">
                <a:solidFill>
                  <a:srgbClr val="052979"/>
                </a:solidFill>
                <a:effectLst>
                  <a:outerShdw blurRad="38100" dist="38100" dir="2700000" algn="tl">
                    <a:srgbClr val="000000">
                      <a:alpha val="43137"/>
                    </a:srgbClr>
                  </a:outerShdw>
                </a:effectLst>
                <a:latin typeface="Arial Black" pitchFamily="34" charset="0"/>
              </a:rPr>
              <a:t>of total Arab Pop;  and more than </a:t>
            </a:r>
            <a:r>
              <a:rPr lang="en-US" sz="1200" b="1" dirty="0">
                <a:solidFill>
                  <a:srgbClr val="FF0000"/>
                </a:solidFill>
                <a:effectLst>
                  <a:outerShdw blurRad="38100" dist="38100" dir="2700000" algn="tl">
                    <a:srgbClr val="000000">
                      <a:alpha val="43137"/>
                    </a:srgbClr>
                  </a:outerShdw>
                </a:effectLst>
                <a:latin typeface="Arial Black" pitchFamily="34" charset="0"/>
              </a:rPr>
              <a:t>57%</a:t>
            </a:r>
            <a:r>
              <a:rPr lang="en-US" sz="1200" b="1" dirty="0">
                <a:solidFill>
                  <a:srgbClr val="052979"/>
                </a:solidFill>
                <a:effectLst>
                  <a:outerShdw blurRad="38100" dist="38100" dir="2700000" algn="tl">
                    <a:srgbClr val="000000">
                      <a:alpha val="43137"/>
                    </a:srgbClr>
                  </a:outerShdw>
                </a:effectLst>
                <a:latin typeface="Arial Black" pitchFamily="34" charset="0"/>
              </a:rPr>
              <a:t> of Arab GDP</a:t>
            </a:r>
          </a:p>
          <a:p>
            <a:pPr>
              <a:defRPr/>
            </a:pPr>
            <a:r>
              <a:rPr lang="en-US" sz="1200" b="1" dirty="0">
                <a:solidFill>
                  <a:srgbClr val="052979"/>
                </a:solidFill>
                <a:effectLst>
                  <a:outerShdw blurRad="38100" dist="38100" dir="2700000" algn="tl">
                    <a:srgbClr val="000000">
                      <a:alpha val="43137"/>
                    </a:srgbClr>
                  </a:outerShdw>
                </a:effectLst>
                <a:latin typeface="Arial Black" pitchFamily="34" charset="0"/>
              </a:rPr>
              <a:t> </a:t>
            </a:r>
          </a:p>
          <a:p>
            <a:pPr>
              <a:buFont typeface="Wingdings" pitchFamily="2" charset="2"/>
              <a:buChar char="Ø"/>
              <a:defRPr/>
            </a:pPr>
            <a:r>
              <a:rPr lang="en-US" sz="1200" b="1" dirty="0">
                <a:solidFill>
                  <a:srgbClr val="052979"/>
                </a:solidFill>
                <a:effectLst>
                  <a:outerShdw blurRad="38100" dist="38100" dir="2700000" algn="tl">
                    <a:srgbClr val="000000">
                      <a:alpha val="43137"/>
                    </a:srgbClr>
                  </a:outerShdw>
                </a:effectLst>
                <a:latin typeface="Arial Black" pitchFamily="34" charset="0"/>
              </a:rPr>
              <a:t> In 2009, Non- oil middle income labor exporting countries population</a:t>
            </a:r>
          </a:p>
          <a:p>
            <a:pPr>
              <a:defRPr/>
            </a:pPr>
            <a:r>
              <a:rPr lang="en-US" sz="1200" b="1" dirty="0">
                <a:solidFill>
                  <a:srgbClr val="052979"/>
                </a:solidFill>
                <a:effectLst>
                  <a:outerShdw blurRad="38100" dist="38100" dir="2700000" algn="tl">
                    <a:srgbClr val="000000">
                      <a:alpha val="43137"/>
                    </a:srgbClr>
                  </a:outerShdw>
                </a:effectLst>
                <a:latin typeface="Arial Black" pitchFamily="34" charset="0"/>
              </a:rPr>
              <a:t>registered  more than 3 times that of oil rich countless with only 25% share to total Arab GDP</a:t>
            </a:r>
            <a:r>
              <a:rPr lang="en-US" sz="1500" b="1" dirty="0">
                <a:solidFill>
                  <a:srgbClr val="052979"/>
                </a:solidFill>
                <a:effectLst>
                  <a:outerShdw blurRad="38100" dist="38100" dir="2700000" algn="tl">
                    <a:srgbClr val="000000">
                      <a:alpha val="43137"/>
                    </a:srgbClr>
                  </a:outerShdw>
                </a:effectLst>
                <a:latin typeface="Arial Black" pitchFamily="34" charset="0"/>
              </a:rPr>
              <a:t>.</a:t>
            </a:r>
          </a:p>
          <a:p>
            <a:pPr>
              <a:defRPr/>
            </a:pPr>
            <a:endParaRPr lang="en-US" sz="1500" b="1" dirty="0">
              <a:solidFill>
                <a:srgbClr val="052979"/>
              </a:solidFill>
              <a:effectLst>
                <a:outerShdw blurRad="38100" dist="38100" dir="2700000" algn="tl">
                  <a:srgbClr val="000000">
                    <a:alpha val="43137"/>
                  </a:srgbClr>
                </a:outerShdw>
              </a:effectLst>
              <a:latin typeface="Arial Black" pitchFamily="34" charset="0"/>
            </a:endParaRPr>
          </a:p>
          <a:p>
            <a:pPr>
              <a:buFont typeface="Wingdings" pitchFamily="2" charset="2"/>
              <a:buChar char="Ø"/>
              <a:defRPr/>
            </a:pPr>
            <a:r>
              <a:rPr lang="en-US" sz="1500" b="1" dirty="0">
                <a:solidFill>
                  <a:srgbClr val="052979"/>
                </a:solidFill>
                <a:effectLst>
                  <a:outerShdw blurRad="38100" dist="38100" dir="2700000" algn="tl">
                    <a:srgbClr val="000000">
                      <a:alpha val="43137"/>
                    </a:srgbClr>
                  </a:outerShdw>
                </a:effectLst>
                <a:latin typeface="Arial Black" pitchFamily="34" charset="0"/>
              </a:rPr>
              <a:t> </a:t>
            </a:r>
            <a:r>
              <a:rPr lang="en-US" sz="1200" b="1" dirty="0">
                <a:solidFill>
                  <a:srgbClr val="052979"/>
                </a:solidFill>
                <a:effectLst>
                  <a:outerShdw blurRad="38100" dist="38100" dir="2700000" algn="tl">
                    <a:srgbClr val="000000">
                      <a:alpha val="43137"/>
                    </a:srgbClr>
                  </a:outerShdw>
                </a:effectLst>
                <a:latin typeface="Arial Black" pitchFamily="34" charset="0"/>
              </a:rPr>
              <a:t>The 3</a:t>
            </a:r>
            <a:r>
              <a:rPr lang="en-US" sz="1200" b="1" baseline="30000" dirty="0">
                <a:solidFill>
                  <a:srgbClr val="052979"/>
                </a:solidFill>
                <a:effectLst>
                  <a:outerShdw blurRad="38100" dist="38100" dir="2700000" algn="tl">
                    <a:srgbClr val="000000">
                      <a:alpha val="43137"/>
                    </a:srgbClr>
                  </a:outerShdw>
                </a:effectLst>
                <a:latin typeface="Arial Black" pitchFamily="34" charset="0"/>
              </a:rPr>
              <a:t>rd</a:t>
            </a:r>
            <a:r>
              <a:rPr lang="en-US" sz="1200" b="1" dirty="0">
                <a:solidFill>
                  <a:srgbClr val="052979"/>
                </a:solidFill>
                <a:effectLst>
                  <a:outerShdw blurRad="38100" dist="38100" dir="2700000" algn="tl">
                    <a:srgbClr val="000000">
                      <a:alpha val="43137"/>
                    </a:srgbClr>
                  </a:outerShdw>
                </a:effectLst>
                <a:latin typeface="Arial Black" pitchFamily="34" charset="0"/>
              </a:rPr>
              <a:t> group contributed 18% to total GDP and more than 40% of total Arab population.</a:t>
            </a:r>
            <a:endParaRPr lang="en-US" sz="1200" dirty="0"/>
          </a:p>
        </p:txBody>
      </p:sp>
      <p:sp>
        <p:nvSpPr>
          <p:cNvPr id="6" name="Oval 5"/>
          <p:cNvSpPr/>
          <p:nvPr/>
        </p:nvSpPr>
        <p:spPr>
          <a:xfrm>
            <a:off x="7620000" y="3505200"/>
            <a:ext cx="533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8458200" y="3505200"/>
            <a:ext cx="533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7620000" y="5029200"/>
            <a:ext cx="533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8534400" y="5029200"/>
            <a:ext cx="4572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extBox 9"/>
          <p:cNvSpPr txBox="1"/>
          <p:nvPr/>
        </p:nvSpPr>
        <p:spPr>
          <a:xfrm rot="20618488">
            <a:off x="80963" y="700088"/>
            <a:ext cx="2419350" cy="1201737"/>
          </a:xfrm>
          <a:prstGeom prst="rect">
            <a:avLst/>
          </a:prstGeom>
          <a:noFill/>
        </p:spPr>
        <p:txBody>
          <a:bodyPr>
            <a:spAutoFit/>
          </a:bodyPr>
          <a:lstStyle/>
          <a:p>
            <a:pPr algn="ctr">
              <a:defRPr/>
            </a:pPr>
            <a:r>
              <a:rPr lang="en-US" b="1" dirty="0">
                <a:solidFill>
                  <a:srgbClr val="FFC000"/>
                </a:solidFill>
                <a:effectLst>
                  <a:outerShdw blurRad="38100" dist="38100" dir="2700000" algn="tl">
                    <a:srgbClr val="000000">
                      <a:alpha val="43137"/>
                    </a:srgbClr>
                  </a:outerShdw>
                </a:effectLst>
              </a:rPr>
              <a:t>Arab Economic Performance – </a:t>
            </a:r>
            <a:r>
              <a:rPr lang="en-US" b="1" i="1" dirty="0">
                <a:solidFill>
                  <a:srgbClr val="FFC000"/>
                </a:solidFill>
                <a:effectLst>
                  <a:outerShdw blurRad="38100" dist="38100" dir="2700000" algn="tl">
                    <a:srgbClr val="000000">
                      <a:alpha val="43137"/>
                    </a:srgbClr>
                  </a:outerShdw>
                </a:effectLst>
              </a:rPr>
              <a:t>selected indicators (2009)</a:t>
            </a:r>
            <a:endParaRPr lang="en-US" b="1" dirty="0">
              <a:solidFill>
                <a:srgbClr val="FFC000"/>
              </a:solidFill>
              <a:effectLst>
                <a:outerShdw blurRad="38100" dist="38100" dir="2700000" algn="tl">
                  <a:srgbClr val="000000">
                    <a:alpha val="43137"/>
                  </a:srgbClr>
                </a:outerShdw>
              </a:effectLst>
            </a:endParaRPr>
          </a:p>
        </p:txBody>
      </p:sp>
      <p:sp>
        <p:nvSpPr>
          <p:cNvPr id="11" name="TextBox 10"/>
          <p:cNvSpPr txBox="1"/>
          <p:nvPr/>
        </p:nvSpPr>
        <p:spPr>
          <a:xfrm>
            <a:off x="2362200" y="6553200"/>
            <a:ext cx="4191000" cy="276225"/>
          </a:xfrm>
          <a:prstGeom prst="rect">
            <a:avLst/>
          </a:prstGeom>
          <a:noFill/>
        </p:spPr>
        <p:txBody>
          <a:bodyPr>
            <a:spAutoFit/>
          </a:bodyPr>
          <a:lstStyle/>
          <a:p>
            <a:pPr>
              <a:defRPr/>
            </a:pPr>
            <a:r>
              <a:rPr lang="en-US" sz="1200" i="1" dirty="0">
                <a:solidFill>
                  <a:srgbClr val="002060"/>
                </a:solidFill>
                <a:effectLst>
                  <a:outerShdw blurRad="38100" dist="38100" dir="2700000" algn="tl">
                    <a:srgbClr val="000000">
                      <a:alpha val="43137"/>
                    </a:srgbClr>
                  </a:outerShdw>
                </a:effectLst>
              </a:rPr>
              <a:t>No data available for Palestine, Comoros and Somalia</a:t>
            </a:r>
            <a:r>
              <a:rPr lang="en-US" sz="1200" i="1" dirty="0"/>
              <a:t>.</a:t>
            </a:r>
          </a:p>
        </p:txBody>
      </p:sp>
      <p:sp>
        <p:nvSpPr>
          <p:cNvPr id="8342" name="TextBox 11"/>
          <p:cNvSpPr txBox="1">
            <a:spLocks noChangeArrowheads="1"/>
          </p:cNvSpPr>
          <p:nvPr/>
        </p:nvSpPr>
        <p:spPr bwMode="auto">
          <a:xfrm>
            <a:off x="7010400" y="6629400"/>
            <a:ext cx="1066800" cy="276225"/>
          </a:xfrm>
          <a:prstGeom prst="rect">
            <a:avLst/>
          </a:prstGeom>
          <a:noFill/>
          <a:ln w="9525">
            <a:noFill/>
            <a:miter lim="800000"/>
            <a:headEnd/>
            <a:tailEnd/>
          </a:ln>
        </p:spPr>
        <p:txBody>
          <a:bodyPr>
            <a:spAutoFit/>
          </a:bodyPr>
          <a:lstStyle/>
          <a:p>
            <a:r>
              <a:rPr lang="en-US" sz="1200" i="1"/>
              <a:t>Source WB</a:t>
            </a:r>
          </a:p>
        </p:txBody>
      </p:sp>
      <p:cxnSp>
        <p:nvCxnSpPr>
          <p:cNvPr id="14" name="Straight Connector 13"/>
          <p:cNvCxnSpPr/>
          <p:nvPr/>
        </p:nvCxnSpPr>
        <p:spPr>
          <a:xfrm>
            <a:off x="2438400" y="5181600"/>
            <a:ext cx="6400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362200" y="3657600"/>
            <a:ext cx="655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rot="20633804">
            <a:off x="-38100" y="952500"/>
            <a:ext cx="3673475" cy="963613"/>
          </a:xfrm>
        </p:spPr>
        <p:txBody>
          <a:bodyPr/>
          <a:lstStyle/>
          <a:p>
            <a:pPr algn="l">
              <a:defRPr/>
            </a:pPr>
            <a:r>
              <a:rPr lang="en-US" sz="1800" b="1" dirty="0" smtClean="0">
                <a:solidFill>
                  <a:srgbClr val="FFC000"/>
                </a:solidFill>
                <a:effectLst>
                  <a:outerShdw blurRad="38100" dist="38100" dir="2700000" algn="tl">
                    <a:srgbClr val="000000">
                      <a:alpha val="43137"/>
                    </a:srgbClr>
                  </a:outerShdw>
                </a:effectLst>
              </a:rPr>
              <a:t>Institutions &amp; Agreements in support of regional economic integration </a:t>
            </a:r>
          </a:p>
        </p:txBody>
      </p:sp>
      <p:sp>
        <p:nvSpPr>
          <p:cNvPr id="9219" name="Content Placeholder 2"/>
          <p:cNvSpPr>
            <a:spLocks noGrp="1"/>
          </p:cNvSpPr>
          <p:nvPr>
            <p:ph idx="1"/>
          </p:nvPr>
        </p:nvSpPr>
        <p:spPr bwMode="auto">
          <a:xfrm>
            <a:off x="1981200" y="1066800"/>
            <a:ext cx="7162800" cy="5791200"/>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800" b="1" i="1" dirty="0" smtClean="0">
                <a:solidFill>
                  <a:srgbClr val="023CBE"/>
                </a:solidFill>
              </a:rPr>
              <a:t>Starting  from Arab League in 1945…</a:t>
            </a:r>
            <a:endParaRPr lang="en-US" sz="2800" b="1" i="1" dirty="0" smtClean="0">
              <a:solidFill>
                <a:srgbClr val="0234A2"/>
              </a:solidFill>
            </a:endParaRPr>
          </a:p>
          <a:p>
            <a:pPr>
              <a:buFont typeface="Wingdings" pitchFamily="2" charset="2"/>
              <a:buChar char="Ø"/>
            </a:pPr>
            <a:r>
              <a:rPr lang="en-US" sz="2000" b="1" i="1" dirty="0" smtClean="0">
                <a:solidFill>
                  <a:srgbClr val="0234A2"/>
                </a:solidFill>
              </a:rPr>
              <a:t> </a:t>
            </a:r>
            <a:r>
              <a:rPr lang="en-US" sz="2000" b="1" dirty="0" smtClean="0">
                <a:solidFill>
                  <a:srgbClr val="0234A2"/>
                </a:solidFill>
              </a:rPr>
              <a:t>1950 Treaty for Joint Defense and Economic Cooperation;</a:t>
            </a:r>
          </a:p>
          <a:p>
            <a:pPr>
              <a:buFont typeface="Wingdings" pitchFamily="2" charset="2"/>
              <a:buChar char="Ø"/>
            </a:pPr>
            <a:r>
              <a:rPr lang="en-US" sz="2000" b="1" dirty="0" smtClean="0">
                <a:solidFill>
                  <a:srgbClr val="0234A2"/>
                </a:solidFill>
              </a:rPr>
              <a:t> 1953 Agreement on Trade Facilitation and Regulating Transit Trade;</a:t>
            </a:r>
          </a:p>
          <a:p>
            <a:pPr>
              <a:buFont typeface="Wingdings" pitchFamily="2" charset="2"/>
              <a:buChar char="Ø"/>
            </a:pPr>
            <a:r>
              <a:rPr lang="en-US" sz="2000" b="1" dirty="0" smtClean="0">
                <a:solidFill>
                  <a:srgbClr val="0234A2"/>
                </a:solidFill>
              </a:rPr>
              <a:t>1957 Arab Economic Unity Agreement;</a:t>
            </a:r>
          </a:p>
          <a:p>
            <a:pPr>
              <a:buFont typeface="Wingdings" pitchFamily="2" charset="2"/>
              <a:buChar char="Ø"/>
            </a:pPr>
            <a:r>
              <a:rPr lang="en-US" sz="2000" b="1" dirty="0" smtClean="0">
                <a:solidFill>
                  <a:srgbClr val="0234A2"/>
                </a:solidFill>
              </a:rPr>
              <a:t>1964 Arab Common Market Agreement;</a:t>
            </a:r>
          </a:p>
          <a:p>
            <a:pPr>
              <a:buFont typeface="Wingdings" pitchFamily="2" charset="2"/>
              <a:buChar char="Ø"/>
            </a:pPr>
            <a:r>
              <a:rPr lang="en-US" sz="2000" b="1" dirty="0" smtClean="0">
                <a:solidFill>
                  <a:srgbClr val="0234A2"/>
                </a:solidFill>
              </a:rPr>
              <a:t>1981 Agreement on Facilitation and Development of Trade;</a:t>
            </a:r>
          </a:p>
          <a:p>
            <a:pPr>
              <a:buFont typeface="Wingdings" pitchFamily="2" charset="2"/>
              <a:buChar char="Ø"/>
            </a:pPr>
            <a:r>
              <a:rPr lang="en-US" sz="2000" b="1" dirty="0" smtClean="0">
                <a:solidFill>
                  <a:srgbClr val="0234A2"/>
                </a:solidFill>
              </a:rPr>
              <a:t>1981 Gulf Cooperation Council;</a:t>
            </a:r>
          </a:p>
          <a:p>
            <a:pPr>
              <a:buFont typeface="Wingdings" pitchFamily="2" charset="2"/>
              <a:buChar char="Ø"/>
            </a:pPr>
            <a:r>
              <a:rPr lang="en-US" sz="2000" b="1" dirty="0" smtClean="0">
                <a:solidFill>
                  <a:srgbClr val="0234A2"/>
                </a:solidFill>
              </a:rPr>
              <a:t>1989 Arab Maghreb Union;</a:t>
            </a:r>
          </a:p>
          <a:p>
            <a:pPr>
              <a:buFont typeface="Wingdings" pitchFamily="2" charset="2"/>
              <a:buChar char="Ø"/>
            </a:pPr>
            <a:r>
              <a:rPr lang="en-US" sz="2000" b="1" dirty="0" smtClean="0">
                <a:solidFill>
                  <a:srgbClr val="0234A2"/>
                </a:solidFill>
              </a:rPr>
              <a:t>1997 Greater Arab Free Trade Area;</a:t>
            </a:r>
          </a:p>
          <a:p>
            <a:pPr>
              <a:buFont typeface="Wingdings" pitchFamily="2" charset="2"/>
              <a:buChar char="Ø"/>
            </a:pPr>
            <a:r>
              <a:rPr lang="en-US" sz="2000" b="1" dirty="0" smtClean="0">
                <a:solidFill>
                  <a:srgbClr val="0234A2"/>
                </a:solidFill>
              </a:rPr>
              <a:t>2003 Initiation of the Framework Agreement for Liberalizing Trade in Services;</a:t>
            </a:r>
          </a:p>
          <a:p>
            <a:pPr>
              <a:buFont typeface="Wingdings" pitchFamily="2" charset="2"/>
              <a:buChar char="Ø"/>
            </a:pPr>
            <a:r>
              <a:rPr lang="en-US" sz="2000" b="1" dirty="0" smtClean="0">
                <a:solidFill>
                  <a:srgbClr val="0234A2"/>
                </a:solidFill>
              </a:rPr>
              <a:t>2005 Full entry into force of Greater Arab Free Trade Area</a:t>
            </a:r>
            <a:r>
              <a:rPr lang="en-US" sz="2000" b="1" dirty="0" smtClean="0">
                <a:solidFill>
                  <a:srgbClr val="0234A2"/>
                </a:solidFill>
              </a:rPr>
              <a:t>.</a:t>
            </a:r>
            <a:endParaRPr lang="en-US" sz="2000" b="1" dirty="0" smtClean="0">
              <a:solidFill>
                <a:srgbClr val="0234A2"/>
              </a:solidFill>
            </a:endParaRPr>
          </a:p>
          <a:p>
            <a:pPr>
              <a:buFont typeface="Wingdings" pitchFamily="2" charset="2"/>
              <a:buChar char="Ø"/>
            </a:pPr>
            <a:endParaRPr lang="en-US" sz="2000" b="1" dirty="0" smtClean="0">
              <a:solidFill>
                <a:srgbClr val="0234A2"/>
              </a:solidFill>
            </a:endParaRPr>
          </a:p>
          <a:p>
            <a:pPr>
              <a:buFontTx/>
              <a:buNone/>
            </a:pPr>
            <a:endParaRPr lang="en-US" sz="2400" i="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023CBE"/>
                </a:solidFill>
              </a:rPr>
              <a:t>Future actions</a:t>
            </a:r>
            <a:endParaRPr lang="en-GB" dirty="0"/>
          </a:p>
        </p:txBody>
      </p:sp>
      <p:sp>
        <p:nvSpPr>
          <p:cNvPr id="3" name="Content Placeholder 2"/>
          <p:cNvSpPr>
            <a:spLocks noGrp="1"/>
          </p:cNvSpPr>
          <p:nvPr>
            <p:ph idx="1"/>
          </p:nvPr>
        </p:nvSpPr>
        <p:spPr/>
        <p:txBody>
          <a:bodyPr/>
          <a:lstStyle/>
          <a:p>
            <a:r>
              <a:rPr lang="en-GB" sz="2000" dirty="0" smtClean="0">
                <a:solidFill>
                  <a:schemeClr val="accent6">
                    <a:lumMod val="60000"/>
                    <a:lumOff val="40000"/>
                  </a:schemeClr>
                </a:solidFill>
              </a:rPr>
              <a:t>Main declarations of the third Arab Economic Summit 2013</a:t>
            </a:r>
          </a:p>
          <a:p>
            <a:r>
              <a:rPr lang="en-GB" sz="2000" dirty="0" smtClean="0">
                <a:solidFill>
                  <a:schemeClr val="accent6">
                    <a:lumMod val="60000"/>
                    <a:lumOff val="40000"/>
                  </a:schemeClr>
                </a:solidFill>
              </a:rPr>
              <a:t>1. Removal </a:t>
            </a:r>
            <a:r>
              <a:rPr lang="en-GB" sz="2000" dirty="0" smtClean="0">
                <a:solidFill>
                  <a:schemeClr val="accent6">
                    <a:lumMod val="60000"/>
                    <a:lumOff val="40000"/>
                  </a:schemeClr>
                </a:solidFill>
              </a:rPr>
              <a:t>of remaining barriers </a:t>
            </a:r>
            <a:r>
              <a:rPr lang="en-GB" sz="2000" dirty="0" smtClean="0">
                <a:solidFill>
                  <a:schemeClr val="accent6">
                    <a:lumMod val="60000"/>
                    <a:lumOff val="40000"/>
                  </a:schemeClr>
                </a:solidFill>
              </a:rPr>
              <a:t>(tariffs and non tariffs) on </a:t>
            </a:r>
            <a:r>
              <a:rPr lang="en-GB" sz="2000" dirty="0" smtClean="0">
                <a:solidFill>
                  <a:schemeClr val="accent6">
                    <a:lumMod val="60000"/>
                    <a:lumOff val="40000"/>
                  </a:schemeClr>
                </a:solidFill>
              </a:rPr>
              <a:t>intra-Arab trade by end of </a:t>
            </a:r>
            <a:r>
              <a:rPr lang="en-GB" sz="2000" dirty="0" smtClean="0">
                <a:solidFill>
                  <a:schemeClr val="accent6">
                    <a:lumMod val="60000"/>
                    <a:lumOff val="40000"/>
                  </a:schemeClr>
                </a:solidFill>
              </a:rPr>
              <a:t>2013</a:t>
            </a:r>
          </a:p>
          <a:p>
            <a:r>
              <a:rPr lang="en-GB" sz="2000" dirty="0" smtClean="0">
                <a:solidFill>
                  <a:schemeClr val="accent6">
                    <a:lumMod val="60000"/>
                    <a:lumOff val="40000"/>
                  </a:schemeClr>
                </a:solidFill>
              </a:rPr>
              <a:t>2. </a:t>
            </a:r>
            <a:r>
              <a:rPr lang="en-GB" sz="2000" dirty="0" smtClean="0">
                <a:solidFill>
                  <a:schemeClr val="accent6">
                    <a:lumMod val="60000"/>
                    <a:lumOff val="40000"/>
                  </a:schemeClr>
                </a:solidFill>
              </a:rPr>
              <a:t>Creation </a:t>
            </a:r>
            <a:r>
              <a:rPr lang="en-GB" sz="2000" dirty="0" smtClean="0">
                <a:solidFill>
                  <a:schemeClr val="accent6">
                    <a:lumMod val="60000"/>
                    <a:lumOff val="40000"/>
                  </a:schemeClr>
                </a:solidFill>
              </a:rPr>
              <a:t>of Arab Custom Union by </a:t>
            </a:r>
            <a:r>
              <a:rPr lang="en-GB" sz="2000" dirty="0" smtClean="0">
                <a:solidFill>
                  <a:schemeClr val="accent6">
                    <a:lumMod val="60000"/>
                    <a:lumOff val="40000"/>
                  </a:schemeClr>
                </a:solidFill>
              </a:rPr>
              <a:t>2015</a:t>
            </a:r>
          </a:p>
          <a:p>
            <a:r>
              <a:rPr lang="en-GB" sz="2000" dirty="0" smtClean="0">
                <a:solidFill>
                  <a:schemeClr val="accent6">
                    <a:lumMod val="60000"/>
                    <a:lumOff val="40000"/>
                  </a:schemeClr>
                </a:solidFill>
              </a:rPr>
              <a:t>3. Accelerate the implementation of the “Aid for Trade” activities for the 22 Arab countries under the coordination of the Islamic Development Bank</a:t>
            </a:r>
            <a:endParaRPr lang="en-GB" sz="2000" dirty="0" smtClean="0">
              <a:solidFill>
                <a:schemeClr val="accent6">
                  <a:lumMod val="60000"/>
                  <a:lumOff val="40000"/>
                </a:schemeClr>
              </a:solidFill>
            </a:endParaRPr>
          </a:p>
          <a:p>
            <a:r>
              <a:rPr lang="en-GB" sz="2000" dirty="0" smtClean="0">
                <a:solidFill>
                  <a:schemeClr val="accent6">
                    <a:lumMod val="60000"/>
                    <a:lumOff val="40000"/>
                  </a:schemeClr>
                </a:solidFill>
              </a:rPr>
              <a:t>Challenges:</a:t>
            </a:r>
            <a:endParaRPr lang="en-GB" sz="2000" dirty="0" smtClean="0">
              <a:solidFill>
                <a:schemeClr val="accent6">
                  <a:lumMod val="60000"/>
                  <a:lumOff val="40000"/>
                </a:schemeClr>
              </a:solidFill>
            </a:endParaRPr>
          </a:p>
          <a:p>
            <a:r>
              <a:rPr lang="en-GB" sz="2000" dirty="0" smtClean="0">
                <a:solidFill>
                  <a:schemeClr val="accent6">
                    <a:lumMod val="60000"/>
                    <a:lumOff val="40000"/>
                  </a:schemeClr>
                </a:solidFill>
              </a:rPr>
              <a:t>Is there a room for an Arab Common Position for the </a:t>
            </a:r>
            <a:r>
              <a:rPr lang="en-GB" sz="2000" dirty="0" smtClean="0">
                <a:solidFill>
                  <a:schemeClr val="accent6">
                    <a:lumMod val="60000"/>
                    <a:lumOff val="40000"/>
                  </a:schemeClr>
                </a:solidFill>
              </a:rPr>
              <a:t>Next </a:t>
            </a:r>
            <a:r>
              <a:rPr lang="en-GB" sz="2000" dirty="0" smtClean="0">
                <a:solidFill>
                  <a:schemeClr val="accent6">
                    <a:lumMod val="60000"/>
                    <a:lumOff val="40000"/>
                  </a:schemeClr>
                </a:solidFill>
              </a:rPr>
              <a:t>WTO ministerial conference in December 2013 and potential </a:t>
            </a:r>
            <a:r>
              <a:rPr lang="en-GB" sz="2000" dirty="0" smtClean="0">
                <a:solidFill>
                  <a:schemeClr val="accent6">
                    <a:lumMod val="60000"/>
                    <a:lumOff val="40000"/>
                  </a:schemeClr>
                </a:solidFill>
              </a:rPr>
              <a:t>agreement?</a:t>
            </a:r>
          </a:p>
          <a:p>
            <a:r>
              <a:rPr lang="en-GB" sz="2000" dirty="0" smtClean="0">
                <a:solidFill>
                  <a:schemeClr val="accent6">
                    <a:lumMod val="60000"/>
                    <a:lumOff val="40000"/>
                  </a:schemeClr>
                </a:solidFill>
              </a:rPr>
              <a:t>What about the FTAs signed by some Arab countries with the EU and USA if an Arab Custom Union will be implemented?</a:t>
            </a:r>
            <a:endParaRPr lang="en-GB" sz="2000" dirty="0" smtClean="0">
              <a:solidFill>
                <a:schemeClr val="accent6">
                  <a:lumMod val="60000"/>
                  <a:lumOff val="40000"/>
                </a:schemeClr>
              </a:solidFill>
            </a:endParaRPr>
          </a:p>
          <a:p>
            <a:endParaRPr lang="en-GB"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1"/>
          <p:cNvSpPr txBox="1">
            <a:spLocks noChangeArrowheads="1"/>
          </p:cNvSpPr>
          <p:nvPr/>
        </p:nvSpPr>
        <p:spPr bwMode="auto">
          <a:xfrm rot="20302207">
            <a:off x="25400" y="1457325"/>
            <a:ext cx="4576763" cy="708025"/>
          </a:xfrm>
          <a:prstGeom prst="rect">
            <a:avLst/>
          </a:prstGeom>
          <a:noFill/>
          <a:ln w="9525">
            <a:noFill/>
            <a:miter lim="800000"/>
            <a:headEnd/>
            <a:tailEnd/>
          </a:ln>
        </p:spPr>
        <p:txBody>
          <a:bodyPr>
            <a:spAutoFit/>
          </a:bodyPr>
          <a:lstStyle/>
          <a:p>
            <a:pPr>
              <a:spcBef>
                <a:spcPts val="0"/>
              </a:spcBef>
              <a:defRPr/>
            </a:pPr>
            <a:r>
              <a:rPr lang="en-US" sz="2000" b="1" dirty="0">
                <a:solidFill>
                  <a:srgbClr val="FFC000"/>
                </a:solidFill>
                <a:effectLst>
                  <a:outerShdw blurRad="38100" dist="38100" dir="2700000" algn="tl">
                    <a:srgbClr val="000000">
                      <a:alpha val="43137"/>
                    </a:srgbClr>
                  </a:outerShdw>
                </a:effectLst>
                <a:cs typeface="Times New Roman" pitchFamily="18" charset="0"/>
              </a:rPr>
              <a:t>Export Performance:</a:t>
            </a:r>
          </a:p>
          <a:p>
            <a:pPr>
              <a:spcBef>
                <a:spcPts val="0"/>
              </a:spcBef>
              <a:defRPr/>
            </a:pPr>
            <a:r>
              <a:rPr lang="en-US" sz="2000" b="1" dirty="0">
                <a:solidFill>
                  <a:srgbClr val="FFC000"/>
                </a:solidFill>
                <a:effectLst>
                  <a:outerShdw blurRad="38100" dist="38100" dir="2700000" algn="tl">
                    <a:srgbClr val="000000">
                      <a:alpha val="43137"/>
                    </a:srgbClr>
                  </a:outerShdw>
                </a:effectLst>
                <a:cs typeface="Times New Roman" pitchFamily="18" charset="0"/>
              </a:rPr>
              <a:t>Compared to other regions…</a:t>
            </a:r>
          </a:p>
        </p:txBody>
      </p:sp>
      <p:sp>
        <p:nvSpPr>
          <p:cNvPr id="4" name="Text Box 11"/>
          <p:cNvSpPr txBox="1">
            <a:spLocks noChangeArrowheads="1"/>
          </p:cNvSpPr>
          <p:nvPr/>
        </p:nvSpPr>
        <p:spPr bwMode="auto">
          <a:xfrm>
            <a:off x="457200" y="3200400"/>
            <a:ext cx="3048000" cy="738188"/>
          </a:xfrm>
          <a:prstGeom prst="rect">
            <a:avLst/>
          </a:prstGeom>
          <a:noFill/>
          <a:ln w="9525">
            <a:noFill/>
            <a:miter lim="800000"/>
            <a:headEnd/>
            <a:tailEnd/>
          </a:ln>
        </p:spPr>
        <p:txBody>
          <a:bodyPr>
            <a:spAutoFit/>
          </a:bodyPr>
          <a:lstStyle/>
          <a:p>
            <a:pPr>
              <a:spcBef>
                <a:spcPct val="50000"/>
              </a:spcBef>
              <a:defRPr/>
            </a:pPr>
            <a:r>
              <a:rPr lang="en-US" sz="1400" b="1" dirty="0">
                <a:solidFill>
                  <a:srgbClr val="052979"/>
                </a:solidFill>
                <a:effectLst>
                  <a:outerShdw blurRad="38100" dist="38100" dir="2700000" algn="tl">
                    <a:srgbClr val="000000">
                      <a:alpha val="43137"/>
                    </a:srgbClr>
                  </a:outerShdw>
                </a:effectLst>
                <a:latin typeface="Arial Black" pitchFamily="34" charset="0"/>
                <a:cs typeface="Times New Roman" pitchFamily="18" charset="0"/>
              </a:rPr>
              <a:t>Arab region is less integrated,  even compared to African countries. </a:t>
            </a:r>
          </a:p>
        </p:txBody>
      </p:sp>
      <p:sp>
        <p:nvSpPr>
          <p:cNvPr id="6" name="Text Box 11"/>
          <p:cNvSpPr txBox="1">
            <a:spLocks noChangeArrowheads="1"/>
          </p:cNvSpPr>
          <p:nvPr/>
        </p:nvSpPr>
        <p:spPr bwMode="auto">
          <a:xfrm>
            <a:off x="4800600" y="1143000"/>
            <a:ext cx="3429000" cy="584200"/>
          </a:xfrm>
          <a:prstGeom prst="rect">
            <a:avLst/>
          </a:prstGeom>
          <a:noFill/>
          <a:ln w="9525">
            <a:noFill/>
            <a:miter lim="800000"/>
            <a:headEnd/>
            <a:tailEnd/>
          </a:ln>
        </p:spPr>
        <p:txBody>
          <a:bodyPr>
            <a:spAutoFit/>
          </a:bodyPr>
          <a:lstStyle/>
          <a:p>
            <a:pPr algn="ctr">
              <a:spcBef>
                <a:spcPct val="50000"/>
              </a:spcBef>
              <a:defRPr/>
            </a:pPr>
            <a:r>
              <a:rPr lang="en-US" sz="1600" b="1" dirty="0">
                <a:solidFill>
                  <a:schemeClr val="accent1">
                    <a:lumMod val="75000"/>
                  </a:schemeClr>
                </a:solidFill>
                <a:effectLst>
                  <a:outerShdw blurRad="38100" dist="38100" dir="2700000" algn="tl">
                    <a:srgbClr val="000000">
                      <a:alpha val="43137"/>
                    </a:srgbClr>
                  </a:outerShdw>
                </a:effectLst>
                <a:latin typeface="Arial Black" pitchFamily="34" charset="0"/>
                <a:cs typeface="Times New Roman" pitchFamily="18" charset="0"/>
              </a:rPr>
              <a:t>Intraregional exports as % of total exports (2010)  </a:t>
            </a:r>
          </a:p>
        </p:txBody>
      </p:sp>
      <p:sp>
        <p:nvSpPr>
          <p:cNvPr id="7" name="Text Box 11"/>
          <p:cNvSpPr txBox="1">
            <a:spLocks noChangeArrowheads="1"/>
          </p:cNvSpPr>
          <p:nvPr/>
        </p:nvSpPr>
        <p:spPr bwMode="auto">
          <a:xfrm>
            <a:off x="6858000" y="5791200"/>
            <a:ext cx="1981200" cy="276225"/>
          </a:xfrm>
          <a:prstGeom prst="rect">
            <a:avLst/>
          </a:prstGeom>
          <a:noFill/>
          <a:ln w="9525">
            <a:noFill/>
            <a:miter lim="800000"/>
            <a:headEnd/>
            <a:tailEnd/>
          </a:ln>
        </p:spPr>
        <p:txBody>
          <a:bodyPr>
            <a:spAutoFit/>
          </a:bodyPr>
          <a:lstStyle/>
          <a:p>
            <a:pPr algn="ctr">
              <a:spcBef>
                <a:spcPct val="50000"/>
              </a:spcBef>
              <a:defRPr/>
            </a:pPr>
            <a:r>
              <a:rPr lang="en-US" sz="1200" b="1" i="1" dirty="0">
                <a:solidFill>
                  <a:schemeClr val="accent2">
                    <a:lumMod val="75000"/>
                  </a:schemeClr>
                </a:solidFill>
                <a:latin typeface="Arial" charset="0"/>
                <a:cs typeface="Times New Roman" pitchFamily="18" charset="0"/>
              </a:rPr>
              <a:t>Source: ITC </a:t>
            </a:r>
          </a:p>
        </p:txBody>
      </p:sp>
      <p:graphicFrame>
        <p:nvGraphicFramePr>
          <p:cNvPr id="8" name="Chart 7"/>
          <p:cNvGraphicFramePr/>
          <p:nvPr/>
        </p:nvGraphicFramePr>
        <p:xfrm>
          <a:off x="3733800" y="1905000"/>
          <a:ext cx="5181600" cy="381000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4495800" y="4343400"/>
            <a:ext cx="1828800" cy="1219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8" name="Slide Number Placeholder 3"/>
          <p:cNvSpPr>
            <a:spLocks noGrp="1"/>
          </p:cNvSpPr>
          <p:nvPr>
            <p:ph type="sldNum" sz="quarter" idx="4294967295"/>
          </p:nvPr>
        </p:nvSpPr>
        <p:spPr bwMode="auto">
          <a:xfrm>
            <a:off x="8229600" y="6553200"/>
            <a:ext cx="609600" cy="304800"/>
          </a:xfrm>
          <a:prstGeom prst="rect">
            <a:avLst/>
          </a:prstGeom>
          <a:noFill/>
          <a:ln>
            <a:miter lim="800000"/>
            <a:headEnd/>
            <a:tailEnd/>
          </a:ln>
        </p:spPr>
        <p:txBody>
          <a:bodyPr/>
          <a:lstStyle/>
          <a:p>
            <a:fld id="{CC46B5D8-B8A7-4BCB-9ACB-1598CBC07412}" type="slidenum">
              <a:rPr lang="en-US" sz="1100"/>
              <a:pPr/>
              <a:t>7</a:t>
            </a:fld>
            <a:endParaRPr lang="en-US" sz="11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idx="4294967295"/>
          </p:nvPr>
        </p:nvSpPr>
        <p:spPr>
          <a:xfrm>
            <a:off x="684213" y="0"/>
            <a:ext cx="7392987"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defRPr/>
            </a:pPr>
            <a:r>
              <a:rPr lang="en-US" sz="2400" b="1" dirty="0" smtClean="0">
                <a:solidFill>
                  <a:schemeClr val="tx1"/>
                </a:solidFill>
                <a:effectLst>
                  <a:outerShdw blurRad="38100" dist="38100" dir="2700000" algn="tl">
                    <a:srgbClr val="000000">
                      <a:alpha val="43137"/>
                    </a:srgbClr>
                  </a:outerShdw>
                </a:effectLst>
              </a:rPr>
              <a:t>What determines divergent trade performance</a:t>
            </a:r>
            <a:r>
              <a:rPr lang="en-US" sz="2800" dirty="0" smtClean="0">
                <a:solidFill>
                  <a:srgbClr val="99CCFF"/>
                </a:solidFill>
              </a:rPr>
              <a:t>?</a:t>
            </a:r>
          </a:p>
        </p:txBody>
      </p:sp>
      <p:sp>
        <p:nvSpPr>
          <p:cNvPr id="3077" name="Rectangle 4"/>
          <p:cNvSpPr>
            <a:spLocks noChangeArrowheads="1"/>
          </p:cNvSpPr>
          <p:nvPr/>
        </p:nvSpPr>
        <p:spPr bwMode="auto">
          <a:xfrm>
            <a:off x="228600" y="1196975"/>
            <a:ext cx="3962400" cy="64135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eaLnBrk="0" hangingPunct="0">
              <a:defRPr/>
            </a:pPr>
            <a:r>
              <a:rPr lang="en-US" altLang="zh-CN" dirty="0">
                <a:solidFill>
                  <a:srgbClr val="FFFF00"/>
                </a:solidFill>
                <a:ea typeface="SimSun" pitchFamily="2" charset="-122"/>
              </a:rPr>
              <a:t>Export concentration index by region</a:t>
            </a:r>
          </a:p>
          <a:p>
            <a:pPr algn="ctr" eaLnBrk="0" hangingPunct="0">
              <a:defRPr/>
            </a:pPr>
            <a:r>
              <a:rPr lang="en-US" altLang="zh-CN" dirty="0">
                <a:solidFill>
                  <a:srgbClr val="FFFF00"/>
                </a:solidFill>
                <a:ea typeface="SimSun" pitchFamily="2" charset="-122"/>
              </a:rPr>
              <a:t>index</a:t>
            </a:r>
            <a:r>
              <a:rPr lang="en-US" altLang="zh-CN" sz="1400" dirty="0">
                <a:solidFill>
                  <a:srgbClr val="FFFF00"/>
                </a:solidFill>
                <a:ea typeface="SimSun" pitchFamily="2" charset="-122"/>
              </a:rPr>
              <a:t> (1995,2011)</a:t>
            </a:r>
          </a:p>
        </p:txBody>
      </p:sp>
      <p:graphicFrame>
        <p:nvGraphicFramePr>
          <p:cNvPr id="1026" name="Object 6"/>
          <p:cNvGraphicFramePr>
            <a:graphicFrameLocks noChangeAspect="1"/>
          </p:cNvGraphicFramePr>
          <p:nvPr/>
        </p:nvGraphicFramePr>
        <p:xfrm>
          <a:off x="179388" y="1773238"/>
          <a:ext cx="4140200" cy="3160712"/>
        </p:xfrm>
        <a:graphic>
          <a:graphicData uri="http://schemas.openxmlformats.org/presentationml/2006/ole">
            <p:oleObj spid="_x0000_s1026" name="Chart" r:id="rId3" imgW="5886298" imgH="3876731" progId="Excel.Sheet.8">
              <p:embed/>
            </p:oleObj>
          </a:graphicData>
        </a:graphic>
      </p:graphicFrame>
      <p:graphicFrame>
        <p:nvGraphicFramePr>
          <p:cNvPr id="1027" name="Object 9"/>
          <p:cNvGraphicFramePr>
            <a:graphicFrameLocks noChangeAspect="1"/>
          </p:cNvGraphicFramePr>
          <p:nvPr/>
        </p:nvGraphicFramePr>
        <p:xfrm>
          <a:off x="4427538" y="1773238"/>
          <a:ext cx="4527550" cy="3170237"/>
        </p:xfrm>
        <a:graphic>
          <a:graphicData uri="http://schemas.openxmlformats.org/presentationml/2006/ole">
            <p:oleObj spid="_x0000_s1027" name="Chart" r:id="rId4" imgW="5886298" imgH="3876731" progId="Excel.Sheet.8">
              <p:embed/>
            </p:oleObj>
          </a:graphicData>
        </a:graphic>
      </p:graphicFrame>
      <p:sp>
        <p:nvSpPr>
          <p:cNvPr id="3078" name="Rectangle 10"/>
          <p:cNvSpPr>
            <a:spLocks noChangeArrowheads="1"/>
          </p:cNvSpPr>
          <p:nvPr/>
        </p:nvSpPr>
        <p:spPr bwMode="auto">
          <a:xfrm>
            <a:off x="4495800" y="1196975"/>
            <a:ext cx="4343400" cy="64135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eaLnBrk="0" hangingPunct="0">
              <a:defRPr/>
            </a:pPr>
            <a:r>
              <a:rPr lang="en-US" altLang="zh-CN" dirty="0">
                <a:solidFill>
                  <a:srgbClr val="FFFF00"/>
                </a:solidFill>
                <a:ea typeface="SimSun" pitchFamily="2" charset="-122"/>
              </a:rPr>
              <a:t>Export concentration index by county and export performance</a:t>
            </a:r>
            <a:r>
              <a:rPr lang="en-US" altLang="zh-CN" sz="1400" dirty="0">
                <a:solidFill>
                  <a:srgbClr val="FFFF00"/>
                </a:solidFill>
                <a:ea typeface="SimSun" pitchFamily="2" charset="-122"/>
              </a:rPr>
              <a:t> (2000-2011)</a:t>
            </a:r>
          </a:p>
        </p:txBody>
      </p:sp>
      <p:sp>
        <p:nvSpPr>
          <p:cNvPr id="1031" name="Rectangle 806"/>
          <p:cNvSpPr>
            <a:spLocks noChangeArrowheads="1"/>
          </p:cNvSpPr>
          <p:nvPr/>
        </p:nvSpPr>
        <p:spPr bwMode="auto">
          <a:xfrm>
            <a:off x="457200" y="5029200"/>
            <a:ext cx="7681913" cy="1524000"/>
          </a:xfrm>
          <a:prstGeom prst="rect">
            <a:avLst/>
          </a:prstGeom>
          <a:solidFill>
            <a:srgbClr val="002060"/>
          </a:solidFill>
          <a:ln w="9525">
            <a:solidFill>
              <a:srgbClr val="002060"/>
            </a:solidFill>
            <a:miter lim="800000"/>
            <a:headEnd/>
            <a:tailEnd/>
          </a:ln>
        </p:spPr>
        <p:txBody>
          <a:bodyPr/>
          <a:lstStyle/>
          <a:p>
            <a:pPr marL="342900" indent="-342900">
              <a:spcBef>
                <a:spcPct val="20000"/>
              </a:spcBef>
              <a:buFontTx/>
              <a:buChar char="•"/>
            </a:pPr>
            <a:r>
              <a:rPr lang="en-US" sz="1600">
                <a:solidFill>
                  <a:srgbClr val="FFFF00"/>
                </a:solidFill>
              </a:rPr>
              <a:t>Arab countries has high export concentration</a:t>
            </a:r>
          </a:p>
          <a:p>
            <a:pPr marL="342900" indent="-342900">
              <a:spcBef>
                <a:spcPct val="20000"/>
              </a:spcBef>
              <a:buFontTx/>
              <a:buChar char="•"/>
            </a:pPr>
            <a:r>
              <a:rPr lang="en-US" sz="1600">
                <a:solidFill>
                  <a:srgbClr val="FFFF00"/>
                </a:solidFill>
              </a:rPr>
              <a:t>Does high export concentration hindering export growth?</a:t>
            </a:r>
          </a:p>
          <a:p>
            <a:pPr marL="742950" lvl="1" indent="-285750" eaLnBrk="0" hangingPunct="0">
              <a:spcBef>
                <a:spcPct val="20000"/>
              </a:spcBef>
              <a:buFontTx/>
              <a:buChar char="–"/>
            </a:pPr>
            <a:r>
              <a:rPr lang="en-US" sz="1600">
                <a:solidFill>
                  <a:srgbClr val="FFFF00"/>
                </a:solidFill>
              </a:rPr>
              <a:t>Empirical Studies .. Yes</a:t>
            </a:r>
            <a:r>
              <a:rPr lang="en-US" sz="1600">
                <a:solidFill>
                  <a:srgbClr val="99CCFF"/>
                </a:solidFill>
              </a:rPr>
              <a:t> </a:t>
            </a:r>
            <a:endParaRPr lang="en-US" sz="1600">
              <a:solidFill>
                <a:srgbClr val="FF3300"/>
              </a:solidFill>
            </a:endParaRPr>
          </a:p>
          <a:p>
            <a:pPr marL="742950" lvl="1" indent="-285750" eaLnBrk="0" hangingPunct="0">
              <a:spcBef>
                <a:spcPct val="20000"/>
              </a:spcBef>
              <a:buFontTx/>
              <a:buChar char="–"/>
            </a:pPr>
            <a:r>
              <a:rPr lang="en-US" sz="1600">
                <a:solidFill>
                  <a:srgbClr val="FFFF00"/>
                </a:solidFill>
              </a:rPr>
              <a:t>Western Asia .. Yes (oil sector), but there are windows for diversification and improvements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219200" y="1981200"/>
            <a:ext cx="6629400" cy="259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002060"/>
                </a:solidFill>
              </a:rPr>
              <a:t>Understanding why intra-Arab trade is low in Arab countries?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4113</TotalTime>
  <Words>1705</Words>
  <Application>Microsoft Office PowerPoint</Application>
  <PresentationFormat>On-screen Show (4:3)</PresentationFormat>
  <Paragraphs>388</Paragraphs>
  <Slides>24</Slides>
  <Notes>7</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24</vt:i4>
      </vt:variant>
    </vt:vector>
  </HeadingPairs>
  <TitlesOfParts>
    <vt:vector size="28" baseType="lpstr">
      <vt:lpstr>1_Default Design</vt:lpstr>
      <vt:lpstr>Custom Design</vt:lpstr>
      <vt:lpstr>2_Default Design</vt:lpstr>
      <vt:lpstr>Chart</vt:lpstr>
      <vt:lpstr>Slide 1</vt:lpstr>
      <vt:lpstr>Slide 2</vt:lpstr>
      <vt:lpstr>Slide 3</vt:lpstr>
      <vt:lpstr>Slide 4</vt:lpstr>
      <vt:lpstr>Institutions &amp; Agreements in support of regional economic integration </vt:lpstr>
      <vt:lpstr>Future actions</vt:lpstr>
      <vt:lpstr>Slide 7</vt:lpstr>
      <vt:lpstr>What determines divergent trade performance?</vt:lpstr>
      <vt:lpstr>Slide 9</vt:lpstr>
      <vt:lpstr>A. High Concentration of Exports (or low diversification level) </vt:lpstr>
      <vt:lpstr>Slide 11</vt:lpstr>
      <vt:lpstr>Trade Complementarity Indices </vt:lpstr>
      <vt:lpstr>Structure of Arab Countries’ Exports </vt:lpstr>
      <vt:lpstr>Slide 14</vt:lpstr>
      <vt:lpstr>Slide 15</vt:lpstr>
      <vt:lpstr>High disparities in terms of macroeconomic and sectoral policies</vt:lpstr>
      <vt:lpstr>Slide 17</vt:lpstr>
      <vt:lpstr>Scenarios definition</vt:lpstr>
      <vt:lpstr>Simulations results: Impacts on trade  </vt:lpstr>
      <vt:lpstr>Simulations results: Impacts on GDP at regional level</vt:lpstr>
      <vt:lpstr>Simulations results: Impacts on GDP at country level</vt:lpstr>
      <vt:lpstr>How to reduce Trade Costs? ESCWA’s activities</vt:lpstr>
      <vt:lpstr>Conclusions</vt:lpstr>
      <vt:lpstr>Slide 24</vt:lpstr>
    </vt:vector>
  </TitlesOfParts>
  <Company>United Nations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Your User Name</cp:lastModifiedBy>
  <cp:revision>412</cp:revision>
  <dcterms:created xsi:type="dcterms:W3CDTF">2008-04-16T08:04:29Z</dcterms:created>
  <dcterms:modified xsi:type="dcterms:W3CDTF">2013-04-09T18:54:34Z</dcterms:modified>
</cp:coreProperties>
</file>