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7" r:id="rId2"/>
    <p:sldId id="258" r:id="rId3"/>
    <p:sldId id="262" r:id="rId4"/>
    <p:sldId id="263" r:id="rId5"/>
    <p:sldId id="264" r:id="rId6"/>
    <p:sldId id="267" r:id="rId7"/>
    <p:sldId id="268" r:id="rId8"/>
    <p:sldId id="269" r:id="rId9"/>
    <p:sldId id="273" r:id="rId10"/>
    <p:sldId id="270" r:id="rId11"/>
    <p:sldId id="271" r:id="rId12"/>
    <p:sldId id="272" r:id="rId13"/>
    <p:sldId id="275" r:id="rId14"/>
    <p:sldId id="274" r:id="rId15"/>
    <p:sldId id="278" r:id="rId16"/>
    <p:sldId id="283" r:id="rId17"/>
    <p:sldId id="285" r:id="rId18"/>
    <p:sldId id="287" r:id="rId19"/>
    <p:sldId id="301" r:id="rId20"/>
    <p:sldId id="295" r:id="rId21"/>
    <p:sldId id="284" r:id="rId22"/>
    <p:sldId id="288" r:id="rId23"/>
    <p:sldId id="290" r:id="rId24"/>
    <p:sldId id="289" r:id="rId25"/>
    <p:sldId id="293" r:id="rId26"/>
    <p:sldId id="294" r:id="rId27"/>
    <p:sldId id="277" r:id="rId28"/>
    <p:sldId id="281" r:id="rId29"/>
    <p:sldId id="286" r:id="rId30"/>
    <p:sldId id="291" r:id="rId31"/>
    <p:sldId id="296" r:id="rId32"/>
    <p:sldId id="297" r:id="rId33"/>
    <p:sldId id="298" r:id="rId34"/>
    <p:sldId id="299" r:id="rId35"/>
    <p:sldId id="300" r:id="rId36"/>
    <p:sldId id="276"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66" d="100"/>
          <a:sy n="66" d="100"/>
        </p:scale>
        <p:origin x="-636" y="-186"/>
      </p:cViewPr>
      <p:guideLst>
        <p:guide orient="horz" pos="2160"/>
        <p:guide pos="2880"/>
      </p:guideLst>
    </p:cSldViewPr>
  </p:slideViewPr>
  <p:outlineViewPr>
    <p:cViewPr>
      <p:scale>
        <a:sx n="33" d="100"/>
        <a:sy n="33" d="100"/>
      </p:scale>
      <p:origin x="24" y="180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E:\&#1575;&#1604;&#1587;&#1603;&#1575;&#1606;%20&#1601;&#1574;&#1575;&#1578;%20&#1604;&#1579;&#1604;&#1575;&#1579;%20&#1587;&#1606;&#1608;&#1575;&#1578;.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E:\&#1575;&#1604;&#1587;&#1603;&#1575;&#1606;%20&#1601;&#1574;&#1575;&#1578;%20&#1604;&#1579;&#1604;&#1575;&#1579;%20&#1587;&#1606;&#1608;&#1575;&#1578;.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E:\&#1575;&#1604;&#1587;&#1603;&#1575;&#1606;%20&#1601;&#1574;&#1575;&#1578;%20&#1604;&#1579;&#1604;&#1575;&#1579;%20&#1587;&#1606;&#1608;&#1575;&#1578;.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E:\&#1575;&#1604;&#1587;&#1603;&#1575;&#1606;%20&#1601;&#1574;&#1575;&#1578;%20&#1604;&#1579;&#1604;&#1575;&#1579;%20&#1587;&#1606;&#1608;&#1575;&#1578;.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E:\&#1575;&#1604;&#1581;&#1575;&#1604;&#1577;%20&#1575;&#1604;&#1578;&#1593;&#1604;&#1610;&#1605;&#1610;&#1607;%20&#1604;&#1579;&#1604;&#1575;&#1579;%20&#1587;&#1606;&#1608;&#1575;&#1578;.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1575;&#1604;&#1581;&#1575;&#1604;&#1577;%20&#1575;&#1604;&#1578;&#1593;&#1604;&#1610;&#1605;&#1610;&#1607;%20&#1604;&#1579;&#1604;&#1575;&#1579;%20&#1587;&#1606;&#1608;&#1575;&#157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1575;&#1604;&#1581;&#1575;&#1604;&#1577;%20&#1575;&#1604;&#1578;&#1593;&#1604;&#1610;&#1605;&#1610;&#1607;%20&#1604;&#1579;&#1604;&#1575;&#1579;%20&#1587;&#1606;&#1608;&#1575;&#1578;.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Owner\Desktop\&#1578;&#1581;&#1604;&#1610;&#1604;%20&#1608;&#1585;&#1602;&#1577;%20&#1575;&#1604;&#1575;&#1587;&#1603;&#1608;&#157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181242855592129E-2"/>
          <c:y val="0.17913507500304185"/>
          <c:w val="0.84497269958043575"/>
          <c:h val="0.64206137122378315"/>
        </c:manualLayout>
      </c:layout>
      <c:barChart>
        <c:barDir val="bar"/>
        <c:grouping val="clustered"/>
        <c:varyColors val="0"/>
        <c:ser>
          <c:idx val="0"/>
          <c:order val="0"/>
          <c:tx>
            <c:strRef>
              <c:f>'1993 (2)'!$D$5:$D$6</c:f>
              <c:strCache>
                <c:ptCount val="1"/>
                <c:pt idx="0">
                  <c:v>1993 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(2)'!$D$7:$D$24</c:f>
              <c:numCache>
                <c:formatCode>General</c:formatCode>
                <c:ptCount val="18"/>
                <c:pt idx="0">
                  <c:v>130207</c:v>
                </c:pt>
                <c:pt idx="1">
                  <c:v>136263</c:v>
                </c:pt>
                <c:pt idx="2">
                  <c:v>122959</c:v>
                </c:pt>
                <c:pt idx="3">
                  <c:v>90319</c:v>
                </c:pt>
                <c:pt idx="4">
                  <c:v>57920</c:v>
                </c:pt>
                <c:pt idx="5">
                  <c:v>40642</c:v>
                </c:pt>
                <c:pt idx="6">
                  <c:v>31989</c:v>
                </c:pt>
                <c:pt idx="7">
                  <c:v>28297</c:v>
                </c:pt>
                <c:pt idx="8">
                  <c:v>23324</c:v>
                </c:pt>
                <c:pt idx="9">
                  <c:v>21330</c:v>
                </c:pt>
                <c:pt idx="10">
                  <c:v>21107</c:v>
                </c:pt>
                <c:pt idx="11">
                  <c:v>13439</c:v>
                </c:pt>
                <c:pt idx="12">
                  <c:v>14949</c:v>
                </c:pt>
                <c:pt idx="13">
                  <c:v>6857</c:v>
                </c:pt>
                <c:pt idx="14">
                  <c:v>6952</c:v>
                </c:pt>
                <c:pt idx="15">
                  <c:v>2718</c:v>
                </c:pt>
                <c:pt idx="16">
                  <c:v>2970</c:v>
                </c:pt>
                <c:pt idx="17">
                  <c:v>2715</c:v>
                </c:pt>
              </c:numCache>
            </c:numRef>
          </c:val>
        </c:ser>
        <c:ser>
          <c:idx val="1"/>
          <c:order val="1"/>
          <c:tx>
            <c:strRef>
              <c:f>'1993 (2)'!$E$5:$E$6</c:f>
              <c:strCache>
                <c:ptCount val="1"/>
                <c:pt idx="0">
                  <c:v>1993 female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(2)'!$E$7:$E$24</c:f>
              <c:numCache>
                <c:formatCode>General</c:formatCode>
                <c:ptCount val="18"/>
                <c:pt idx="0">
                  <c:v>-125408</c:v>
                </c:pt>
                <c:pt idx="1">
                  <c:v>-132395</c:v>
                </c:pt>
                <c:pt idx="2">
                  <c:v>-117889</c:v>
                </c:pt>
                <c:pt idx="3">
                  <c:v>-84990</c:v>
                </c:pt>
                <c:pt idx="4">
                  <c:v>-52490</c:v>
                </c:pt>
                <c:pt idx="5">
                  <c:v>-40139</c:v>
                </c:pt>
                <c:pt idx="6">
                  <c:v>-33108</c:v>
                </c:pt>
                <c:pt idx="7">
                  <c:v>-32406</c:v>
                </c:pt>
                <c:pt idx="8">
                  <c:v>-23576</c:v>
                </c:pt>
                <c:pt idx="9">
                  <c:v>-20965</c:v>
                </c:pt>
                <c:pt idx="10">
                  <c:v>-19549</c:v>
                </c:pt>
                <c:pt idx="11">
                  <c:v>-11003</c:v>
                </c:pt>
                <c:pt idx="12">
                  <c:v>-12124</c:v>
                </c:pt>
                <c:pt idx="13">
                  <c:v>-5921</c:v>
                </c:pt>
                <c:pt idx="14">
                  <c:v>-7211</c:v>
                </c:pt>
                <c:pt idx="15">
                  <c:v>-2698</c:v>
                </c:pt>
                <c:pt idx="16">
                  <c:v>-3257</c:v>
                </c:pt>
                <c:pt idx="17">
                  <c:v>-2900</c:v>
                </c:pt>
              </c:numCache>
            </c:numRef>
          </c:val>
        </c:ser>
        <c:dLbls>
          <c:showLegendKey val="0"/>
          <c:showVal val="0"/>
          <c:showCatName val="0"/>
          <c:showSerName val="0"/>
          <c:showPercent val="0"/>
          <c:showBubbleSize val="0"/>
        </c:dLbls>
        <c:gapWidth val="14"/>
        <c:overlap val="100"/>
        <c:axId val="92751360"/>
        <c:axId val="92752896"/>
      </c:barChart>
      <c:catAx>
        <c:axId val="92751360"/>
        <c:scaling>
          <c:orientation val="minMax"/>
        </c:scaling>
        <c:delete val="1"/>
        <c:axPos val="l"/>
        <c:majorTickMark val="none"/>
        <c:minorTickMark val="none"/>
        <c:tickLblPos val="none"/>
        <c:crossAx val="92752896"/>
        <c:crosses val="autoZero"/>
        <c:auto val="1"/>
        <c:lblAlgn val="ctr"/>
        <c:lblOffset val="100"/>
        <c:noMultiLvlLbl val="0"/>
      </c:catAx>
      <c:valAx>
        <c:axId val="92752896"/>
        <c:scaling>
          <c:orientation val="minMax"/>
        </c:scaling>
        <c:delete val="1"/>
        <c:axPos val="b"/>
        <c:numFmt formatCode="General" sourceLinked="1"/>
        <c:majorTickMark val="none"/>
        <c:minorTickMark val="none"/>
        <c:tickLblPos val="none"/>
        <c:crossAx val="92751360"/>
        <c:crosses val="autoZero"/>
        <c:crossBetween val="midCat"/>
      </c:valAx>
    </c:plotArea>
    <c:legend>
      <c:legendPos val="b"/>
      <c:layout>
        <c:manualLayout>
          <c:xMode val="edge"/>
          <c:yMode val="edge"/>
          <c:x val="0.39335739282589754"/>
          <c:y val="0.88191397057377763"/>
          <c:w val="0.26266793039758918"/>
          <c:h val="0.10124983346085686"/>
        </c:manualLayout>
      </c:layout>
      <c:overlay val="0"/>
      <c:txPr>
        <a:bodyPr/>
        <a:lstStyle/>
        <a:p>
          <a:pPr>
            <a:defRPr b="0"/>
          </a:pPr>
          <a:endParaRPr lang="en-US"/>
        </a:p>
      </c:txPr>
    </c:legend>
    <c:plotVisOnly val="1"/>
    <c:dispBlanksAs val="gap"/>
    <c:showDLblsOverMax val="0"/>
  </c:chart>
  <c:spPr>
    <a:solidFill>
      <a:schemeClr val="accent4">
        <a:lumMod val="20000"/>
        <a:lumOff val="80000"/>
      </a:schemeClr>
    </a:solidFill>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1" i="0"/>
            </a:pPr>
            <a:r>
              <a:rPr lang="ar-OM" b="1" i="0"/>
              <a:t> السكان 1993</a:t>
            </a:r>
            <a:endParaRPr lang="en-GB" b="1" i="0"/>
          </a:p>
        </c:rich>
      </c:tx>
      <c:overlay val="0"/>
    </c:title>
    <c:autoTitleDeleted val="0"/>
    <c:plotArea>
      <c:layout>
        <c:manualLayout>
          <c:layoutTarget val="inner"/>
          <c:xMode val="edge"/>
          <c:yMode val="edge"/>
          <c:x val="6.9181242855592004E-2"/>
          <c:y val="0.17913507500304185"/>
          <c:w val="0.84497269958043575"/>
          <c:h val="0.64206137122378293"/>
        </c:manualLayout>
      </c:layout>
      <c:barChart>
        <c:barDir val="bar"/>
        <c:grouping val="clustered"/>
        <c:varyColors val="0"/>
        <c:ser>
          <c:idx val="0"/>
          <c:order val="0"/>
          <c:tx>
            <c:strRef>
              <c:f>'1993 (2)'!$D$5:$D$6</c:f>
              <c:strCache>
                <c:ptCount val="1"/>
                <c:pt idx="0">
                  <c:v>1993 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(2)'!$D$7:$D$24</c:f>
              <c:numCache>
                <c:formatCode>General</c:formatCode>
                <c:ptCount val="18"/>
                <c:pt idx="0">
                  <c:v>130207</c:v>
                </c:pt>
                <c:pt idx="1">
                  <c:v>136263</c:v>
                </c:pt>
                <c:pt idx="2">
                  <c:v>122959</c:v>
                </c:pt>
                <c:pt idx="3">
                  <c:v>90319</c:v>
                </c:pt>
                <c:pt idx="4">
                  <c:v>57920</c:v>
                </c:pt>
                <c:pt idx="5">
                  <c:v>40642</c:v>
                </c:pt>
                <c:pt idx="6">
                  <c:v>31989</c:v>
                </c:pt>
                <c:pt idx="7">
                  <c:v>28297</c:v>
                </c:pt>
                <c:pt idx="8">
                  <c:v>23324</c:v>
                </c:pt>
                <c:pt idx="9">
                  <c:v>21330</c:v>
                </c:pt>
                <c:pt idx="10">
                  <c:v>21107</c:v>
                </c:pt>
                <c:pt idx="11">
                  <c:v>13439</c:v>
                </c:pt>
                <c:pt idx="12">
                  <c:v>14949</c:v>
                </c:pt>
                <c:pt idx="13">
                  <c:v>6857</c:v>
                </c:pt>
                <c:pt idx="14">
                  <c:v>6952</c:v>
                </c:pt>
                <c:pt idx="15">
                  <c:v>2718</c:v>
                </c:pt>
                <c:pt idx="16">
                  <c:v>2970</c:v>
                </c:pt>
                <c:pt idx="17">
                  <c:v>2715</c:v>
                </c:pt>
              </c:numCache>
            </c:numRef>
          </c:val>
        </c:ser>
        <c:ser>
          <c:idx val="1"/>
          <c:order val="1"/>
          <c:tx>
            <c:strRef>
              <c:f>'1993 (2)'!$E$5:$E$6</c:f>
              <c:strCache>
                <c:ptCount val="1"/>
                <c:pt idx="0">
                  <c:v>1993 female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(2)'!$E$7:$E$24</c:f>
              <c:numCache>
                <c:formatCode>General</c:formatCode>
                <c:ptCount val="18"/>
                <c:pt idx="0">
                  <c:v>-125408</c:v>
                </c:pt>
                <c:pt idx="1">
                  <c:v>-132395</c:v>
                </c:pt>
                <c:pt idx="2">
                  <c:v>-117889</c:v>
                </c:pt>
                <c:pt idx="3">
                  <c:v>-84990</c:v>
                </c:pt>
                <c:pt idx="4">
                  <c:v>-52490</c:v>
                </c:pt>
                <c:pt idx="5">
                  <c:v>-40139</c:v>
                </c:pt>
                <c:pt idx="6">
                  <c:v>-33108</c:v>
                </c:pt>
                <c:pt idx="7">
                  <c:v>-32406</c:v>
                </c:pt>
                <c:pt idx="8">
                  <c:v>-23576</c:v>
                </c:pt>
                <c:pt idx="9">
                  <c:v>-20965</c:v>
                </c:pt>
                <c:pt idx="10">
                  <c:v>-19549</c:v>
                </c:pt>
                <c:pt idx="11">
                  <c:v>-11003</c:v>
                </c:pt>
                <c:pt idx="12">
                  <c:v>-12124</c:v>
                </c:pt>
                <c:pt idx="13">
                  <c:v>-5921</c:v>
                </c:pt>
                <c:pt idx="14">
                  <c:v>-7211</c:v>
                </c:pt>
                <c:pt idx="15">
                  <c:v>-2698</c:v>
                </c:pt>
                <c:pt idx="16">
                  <c:v>-3257</c:v>
                </c:pt>
                <c:pt idx="17">
                  <c:v>-2900</c:v>
                </c:pt>
              </c:numCache>
            </c:numRef>
          </c:val>
        </c:ser>
        <c:dLbls>
          <c:showLegendKey val="0"/>
          <c:showVal val="0"/>
          <c:showCatName val="0"/>
          <c:showSerName val="0"/>
          <c:showPercent val="0"/>
          <c:showBubbleSize val="0"/>
        </c:dLbls>
        <c:gapWidth val="14"/>
        <c:overlap val="100"/>
        <c:axId val="93192960"/>
        <c:axId val="93194496"/>
      </c:barChart>
      <c:catAx>
        <c:axId val="93192960"/>
        <c:scaling>
          <c:orientation val="minMax"/>
        </c:scaling>
        <c:delete val="1"/>
        <c:axPos val="l"/>
        <c:majorTickMark val="none"/>
        <c:minorTickMark val="none"/>
        <c:tickLblPos val="none"/>
        <c:crossAx val="93194496"/>
        <c:crosses val="autoZero"/>
        <c:auto val="1"/>
        <c:lblAlgn val="ctr"/>
        <c:lblOffset val="100"/>
        <c:noMultiLvlLbl val="0"/>
      </c:catAx>
      <c:valAx>
        <c:axId val="93194496"/>
        <c:scaling>
          <c:orientation val="minMax"/>
        </c:scaling>
        <c:delete val="1"/>
        <c:axPos val="b"/>
        <c:numFmt formatCode="General" sourceLinked="1"/>
        <c:majorTickMark val="none"/>
        <c:minorTickMark val="none"/>
        <c:tickLblPos val="none"/>
        <c:crossAx val="93192960"/>
        <c:crosses val="autoZero"/>
        <c:crossBetween val="midCat"/>
      </c:valAx>
    </c:plotArea>
    <c:legend>
      <c:legendPos val="b"/>
      <c:overlay val="0"/>
    </c:legend>
    <c:plotVisOnly val="1"/>
    <c:dispBlanksAs val="gap"/>
    <c:showDLblsOverMax val="0"/>
  </c:chart>
  <c:spPr>
    <a:solidFill>
      <a:schemeClr val="accent4">
        <a:lumMod val="20000"/>
        <a:lumOff val="80000"/>
      </a:schemeClr>
    </a:solidFill>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a:t>السكان 2003</a:t>
            </a:r>
            <a:endParaRPr lang="en-GB"/>
          </a:p>
        </c:rich>
      </c:tx>
      <c:overlay val="0"/>
    </c:title>
    <c:autoTitleDeleted val="0"/>
    <c:plotArea>
      <c:layout/>
      <c:barChart>
        <c:barDir val="bar"/>
        <c:grouping val="clustered"/>
        <c:varyColors val="0"/>
        <c:ser>
          <c:idx val="0"/>
          <c:order val="0"/>
          <c:tx>
            <c:strRef>
              <c:f>'1993 (2)'!$F$5:$F$6</c:f>
              <c:strCache>
                <c:ptCount val="1"/>
                <c:pt idx="0">
                  <c:v>2003 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(2)'!$F$7:$F$24</c:f>
              <c:numCache>
                <c:formatCode>General</c:formatCode>
                <c:ptCount val="18"/>
                <c:pt idx="0">
                  <c:v>109543</c:v>
                </c:pt>
                <c:pt idx="1">
                  <c:v>121220</c:v>
                </c:pt>
                <c:pt idx="2">
                  <c:v>137621</c:v>
                </c:pt>
                <c:pt idx="3">
                  <c:v>130466</c:v>
                </c:pt>
                <c:pt idx="4">
                  <c:v>107482</c:v>
                </c:pt>
                <c:pt idx="5">
                  <c:v>74032</c:v>
                </c:pt>
                <c:pt idx="6">
                  <c:v>47499</c:v>
                </c:pt>
                <c:pt idx="7">
                  <c:v>35741</c:v>
                </c:pt>
                <c:pt idx="8">
                  <c:v>29449</c:v>
                </c:pt>
                <c:pt idx="9">
                  <c:v>23715</c:v>
                </c:pt>
                <c:pt idx="10">
                  <c:v>20383</c:v>
                </c:pt>
                <c:pt idx="11">
                  <c:v>15935</c:v>
                </c:pt>
                <c:pt idx="12">
                  <c:v>17240</c:v>
                </c:pt>
                <c:pt idx="13">
                  <c:v>10389</c:v>
                </c:pt>
                <c:pt idx="14">
                  <c:v>8959</c:v>
                </c:pt>
                <c:pt idx="15">
                  <c:v>3852</c:v>
                </c:pt>
                <c:pt idx="16">
                  <c:v>3611</c:v>
                </c:pt>
                <c:pt idx="17">
                  <c:v>3191</c:v>
                </c:pt>
              </c:numCache>
            </c:numRef>
          </c:val>
        </c:ser>
        <c:ser>
          <c:idx val="1"/>
          <c:order val="1"/>
          <c:tx>
            <c:strRef>
              <c:f>'1993 (2)'!$G$5:$G$6</c:f>
              <c:strCache>
                <c:ptCount val="1"/>
                <c:pt idx="0">
                  <c:v>2003 Female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(2)'!$G$7:$G$24</c:f>
              <c:numCache>
                <c:formatCode>General</c:formatCode>
                <c:ptCount val="18"/>
                <c:pt idx="0">
                  <c:v>-105986</c:v>
                </c:pt>
                <c:pt idx="1">
                  <c:v>-116256</c:v>
                </c:pt>
                <c:pt idx="2">
                  <c:v>-132644</c:v>
                </c:pt>
                <c:pt idx="3">
                  <c:v>-124741</c:v>
                </c:pt>
                <c:pt idx="4">
                  <c:v>-106778</c:v>
                </c:pt>
                <c:pt idx="5">
                  <c:v>-74227</c:v>
                </c:pt>
                <c:pt idx="6">
                  <c:v>-45276</c:v>
                </c:pt>
                <c:pt idx="7">
                  <c:v>-37347</c:v>
                </c:pt>
                <c:pt idx="8">
                  <c:v>-31527</c:v>
                </c:pt>
                <c:pt idx="9">
                  <c:v>-26839</c:v>
                </c:pt>
                <c:pt idx="10">
                  <c:v>-22312</c:v>
                </c:pt>
                <c:pt idx="11">
                  <c:v>-15203</c:v>
                </c:pt>
                <c:pt idx="12">
                  <c:v>-14808</c:v>
                </c:pt>
                <c:pt idx="13">
                  <c:v>-7989</c:v>
                </c:pt>
                <c:pt idx="14">
                  <c:v>-7973</c:v>
                </c:pt>
                <c:pt idx="15">
                  <c:v>-3534</c:v>
                </c:pt>
                <c:pt idx="16">
                  <c:v>-3914</c:v>
                </c:pt>
                <c:pt idx="17">
                  <c:v>-3501</c:v>
                </c:pt>
              </c:numCache>
            </c:numRef>
          </c:val>
        </c:ser>
        <c:dLbls>
          <c:showLegendKey val="0"/>
          <c:showVal val="0"/>
          <c:showCatName val="0"/>
          <c:showSerName val="0"/>
          <c:showPercent val="0"/>
          <c:showBubbleSize val="0"/>
        </c:dLbls>
        <c:gapWidth val="0"/>
        <c:overlap val="85"/>
        <c:axId val="93207552"/>
        <c:axId val="93217536"/>
      </c:barChart>
      <c:catAx>
        <c:axId val="93207552"/>
        <c:scaling>
          <c:orientation val="minMax"/>
        </c:scaling>
        <c:delete val="0"/>
        <c:axPos val="l"/>
        <c:majorTickMark val="none"/>
        <c:minorTickMark val="none"/>
        <c:tickLblPos val="none"/>
        <c:crossAx val="93217536"/>
        <c:crosses val="autoZero"/>
        <c:auto val="1"/>
        <c:lblAlgn val="ctr"/>
        <c:lblOffset val="100"/>
        <c:noMultiLvlLbl val="0"/>
      </c:catAx>
      <c:valAx>
        <c:axId val="93217536"/>
        <c:scaling>
          <c:orientation val="minMax"/>
        </c:scaling>
        <c:delete val="0"/>
        <c:axPos val="b"/>
        <c:numFmt formatCode="General" sourceLinked="1"/>
        <c:majorTickMark val="none"/>
        <c:minorTickMark val="none"/>
        <c:tickLblPos val="none"/>
        <c:crossAx val="93207552"/>
        <c:crosses val="autoZero"/>
        <c:crossBetween val="between"/>
      </c:valAx>
      <c:spPr>
        <a:noFill/>
        <a:ln>
          <a:noFill/>
        </a:ln>
        <a:effectLst>
          <a:outerShdw blurRad="50800" dist="50800" dir="5400000" sx="1000" sy="1000" algn="ctr" rotWithShape="0">
            <a:srgbClr val="000000"/>
          </a:outerShdw>
        </a:effectLst>
      </c:spPr>
    </c:plotArea>
    <c:legend>
      <c:legendPos val="b"/>
      <c:overlay val="0"/>
    </c:legend>
    <c:plotVisOnly val="1"/>
    <c:dispBlanksAs val="gap"/>
    <c:showDLblsOverMax val="0"/>
  </c:chart>
  <c:spPr>
    <a:solidFill>
      <a:srgbClr val="F79646">
        <a:lumMod val="20000"/>
        <a:lumOff val="80000"/>
      </a:srgbClr>
    </a:solidFill>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a:t>السكان 2010</a:t>
            </a:r>
            <a:endParaRPr lang="en-GB"/>
          </a:p>
        </c:rich>
      </c:tx>
      <c:overlay val="0"/>
    </c:title>
    <c:autoTitleDeleted val="0"/>
    <c:plotArea>
      <c:layout>
        <c:manualLayout>
          <c:layoutTarget val="inner"/>
          <c:xMode val="edge"/>
          <c:yMode val="edge"/>
          <c:x val="0.10976594027441525"/>
          <c:y val="0.16192147856517941"/>
          <c:w val="0.78046811945117034"/>
          <c:h val="0.62010207057451305"/>
        </c:manualLayout>
      </c:layout>
      <c:barChart>
        <c:barDir val="bar"/>
        <c:grouping val="clustered"/>
        <c:varyColors val="0"/>
        <c:ser>
          <c:idx val="0"/>
          <c:order val="0"/>
          <c:tx>
            <c:strRef>
              <c:f>'1993 (2)'!$H$5:$H$6</c:f>
              <c:strCache>
                <c:ptCount val="1"/>
                <c:pt idx="0">
                  <c:v>2010 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(2)'!$H$7:$H$24</c:f>
              <c:numCache>
                <c:formatCode>General</c:formatCode>
                <c:ptCount val="18"/>
                <c:pt idx="0">
                  <c:v>150671</c:v>
                </c:pt>
                <c:pt idx="1">
                  <c:v>123362</c:v>
                </c:pt>
                <c:pt idx="2">
                  <c:v>120318</c:v>
                </c:pt>
                <c:pt idx="3">
                  <c:v>132406</c:v>
                </c:pt>
                <c:pt idx="4">
                  <c:v>189959</c:v>
                </c:pt>
                <c:pt idx="5">
                  <c:v>240793</c:v>
                </c:pt>
                <c:pt idx="6">
                  <c:v>184834</c:v>
                </c:pt>
                <c:pt idx="7">
                  <c:v>140659</c:v>
                </c:pt>
                <c:pt idx="8">
                  <c:v>105733</c:v>
                </c:pt>
                <c:pt idx="9">
                  <c:v>73828</c:v>
                </c:pt>
                <c:pt idx="10">
                  <c:v>57134</c:v>
                </c:pt>
                <c:pt idx="11">
                  <c:v>32624</c:v>
                </c:pt>
                <c:pt idx="12">
                  <c:v>21877</c:v>
                </c:pt>
                <c:pt idx="13">
                  <c:v>13330</c:v>
                </c:pt>
                <c:pt idx="14">
                  <c:v>11973</c:v>
                </c:pt>
                <c:pt idx="15">
                  <c:v>5752</c:v>
                </c:pt>
                <c:pt idx="16">
                  <c:v>4015</c:v>
                </c:pt>
                <c:pt idx="17">
                  <c:v>3140</c:v>
                </c:pt>
              </c:numCache>
            </c:numRef>
          </c:val>
        </c:ser>
        <c:ser>
          <c:idx val="1"/>
          <c:order val="1"/>
          <c:tx>
            <c:strRef>
              <c:f>'1993 (2)'!$I$5:$I$6</c:f>
              <c:strCache>
                <c:ptCount val="1"/>
                <c:pt idx="0">
                  <c:v>2010 Female</c:v>
                </c:pt>
              </c:strCache>
            </c:strRef>
          </c:tx>
          <c:invertIfNegative val="0"/>
          <c:cat>
            <c:strRef>
              <c:f>'1993 (2)'!$C$7:$C$24</c:f>
              <c:strCache>
                <c:ptCount val="18"/>
                <c:pt idx="0">
                  <c:v>(0-4)</c:v>
                </c:pt>
                <c:pt idx="1">
                  <c:v>(5-9)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c:v>
                </c:pt>
              </c:strCache>
            </c:strRef>
          </c:cat>
          <c:val>
            <c:numRef>
              <c:f>'1993 (2)'!$I$7:$I$24</c:f>
              <c:numCache>
                <c:formatCode>General</c:formatCode>
                <c:ptCount val="18"/>
                <c:pt idx="0">
                  <c:v>-144474</c:v>
                </c:pt>
                <c:pt idx="1">
                  <c:v>-118633</c:v>
                </c:pt>
                <c:pt idx="2">
                  <c:v>-114379</c:v>
                </c:pt>
                <c:pt idx="3">
                  <c:v>-125216</c:v>
                </c:pt>
                <c:pt idx="4">
                  <c:v>-133436</c:v>
                </c:pt>
                <c:pt idx="5">
                  <c:v>-132141</c:v>
                </c:pt>
                <c:pt idx="6">
                  <c:v>-108978</c:v>
                </c:pt>
                <c:pt idx="7">
                  <c:v>-77876</c:v>
                </c:pt>
                <c:pt idx="8">
                  <c:v>-54752</c:v>
                </c:pt>
                <c:pt idx="9">
                  <c:v>-41190</c:v>
                </c:pt>
                <c:pt idx="10">
                  <c:v>-34173</c:v>
                </c:pt>
                <c:pt idx="11">
                  <c:v>-22289</c:v>
                </c:pt>
                <c:pt idx="12">
                  <c:v>-17931</c:v>
                </c:pt>
                <c:pt idx="13">
                  <c:v>-11949</c:v>
                </c:pt>
                <c:pt idx="14">
                  <c:v>-10158</c:v>
                </c:pt>
                <c:pt idx="15">
                  <c:v>-5194</c:v>
                </c:pt>
                <c:pt idx="16">
                  <c:v>-4414</c:v>
                </c:pt>
                <c:pt idx="17">
                  <c:v>-3888</c:v>
                </c:pt>
              </c:numCache>
            </c:numRef>
          </c:val>
        </c:ser>
        <c:dLbls>
          <c:showLegendKey val="0"/>
          <c:showVal val="0"/>
          <c:showCatName val="0"/>
          <c:showSerName val="0"/>
          <c:showPercent val="0"/>
          <c:showBubbleSize val="0"/>
        </c:dLbls>
        <c:gapWidth val="0"/>
        <c:overlap val="99"/>
        <c:axId val="93242880"/>
        <c:axId val="93244416"/>
      </c:barChart>
      <c:catAx>
        <c:axId val="93242880"/>
        <c:scaling>
          <c:orientation val="minMax"/>
        </c:scaling>
        <c:delete val="0"/>
        <c:axPos val="l"/>
        <c:majorTickMark val="none"/>
        <c:minorTickMark val="none"/>
        <c:tickLblPos val="none"/>
        <c:crossAx val="93244416"/>
        <c:crosses val="autoZero"/>
        <c:auto val="1"/>
        <c:lblAlgn val="ctr"/>
        <c:lblOffset val="100"/>
        <c:noMultiLvlLbl val="0"/>
      </c:catAx>
      <c:valAx>
        <c:axId val="93244416"/>
        <c:scaling>
          <c:orientation val="minMax"/>
        </c:scaling>
        <c:delete val="0"/>
        <c:axPos val="b"/>
        <c:numFmt formatCode="General" sourceLinked="1"/>
        <c:majorTickMark val="none"/>
        <c:minorTickMark val="none"/>
        <c:tickLblPos val="none"/>
        <c:crossAx val="93242880"/>
        <c:crosses val="autoZero"/>
        <c:crossBetween val="between"/>
      </c:valAx>
    </c:plotArea>
    <c:legend>
      <c:legendPos val="b"/>
      <c:overlay val="0"/>
    </c:legend>
    <c:plotVisOnly val="1"/>
    <c:dispBlanksAs val="gap"/>
    <c:showDLblsOverMax val="0"/>
  </c:chart>
  <c:spPr>
    <a:solidFill>
      <a:srgbClr val="F79646">
        <a:lumMod val="20000"/>
        <a:lumOff val="80000"/>
      </a:srgbClr>
    </a:solidFill>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dirty="0" smtClean="0"/>
              <a:t>2010</a:t>
            </a:r>
            <a:endParaRPr lang="en-GB" dirty="0"/>
          </a:p>
        </c:rich>
      </c:tx>
      <c:overlay val="0"/>
    </c:title>
    <c:autoTitleDeleted val="0"/>
    <c:plotArea>
      <c:layout>
        <c:manualLayout>
          <c:layoutTarget val="inner"/>
          <c:xMode val="edge"/>
          <c:yMode val="edge"/>
          <c:x val="8.4842032617844718E-2"/>
          <c:y val="0.20051408429366441"/>
          <c:w val="0.80341237979207503"/>
          <c:h val="0.79948591570633498"/>
        </c:manualLayout>
      </c:layout>
      <c:pieChart>
        <c:varyColors val="1"/>
        <c:ser>
          <c:idx val="0"/>
          <c:order val="0"/>
          <c:dLbls>
            <c:txPr>
              <a:bodyPr/>
              <a:lstStyle/>
              <a:p>
                <a:pPr>
                  <a:defRPr b="1"/>
                </a:pPr>
                <a:endParaRPr lang="en-US"/>
              </a:p>
            </c:txPr>
            <c:showLegendKey val="0"/>
            <c:showVal val="0"/>
            <c:showCatName val="1"/>
            <c:showSerName val="0"/>
            <c:showPercent val="1"/>
            <c:showBubbleSize val="0"/>
            <c:showLeaderLines val="1"/>
          </c:dLbls>
          <c:cat>
            <c:strRef>
              <c:f>Sheet2!$I$4:$I$12</c:f>
              <c:strCache>
                <c:ptCount val="9"/>
                <c:pt idx="0">
                  <c:v>امي</c:v>
                </c:pt>
                <c:pt idx="1">
                  <c:v>يقراء ويكتب</c:v>
                </c:pt>
                <c:pt idx="2">
                  <c:v>ابتدائية</c:v>
                </c:pt>
                <c:pt idx="3">
                  <c:v>اعدادية</c:v>
                </c:pt>
                <c:pt idx="4">
                  <c:v>ثانوية</c:v>
                </c:pt>
                <c:pt idx="5">
                  <c:v>دبلوم</c:v>
                </c:pt>
                <c:pt idx="6">
                  <c:v>بكالوريوس</c:v>
                </c:pt>
                <c:pt idx="7">
                  <c:v>ماجستير</c:v>
                </c:pt>
                <c:pt idx="8">
                  <c:v>دكتوراة</c:v>
                </c:pt>
              </c:strCache>
            </c:strRef>
          </c:cat>
          <c:val>
            <c:numRef>
              <c:f>Sheet2!$H$4:$H$12</c:f>
              <c:numCache>
                <c:formatCode>General</c:formatCode>
                <c:ptCount val="9"/>
                <c:pt idx="0">
                  <c:v>0.12154264574218306</c:v>
                </c:pt>
                <c:pt idx="1">
                  <c:v>7.3836849840363539E-2</c:v>
                </c:pt>
                <c:pt idx="2">
                  <c:v>0.22723043397469486</c:v>
                </c:pt>
                <c:pt idx="3">
                  <c:v>0.15326655066979764</c:v>
                </c:pt>
                <c:pt idx="4">
                  <c:v>0.30442961636569477</c:v>
                </c:pt>
                <c:pt idx="5">
                  <c:v>5.0027535179147591E-2</c:v>
                </c:pt>
                <c:pt idx="6">
                  <c:v>6.2338294170312787E-2</c:v>
                </c:pt>
                <c:pt idx="7">
                  <c:v>6.1178775951484026E-3</c:v>
                </c:pt>
                <c:pt idx="8">
                  <c:v>1.2101964626585822E-3</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solidFill>
      <a:schemeClr val="accent6">
        <a:lumMod val="40000"/>
        <a:lumOff val="60000"/>
      </a:schemeClr>
    </a:solidFill>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dirty="0" smtClean="0"/>
              <a:t>1993</a:t>
            </a:r>
            <a:endParaRPr lang="ar-OM" dirty="0"/>
          </a:p>
        </c:rich>
      </c:tx>
      <c:overlay val="0"/>
    </c:title>
    <c:autoTitleDeleted val="0"/>
    <c:plotArea>
      <c:layout>
        <c:manualLayout>
          <c:layoutTarget val="inner"/>
          <c:xMode val="edge"/>
          <c:yMode val="edge"/>
          <c:x val="0.14974539865940847"/>
          <c:y val="0.22046632295093391"/>
          <c:w val="0.7812388901233196"/>
          <c:h val="0.74665126662009462"/>
        </c:manualLayout>
      </c:layout>
      <c:pieChart>
        <c:varyColors val="1"/>
        <c:ser>
          <c:idx val="0"/>
          <c:order val="0"/>
          <c:tx>
            <c:strRef>
              <c:f>'1993'!$H$6</c:f>
              <c:strCache>
                <c:ptCount val="1"/>
                <c:pt idx="0">
                  <c:v>النسبة من الاجمالي </c:v>
                </c:pt>
              </c:strCache>
            </c:strRef>
          </c:tx>
          <c:dLbls>
            <c:txPr>
              <a:bodyPr/>
              <a:lstStyle/>
              <a:p>
                <a:pPr>
                  <a:defRPr sz="1400" b="1"/>
                </a:pPr>
                <a:endParaRPr lang="en-US"/>
              </a:p>
            </c:txPr>
            <c:showLegendKey val="0"/>
            <c:showVal val="0"/>
            <c:showCatName val="1"/>
            <c:showSerName val="0"/>
            <c:showPercent val="1"/>
            <c:showBubbleSize val="0"/>
            <c:showLeaderLines val="1"/>
          </c:dLbls>
          <c:cat>
            <c:strRef>
              <c:f>'1993'!$J$7:$J$16</c:f>
              <c:strCache>
                <c:ptCount val="10"/>
                <c:pt idx="0">
                  <c:v>امي</c:v>
                </c:pt>
                <c:pt idx="1">
                  <c:v>يقراء ويكتب</c:v>
                </c:pt>
                <c:pt idx="2">
                  <c:v>ابتدائية</c:v>
                </c:pt>
                <c:pt idx="3">
                  <c:v>اعدادية</c:v>
                </c:pt>
                <c:pt idx="4">
                  <c:v>ثانوية</c:v>
                </c:pt>
                <c:pt idx="5">
                  <c:v>دبلوم</c:v>
                </c:pt>
                <c:pt idx="6">
                  <c:v>بكالوريوس</c:v>
                </c:pt>
                <c:pt idx="7">
                  <c:v>ماجستير</c:v>
                </c:pt>
                <c:pt idx="8">
                  <c:v>دكتوراة</c:v>
                </c:pt>
                <c:pt idx="9">
                  <c:v>غير مبين</c:v>
                </c:pt>
              </c:strCache>
            </c:strRef>
          </c:cat>
          <c:val>
            <c:numRef>
              <c:f>'1993'!$H$7:$H$16</c:f>
              <c:numCache>
                <c:formatCode>0.0</c:formatCode>
                <c:ptCount val="10"/>
                <c:pt idx="0">
                  <c:v>31.769231651603338</c:v>
                </c:pt>
                <c:pt idx="1">
                  <c:v>27.946937962548727</c:v>
                </c:pt>
                <c:pt idx="2">
                  <c:v>21.489165788104316</c:v>
                </c:pt>
                <c:pt idx="3">
                  <c:v>10.454944090064906</c:v>
                </c:pt>
                <c:pt idx="4">
                  <c:v>5.4723224183041417</c:v>
                </c:pt>
                <c:pt idx="5">
                  <c:v>1.4633668177689605</c:v>
                </c:pt>
                <c:pt idx="6">
                  <c:v>1.0893130320255529</c:v>
                </c:pt>
                <c:pt idx="7">
                  <c:v>6.1212593317920755E-2</c:v>
                </c:pt>
                <c:pt idx="8">
                  <c:v>1.01151985550908E-2</c:v>
                </c:pt>
                <c:pt idx="9">
                  <c:v>0.24339044770703086</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solidFill>
      <a:schemeClr val="accent3">
        <a:lumMod val="40000"/>
        <a:lumOff val="60000"/>
      </a:schemeClr>
    </a:solidFill>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rgbClr val="FF0000"/>
                </a:solidFill>
              </a:defRPr>
            </a:pPr>
            <a:r>
              <a:rPr lang="ar-OM">
                <a:solidFill>
                  <a:srgbClr val="FF0000"/>
                </a:solidFill>
              </a:rPr>
              <a:t>القطاع</a:t>
            </a:r>
            <a:r>
              <a:rPr lang="ar-OM" baseline="0">
                <a:solidFill>
                  <a:srgbClr val="FF0000"/>
                </a:solidFill>
              </a:rPr>
              <a:t> الحكومي</a:t>
            </a:r>
            <a:endParaRPr lang="en-GB">
              <a:solidFill>
                <a:srgbClr val="FF0000"/>
              </a:solidFill>
            </a:endParaRPr>
          </a:p>
        </c:rich>
      </c:tx>
      <c:layout>
        <c:manualLayout>
          <c:xMode val="edge"/>
          <c:yMode val="edge"/>
          <c:x val="0.36063888888888945"/>
          <c:y val="4.3715846994535519E-3"/>
        </c:manualLayout>
      </c:layout>
      <c:overlay val="0"/>
    </c:title>
    <c:autoTitleDeleted val="0"/>
    <c:plotArea>
      <c:layout>
        <c:manualLayout>
          <c:layoutTarget val="inner"/>
          <c:xMode val="edge"/>
          <c:yMode val="edge"/>
          <c:x val="0.13943285214348231"/>
          <c:y val="0.12201953444344049"/>
          <c:w val="0.84112270341207362"/>
          <c:h val="0.64851082139322735"/>
        </c:manualLayout>
      </c:layout>
      <c:lineChart>
        <c:grouping val="standard"/>
        <c:varyColors val="0"/>
        <c:ser>
          <c:idx val="0"/>
          <c:order val="0"/>
          <c:tx>
            <c:strRef>
              <c:f>العمالة!$E$5</c:f>
              <c:strCache>
                <c:ptCount val="1"/>
                <c:pt idx="0">
                  <c:v>العمانيون</c:v>
                </c:pt>
              </c:strCache>
            </c:strRef>
          </c:tx>
          <c:spPr>
            <a:ln w="47625"/>
          </c:spPr>
          <c:marker>
            <c:symbol val="none"/>
          </c:marker>
          <c:cat>
            <c:numRef>
              <c:f>العمالة!$F$4:$T$4</c:f>
              <c:numCache>
                <c:formatCode>General</c:formatCode>
                <c:ptCount val="1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numCache>
            </c:numRef>
          </c:cat>
          <c:val>
            <c:numRef>
              <c:f>العمالة!$F$5:$T$5</c:f>
              <c:numCache>
                <c:formatCode>General</c:formatCode>
                <c:ptCount val="15"/>
                <c:pt idx="0">
                  <c:v>53038</c:v>
                </c:pt>
                <c:pt idx="1">
                  <c:v>54242</c:v>
                </c:pt>
                <c:pt idx="2">
                  <c:v>55858</c:v>
                </c:pt>
                <c:pt idx="3">
                  <c:v>59774</c:v>
                </c:pt>
                <c:pt idx="4">
                  <c:v>63934</c:v>
                </c:pt>
                <c:pt idx="5">
                  <c:v>68496</c:v>
                </c:pt>
                <c:pt idx="6">
                  <c:v>73766</c:v>
                </c:pt>
                <c:pt idx="7">
                  <c:v>79099</c:v>
                </c:pt>
                <c:pt idx="8">
                  <c:v>83883</c:v>
                </c:pt>
                <c:pt idx="9">
                  <c:v>87891</c:v>
                </c:pt>
                <c:pt idx="10">
                  <c:v>93507</c:v>
                </c:pt>
                <c:pt idx="11">
                  <c:v>99896</c:v>
                </c:pt>
                <c:pt idx="12">
                  <c:v>104927</c:v>
                </c:pt>
                <c:pt idx="13">
                  <c:v>111845</c:v>
                </c:pt>
              </c:numCache>
            </c:numRef>
          </c:val>
          <c:smooth val="0"/>
        </c:ser>
        <c:ser>
          <c:idx val="1"/>
          <c:order val="1"/>
          <c:tx>
            <c:strRef>
              <c:f>العمالة!$E$6</c:f>
              <c:strCache>
                <c:ptCount val="1"/>
                <c:pt idx="0">
                  <c:v>الوافدون</c:v>
                </c:pt>
              </c:strCache>
            </c:strRef>
          </c:tx>
          <c:spPr>
            <a:ln w="44450"/>
          </c:spPr>
          <c:marker>
            <c:symbol val="none"/>
          </c:marker>
          <c:cat>
            <c:numRef>
              <c:f>العمالة!$F$4:$T$4</c:f>
              <c:numCache>
                <c:formatCode>General</c:formatCode>
                <c:ptCount val="1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numCache>
            </c:numRef>
          </c:cat>
          <c:val>
            <c:numRef>
              <c:f>العمالة!$F$6:$T$6</c:f>
              <c:numCache>
                <c:formatCode>General</c:formatCode>
                <c:ptCount val="15"/>
                <c:pt idx="0">
                  <c:v>25239</c:v>
                </c:pt>
                <c:pt idx="1">
                  <c:v>24953</c:v>
                </c:pt>
                <c:pt idx="2">
                  <c:v>25110</c:v>
                </c:pt>
                <c:pt idx="3">
                  <c:v>23131</c:v>
                </c:pt>
                <c:pt idx="4">
                  <c:v>20728</c:v>
                </c:pt>
                <c:pt idx="5">
                  <c:v>19156</c:v>
                </c:pt>
                <c:pt idx="6">
                  <c:v>17417</c:v>
                </c:pt>
                <c:pt idx="7">
                  <c:v>16059</c:v>
                </c:pt>
                <c:pt idx="8">
                  <c:v>15503</c:v>
                </c:pt>
                <c:pt idx="9">
                  <c:v>15816</c:v>
                </c:pt>
                <c:pt idx="10">
                  <c:v>15488</c:v>
                </c:pt>
                <c:pt idx="11">
                  <c:v>14728</c:v>
                </c:pt>
                <c:pt idx="12">
                  <c:v>14063</c:v>
                </c:pt>
                <c:pt idx="13">
                  <c:v>14289</c:v>
                </c:pt>
              </c:numCache>
            </c:numRef>
          </c:val>
          <c:smooth val="0"/>
        </c:ser>
        <c:dLbls>
          <c:showLegendKey val="0"/>
          <c:showVal val="0"/>
          <c:showCatName val="0"/>
          <c:showSerName val="0"/>
          <c:showPercent val="0"/>
          <c:showBubbleSize val="0"/>
        </c:dLbls>
        <c:marker val="1"/>
        <c:smooth val="0"/>
        <c:axId val="93292800"/>
        <c:axId val="93294592"/>
      </c:lineChart>
      <c:catAx>
        <c:axId val="93292800"/>
        <c:scaling>
          <c:orientation val="minMax"/>
        </c:scaling>
        <c:delete val="0"/>
        <c:axPos val="b"/>
        <c:numFmt formatCode="General" sourceLinked="1"/>
        <c:majorTickMark val="none"/>
        <c:minorTickMark val="none"/>
        <c:tickLblPos val="nextTo"/>
        <c:crossAx val="93294592"/>
        <c:crosses val="autoZero"/>
        <c:auto val="1"/>
        <c:lblAlgn val="ctr"/>
        <c:lblOffset val="100"/>
        <c:noMultiLvlLbl val="0"/>
      </c:catAx>
      <c:valAx>
        <c:axId val="93294592"/>
        <c:scaling>
          <c:orientation val="minMax"/>
        </c:scaling>
        <c:delete val="0"/>
        <c:axPos val="l"/>
        <c:majorGridlines/>
        <c:numFmt formatCode="General" sourceLinked="1"/>
        <c:majorTickMark val="none"/>
        <c:minorTickMark val="none"/>
        <c:tickLblPos val="nextTo"/>
        <c:spPr>
          <a:ln w="9525">
            <a:noFill/>
          </a:ln>
        </c:spPr>
        <c:crossAx val="93292800"/>
        <c:crosses val="autoZero"/>
        <c:crossBetween val="between"/>
      </c:valAx>
    </c:plotArea>
    <c:legend>
      <c:legendPos val="b"/>
      <c:overlay val="0"/>
      <c:txPr>
        <a:bodyPr/>
        <a:lstStyle/>
        <a:p>
          <a:pPr>
            <a:defRPr b="1"/>
          </a:pPr>
          <a:endParaRPr lang="en-US"/>
        </a:p>
      </c:txPr>
    </c:legend>
    <c:plotVisOnly val="1"/>
    <c:dispBlanksAs val="gap"/>
    <c:showDLblsOverMax val="0"/>
  </c:chart>
  <c:spPr>
    <a:solidFill>
      <a:schemeClr val="accent2">
        <a:lumMod val="20000"/>
        <a:lumOff val="80000"/>
      </a:schemeClr>
    </a:solidFill>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dirty="0">
                <a:solidFill>
                  <a:srgbClr val="FF0000"/>
                </a:solidFill>
              </a:rPr>
              <a:t>القطاع الخاص</a:t>
            </a:r>
          </a:p>
        </c:rich>
      </c:tx>
      <c:overlay val="0"/>
    </c:title>
    <c:autoTitleDeleted val="0"/>
    <c:plotArea>
      <c:layout>
        <c:manualLayout>
          <c:layoutTarget val="inner"/>
          <c:xMode val="edge"/>
          <c:yMode val="edge"/>
          <c:x val="0.19859662073490814"/>
          <c:y val="0.12759191059149488"/>
          <c:w val="0.80140337926509186"/>
          <c:h val="0.65900154119991394"/>
        </c:manualLayout>
      </c:layout>
      <c:lineChart>
        <c:grouping val="stacked"/>
        <c:varyColors val="0"/>
        <c:ser>
          <c:idx val="0"/>
          <c:order val="0"/>
          <c:tx>
            <c:strRef>
              <c:f>العمالة!$E$8</c:f>
              <c:strCache>
                <c:ptCount val="1"/>
                <c:pt idx="0">
                  <c:v>القطاع الخاص</c:v>
                </c:pt>
              </c:strCache>
            </c:strRef>
          </c:tx>
          <c:spPr>
            <a:ln w="44450">
              <a:solidFill>
                <a:srgbClr val="FF0000"/>
              </a:solidFill>
            </a:ln>
          </c:spPr>
          <c:marker>
            <c:symbol val="none"/>
          </c:marker>
          <c:cat>
            <c:numRef>
              <c:f>العمالة!$F$4:$S$4</c:f>
              <c:numCache>
                <c:formatCode>General</c:formatCod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numCache>
            </c:numRef>
          </c:cat>
          <c:val>
            <c:numRef>
              <c:f>العمالة!$F$8:$S$8</c:f>
              <c:numCache>
                <c:formatCode>General</c:formatCode>
                <c:ptCount val="14"/>
                <c:pt idx="0">
                  <c:v>29122</c:v>
                </c:pt>
                <c:pt idx="1">
                  <c:v>34004</c:v>
                </c:pt>
                <c:pt idx="2">
                  <c:v>46171</c:v>
                </c:pt>
                <c:pt idx="3">
                  <c:v>50660</c:v>
                </c:pt>
                <c:pt idx="4">
                  <c:v>55671</c:v>
                </c:pt>
                <c:pt idx="5">
                  <c:v>60487</c:v>
                </c:pt>
                <c:pt idx="6">
                  <c:v>65879</c:v>
                </c:pt>
                <c:pt idx="7">
                  <c:v>74816</c:v>
                </c:pt>
                <c:pt idx="8">
                  <c:v>87064</c:v>
                </c:pt>
                <c:pt idx="9">
                  <c:v>98537</c:v>
                </c:pt>
                <c:pt idx="10">
                  <c:v>114311</c:v>
                </c:pt>
                <c:pt idx="11">
                  <c:v>131775</c:v>
                </c:pt>
                <c:pt idx="12">
                  <c:v>147194</c:v>
                </c:pt>
                <c:pt idx="13">
                  <c:v>158315</c:v>
                </c:pt>
              </c:numCache>
            </c:numRef>
          </c:val>
          <c:smooth val="0"/>
        </c:ser>
        <c:dLbls>
          <c:showLegendKey val="0"/>
          <c:showVal val="0"/>
          <c:showCatName val="0"/>
          <c:showSerName val="0"/>
          <c:showPercent val="0"/>
          <c:showBubbleSize val="0"/>
        </c:dLbls>
        <c:marker val="1"/>
        <c:smooth val="0"/>
        <c:axId val="93323264"/>
        <c:axId val="93324800"/>
      </c:lineChart>
      <c:catAx>
        <c:axId val="93323264"/>
        <c:scaling>
          <c:orientation val="minMax"/>
        </c:scaling>
        <c:delete val="0"/>
        <c:axPos val="b"/>
        <c:numFmt formatCode="General" sourceLinked="1"/>
        <c:majorTickMark val="out"/>
        <c:minorTickMark val="none"/>
        <c:tickLblPos val="nextTo"/>
        <c:crossAx val="93324800"/>
        <c:crosses val="autoZero"/>
        <c:auto val="1"/>
        <c:lblAlgn val="ctr"/>
        <c:lblOffset val="100"/>
        <c:noMultiLvlLbl val="0"/>
      </c:catAx>
      <c:valAx>
        <c:axId val="93324800"/>
        <c:scaling>
          <c:orientation val="minMax"/>
        </c:scaling>
        <c:delete val="0"/>
        <c:axPos val="l"/>
        <c:majorGridlines/>
        <c:numFmt formatCode="General" sourceLinked="1"/>
        <c:majorTickMark val="out"/>
        <c:minorTickMark val="none"/>
        <c:tickLblPos val="nextTo"/>
        <c:crossAx val="93323264"/>
        <c:crosses val="autoZero"/>
        <c:crossBetween val="between"/>
      </c:valAx>
    </c:plotArea>
    <c:plotVisOnly val="1"/>
    <c:dispBlanksAs val="zero"/>
    <c:showDLblsOverMax val="0"/>
  </c:chart>
  <c:spPr>
    <a:solidFill>
      <a:schemeClr val="accent4">
        <a:lumMod val="20000"/>
        <a:lumOff val="80000"/>
      </a:schemeClr>
    </a:solid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a:t>النسب</a:t>
            </a:r>
            <a:r>
              <a:rPr lang="ar-OM" baseline="0"/>
              <a:t> </a:t>
            </a:r>
            <a:r>
              <a:rPr lang="ar-OM"/>
              <a:t>من الاجمالي </a:t>
            </a:r>
          </a:p>
        </c:rich>
      </c:tx>
      <c:overlay val="0"/>
    </c:title>
    <c:autoTitleDeleted val="0"/>
    <c:plotArea>
      <c:layout>
        <c:manualLayout>
          <c:layoutTarget val="inner"/>
          <c:xMode val="edge"/>
          <c:yMode val="edge"/>
          <c:x val="0.30722173617186782"/>
          <c:y val="0.16588469680375187"/>
          <c:w val="0.40716158744045888"/>
          <c:h val="0.74034564577748463"/>
        </c:manualLayout>
      </c:layout>
      <c:pieChart>
        <c:varyColors val="1"/>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88359349818118"/>
          <c:y val="0.19583335586840278"/>
          <c:w val="0.7135414652115869"/>
          <c:h val="0.80416664413159755"/>
        </c:manualLayout>
      </c:layout>
      <c:pieChart>
        <c:varyColors val="1"/>
        <c:ser>
          <c:idx val="0"/>
          <c:order val="0"/>
          <c:tx>
            <c:strRef>
              <c:f>'1993'!$H$6</c:f>
              <c:strCache>
                <c:ptCount val="1"/>
                <c:pt idx="0">
                  <c:v>النسبة من الاجمالي </c:v>
                </c:pt>
              </c:strCache>
            </c:strRef>
          </c:tx>
          <c:dLbls>
            <c:dLbl>
              <c:idx val="8"/>
              <c:layout>
                <c:manualLayout>
                  <c:x val="0.24526845328544525"/>
                  <c:y val="-3.8592233704679485E-2"/>
                </c:manualLayout>
              </c:layout>
              <c:showLegendKey val="0"/>
              <c:showVal val="0"/>
              <c:showCatName val="1"/>
              <c:showSerName val="0"/>
              <c:showPercent val="1"/>
              <c:showBubbleSize val="0"/>
            </c:dLbl>
            <c:txPr>
              <a:bodyPr/>
              <a:lstStyle/>
              <a:p>
                <a:pPr>
                  <a:defRPr sz="2000" b="1"/>
                </a:pPr>
                <a:endParaRPr lang="en-US"/>
              </a:p>
            </c:txPr>
            <c:showLegendKey val="0"/>
            <c:showVal val="0"/>
            <c:showCatName val="1"/>
            <c:showSerName val="0"/>
            <c:showPercent val="1"/>
            <c:showBubbleSize val="0"/>
            <c:showLeaderLines val="1"/>
          </c:dLbls>
          <c:cat>
            <c:strRef>
              <c:f>'1993'!$J$7:$J$16</c:f>
              <c:strCache>
                <c:ptCount val="10"/>
                <c:pt idx="0">
                  <c:v>امي</c:v>
                </c:pt>
                <c:pt idx="1">
                  <c:v>يقراء ويكتب</c:v>
                </c:pt>
                <c:pt idx="2">
                  <c:v>ابتدائية</c:v>
                </c:pt>
                <c:pt idx="3">
                  <c:v>اعدادية</c:v>
                </c:pt>
                <c:pt idx="4">
                  <c:v>ثانوية</c:v>
                </c:pt>
                <c:pt idx="5">
                  <c:v>دبلوم</c:v>
                </c:pt>
                <c:pt idx="6">
                  <c:v>بكالوريوس</c:v>
                </c:pt>
                <c:pt idx="7">
                  <c:v>ماجستير</c:v>
                </c:pt>
                <c:pt idx="8">
                  <c:v>دكتوراة</c:v>
                </c:pt>
                <c:pt idx="9">
                  <c:v>غير مبين</c:v>
                </c:pt>
              </c:strCache>
            </c:strRef>
          </c:cat>
          <c:val>
            <c:numRef>
              <c:f>'1993'!$H$7:$H$16</c:f>
              <c:numCache>
                <c:formatCode>0.0</c:formatCode>
                <c:ptCount val="10"/>
                <c:pt idx="0">
                  <c:v>31.769231651603317</c:v>
                </c:pt>
                <c:pt idx="1">
                  <c:v>27.946937962548727</c:v>
                </c:pt>
                <c:pt idx="2">
                  <c:v>21.489165788104316</c:v>
                </c:pt>
                <c:pt idx="3">
                  <c:v>10.454944090064918</c:v>
                </c:pt>
                <c:pt idx="4">
                  <c:v>5.4723224183041488</c:v>
                </c:pt>
                <c:pt idx="5">
                  <c:v>1.4633668177689592</c:v>
                </c:pt>
                <c:pt idx="6">
                  <c:v>1.0893130320255529</c:v>
                </c:pt>
                <c:pt idx="7">
                  <c:v>6.121259331792081E-2</c:v>
                </c:pt>
                <c:pt idx="8">
                  <c:v>1.0115198555090792E-2</c:v>
                </c:pt>
                <c:pt idx="9">
                  <c:v>0.24339044770703108</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30266307920211"/>
          <c:y val="0.15352134395663469"/>
          <c:w val="0.85973998245623062"/>
          <c:h val="0.73944936408171535"/>
        </c:manualLayout>
      </c:layout>
      <c:barChart>
        <c:barDir val="col"/>
        <c:grouping val="clustered"/>
        <c:varyColors val="0"/>
        <c:ser>
          <c:idx val="0"/>
          <c:order val="0"/>
          <c:invertIfNegative val="0"/>
          <c:cat>
            <c:numRef>
              <c:f>'الانفاق على التعليم '!$G$23:$U$23</c:f>
              <c:numCache>
                <c:formatCode>General</c:formatCode>
                <c:ptCount val="1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numCache>
            </c:numRef>
          </c:cat>
          <c:val>
            <c:numRef>
              <c:f>'الانفاق على التعليم '!$G$24:$U$24</c:f>
              <c:numCache>
                <c:formatCode>General</c:formatCode>
                <c:ptCount val="15"/>
                <c:pt idx="0">
                  <c:v>168.1</c:v>
                </c:pt>
                <c:pt idx="1">
                  <c:v>179.2</c:v>
                </c:pt>
                <c:pt idx="2">
                  <c:v>186.2</c:v>
                </c:pt>
                <c:pt idx="3">
                  <c:v>196.4</c:v>
                </c:pt>
                <c:pt idx="4">
                  <c:v>217.7</c:v>
                </c:pt>
                <c:pt idx="5">
                  <c:v>228.5</c:v>
                </c:pt>
                <c:pt idx="6">
                  <c:v>255.4</c:v>
                </c:pt>
                <c:pt idx="7">
                  <c:v>278.7</c:v>
                </c:pt>
                <c:pt idx="8">
                  <c:v>303.89999999999969</c:v>
                </c:pt>
                <c:pt idx="9">
                  <c:v>360.6</c:v>
                </c:pt>
                <c:pt idx="10">
                  <c:v>406.5</c:v>
                </c:pt>
                <c:pt idx="11">
                  <c:v>474.5</c:v>
                </c:pt>
                <c:pt idx="12">
                  <c:v>528.6</c:v>
                </c:pt>
                <c:pt idx="13">
                  <c:v>578.1</c:v>
                </c:pt>
                <c:pt idx="14">
                  <c:v>669.5</c:v>
                </c:pt>
              </c:numCache>
            </c:numRef>
          </c:val>
        </c:ser>
        <c:dLbls>
          <c:showLegendKey val="0"/>
          <c:showVal val="0"/>
          <c:showCatName val="0"/>
          <c:showSerName val="0"/>
          <c:showPercent val="0"/>
          <c:showBubbleSize val="0"/>
        </c:dLbls>
        <c:gapWidth val="300"/>
        <c:axId val="92814720"/>
        <c:axId val="92849280"/>
      </c:barChart>
      <c:catAx>
        <c:axId val="92814720"/>
        <c:scaling>
          <c:orientation val="minMax"/>
        </c:scaling>
        <c:delete val="0"/>
        <c:axPos val="b"/>
        <c:numFmt formatCode="General" sourceLinked="1"/>
        <c:majorTickMark val="none"/>
        <c:minorTickMark val="none"/>
        <c:tickLblPos val="nextTo"/>
        <c:crossAx val="92849280"/>
        <c:crosses val="autoZero"/>
        <c:auto val="1"/>
        <c:lblAlgn val="ctr"/>
        <c:lblOffset val="100"/>
        <c:noMultiLvlLbl val="0"/>
      </c:catAx>
      <c:valAx>
        <c:axId val="92849280"/>
        <c:scaling>
          <c:orientation val="minMax"/>
        </c:scaling>
        <c:delete val="0"/>
        <c:axPos val="l"/>
        <c:majorGridlines/>
        <c:title>
          <c:tx>
            <c:rich>
              <a:bodyPr/>
              <a:lstStyle/>
              <a:p>
                <a:pPr>
                  <a:defRPr/>
                </a:pPr>
                <a:r>
                  <a:rPr lang="ar-OM"/>
                  <a:t>مليون</a:t>
                </a:r>
                <a:r>
                  <a:rPr lang="ar-OM" baseline="0"/>
                  <a:t> ريال عماني </a:t>
                </a:r>
                <a:endParaRPr lang="ar-OM"/>
              </a:p>
            </c:rich>
          </c:tx>
          <c:overlay val="0"/>
        </c:title>
        <c:numFmt formatCode="General" sourceLinked="1"/>
        <c:majorTickMark val="out"/>
        <c:minorTickMark val="none"/>
        <c:tickLblPos val="nextTo"/>
        <c:crossAx val="92814720"/>
        <c:crosses val="autoZero"/>
        <c:crossBetween val="between"/>
      </c:valAx>
    </c:plotArea>
    <c:plotVisOnly val="1"/>
    <c:dispBlanksAs val="gap"/>
    <c:showDLblsOverMax val="0"/>
  </c:chart>
  <c:spPr>
    <a:solidFill>
      <a:schemeClr val="accent6">
        <a:lumMod val="40000"/>
        <a:lumOff val="60000"/>
      </a:schemeClr>
    </a:solid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1">
                <a:solidFill>
                  <a:srgbClr val="FF0000"/>
                </a:solidFill>
              </a:defRPr>
            </a:pPr>
            <a:r>
              <a:rPr lang="ar-OM" b="1" dirty="0">
                <a:solidFill>
                  <a:srgbClr val="FF0000"/>
                </a:solidFill>
              </a:rPr>
              <a:t>عدد الطلبة</a:t>
            </a:r>
            <a:r>
              <a:rPr lang="ar-OM" b="1" baseline="0" dirty="0">
                <a:solidFill>
                  <a:srgbClr val="FF0000"/>
                </a:solidFill>
              </a:rPr>
              <a:t> في التعليم العام والاساسي </a:t>
            </a:r>
            <a:endParaRPr lang="ar-OM" b="1" dirty="0">
              <a:solidFill>
                <a:srgbClr val="FF0000"/>
              </a:solidFill>
            </a:endParaRPr>
          </a:p>
        </c:rich>
      </c:tx>
      <c:layout>
        <c:manualLayout>
          <c:xMode val="edge"/>
          <c:yMode val="edge"/>
          <c:x val="0.31019004761212099"/>
          <c:y val="5.1694447743354147E-2"/>
        </c:manualLayout>
      </c:layout>
      <c:overlay val="0"/>
    </c:title>
    <c:autoTitleDeleted val="0"/>
    <c:plotArea>
      <c:layout>
        <c:manualLayout>
          <c:layoutTarget val="inner"/>
          <c:xMode val="edge"/>
          <c:yMode val="edge"/>
          <c:x val="0.12260659856425812"/>
          <c:y val="0.18890055409740547"/>
          <c:w val="0.83572674453348028"/>
          <c:h val="0.6951195683872845"/>
        </c:manualLayout>
      </c:layout>
      <c:barChart>
        <c:barDir val="col"/>
        <c:grouping val="clustered"/>
        <c:varyColors val="0"/>
        <c:ser>
          <c:idx val="2"/>
          <c:order val="0"/>
          <c:tx>
            <c:strRef>
              <c:f>'التعليم '!$K$4</c:f>
              <c:strCache>
                <c:ptCount val="1"/>
                <c:pt idx="0">
                  <c:v>عدد الطلاب</c:v>
                </c:pt>
              </c:strCache>
            </c:strRef>
          </c:tx>
          <c:invertIfNegative val="0"/>
          <c:cat>
            <c:numRef>
              <c:f>'التعليم '!$N$5:$N$12</c:f>
              <c:numCache>
                <c:formatCode>General</c:formatCode>
                <c:ptCount val="8"/>
                <c:pt idx="0">
                  <c:v>1980</c:v>
                </c:pt>
                <c:pt idx="1">
                  <c:v>1985</c:v>
                </c:pt>
                <c:pt idx="2">
                  <c:v>1990</c:v>
                </c:pt>
                <c:pt idx="3">
                  <c:v>1995</c:v>
                </c:pt>
                <c:pt idx="4">
                  <c:v>2000</c:v>
                </c:pt>
                <c:pt idx="5">
                  <c:v>2005</c:v>
                </c:pt>
                <c:pt idx="6">
                  <c:v>2009</c:v>
                </c:pt>
                <c:pt idx="7">
                  <c:v>2010</c:v>
                </c:pt>
              </c:numCache>
            </c:numRef>
          </c:cat>
          <c:val>
            <c:numRef>
              <c:f>'التعليم '!$K$5:$K$12</c:f>
              <c:numCache>
                <c:formatCode>General</c:formatCode>
                <c:ptCount val="8"/>
                <c:pt idx="0">
                  <c:v>106032</c:v>
                </c:pt>
                <c:pt idx="1">
                  <c:v>218914</c:v>
                </c:pt>
                <c:pt idx="2">
                  <c:v>355986</c:v>
                </c:pt>
                <c:pt idx="3">
                  <c:v>488797</c:v>
                </c:pt>
                <c:pt idx="4">
                  <c:v>554845</c:v>
                </c:pt>
                <c:pt idx="5">
                  <c:v>568074</c:v>
                </c:pt>
                <c:pt idx="6">
                  <c:v>531393</c:v>
                </c:pt>
                <c:pt idx="7">
                  <c:v>522520</c:v>
                </c:pt>
              </c:numCache>
            </c:numRef>
          </c:val>
        </c:ser>
        <c:dLbls>
          <c:showLegendKey val="0"/>
          <c:showVal val="0"/>
          <c:showCatName val="0"/>
          <c:showSerName val="0"/>
          <c:showPercent val="0"/>
          <c:showBubbleSize val="0"/>
        </c:dLbls>
        <c:gapWidth val="150"/>
        <c:axId val="92870144"/>
        <c:axId val="92871680"/>
      </c:barChart>
      <c:catAx>
        <c:axId val="92870144"/>
        <c:scaling>
          <c:orientation val="minMax"/>
        </c:scaling>
        <c:delete val="0"/>
        <c:axPos val="b"/>
        <c:numFmt formatCode="General" sourceLinked="1"/>
        <c:majorTickMark val="out"/>
        <c:minorTickMark val="none"/>
        <c:tickLblPos val="nextTo"/>
        <c:crossAx val="92871680"/>
        <c:crosses val="autoZero"/>
        <c:auto val="1"/>
        <c:lblAlgn val="ctr"/>
        <c:lblOffset val="100"/>
        <c:noMultiLvlLbl val="0"/>
      </c:catAx>
      <c:valAx>
        <c:axId val="92871680"/>
        <c:scaling>
          <c:orientation val="minMax"/>
        </c:scaling>
        <c:delete val="0"/>
        <c:axPos val="l"/>
        <c:majorGridlines/>
        <c:numFmt formatCode="General" sourceLinked="1"/>
        <c:majorTickMark val="out"/>
        <c:minorTickMark val="none"/>
        <c:tickLblPos val="nextTo"/>
        <c:crossAx val="92870144"/>
        <c:crosses val="autoZero"/>
        <c:crossBetween val="between"/>
      </c:valAx>
    </c:plotArea>
    <c:plotVisOnly val="1"/>
    <c:dispBlanksAs val="gap"/>
    <c:showDLblsOverMax val="0"/>
  </c:chart>
  <c:spPr>
    <a:solidFill>
      <a:schemeClr val="tx2">
        <a:lumMod val="20000"/>
        <a:lumOff val="80000"/>
      </a:schemeClr>
    </a:solidFill>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ar-OM" b="1">
                <a:solidFill>
                  <a:srgbClr val="FF0000"/>
                </a:solidFill>
              </a:rPr>
              <a:t>عدد المدارس</a:t>
            </a:r>
            <a:r>
              <a:rPr lang="ar-OM" b="1" baseline="0">
                <a:solidFill>
                  <a:srgbClr val="FF0000"/>
                </a:solidFill>
              </a:rPr>
              <a:t> في السلطنة </a:t>
            </a:r>
            <a:endParaRPr lang="ar-OM" b="1">
              <a:solidFill>
                <a:srgbClr val="FF0000"/>
              </a:solidFill>
            </a:endParaRPr>
          </a:p>
        </c:rich>
      </c:tx>
      <c:layout>
        <c:manualLayout>
          <c:xMode val="edge"/>
          <c:yMode val="edge"/>
          <c:x val="0.35796403359115492"/>
          <c:y val="2.3148276734683799E-2"/>
        </c:manualLayout>
      </c:layout>
      <c:overlay val="0"/>
    </c:title>
    <c:autoTitleDeleted val="0"/>
    <c:plotArea>
      <c:layout>
        <c:manualLayout>
          <c:layoutTarget val="inner"/>
          <c:xMode val="edge"/>
          <c:yMode val="edge"/>
          <c:x val="0.13768780031164277"/>
          <c:y val="0.16251166520851479"/>
          <c:w val="0.80283346071583039"/>
          <c:h val="0.72150845727617674"/>
        </c:manualLayout>
      </c:layout>
      <c:barChart>
        <c:barDir val="col"/>
        <c:grouping val="clustered"/>
        <c:varyColors val="0"/>
        <c:ser>
          <c:idx val="4"/>
          <c:order val="0"/>
          <c:tx>
            <c:strRef>
              <c:f>'التعليم '!$M$4</c:f>
              <c:strCache>
                <c:ptCount val="1"/>
                <c:pt idx="0">
                  <c:v>عدد المدارس</c:v>
                </c:pt>
              </c:strCache>
            </c:strRef>
          </c:tx>
          <c:invertIfNegative val="0"/>
          <c:cat>
            <c:numRef>
              <c:f>'التعليم '!$N$5:$N$12</c:f>
              <c:numCache>
                <c:formatCode>General</c:formatCode>
                <c:ptCount val="8"/>
                <c:pt idx="0">
                  <c:v>1980</c:v>
                </c:pt>
                <c:pt idx="1">
                  <c:v>1985</c:v>
                </c:pt>
                <c:pt idx="2">
                  <c:v>1990</c:v>
                </c:pt>
                <c:pt idx="3">
                  <c:v>1995</c:v>
                </c:pt>
                <c:pt idx="4">
                  <c:v>2000</c:v>
                </c:pt>
                <c:pt idx="5">
                  <c:v>2005</c:v>
                </c:pt>
                <c:pt idx="6">
                  <c:v>2009</c:v>
                </c:pt>
                <c:pt idx="7">
                  <c:v>2010</c:v>
                </c:pt>
              </c:numCache>
            </c:numRef>
          </c:cat>
          <c:val>
            <c:numRef>
              <c:f>'التعليم '!$M$5:$M$12</c:f>
              <c:numCache>
                <c:formatCode>General</c:formatCode>
                <c:ptCount val="8"/>
                <c:pt idx="0">
                  <c:v>373</c:v>
                </c:pt>
                <c:pt idx="1">
                  <c:v>588</c:v>
                </c:pt>
                <c:pt idx="2">
                  <c:v>779</c:v>
                </c:pt>
                <c:pt idx="3">
                  <c:v>953</c:v>
                </c:pt>
                <c:pt idx="4">
                  <c:v>993</c:v>
                </c:pt>
                <c:pt idx="5">
                  <c:v>1046</c:v>
                </c:pt>
                <c:pt idx="6">
                  <c:v>1040</c:v>
                </c:pt>
                <c:pt idx="7">
                  <c:v>1040</c:v>
                </c:pt>
              </c:numCache>
            </c:numRef>
          </c:val>
        </c:ser>
        <c:dLbls>
          <c:showLegendKey val="0"/>
          <c:showVal val="0"/>
          <c:showCatName val="0"/>
          <c:showSerName val="0"/>
          <c:showPercent val="0"/>
          <c:showBubbleSize val="0"/>
        </c:dLbls>
        <c:gapWidth val="150"/>
        <c:axId val="92909568"/>
        <c:axId val="92911104"/>
      </c:barChart>
      <c:catAx>
        <c:axId val="92909568"/>
        <c:scaling>
          <c:orientation val="minMax"/>
        </c:scaling>
        <c:delete val="0"/>
        <c:axPos val="b"/>
        <c:numFmt formatCode="General" sourceLinked="1"/>
        <c:majorTickMark val="out"/>
        <c:minorTickMark val="none"/>
        <c:tickLblPos val="nextTo"/>
        <c:crossAx val="92911104"/>
        <c:crosses val="autoZero"/>
        <c:auto val="1"/>
        <c:lblAlgn val="ctr"/>
        <c:lblOffset val="100"/>
        <c:noMultiLvlLbl val="0"/>
      </c:catAx>
      <c:valAx>
        <c:axId val="92911104"/>
        <c:scaling>
          <c:orientation val="minMax"/>
        </c:scaling>
        <c:delete val="0"/>
        <c:axPos val="l"/>
        <c:majorGridlines/>
        <c:numFmt formatCode="General" sourceLinked="1"/>
        <c:majorTickMark val="out"/>
        <c:minorTickMark val="none"/>
        <c:tickLblPos val="nextTo"/>
        <c:crossAx val="92909568"/>
        <c:crosses val="autoZero"/>
        <c:crossBetween val="between"/>
      </c:valAx>
    </c:plotArea>
    <c:plotVisOnly val="1"/>
    <c:dispBlanksAs val="zero"/>
    <c:showDLblsOverMax val="0"/>
  </c:chart>
  <c:spPr>
    <a:solidFill>
      <a:srgbClr val="C0504D">
        <a:lumMod val="20000"/>
        <a:lumOff val="80000"/>
      </a:srgbClr>
    </a:solidFill>
    <a:ln>
      <a:solidFill>
        <a:schemeClr val="accent1"/>
      </a:solid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ar-OM" sz="2000">
                <a:solidFill>
                  <a:srgbClr val="FF0000"/>
                </a:solidFill>
              </a:rPr>
              <a:t>عدد المعلمين</a:t>
            </a:r>
          </a:p>
        </c:rich>
      </c:tx>
      <c:overlay val="0"/>
    </c:title>
    <c:autoTitleDeleted val="0"/>
    <c:plotArea>
      <c:layout>
        <c:manualLayout>
          <c:layoutTarget val="inner"/>
          <c:xMode val="edge"/>
          <c:yMode val="edge"/>
          <c:x val="0.13943285214348244"/>
          <c:y val="0.13010425780110821"/>
          <c:w val="0.76692979002624673"/>
          <c:h val="0.74928623505395153"/>
        </c:manualLayout>
      </c:layout>
      <c:barChart>
        <c:barDir val="col"/>
        <c:grouping val="clustered"/>
        <c:varyColors val="0"/>
        <c:ser>
          <c:idx val="1"/>
          <c:order val="0"/>
          <c:tx>
            <c:strRef>
              <c:f>'التعليم '!$J$4</c:f>
              <c:strCache>
                <c:ptCount val="1"/>
                <c:pt idx="0">
                  <c:v>عدد المعلمين</c:v>
                </c:pt>
              </c:strCache>
            </c:strRef>
          </c:tx>
          <c:invertIfNegative val="0"/>
          <c:cat>
            <c:numRef>
              <c:f>'التعليم '!$N$5:$N$12</c:f>
              <c:numCache>
                <c:formatCode>General</c:formatCode>
                <c:ptCount val="8"/>
                <c:pt idx="0">
                  <c:v>1980</c:v>
                </c:pt>
                <c:pt idx="1">
                  <c:v>1985</c:v>
                </c:pt>
                <c:pt idx="2">
                  <c:v>1990</c:v>
                </c:pt>
                <c:pt idx="3">
                  <c:v>1995</c:v>
                </c:pt>
                <c:pt idx="4">
                  <c:v>2000</c:v>
                </c:pt>
                <c:pt idx="5">
                  <c:v>2005</c:v>
                </c:pt>
                <c:pt idx="6">
                  <c:v>2009</c:v>
                </c:pt>
                <c:pt idx="7">
                  <c:v>2010</c:v>
                </c:pt>
              </c:numCache>
            </c:numRef>
          </c:cat>
          <c:val>
            <c:numRef>
              <c:f>'التعليم '!$J$5:$J$12</c:f>
              <c:numCache>
                <c:formatCode>General</c:formatCode>
                <c:ptCount val="8"/>
                <c:pt idx="0">
                  <c:v>5150</c:v>
                </c:pt>
                <c:pt idx="1">
                  <c:v>9793</c:v>
                </c:pt>
                <c:pt idx="2">
                  <c:v>15121</c:v>
                </c:pt>
                <c:pt idx="3">
                  <c:v>22292</c:v>
                </c:pt>
                <c:pt idx="4">
                  <c:v>26416</c:v>
                </c:pt>
                <c:pt idx="5">
                  <c:v>37500</c:v>
                </c:pt>
                <c:pt idx="6">
                  <c:v>44506</c:v>
                </c:pt>
                <c:pt idx="7">
                  <c:v>45142</c:v>
                </c:pt>
              </c:numCache>
            </c:numRef>
          </c:val>
        </c:ser>
        <c:dLbls>
          <c:showLegendKey val="0"/>
          <c:showVal val="0"/>
          <c:showCatName val="0"/>
          <c:showSerName val="0"/>
          <c:showPercent val="0"/>
          <c:showBubbleSize val="0"/>
        </c:dLbls>
        <c:gapWidth val="150"/>
        <c:axId val="92670208"/>
        <c:axId val="92692480"/>
      </c:barChart>
      <c:catAx>
        <c:axId val="92670208"/>
        <c:scaling>
          <c:orientation val="minMax"/>
        </c:scaling>
        <c:delete val="0"/>
        <c:axPos val="b"/>
        <c:numFmt formatCode="General" sourceLinked="1"/>
        <c:majorTickMark val="out"/>
        <c:minorTickMark val="none"/>
        <c:tickLblPos val="nextTo"/>
        <c:crossAx val="92692480"/>
        <c:crosses val="autoZero"/>
        <c:auto val="1"/>
        <c:lblAlgn val="ctr"/>
        <c:lblOffset val="100"/>
        <c:noMultiLvlLbl val="0"/>
      </c:catAx>
      <c:valAx>
        <c:axId val="92692480"/>
        <c:scaling>
          <c:orientation val="minMax"/>
        </c:scaling>
        <c:delete val="0"/>
        <c:axPos val="l"/>
        <c:majorGridlines/>
        <c:numFmt formatCode="General" sourceLinked="1"/>
        <c:majorTickMark val="out"/>
        <c:minorTickMark val="none"/>
        <c:tickLblPos val="nextTo"/>
        <c:crossAx val="92670208"/>
        <c:crosses val="autoZero"/>
        <c:crossBetween val="between"/>
      </c:valAx>
    </c:plotArea>
    <c:plotVisOnly val="1"/>
    <c:dispBlanksAs val="gap"/>
    <c:showDLblsOverMax val="0"/>
  </c:chart>
  <c:spPr>
    <a:solidFill>
      <a:schemeClr val="bg2">
        <a:lumMod val="75000"/>
      </a:schemeClr>
    </a:solidFill>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575065616797923"/>
          <c:y val="0.14266424898780417"/>
          <c:w val="0.76056714785651758"/>
          <c:h val="0.7190547869213505"/>
        </c:manualLayout>
      </c:layout>
      <c:lineChart>
        <c:grouping val="standard"/>
        <c:varyColors val="0"/>
        <c:ser>
          <c:idx val="0"/>
          <c:order val="0"/>
          <c:spPr>
            <a:ln w="41275">
              <a:solidFill>
                <a:srgbClr val="FF0000"/>
              </a:solidFill>
            </a:ln>
          </c:spPr>
          <c:marker>
            <c:symbol val="none"/>
          </c:marker>
          <c:cat>
            <c:numRef>
              <c:f>Sheet2!$D$5:$Q$5</c:f>
              <c:numCache>
                <c:formatCode>General</c:formatCode>
                <c:ptCount val="14"/>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numCache>
            </c:numRef>
          </c:cat>
          <c:val>
            <c:numRef>
              <c:f>Sheet2!$D$11:$Q$11</c:f>
              <c:numCache>
                <c:formatCode>General</c:formatCode>
                <c:ptCount val="14"/>
                <c:pt idx="0">
                  <c:v>21000</c:v>
                </c:pt>
                <c:pt idx="1">
                  <c:v>26000</c:v>
                </c:pt>
                <c:pt idx="2">
                  <c:v>32000</c:v>
                </c:pt>
                <c:pt idx="3">
                  <c:v>36000</c:v>
                </c:pt>
                <c:pt idx="4">
                  <c:v>42000</c:v>
                </c:pt>
                <c:pt idx="5">
                  <c:v>47000</c:v>
                </c:pt>
                <c:pt idx="6">
                  <c:v>52000</c:v>
                </c:pt>
                <c:pt idx="7">
                  <c:v>59000</c:v>
                </c:pt>
                <c:pt idx="8">
                  <c:v>65000</c:v>
                </c:pt>
                <c:pt idx="9">
                  <c:v>70000</c:v>
                </c:pt>
                <c:pt idx="10">
                  <c:v>80000</c:v>
                </c:pt>
                <c:pt idx="11">
                  <c:v>92000</c:v>
                </c:pt>
                <c:pt idx="12">
                  <c:v>95000</c:v>
                </c:pt>
                <c:pt idx="13">
                  <c:v>102000</c:v>
                </c:pt>
              </c:numCache>
            </c:numRef>
          </c:val>
          <c:smooth val="0"/>
        </c:ser>
        <c:dLbls>
          <c:showLegendKey val="0"/>
          <c:showVal val="0"/>
          <c:showCatName val="0"/>
          <c:showSerName val="0"/>
          <c:showPercent val="0"/>
          <c:showBubbleSize val="0"/>
        </c:dLbls>
        <c:marker val="1"/>
        <c:smooth val="0"/>
        <c:axId val="92726016"/>
        <c:axId val="92727552"/>
      </c:lineChart>
      <c:catAx>
        <c:axId val="92726016"/>
        <c:scaling>
          <c:orientation val="minMax"/>
        </c:scaling>
        <c:delete val="0"/>
        <c:axPos val="b"/>
        <c:numFmt formatCode="General" sourceLinked="1"/>
        <c:majorTickMark val="out"/>
        <c:minorTickMark val="none"/>
        <c:tickLblPos val="nextTo"/>
        <c:txPr>
          <a:bodyPr/>
          <a:lstStyle/>
          <a:p>
            <a:pPr>
              <a:defRPr b="1"/>
            </a:pPr>
            <a:endParaRPr lang="en-US"/>
          </a:p>
        </c:txPr>
        <c:crossAx val="92727552"/>
        <c:crosses val="autoZero"/>
        <c:auto val="1"/>
        <c:lblAlgn val="ctr"/>
        <c:lblOffset val="100"/>
        <c:noMultiLvlLbl val="0"/>
      </c:catAx>
      <c:valAx>
        <c:axId val="92727552"/>
        <c:scaling>
          <c:orientation val="minMax"/>
        </c:scaling>
        <c:delete val="0"/>
        <c:axPos val="l"/>
        <c:majorGridlines/>
        <c:numFmt formatCode="General" sourceLinked="1"/>
        <c:majorTickMark val="out"/>
        <c:minorTickMark val="none"/>
        <c:tickLblPos val="nextTo"/>
        <c:crossAx val="92726016"/>
        <c:crosses val="autoZero"/>
        <c:crossBetween val="between"/>
      </c:valAx>
      <c:spPr>
        <a:solidFill>
          <a:schemeClr val="accent4">
            <a:lumMod val="20000"/>
            <a:lumOff val="80000"/>
          </a:schemeClr>
        </a:solidFill>
      </c:spPr>
    </c:plotArea>
    <c:plotVisOnly val="1"/>
    <c:dispBlanksAs val="gap"/>
    <c:showDLblsOverMax val="0"/>
  </c:chart>
  <c:spPr>
    <a:solidFill>
      <a:schemeClr val="accent6">
        <a:lumMod val="20000"/>
        <a:lumOff val="80000"/>
      </a:schemeClr>
    </a:solidFill>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1979396325459322"/>
          <c:y val="0.18890055409740525"/>
          <c:w val="0.81012423447069304"/>
          <c:h val="0.56625437445319515"/>
        </c:manualLayout>
      </c:layout>
      <c:barChart>
        <c:barDir val="col"/>
        <c:grouping val="clustered"/>
        <c:varyColors val="0"/>
        <c:ser>
          <c:idx val="0"/>
          <c:order val="0"/>
          <c:tx>
            <c:strRef>
              <c:f>'محو الامية '!$I$3</c:f>
              <c:strCache>
                <c:ptCount val="1"/>
                <c:pt idx="0">
                  <c:v>عدد الدارسين في مراكز محو الامية </c:v>
                </c:pt>
              </c:strCache>
            </c:strRef>
          </c:tx>
          <c:invertIfNegative val="0"/>
          <c:cat>
            <c:strRef>
              <c:f>'محو الامية '!$H$4:$H$8</c:f>
              <c:strCache>
                <c:ptCount val="5"/>
                <c:pt idx="0">
                  <c:v>2005/2006</c:v>
                </c:pt>
                <c:pt idx="1">
                  <c:v>2006/2007</c:v>
                </c:pt>
                <c:pt idx="2">
                  <c:v>2007/2008</c:v>
                </c:pt>
                <c:pt idx="3">
                  <c:v>2008/2009</c:v>
                </c:pt>
                <c:pt idx="4">
                  <c:v>2009/2010</c:v>
                </c:pt>
              </c:strCache>
            </c:strRef>
          </c:cat>
          <c:val>
            <c:numRef>
              <c:f>'محو الامية '!$I$4:$I$8</c:f>
              <c:numCache>
                <c:formatCode>General</c:formatCode>
                <c:ptCount val="5"/>
                <c:pt idx="0">
                  <c:v>10726</c:v>
                </c:pt>
                <c:pt idx="1">
                  <c:v>13705</c:v>
                </c:pt>
                <c:pt idx="2">
                  <c:v>11460</c:v>
                </c:pt>
                <c:pt idx="3">
                  <c:v>10990</c:v>
                </c:pt>
                <c:pt idx="4">
                  <c:v>9265</c:v>
                </c:pt>
              </c:numCache>
            </c:numRef>
          </c:val>
        </c:ser>
        <c:dLbls>
          <c:showLegendKey val="0"/>
          <c:showVal val="0"/>
          <c:showCatName val="0"/>
          <c:showSerName val="0"/>
          <c:showPercent val="0"/>
          <c:showBubbleSize val="0"/>
        </c:dLbls>
        <c:gapWidth val="150"/>
        <c:axId val="92616960"/>
        <c:axId val="92618752"/>
      </c:barChart>
      <c:catAx>
        <c:axId val="92616960"/>
        <c:scaling>
          <c:orientation val="minMax"/>
        </c:scaling>
        <c:delete val="0"/>
        <c:axPos val="b"/>
        <c:majorTickMark val="out"/>
        <c:minorTickMark val="none"/>
        <c:tickLblPos val="nextTo"/>
        <c:crossAx val="92618752"/>
        <c:crosses val="autoZero"/>
        <c:auto val="1"/>
        <c:lblAlgn val="ctr"/>
        <c:lblOffset val="100"/>
        <c:noMultiLvlLbl val="0"/>
      </c:catAx>
      <c:valAx>
        <c:axId val="92618752"/>
        <c:scaling>
          <c:orientation val="minMax"/>
        </c:scaling>
        <c:delete val="0"/>
        <c:axPos val="l"/>
        <c:majorGridlines/>
        <c:numFmt formatCode="General" sourceLinked="1"/>
        <c:majorTickMark val="out"/>
        <c:minorTickMark val="none"/>
        <c:tickLblPos val="nextTo"/>
        <c:crossAx val="92616960"/>
        <c:crosses val="autoZero"/>
        <c:crossBetween val="between"/>
      </c:valAx>
    </c:plotArea>
    <c:plotVisOnly val="1"/>
    <c:dispBlanksAs val="gap"/>
    <c:showDLblsOverMax val="0"/>
  </c:chart>
  <c:spPr>
    <a:solidFill>
      <a:schemeClr val="accent2">
        <a:lumMod val="60000"/>
        <a:lumOff val="40000"/>
      </a:schemeClr>
    </a:solidFill>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6534EF-4203-4239-B707-2EB225D08550}" type="datetimeFigureOut">
              <a:rPr lang="en-GB" smtClean="0"/>
              <a:pPr/>
              <a:t>27/09/2012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071CCC-4ED7-479F-84D8-E42E7B1B8C4F}" type="slidenum">
              <a:rPr lang="en-GB" smtClean="0"/>
              <a:pPr/>
              <a:t>‹#›</a:t>
            </a:fld>
            <a:endParaRPr lang="en-GB"/>
          </a:p>
        </p:txBody>
      </p:sp>
    </p:spTree>
    <p:extLst>
      <p:ext uri="{BB962C8B-B14F-4D97-AF65-F5344CB8AC3E}">
        <p14:creationId xmlns:p14="http://schemas.microsoft.com/office/powerpoint/2010/main" val="3771832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3071CCC-4ED7-479F-84D8-E42E7B1B8C4F}" type="slidenum">
              <a:rPr lang="en-GB" smtClean="0"/>
              <a:pPr/>
              <a:t>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A7D39A-C0EB-484F-8BA3-80704834A583}" type="datetimeFigureOut">
              <a:rPr lang="en-GB" smtClean="0"/>
              <a:pPr/>
              <a:t>27/09/2012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1C2C47-1DCB-4279-84C0-88B4A5ACB4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7D39A-C0EB-484F-8BA3-80704834A583}" type="datetimeFigureOut">
              <a:rPr lang="en-GB" smtClean="0"/>
              <a:pPr/>
              <a:t>27/09/2012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2C47-1DCB-4279-84C0-88B4A5ACB4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36712"/>
            <a:ext cx="8208912" cy="5688632"/>
          </a:xfrm>
        </p:spPr>
        <p:txBody>
          <a:bodyPr>
            <a:normAutofit/>
          </a:bodyPr>
          <a:lstStyle/>
          <a:p>
            <a:r>
              <a:rPr lang="ar-OM" b="1" dirty="0" smtClean="0">
                <a:solidFill>
                  <a:srgbClr val="FF0000"/>
                </a:solidFill>
              </a:rPr>
              <a:t>دور </a:t>
            </a:r>
            <a:r>
              <a:rPr lang="ar-OM" b="1" dirty="0">
                <a:solidFill>
                  <a:srgbClr val="FF0000"/>
                </a:solidFill>
              </a:rPr>
              <a:t>الإحصاء في تخطيط التنمية ورسم </a:t>
            </a:r>
            <a:r>
              <a:rPr lang="ar-OM" b="1" dirty="0" smtClean="0">
                <a:solidFill>
                  <a:srgbClr val="FF0000"/>
                </a:solidFill>
              </a:rPr>
              <a:t>السياسات </a:t>
            </a:r>
            <a:br>
              <a:rPr lang="ar-OM" b="1" dirty="0" smtClean="0">
                <a:solidFill>
                  <a:srgbClr val="FF0000"/>
                </a:solidFill>
              </a:rPr>
            </a:br>
            <a:r>
              <a:rPr lang="ar-OM" b="1" dirty="0" smtClean="0">
                <a:solidFill>
                  <a:srgbClr val="FF0000"/>
                </a:solidFill>
              </a:rPr>
              <a:t>الاحصاء والتخطيط في قطاع التعليم </a:t>
            </a:r>
            <a:r>
              <a:rPr lang="en-GB" b="1" dirty="0" smtClean="0">
                <a:solidFill>
                  <a:srgbClr val="FF0000"/>
                </a:solidFill>
              </a:rPr>
              <a:t/>
            </a:r>
            <a:br>
              <a:rPr lang="en-GB" b="1" dirty="0" smtClean="0">
                <a:solidFill>
                  <a:srgbClr val="FF0000"/>
                </a:solidFill>
              </a:rPr>
            </a:br>
            <a:r>
              <a:rPr lang="ar-OM" b="1" dirty="0" smtClean="0">
                <a:solidFill>
                  <a:srgbClr val="FF0000"/>
                </a:solidFill>
              </a:rPr>
              <a:t>تجربة السلطنة</a:t>
            </a:r>
            <a:br>
              <a:rPr lang="ar-OM" b="1" dirty="0" smtClean="0">
                <a:solidFill>
                  <a:srgbClr val="FF0000"/>
                </a:solidFill>
              </a:rPr>
            </a:br>
            <a:r>
              <a:rPr lang="ar-OM" b="1" dirty="0" smtClean="0">
                <a:solidFill>
                  <a:srgbClr val="FF0000"/>
                </a:solidFill>
              </a:rPr>
              <a:t/>
            </a:r>
            <a:br>
              <a:rPr lang="ar-OM" b="1" dirty="0" smtClean="0">
                <a:solidFill>
                  <a:srgbClr val="FF0000"/>
                </a:solidFill>
              </a:rPr>
            </a:br>
            <a:r>
              <a:rPr lang="ar-OM" sz="3100" b="1" dirty="0" smtClean="0">
                <a:solidFill>
                  <a:srgbClr val="002060"/>
                </a:solidFill>
              </a:rPr>
              <a:t>إعداد</a:t>
            </a:r>
            <a:r>
              <a:rPr lang="ar-OM" sz="3100" dirty="0" smtClean="0">
                <a:solidFill>
                  <a:srgbClr val="002060"/>
                </a:solidFill>
              </a:rPr>
              <a:t> </a:t>
            </a:r>
            <a:r>
              <a:rPr lang="ar-OM" sz="3100" b="1" dirty="0" smtClean="0">
                <a:solidFill>
                  <a:srgbClr val="002060"/>
                </a:solidFill>
              </a:rPr>
              <a:t/>
            </a:r>
            <a:br>
              <a:rPr lang="ar-OM" sz="3100" b="1" dirty="0" smtClean="0">
                <a:solidFill>
                  <a:srgbClr val="002060"/>
                </a:solidFill>
              </a:rPr>
            </a:br>
            <a:r>
              <a:rPr lang="ar-OM" sz="3100" b="1" dirty="0" smtClean="0">
                <a:solidFill>
                  <a:srgbClr val="002060"/>
                </a:solidFill>
              </a:rPr>
              <a:t>يوسف بن محمد الريامي</a:t>
            </a:r>
            <a:br>
              <a:rPr lang="ar-OM" sz="3100" b="1" dirty="0" smtClean="0">
                <a:solidFill>
                  <a:srgbClr val="002060"/>
                </a:solidFill>
              </a:rPr>
            </a:br>
            <a:r>
              <a:rPr lang="ar-OM" sz="3100" b="1" dirty="0" smtClean="0">
                <a:solidFill>
                  <a:srgbClr val="002060"/>
                </a:solidFill>
              </a:rPr>
              <a:t>المجلس الاعلى للتخطيط</a:t>
            </a:r>
            <a:br>
              <a:rPr lang="ar-OM" sz="3100" b="1" dirty="0" smtClean="0">
                <a:solidFill>
                  <a:srgbClr val="002060"/>
                </a:solidFill>
              </a:rPr>
            </a:br>
            <a:r>
              <a:rPr lang="ar-OM" sz="3100" b="1" dirty="0" smtClean="0">
                <a:solidFill>
                  <a:srgbClr val="002060"/>
                </a:solidFill>
              </a:rPr>
              <a:t>المركز الوطني للاحصاء والمعلومات </a:t>
            </a:r>
            <a:endParaRPr lang="en-GB" sz="3100"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OM" b="1" dirty="0" smtClean="0">
                <a:solidFill>
                  <a:srgbClr val="FF0000"/>
                </a:solidFill>
              </a:rPr>
              <a:t>الرؤية المستقبلية للاقتصاد العماني  2020</a:t>
            </a:r>
            <a:endParaRPr lang="en-GB" dirty="0">
              <a:solidFill>
                <a:srgbClr val="FF0000"/>
              </a:solidFill>
            </a:endParaRPr>
          </a:p>
        </p:txBody>
      </p:sp>
      <p:sp>
        <p:nvSpPr>
          <p:cNvPr id="3" name="Content Placeholder 2"/>
          <p:cNvSpPr>
            <a:spLocks noGrp="1"/>
          </p:cNvSpPr>
          <p:nvPr>
            <p:ph idx="1"/>
          </p:nvPr>
        </p:nvSpPr>
        <p:spPr>
          <a:xfrm>
            <a:off x="323528" y="1340768"/>
            <a:ext cx="8363272" cy="5256584"/>
          </a:xfrm>
        </p:spPr>
        <p:txBody>
          <a:bodyPr>
            <a:normAutofit/>
          </a:bodyPr>
          <a:lstStyle/>
          <a:p>
            <a:pPr algn="r" rtl="1"/>
            <a:r>
              <a:rPr lang="ar-SA" b="1" dirty="0" smtClean="0"/>
              <a:t>وتهدف استراتيجية التنمية طويلة المدى للفترة (1996 ــ 2020م) في المقام الأول إلى ضمان استقرار دخل الفرد عند مستواه في عام 1995م كحد أدنى والسعي إلى مضاعفته بالقيمة الحقيقة بحلول عام 2020م,</a:t>
            </a:r>
            <a:r>
              <a:rPr lang="ar-OM" b="1" dirty="0" smtClean="0"/>
              <a:t> والمحاور الرئيسية لهذه الاستراتيجية تتمثل في:</a:t>
            </a:r>
            <a:endParaRPr lang="en-GB" b="1" dirty="0" smtClean="0"/>
          </a:p>
          <a:p>
            <a:pPr lvl="0" algn="r" rtl="1"/>
            <a:r>
              <a:rPr lang="ar-OM" b="1" dirty="0" smtClean="0"/>
              <a:t>تنمية الموارد البشرية.</a:t>
            </a:r>
            <a:endParaRPr lang="en-GB" b="1" dirty="0" smtClean="0"/>
          </a:p>
          <a:p>
            <a:pPr lvl="0" algn="r" rtl="1"/>
            <a:r>
              <a:rPr lang="ar-OM" b="1" dirty="0" smtClean="0"/>
              <a:t>تهيئة مناخ كلي مستقر</a:t>
            </a:r>
            <a:endParaRPr lang="en-GB" b="1" dirty="0" smtClean="0"/>
          </a:p>
          <a:p>
            <a:pPr lvl="0" algn="r" rtl="1"/>
            <a:r>
              <a:rPr lang="ar-OM" b="1" dirty="0" smtClean="0"/>
              <a:t>تنويع القاعدة الانتاجية للاقتصاد الوطني </a:t>
            </a:r>
            <a:endParaRPr lang="en-GB" b="1" dirty="0" smtClean="0"/>
          </a:p>
          <a:p>
            <a:pPr lvl="0" algn="r" rtl="1"/>
            <a:r>
              <a:rPr lang="ar-OM" b="1" dirty="0" smtClean="0"/>
              <a:t>تنمية القطاع الخاص.</a:t>
            </a:r>
            <a:endParaRPr lang="en-GB" b="1" dirty="0" smtClean="0"/>
          </a:p>
          <a:p>
            <a:pPr algn="r" rtl="1"/>
            <a:endParaRPr lang="en-GB" dirty="0" smtClean="0"/>
          </a:p>
          <a:p>
            <a:pPr algn="r" rtl="1"/>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778098"/>
          </a:xfrm>
        </p:spPr>
        <p:txBody>
          <a:bodyPr/>
          <a:lstStyle/>
          <a:p>
            <a:r>
              <a:rPr lang="ar-OM" b="1" dirty="0" smtClean="0">
                <a:solidFill>
                  <a:srgbClr val="FF0000"/>
                </a:solidFill>
              </a:rPr>
              <a:t>الاحصاء من اجل تنفيذ الاستراتيجية </a:t>
            </a:r>
            <a:endParaRPr lang="en-GB" b="1" dirty="0">
              <a:solidFill>
                <a:srgbClr val="FF0000"/>
              </a:solidFill>
            </a:endParaRPr>
          </a:p>
        </p:txBody>
      </p:sp>
      <p:sp>
        <p:nvSpPr>
          <p:cNvPr id="3" name="Content Placeholder 2"/>
          <p:cNvSpPr>
            <a:spLocks noGrp="1"/>
          </p:cNvSpPr>
          <p:nvPr>
            <p:ph idx="1"/>
          </p:nvPr>
        </p:nvSpPr>
        <p:spPr>
          <a:xfrm>
            <a:off x="251520" y="1052736"/>
            <a:ext cx="8424936" cy="5805264"/>
          </a:xfrm>
        </p:spPr>
        <p:txBody>
          <a:bodyPr>
            <a:normAutofit fontScale="85000" lnSpcReduction="20000"/>
          </a:bodyPr>
          <a:lstStyle/>
          <a:p>
            <a:pPr algn="r" rtl="1"/>
            <a:r>
              <a:rPr lang="ar-OM" dirty="0" smtClean="0"/>
              <a:t>ولمواكبة عملية تطوير وتحديث أسلوب التخطيط إتخذت جملة من الاجراءات لبناء وتحديث قاعدة البيانات كان من أهمها:</a:t>
            </a:r>
            <a:endParaRPr lang="en-GB" dirty="0" smtClean="0"/>
          </a:p>
          <a:p>
            <a:pPr lvl="0" algn="r" rtl="1"/>
            <a:r>
              <a:rPr lang="ar-OM" dirty="0" smtClean="0"/>
              <a:t>إجراء التعداد العام للسكان والمساكن والمنشآت لعامي 1993 و 2003م.</a:t>
            </a:r>
            <a:endParaRPr lang="en-GB" dirty="0" smtClean="0"/>
          </a:p>
          <a:p>
            <a:pPr lvl="0" algn="r" rtl="1"/>
            <a:r>
              <a:rPr lang="ar-OM" dirty="0" smtClean="0"/>
              <a:t>تحديث نظام الحسابات القومية وبإعتماد نظام الامم المتحدة لعام 1993م.</a:t>
            </a:r>
            <a:endParaRPr lang="en-GB" dirty="0" smtClean="0"/>
          </a:p>
          <a:p>
            <a:pPr lvl="0" algn="r" rtl="1"/>
            <a:r>
              <a:rPr lang="ar-OM" dirty="0" smtClean="0"/>
              <a:t>إستكمال تأسيس مركز للمعلومات بوزارة الاقتصاد الوطني .</a:t>
            </a:r>
            <a:endParaRPr lang="en-GB" dirty="0" smtClean="0"/>
          </a:p>
          <a:p>
            <a:pPr lvl="0" algn="r" rtl="1"/>
            <a:r>
              <a:rPr lang="ar-OM" dirty="0" smtClean="0"/>
              <a:t>البدء منذ عام 1990 في إجراء مسح سنوي يشمل جميع المنشآت الكبيرة (100 عامل فأكثر) والمؤسسات المالية وشركات التأمين وشركات النفط والفنادق، ومسح سنوي للمؤسسات الصغيرة والمتوسطة عن طريق أسلوب العينة.</a:t>
            </a:r>
            <a:endParaRPr lang="en-GB" dirty="0" smtClean="0"/>
          </a:p>
          <a:p>
            <a:pPr lvl="0" algn="r" rtl="1"/>
            <a:r>
              <a:rPr lang="ar-OM" dirty="0" smtClean="0"/>
              <a:t>إجراء التعداد الزراعي في عامي 1994م و 2004م.</a:t>
            </a:r>
            <a:endParaRPr lang="en-GB" dirty="0" smtClean="0"/>
          </a:p>
          <a:p>
            <a:pPr lvl="0" algn="r" rtl="1"/>
            <a:r>
              <a:rPr lang="ar-OM" dirty="0" smtClean="0"/>
              <a:t>إجراء التعداد الصناعي في أعوام 1993م و 1994م و 1995م.</a:t>
            </a:r>
            <a:endParaRPr lang="en-GB" dirty="0" smtClean="0"/>
          </a:p>
          <a:p>
            <a:pPr lvl="0" algn="r" rtl="1"/>
            <a:r>
              <a:rPr lang="ar-OM" dirty="0" smtClean="0"/>
              <a:t>إجراء العديد من المسوحات الاخرى من أهمها مسح دخل وإنفاق الاسرة، ومسح القوى العاملة ، ومسوحات قطاع السياحة ومسوحات الاسعار الى جانب الشروع في مسح الاستثمار الاحنبي.</a:t>
            </a:r>
            <a:endParaRPr lang="en-GB" dirty="0" smtClean="0"/>
          </a:p>
          <a:p>
            <a:pPr lvl="0" algn="r" rtl="1"/>
            <a:r>
              <a:rPr lang="ar-OM" dirty="0" smtClean="0"/>
              <a:t>تصميم نظام للمؤشرات الاجتماعية والاقتصادية.</a:t>
            </a:r>
            <a:endParaRPr lang="en-GB" dirty="0" smtClean="0"/>
          </a:p>
          <a:p>
            <a:pPr algn="r" rtl="1"/>
            <a:endParaRPr lang="en-GB" dirty="0" smtClean="0"/>
          </a:p>
          <a:p>
            <a:pPr algn="r" rtl="1"/>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OM" b="1" dirty="0" smtClean="0">
                <a:solidFill>
                  <a:srgbClr val="FF0000"/>
                </a:solidFill>
              </a:rPr>
              <a:t>تابع - الاحصاء من اجل تنفيذ الاستراتيجية </a:t>
            </a:r>
            <a:endParaRPr lang="en-GB" dirty="0"/>
          </a:p>
        </p:txBody>
      </p:sp>
      <p:sp>
        <p:nvSpPr>
          <p:cNvPr id="3" name="Content Placeholder 2"/>
          <p:cNvSpPr>
            <a:spLocks noGrp="1"/>
          </p:cNvSpPr>
          <p:nvPr>
            <p:ph idx="1"/>
          </p:nvPr>
        </p:nvSpPr>
        <p:spPr>
          <a:xfrm>
            <a:off x="457200" y="1600200"/>
            <a:ext cx="8229600" cy="4853136"/>
          </a:xfrm>
        </p:spPr>
        <p:txBody>
          <a:bodyPr>
            <a:normAutofit/>
          </a:bodyPr>
          <a:lstStyle/>
          <a:p>
            <a:pPr lvl="0" algn="r" rtl="1"/>
            <a:r>
              <a:rPr lang="ar-OM" dirty="0" smtClean="0"/>
              <a:t>وقد ساعد توفر بيانات هذه التعدادات والمسوحات  وتطور قاعدة بيانات بشكل عام من إستخدام النموذج الاقتصادي في التالي:</a:t>
            </a:r>
            <a:endParaRPr lang="en-GB" dirty="0" smtClean="0"/>
          </a:p>
          <a:p>
            <a:pPr lvl="0" algn="r" rtl="1"/>
            <a:r>
              <a:rPr lang="ar-OM" dirty="0" smtClean="0"/>
              <a:t> تحديد معدلات النمو المستهدفة للاقتصاد الوطني ولأنشطته المختلفة.</a:t>
            </a:r>
            <a:endParaRPr lang="en-GB" dirty="0" smtClean="0"/>
          </a:p>
          <a:p>
            <a:pPr lvl="0" algn="r" rtl="1"/>
            <a:r>
              <a:rPr lang="ar-OM" dirty="0" smtClean="0"/>
              <a:t> إيجاد التوازن بين الموازين التخطيطية الرئيسية وهي الموازنة العامة للدولة، ميزان الناتج المحلي ، ميزان الاستثمار والادخارل ، ميزان المعاملات الجارية مع العالم الخارجي ، وميزان الموارد والاستخدامات الكلية.</a:t>
            </a:r>
            <a:endParaRPr lang="en-GB" dirty="0" smtClean="0"/>
          </a:p>
          <a:p>
            <a:pPr lvl="0" algn="r" rtl="1"/>
            <a:endParaRPr lang="ar-OM" dirty="0" smtClean="0"/>
          </a:p>
          <a:p>
            <a:pPr algn="r" rtl="1">
              <a:buNone/>
            </a:pP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OM" b="1" dirty="0" smtClean="0">
                <a:solidFill>
                  <a:srgbClr val="FF0000"/>
                </a:solidFill>
              </a:rPr>
              <a:t>تابع - الاحصاء من اجل تنفيذ الاستراتيجية </a:t>
            </a:r>
            <a:endParaRPr lang="en-GB" dirty="0"/>
          </a:p>
        </p:txBody>
      </p:sp>
      <p:sp>
        <p:nvSpPr>
          <p:cNvPr id="3" name="Content Placeholder 2"/>
          <p:cNvSpPr>
            <a:spLocks noGrp="1"/>
          </p:cNvSpPr>
          <p:nvPr>
            <p:ph idx="1"/>
          </p:nvPr>
        </p:nvSpPr>
        <p:spPr>
          <a:xfrm>
            <a:off x="457200" y="1600200"/>
            <a:ext cx="8229600" cy="4853136"/>
          </a:xfrm>
        </p:spPr>
        <p:txBody>
          <a:bodyPr>
            <a:normAutofit lnSpcReduction="10000"/>
          </a:bodyPr>
          <a:lstStyle/>
          <a:p>
            <a:pPr lvl="0" algn="r" rtl="1"/>
            <a:r>
              <a:rPr lang="ar-OM" dirty="0" smtClean="0"/>
              <a:t>التأكد من الترابط بين القطاعات الانتاجية والخدمية من ناحية وبين عناصر الانتاج والاستهلاك والاستثمار والادخار من ناحية أخرى.</a:t>
            </a:r>
            <a:endParaRPr lang="en-GB" dirty="0" smtClean="0"/>
          </a:p>
          <a:p>
            <a:pPr lvl="0" algn="r" rtl="1"/>
            <a:r>
              <a:rPr lang="ar-OM" dirty="0" smtClean="0"/>
              <a:t>إعداد بدائل من الخيارات للتنبؤات المستقبلية (</a:t>
            </a:r>
            <a:r>
              <a:rPr lang="en-US" i="1" dirty="0" smtClean="0"/>
              <a:t>Scenarios Forecasting</a:t>
            </a:r>
            <a:r>
              <a:rPr lang="ar-OM" dirty="0" smtClean="0"/>
              <a:t>) للاقتصاد الكلي وفق افتراضات متعددة ومؤشرات تساعد على اختيار البديل الامثل في ضوء الموارد المتاحة والسياسات الموضوعة.</a:t>
            </a:r>
            <a:endParaRPr lang="en-GB" dirty="0" smtClean="0"/>
          </a:p>
          <a:p>
            <a:pPr lvl="0" algn="r" rtl="1"/>
            <a:r>
              <a:rPr lang="ar-OM" dirty="0" smtClean="0"/>
              <a:t>توضيح أثر السياسات الاقتصادية والمالية والنقدية الحالية والمقترحة على مختلف الأنشطة الاقتصادية والاجتماعية مما يساعد على تقييم السياسات لاختيار الأفضل منها. </a:t>
            </a:r>
            <a:endParaRPr lang="en-GB" dirty="0" smtClean="0"/>
          </a:p>
          <a:p>
            <a:pPr algn="r" rtl="1"/>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OM" b="1" dirty="0" smtClean="0">
                <a:solidFill>
                  <a:srgbClr val="FF0000"/>
                </a:solidFill>
              </a:rPr>
              <a:t>أهم الاحصاءات التي ساهمة في تحقيق الاستراتيجية </a:t>
            </a:r>
            <a:endParaRPr lang="en-GB" b="1" dirty="0">
              <a:solidFill>
                <a:srgbClr val="FF0000"/>
              </a:solidFill>
            </a:endParaRPr>
          </a:p>
        </p:txBody>
      </p:sp>
      <p:sp>
        <p:nvSpPr>
          <p:cNvPr id="3" name="Content Placeholder 2"/>
          <p:cNvSpPr>
            <a:spLocks noGrp="1"/>
          </p:cNvSpPr>
          <p:nvPr>
            <p:ph idx="1"/>
          </p:nvPr>
        </p:nvSpPr>
        <p:spPr/>
        <p:txBody>
          <a:bodyPr/>
          <a:lstStyle/>
          <a:p>
            <a:pPr lvl="1" algn="just" rtl="1"/>
            <a:r>
              <a:rPr lang="ar-OM" sz="3200" b="1" dirty="0" smtClean="0"/>
              <a:t>ساهم التطور في قاعدة البيانات في ترقية العمل التخطيطي المتصل بمتابعة وتقييم خطط التنمية التي نفذتها  السلطنة منذ البداء بتنفيذ اهداف الاستراتيجية الوطنية سواء كان الاجتماعية او الاقتصادية . خاصة فيما يتصل ببيانات السكان وقطاع التعليم والصحة والعمل وكذلك هو الحال بالنسبة للمؤشرات الاقتصادية كالناتج المحلي الاجمالي ومؤشرات التضخم ومؤشرات الاستثمار الاجنبي في السلطنة </a:t>
            </a:r>
            <a:r>
              <a:rPr lang="ar-OM" sz="3200" dirty="0" smtClean="0"/>
              <a:t>.</a:t>
            </a:r>
            <a:endParaRPr lang="en-GB" sz="3200" dirty="0" smtClean="0"/>
          </a:p>
          <a:p>
            <a:pPr algn="just" rtl="1"/>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922114"/>
          </a:xfrm>
        </p:spPr>
        <p:txBody>
          <a:bodyPr/>
          <a:lstStyle/>
          <a:p>
            <a:r>
              <a:rPr lang="ar-OM" b="1" dirty="0" smtClean="0">
                <a:solidFill>
                  <a:srgbClr val="FF0000"/>
                </a:solidFill>
              </a:rPr>
              <a:t>التعداد من اجل التخطيط</a:t>
            </a:r>
            <a:endParaRPr lang="en-GB" b="1" dirty="0">
              <a:solidFill>
                <a:srgbClr val="FF0000"/>
              </a:solidFill>
            </a:endParaRPr>
          </a:p>
        </p:txBody>
      </p:sp>
      <p:sp>
        <p:nvSpPr>
          <p:cNvPr id="3" name="Content Placeholder 2"/>
          <p:cNvSpPr>
            <a:spLocks noGrp="1"/>
          </p:cNvSpPr>
          <p:nvPr>
            <p:ph idx="1"/>
          </p:nvPr>
        </p:nvSpPr>
        <p:spPr>
          <a:xfrm>
            <a:off x="467544" y="1196752"/>
            <a:ext cx="8229600" cy="5472608"/>
          </a:xfrm>
        </p:spPr>
        <p:txBody>
          <a:bodyPr/>
          <a:lstStyle/>
          <a:p>
            <a:pPr algn="r" rtl="1"/>
            <a:r>
              <a:rPr lang="ar-OM" b="1" dirty="0" smtClean="0"/>
              <a:t>اجرت السلطنة اول تعداد للسكان والمساكن والمنشئات عام 1993 من جل توفير قاعدة من البيانات من اجل التخطيط في مختلف المجالات.</a:t>
            </a:r>
          </a:p>
          <a:p>
            <a:pPr algn="r" rtl="1"/>
            <a:r>
              <a:rPr lang="ar-OM" b="1" dirty="0" smtClean="0"/>
              <a:t>لقد اظهر التعداد التوزيع السكاني حسب الجنس والعمر </a:t>
            </a:r>
          </a:p>
          <a:p>
            <a:pPr algn="r" rtl="1"/>
            <a:r>
              <a:rPr lang="ar-OM" b="1" dirty="0" smtClean="0"/>
              <a:t>التوزيع السكاني بين محافظات وولايات السطنة وبالتالي تم تحديد الكثافة السكانية.</a:t>
            </a:r>
          </a:p>
          <a:p>
            <a:pPr algn="r" rtl="1"/>
            <a:r>
              <a:rPr lang="ar-OM" b="1" dirty="0" smtClean="0"/>
              <a:t>ديموغرافية السكان والتي من ابرزها المستوى التعليمي ومستويات المعيشة للأسر العمانية </a:t>
            </a:r>
            <a:endParaRPr lang="en-GB"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OM" b="1" dirty="0" smtClean="0">
                <a:solidFill>
                  <a:srgbClr val="FF0000"/>
                </a:solidFill>
              </a:rPr>
              <a:t>الهرم السكاني في 1993</a:t>
            </a:r>
            <a:endParaRPr lang="en-GB" b="1" dirty="0">
              <a:solidFill>
                <a:srgbClr val="FF000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OM" b="1" dirty="0" smtClean="0">
                <a:solidFill>
                  <a:srgbClr val="FF0000"/>
                </a:solidFill>
              </a:rPr>
              <a:t> تنفيذ محاور الاستراتيجية</a:t>
            </a:r>
            <a:endParaRPr lang="en-GB" b="1" dirty="0">
              <a:solidFill>
                <a:srgbClr val="FF0000"/>
              </a:solidFill>
            </a:endParaRPr>
          </a:p>
        </p:txBody>
      </p:sp>
      <p:sp>
        <p:nvSpPr>
          <p:cNvPr id="3" name="Content Placeholder 2"/>
          <p:cNvSpPr>
            <a:spLocks noGrp="1"/>
          </p:cNvSpPr>
          <p:nvPr>
            <p:ph idx="1"/>
          </p:nvPr>
        </p:nvSpPr>
        <p:spPr/>
        <p:txBody>
          <a:bodyPr>
            <a:normAutofit/>
          </a:bodyPr>
          <a:lstStyle/>
          <a:p>
            <a:pPr algn="r" rtl="1"/>
            <a:r>
              <a:rPr lang="ar-OM" b="1" dirty="0" smtClean="0">
                <a:solidFill>
                  <a:srgbClr val="FF0000"/>
                </a:solidFill>
              </a:rPr>
              <a:t>تنمية الموارد البشرية</a:t>
            </a:r>
          </a:p>
          <a:p>
            <a:pPr algn="just" rtl="1"/>
            <a:r>
              <a:rPr lang="ar-OM" b="1" dirty="0" smtClean="0"/>
              <a:t>يعتبر هذا المحور هو الاول في المحاور التي تسعى السلطنة تحقيقها ضمن الروئية المستقبلية 2020 . </a:t>
            </a:r>
          </a:p>
          <a:p>
            <a:pPr algn="just" rtl="1"/>
            <a:r>
              <a:rPr lang="ar-OM" b="1" dirty="0" smtClean="0"/>
              <a:t> يعتبر التعليم بمختلف مستوياته هو البوابة الحقيقية لتحقيق هذا المحورلذا فقد سعت السلطنة مستفيدة من قاعدة البيانات الحديثة الوسعة في تطوير التعليم من اجل تنمية الموارد البشرية من خلال الزيادة العددية والنوعية في قطاع التعليم والتدريب بمختلف مستوياته.</a:t>
            </a:r>
            <a:r>
              <a:rPr lang="ar-OM" b="1" dirty="0" smtClean="0">
                <a:solidFill>
                  <a:srgbClr val="FF0000"/>
                </a:solidFill>
              </a:rPr>
              <a:t> </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OM" b="1" dirty="0" smtClean="0">
                <a:solidFill>
                  <a:srgbClr val="FF0000"/>
                </a:solidFill>
              </a:rPr>
              <a:t>المستوى التعليمي في عام 1993 في السلطنة</a:t>
            </a:r>
            <a:endParaRPr lang="en-GB" dirty="0"/>
          </a:p>
        </p:txBody>
      </p:sp>
      <p:sp>
        <p:nvSpPr>
          <p:cNvPr id="3" name="Content Placeholder 2"/>
          <p:cNvSpPr>
            <a:spLocks noGrp="1"/>
          </p:cNvSpPr>
          <p:nvPr>
            <p:ph idx="1"/>
          </p:nvPr>
        </p:nvSpPr>
        <p:spPr/>
        <p:txBody>
          <a:bodyPr/>
          <a:lstStyle/>
          <a:p>
            <a:pPr algn="r" rtl="1"/>
            <a:r>
              <a:rPr lang="ar-OM" b="1" dirty="0" smtClean="0"/>
              <a:t>أظهرت النتائج بان نسبة الاميه في السلطنة حوالي 32 % من السكان في  حين فان 28 % من يجيد القراءة والكتابة .</a:t>
            </a:r>
          </a:p>
          <a:p>
            <a:pPr algn="r" rtl="1"/>
            <a:endParaRPr lang="ar-OM" b="1" dirty="0" smtClean="0"/>
          </a:p>
          <a:p>
            <a:pPr algn="r" rtl="1"/>
            <a:r>
              <a:rPr lang="ar-OM" b="1" dirty="0" smtClean="0"/>
              <a:t>نسبة الحاصلين على الشهادات الجامعية والدراسات  العليا لا تتجاوز 1.5%  .</a:t>
            </a:r>
          </a:p>
          <a:p>
            <a:pPr algn="r" rtl="1"/>
            <a:endParaRPr lang="ar-OM" b="1" dirty="0" smtClean="0"/>
          </a:p>
          <a:p>
            <a:pPr algn="r" rtl="1"/>
            <a:r>
              <a:rPr lang="ar-OM" b="1" dirty="0" smtClean="0"/>
              <a:t>قامت السلطنة بزيادة معدلات الانفاق على التعليم بانواعه .</a:t>
            </a:r>
          </a:p>
          <a:p>
            <a:pPr algn="r" rtl="1"/>
            <a:endParaRPr lang="en-GB"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ar-OM" b="1" dirty="0" smtClean="0">
                <a:solidFill>
                  <a:srgbClr val="FF0000"/>
                </a:solidFill>
              </a:rPr>
              <a:t>المستوى التعليمي في عام 1993 في السلطنة</a:t>
            </a:r>
            <a:endParaRPr lang="en-GB" b="1" dirty="0">
              <a:solidFill>
                <a:srgbClr val="FF0000"/>
              </a:solidFill>
            </a:endParaRPr>
          </a:p>
        </p:txBody>
      </p:sp>
      <p:graphicFrame>
        <p:nvGraphicFramePr>
          <p:cNvPr id="4" name="Content Placeholder 3"/>
          <p:cNvGraphicFramePr>
            <a:graphicFrameLocks noGrp="1"/>
          </p:cNvGraphicFramePr>
          <p:nvPr>
            <p:ph idx="1"/>
          </p:nvPr>
        </p:nvGraphicFramePr>
        <p:xfrm>
          <a:off x="467544" y="1556792"/>
          <a:ext cx="8229600" cy="4525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1115616" y="1268760"/>
          <a:ext cx="6768752" cy="51845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7992888" cy="4968552"/>
          </a:xfrm>
        </p:spPr>
        <p:txBody>
          <a:bodyPr>
            <a:normAutofit/>
          </a:bodyPr>
          <a:lstStyle/>
          <a:p>
            <a:pPr algn="just"/>
            <a:r>
              <a:rPr lang="ar-OM" dirty="0" smtClean="0"/>
              <a:t/>
            </a:r>
            <a:br>
              <a:rPr lang="ar-OM" dirty="0" smtClean="0"/>
            </a:br>
            <a:r>
              <a:rPr lang="ar-OM" dirty="0" smtClean="0">
                <a:solidFill>
                  <a:srgbClr val="FF0000"/>
                </a:solidFill>
              </a:rPr>
              <a:t>مقدمة</a:t>
            </a:r>
            <a:r>
              <a:rPr lang="ar-OM" dirty="0" smtClean="0"/>
              <a:t/>
            </a:r>
            <a:br>
              <a:rPr lang="ar-OM" dirty="0" smtClean="0"/>
            </a:br>
            <a:r>
              <a:rPr lang="ar-OM" dirty="0" smtClean="0"/>
              <a:t> </a:t>
            </a:r>
            <a:r>
              <a:rPr lang="ar-OM" sz="3100" b="1" dirty="0"/>
              <a:t>بدأت تجربة التخطيط التنموي في السلطنة </a:t>
            </a:r>
            <a:r>
              <a:rPr lang="ar-OM" sz="3100" b="1" dirty="0" smtClean="0"/>
              <a:t>منذ عام </a:t>
            </a:r>
            <a:r>
              <a:rPr lang="ar-OM" sz="3100" b="1" dirty="0"/>
              <a:t>1970م. وقد إتسم العمل على صعيد تخطيط التنمية في السلطنة منذ ذلك التاريخ بتطور مستمر ومتواصل في المنهج والأساليب وجاء ذلك نتيجة التطور في مفهوم التنمية وتباين وإختلاف قضايا التنمية من مرحلة تنموية إلى أخرى وتوفر بيانات إحصائية جديدة وتراكم الخبرات في مجال </a:t>
            </a:r>
            <a:r>
              <a:rPr lang="ar-OM" sz="3100" b="1" dirty="0" smtClean="0"/>
              <a:t>تخطيط التنمية </a:t>
            </a:r>
            <a:r>
              <a:rPr lang="ar-OM" sz="3100" b="1" dirty="0">
                <a:solidFill>
                  <a:schemeClr val="bg2"/>
                </a:solidFill>
              </a:rPr>
              <a:t>. </a:t>
            </a:r>
            <a:r>
              <a:rPr lang="en-GB" sz="3100" b="1" dirty="0">
                <a:solidFill>
                  <a:schemeClr val="bg2"/>
                </a:solidFill>
              </a:rPr>
              <a:t/>
            </a:r>
            <a:br>
              <a:rPr lang="en-GB" sz="3100" b="1" dirty="0">
                <a:solidFill>
                  <a:schemeClr val="bg2"/>
                </a:solidFill>
              </a:rPr>
            </a:br>
            <a:endParaRPr lang="en-GB" sz="3100" b="1" dirty="0">
              <a:solidFill>
                <a:schemeClr val="bg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OM" b="1" dirty="0" smtClean="0">
                <a:solidFill>
                  <a:srgbClr val="FF0000"/>
                </a:solidFill>
              </a:rPr>
              <a:t>أهم بنود تنفيذ الاستراتيجية </a:t>
            </a:r>
            <a:endParaRPr lang="en-GB" b="1" dirty="0">
              <a:solidFill>
                <a:srgbClr val="FF0000"/>
              </a:solidFill>
            </a:endParaRPr>
          </a:p>
        </p:txBody>
      </p:sp>
      <p:sp>
        <p:nvSpPr>
          <p:cNvPr id="3" name="Content Placeholder 2"/>
          <p:cNvSpPr>
            <a:spLocks noGrp="1"/>
          </p:cNvSpPr>
          <p:nvPr>
            <p:ph idx="1"/>
          </p:nvPr>
        </p:nvSpPr>
        <p:spPr/>
        <p:txBody>
          <a:bodyPr/>
          <a:lstStyle/>
          <a:p>
            <a:pPr algn="r" rtl="1"/>
            <a:r>
              <a:rPr lang="ar-OM" b="1" dirty="0" smtClean="0"/>
              <a:t>زيادة الانفاق على التعليم بمختلف مستوياته</a:t>
            </a:r>
          </a:p>
          <a:p>
            <a:pPr algn="r" rtl="1"/>
            <a:r>
              <a:rPr lang="ar-OM" b="1" dirty="0" smtClean="0"/>
              <a:t>زيادة مرافق التعليم من اجل زيادة نسبة الاستيعاب </a:t>
            </a:r>
          </a:p>
          <a:p>
            <a:pPr algn="r" rtl="1"/>
            <a:r>
              <a:rPr lang="ar-OM" b="1" dirty="0" smtClean="0"/>
              <a:t>تحسين التعليم من حيث النوعية وتحديثة </a:t>
            </a:r>
          </a:p>
          <a:p>
            <a:pPr algn="r" rtl="1"/>
            <a:r>
              <a:rPr lang="ar-OM" b="1" dirty="0" smtClean="0"/>
              <a:t>القضاء على الامية </a:t>
            </a:r>
          </a:p>
          <a:p>
            <a:pPr algn="r" rtl="1"/>
            <a:r>
              <a:rPr lang="ar-OM" b="1" dirty="0" smtClean="0"/>
              <a:t>زيادة البرامج التدريبية والمهنية </a:t>
            </a:r>
            <a:endParaRPr lang="en-GB"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OM" b="1" dirty="0" smtClean="0">
                <a:solidFill>
                  <a:srgbClr val="FF0000"/>
                </a:solidFill>
              </a:rPr>
              <a:t>الانفاق السنوي على التعليم في السلطنة </a:t>
            </a:r>
            <a:endParaRPr lang="en-GB" b="1" dirty="0">
              <a:solidFill>
                <a:srgbClr val="FF0000"/>
              </a:solidFill>
            </a:endParaRPr>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94122"/>
          </a:xfrm>
        </p:spPr>
        <p:txBody>
          <a:bodyPr/>
          <a:lstStyle/>
          <a:p>
            <a:r>
              <a:rPr lang="ar-OM" b="1" dirty="0" smtClean="0">
                <a:solidFill>
                  <a:srgbClr val="FF0000"/>
                </a:solidFill>
              </a:rPr>
              <a:t>التخطيط في التعليم </a:t>
            </a:r>
            <a:endParaRPr lang="en-GB" b="1" dirty="0">
              <a:solidFill>
                <a:srgbClr val="FF0000"/>
              </a:solidFill>
            </a:endParaRPr>
          </a:p>
        </p:txBody>
      </p:sp>
      <p:sp>
        <p:nvSpPr>
          <p:cNvPr id="3" name="Content Placeholder 2"/>
          <p:cNvSpPr>
            <a:spLocks noGrp="1"/>
          </p:cNvSpPr>
          <p:nvPr>
            <p:ph idx="1"/>
          </p:nvPr>
        </p:nvSpPr>
        <p:spPr>
          <a:xfrm>
            <a:off x="457200" y="1340768"/>
            <a:ext cx="8229600" cy="4785395"/>
          </a:xfrm>
        </p:spPr>
        <p:txBody>
          <a:bodyPr/>
          <a:lstStyle/>
          <a:p>
            <a:pPr algn="r" rtl="1"/>
            <a:r>
              <a:rPr lang="ar-OM" b="1" dirty="0" smtClean="0">
                <a:solidFill>
                  <a:srgbClr val="FF0000"/>
                </a:solidFill>
              </a:rPr>
              <a:t>أولاً</a:t>
            </a:r>
            <a:r>
              <a:rPr lang="ar-OM" b="1" dirty="0" smtClean="0"/>
              <a:t> :- زيادة عدد الطلاب في المراحل الاولى من التعليم </a:t>
            </a:r>
            <a:endParaRPr lang="en-GB" b="1" dirty="0"/>
          </a:p>
        </p:txBody>
      </p:sp>
      <p:graphicFrame>
        <p:nvGraphicFramePr>
          <p:cNvPr id="4" name="Chart 3"/>
          <p:cNvGraphicFramePr/>
          <p:nvPr/>
        </p:nvGraphicFramePr>
        <p:xfrm>
          <a:off x="1115616" y="2132856"/>
          <a:ext cx="6984776" cy="43924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22114"/>
          </a:xfrm>
        </p:spPr>
        <p:txBody>
          <a:bodyPr/>
          <a:lstStyle/>
          <a:p>
            <a:r>
              <a:rPr lang="ar-OM" b="1" dirty="0" smtClean="0">
                <a:solidFill>
                  <a:srgbClr val="FF0000"/>
                </a:solidFill>
              </a:rPr>
              <a:t>تابع :- التخطيط في التعليم </a:t>
            </a:r>
            <a:endParaRPr lang="en-GB" dirty="0"/>
          </a:p>
        </p:txBody>
      </p:sp>
      <p:sp>
        <p:nvSpPr>
          <p:cNvPr id="3" name="Content Placeholder 2"/>
          <p:cNvSpPr>
            <a:spLocks noGrp="1"/>
          </p:cNvSpPr>
          <p:nvPr>
            <p:ph idx="1"/>
          </p:nvPr>
        </p:nvSpPr>
        <p:spPr>
          <a:xfrm>
            <a:off x="395536" y="1340768"/>
            <a:ext cx="8064896" cy="2520280"/>
          </a:xfrm>
        </p:spPr>
        <p:txBody>
          <a:bodyPr>
            <a:normAutofit fontScale="92500" lnSpcReduction="10000"/>
          </a:bodyPr>
          <a:lstStyle/>
          <a:p>
            <a:pPr algn="r" rtl="1"/>
            <a:r>
              <a:rPr lang="ar-OM" b="1" dirty="0" smtClean="0">
                <a:solidFill>
                  <a:srgbClr val="FF0000"/>
                </a:solidFill>
              </a:rPr>
              <a:t>ثانياً</a:t>
            </a:r>
            <a:r>
              <a:rPr lang="ar-OM" dirty="0" smtClean="0"/>
              <a:t> :- </a:t>
            </a:r>
            <a:r>
              <a:rPr lang="ar-OM" b="1" dirty="0" smtClean="0"/>
              <a:t>عدد المدارس </a:t>
            </a:r>
          </a:p>
          <a:p>
            <a:pPr algn="just" rtl="1"/>
            <a:r>
              <a:rPr lang="ar-OM" sz="3000" b="1" dirty="0" smtClean="0"/>
              <a:t>ركزت التخطيط التعليمي في هذة الخطة التنموية الطويلة في تطوير التعليم من حيث النوع حيث تم ادخال التعليم الاساسي والذي يتطلب زيادة عدد المدارس وتزويدها بجميع الاحتياجات .كما عملت الخطة على الغاء الفترة المسائية للتعليم العام وبالتالي زادت عدد المدارس للفترة الصباحية .</a:t>
            </a:r>
          </a:p>
          <a:p>
            <a:pPr algn="r" rtl="1"/>
            <a:endParaRPr lang="en-GB" dirty="0"/>
          </a:p>
        </p:txBody>
      </p:sp>
      <p:graphicFrame>
        <p:nvGraphicFramePr>
          <p:cNvPr id="4" name="Content Placeholder 3"/>
          <p:cNvGraphicFramePr>
            <a:graphicFrameLocks/>
          </p:cNvGraphicFramePr>
          <p:nvPr/>
        </p:nvGraphicFramePr>
        <p:xfrm>
          <a:off x="1115616" y="3933056"/>
          <a:ext cx="6984776" cy="26642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064896" cy="648072"/>
          </a:xfrm>
        </p:spPr>
        <p:txBody>
          <a:bodyPr>
            <a:normAutofit fontScale="90000"/>
          </a:bodyPr>
          <a:lstStyle/>
          <a:p>
            <a:r>
              <a:rPr lang="ar-OM" b="1" dirty="0" smtClean="0">
                <a:solidFill>
                  <a:srgbClr val="FF0000"/>
                </a:solidFill>
              </a:rPr>
              <a:t>التخطيط في التعليم </a:t>
            </a:r>
            <a:endParaRPr lang="en-US" b="1" dirty="0">
              <a:solidFill>
                <a:srgbClr val="FF0000"/>
              </a:solidFill>
            </a:endParaRPr>
          </a:p>
        </p:txBody>
      </p:sp>
      <p:graphicFrame>
        <p:nvGraphicFramePr>
          <p:cNvPr id="6" name="Chart 5"/>
          <p:cNvGraphicFramePr/>
          <p:nvPr/>
        </p:nvGraphicFramePr>
        <p:xfrm>
          <a:off x="1403648" y="2780928"/>
          <a:ext cx="6840760" cy="3528392"/>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6"/>
          <p:cNvSpPr>
            <a:spLocks noGrp="1"/>
          </p:cNvSpPr>
          <p:nvPr>
            <p:ph idx="1"/>
          </p:nvPr>
        </p:nvSpPr>
        <p:spPr>
          <a:xfrm>
            <a:off x="251520" y="980729"/>
            <a:ext cx="8229600" cy="1944216"/>
          </a:xfrm>
        </p:spPr>
        <p:txBody>
          <a:bodyPr/>
          <a:lstStyle/>
          <a:p>
            <a:pPr algn="r" rtl="1"/>
            <a:r>
              <a:rPr lang="ar-OM" b="1" dirty="0" smtClean="0">
                <a:solidFill>
                  <a:srgbClr val="FF0000"/>
                </a:solidFill>
              </a:rPr>
              <a:t>ثالثا :- المعلمين </a:t>
            </a:r>
          </a:p>
          <a:p>
            <a:pPr algn="r" rtl="1"/>
            <a:r>
              <a:rPr lang="ar-OM" b="1" dirty="0" smtClean="0"/>
              <a:t>من خلال هذة الخطة تم زيادة اعداد المعلمين في قطاع التعليم كما تم زيادة نسب التعمين (توطين) في القطاع .</a:t>
            </a:r>
            <a:endParaRPr lang="en-GB"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OM" b="1" dirty="0" smtClean="0">
                <a:solidFill>
                  <a:srgbClr val="FF0000"/>
                </a:solidFill>
              </a:rPr>
              <a:t>التطور في التعليم العالي </a:t>
            </a:r>
            <a:endParaRPr lang="en-GB" b="1" dirty="0">
              <a:solidFill>
                <a:srgbClr val="FF0000"/>
              </a:solidFill>
            </a:endParaRPr>
          </a:p>
        </p:txBody>
      </p:sp>
      <p:graphicFrame>
        <p:nvGraphicFramePr>
          <p:cNvPr id="4" name="Content Placeholder 3"/>
          <p:cNvGraphicFramePr>
            <a:graphicFrameLocks noGrp="1"/>
          </p:cNvGraphicFramePr>
          <p:nvPr>
            <p:ph idx="1"/>
          </p:nvPr>
        </p:nvGraphicFramePr>
        <p:xfrm>
          <a:off x="457200" y="1412776"/>
          <a:ext cx="8229600" cy="49685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778098"/>
          </a:xfrm>
        </p:spPr>
        <p:txBody>
          <a:bodyPr/>
          <a:lstStyle/>
          <a:p>
            <a:r>
              <a:rPr lang="ar-OM" b="1" dirty="0" smtClean="0">
                <a:solidFill>
                  <a:srgbClr val="FF0000"/>
                </a:solidFill>
              </a:rPr>
              <a:t>التطور في برامج تعليم الكبار</a:t>
            </a:r>
            <a:endParaRPr lang="en-GB" dirty="0"/>
          </a:p>
        </p:txBody>
      </p:sp>
      <p:graphicFrame>
        <p:nvGraphicFramePr>
          <p:cNvPr id="4" name="Content Placeholder 3"/>
          <p:cNvGraphicFramePr>
            <a:graphicFrameLocks noGrp="1"/>
          </p:cNvGraphicFramePr>
          <p:nvPr>
            <p:ph idx="1"/>
          </p:nvPr>
        </p:nvGraphicFramePr>
        <p:xfrm>
          <a:off x="457200" y="1196752"/>
          <a:ext cx="8229600" cy="492941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922114"/>
          </a:xfrm>
        </p:spPr>
        <p:txBody>
          <a:bodyPr/>
          <a:lstStyle/>
          <a:p>
            <a:r>
              <a:rPr lang="ar-OM" b="1" dirty="0" smtClean="0">
                <a:solidFill>
                  <a:srgbClr val="FF0000"/>
                </a:solidFill>
              </a:rPr>
              <a:t>التعداد من اجل تقيم  التخطيط</a:t>
            </a:r>
            <a:endParaRPr lang="en-GB" b="1" dirty="0">
              <a:solidFill>
                <a:srgbClr val="FF0000"/>
              </a:solidFill>
            </a:endParaRPr>
          </a:p>
        </p:txBody>
      </p:sp>
      <p:sp>
        <p:nvSpPr>
          <p:cNvPr id="3" name="Content Placeholder 2"/>
          <p:cNvSpPr>
            <a:spLocks noGrp="1"/>
          </p:cNvSpPr>
          <p:nvPr>
            <p:ph idx="1"/>
          </p:nvPr>
        </p:nvSpPr>
        <p:spPr>
          <a:xfrm>
            <a:off x="467544" y="1196752"/>
            <a:ext cx="8229600" cy="5472608"/>
          </a:xfrm>
        </p:spPr>
        <p:txBody>
          <a:bodyPr/>
          <a:lstStyle/>
          <a:p>
            <a:pPr algn="just" rtl="1"/>
            <a:r>
              <a:rPr lang="ar-OM" b="1" dirty="0" smtClean="0"/>
              <a:t>من ابرز الحقائق التي اظهرتها نتائج التعداد هو التوزيع الهرمي للسكان حسب الجنس ومن خلال  التعدادات الثلاثة التي اجرتها السلطنة خلال السبعة عشرة عام بأن هناك تغير في التركيبة العمرية للسكان حيث اظهر التعداد الاخير 2010 تغيرا كبير في الهرم السكاني من الهرم ذات القاعدة العريضة  في عام 1993الى الانكماش في اسفل الهرم والتوسع في منتصف الهرم كما يلاحظ من الاشكال البيانية التالية </a:t>
            </a:r>
            <a:endParaRPr lang="en-GB"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720080"/>
          </a:xfrm>
        </p:spPr>
        <p:txBody>
          <a:bodyPr>
            <a:normAutofit fontScale="90000"/>
          </a:bodyPr>
          <a:lstStyle/>
          <a:p>
            <a:r>
              <a:rPr lang="ar-OM" b="1" dirty="0" smtClean="0">
                <a:solidFill>
                  <a:srgbClr val="FF0000"/>
                </a:solidFill>
              </a:rPr>
              <a:t>الفئات العمرية للسكان </a:t>
            </a:r>
            <a:endParaRPr lang="en-GB" b="1" dirty="0">
              <a:solidFill>
                <a:srgbClr val="FF0000"/>
              </a:solidFill>
            </a:endParaRPr>
          </a:p>
        </p:txBody>
      </p:sp>
      <p:graphicFrame>
        <p:nvGraphicFramePr>
          <p:cNvPr id="4" name="Content Placeholder 3"/>
          <p:cNvGraphicFramePr>
            <a:graphicFrameLocks noGrp="1"/>
          </p:cNvGraphicFramePr>
          <p:nvPr>
            <p:ph idx="1"/>
          </p:nvPr>
        </p:nvGraphicFramePr>
        <p:xfrm>
          <a:off x="467544" y="1124744"/>
          <a:ext cx="4104456" cy="26642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4716016" y="1052736"/>
          <a:ext cx="4104456" cy="26642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1475656" y="3861048"/>
          <a:ext cx="6048672" cy="299695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OM" b="1" dirty="0" smtClean="0">
                <a:solidFill>
                  <a:srgbClr val="FF0000"/>
                </a:solidFill>
              </a:rPr>
              <a:t>أهم النتائج</a:t>
            </a:r>
            <a:r>
              <a:rPr lang="ar-OM" dirty="0" smtClean="0"/>
              <a:t> </a:t>
            </a:r>
            <a:endParaRPr lang="en-GB" dirty="0"/>
          </a:p>
        </p:txBody>
      </p:sp>
      <p:graphicFrame>
        <p:nvGraphicFramePr>
          <p:cNvPr id="6" name="Content Placeholder 5"/>
          <p:cNvGraphicFramePr>
            <a:graphicFrameLocks noGrp="1"/>
          </p:cNvGraphicFramePr>
          <p:nvPr>
            <p:ph idx="1"/>
          </p:nvPr>
        </p:nvGraphicFramePr>
        <p:xfrm>
          <a:off x="179512" y="1484784"/>
          <a:ext cx="4320480" cy="43204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nvGraphicFramePr>
        <p:xfrm>
          <a:off x="4572000" y="1484784"/>
          <a:ext cx="4320480" cy="42484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88641"/>
            <a:ext cx="7416824" cy="1224136"/>
          </a:xfrm>
        </p:spPr>
        <p:txBody>
          <a:bodyPr>
            <a:normAutofit fontScale="90000"/>
          </a:bodyPr>
          <a:lstStyle/>
          <a:p>
            <a:r>
              <a:rPr lang="ar-OM" b="1" dirty="0" smtClean="0">
                <a:solidFill>
                  <a:srgbClr val="FF0000"/>
                </a:solidFill>
              </a:rPr>
              <a:t>أنماط التخطيط التنموي في السلطنة </a:t>
            </a:r>
            <a:r>
              <a:rPr lang="ar-OM" dirty="0" smtClean="0"/>
              <a:t/>
            </a:r>
            <a:br>
              <a:rPr lang="ar-OM" dirty="0" smtClean="0"/>
            </a:br>
            <a:endParaRPr lang="en-GB" dirty="0"/>
          </a:p>
        </p:txBody>
      </p:sp>
      <p:sp>
        <p:nvSpPr>
          <p:cNvPr id="3" name="Subtitle 2"/>
          <p:cNvSpPr>
            <a:spLocks noGrp="1"/>
          </p:cNvSpPr>
          <p:nvPr>
            <p:ph type="subTitle" idx="1"/>
          </p:nvPr>
        </p:nvSpPr>
        <p:spPr>
          <a:xfrm>
            <a:off x="611560" y="1124744"/>
            <a:ext cx="8064896" cy="5328592"/>
          </a:xfrm>
        </p:spPr>
        <p:txBody>
          <a:bodyPr>
            <a:normAutofit/>
          </a:bodyPr>
          <a:lstStyle/>
          <a:p>
            <a:pPr algn="just" rtl="1"/>
            <a:r>
              <a:rPr lang="ar-OM" b="1" dirty="0" smtClean="0">
                <a:solidFill>
                  <a:schemeClr val="tx1"/>
                </a:solidFill>
              </a:rPr>
              <a:t> </a:t>
            </a:r>
            <a:r>
              <a:rPr lang="ar-OM" b="1" dirty="0" smtClean="0">
                <a:solidFill>
                  <a:srgbClr val="002060"/>
                </a:solidFill>
              </a:rPr>
              <a:t>- التخطيط القصير المدى </a:t>
            </a:r>
          </a:p>
          <a:p>
            <a:pPr algn="just" rtl="1"/>
            <a:endParaRPr lang="ar-OM" b="1" dirty="0" smtClean="0">
              <a:solidFill>
                <a:srgbClr val="002060"/>
              </a:solidFill>
            </a:endParaRPr>
          </a:p>
          <a:p>
            <a:pPr algn="just" rtl="1"/>
            <a:r>
              <a:rPr lang="ar-OM" b="1" dirty="0" smtClean="0">
                <a:solidFill>
                  <a:schemeClr val="tx1"/>
                </a:solidFill>
              </a:rPr>
              <a:t>اخذت السلطنة في بداية البناء الاقتصادي والاجتماعي  نمط التخطيط القصير المدى والتي تعرف بالخطط الخمسية </a:t>
            </a:r>
            <a:r>
              <a:rPr lang="ar-OM" b="1" dirty="0" smtClean="0">
                <a:solidFill>
                  <a:srgbClr val="002060"/>
                </a:solidFill>
              </a:rPr>
              <a:t>(خمس أعوام ) </a:t>
            </a:r>
            <a:r>
              <a:rPr lang="ar-OM" b="1" dirty="0" smtClean="0">
                <a:solidFill>
                  <a:schemeClr val="tx1"/>
                </a:solidFill>
              </a:rPr>
              <a:t>وقد تميزت كل خطة بإدخال بعض الاضافات في الهيكل العام وفقا لما يتناسب مع المتطلبات الاقتصادية والاجتماعية في كل مرحلة  وذلك بهدف رفع المستوي المعيشي للأفراد في المجتمع</a:t>
            </a:r>
            <a:endParaRPr lang="en-GB"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ar-OM" b="1" dirty="0" smtClean="0">
                <a:solidFill>
                  <a:srgbClr val="FF0000"/>
                </a:solidFill>
              </a:rPr>
              <a:t>تابع النتائج - قطاع العمالة </a:t>
            </a:r>
            <a:endParaRPr lang="en-GB" b="1" dirty="0">
              <a:solidFill>
                <a:srgbClr val="FF0000"/>
              </a:solidFill>
            </a:endParaRPr>
          </a:p>
        </p:txBody>
      </p:sp>
      <p:graphicFrame>
        <p:nvGraphicFramePr>
          <p:cNvPr id="8" name="Content Placeholder 7"/>
          <p:cNvGraphicFramePr>
            <a:graphicFrameLocks noGrp="1"/>
          </p:cNvGraphicFramePr>
          <p:nvPr>
            <p:ph idx="1"/>
          </p:nvPr>
        </p:nvGraphicFramePr>
        <p:xfrm>
          <a:off x="457200" y="1600201"/>
          <a:ext cx="4330824" cy="34129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nvGraphicFramePr>
        <p:xfrm>
          <a:off x="4788024" y="1628800"/>
          <a:ext cx="4032448" cy="33843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solidFill>
                  <a:srgbClr val="FF0000"/>
                </a:solidFill>
              </a:rPr>
              <a:t>تحديات جمع البيانات </a:t>
            </a:r>
            <a:endParaRPr lang="en-GB" dirty="0">
              <a:solidFill>
                <a:srgbClr val="FF0000"/>
              </a:solidFill>
            </a:endParaRPr>
          </a:p>
        </p:txBody>
      </p:sp>
      <p:sp>
        <p:nvSpPr>
          <p:cNvPr id="3" name="Content Placeholder 2"/>
          <p:cNvSpPr>
            <a:spLocks noGrp="1"/>
          </p:cNvSpPr>
          <p:nvPr>
            <p:ph idx="1"/>
          </p:nvPr>
        </p:nvSpPr>
        <p:spPr>
          <a:xfrm>
            <a:off x="467544" y="1412776"/>
            <a:ext cx="8229600" cy="5112568"/>
          </a:xfrm>
        </p:spPr>
        <p:txBody>
          <a:bodyPr/>
          <a:lstStyle/>
          <a:p>
            <a:pPr algn="r" rtl="1"/>
            <a:r>
              <a:rPr lang="ar-OM" b="1" dirty="0" smtClean="0"/>
              <a:t>وجود</a:t>
            </a:r>
            <a:r>
              <a:rPr lang="ar-OM" dirty="0" smtClean="0"/>
              <a:t> </a:t>
            </a:r>
            <a:r>
              <a:rPr lang="ar-OM" b="1" dirty="0" smtClean="0"/>
              <a:t>اكثر من جهة </a:t>
            </a:r>
            <a:r>
              <a:rPr lang="ar-SA" b="1" dirty="0" smtClean="0"/>
              <a:t>حكومية مسؤولة عن التعليم في السلطنة </a:t>
            </a:r>
            <a:endParaRPr lang="ar-OM" b="1" dirty="0" smtClean="0"/>
          </a:p>
          <a:p>
            <a:pPr algn="r" rtl="1"/>
            <a:endParaRPr lang="ar-OM" b="1" dirty="0" smtClean="0"/>
          </a:p>
          <a:p>
            <a:pPr algn="r" rtl="1"/>
            <a:r>
              <a:rPr lang="ar-OM" b="1" dirty="0" smtClean="0"/>
              <a:t>إ</a:t>
            </a:r>
            <a:r>
              <a:rPr lang="ar-SA" b="1" dirty="0" smtClean="0"/>
              <a:t>حتاج</a:t>
            </a:r>
            <a:r>
              <a:rPr lang="ar-OM" b="1" dirty="0" smtClean="0"/>
              <a:t>ت</a:t>
            </a:r>
            <a:r>
              <a:rPr lang="ar-SA" b="1" dirty="0" smtClean="0"/>
              <a:t> </a:t>
            </a:r>
            <a:r>
              <a:rPr lang="ar-OM" b="1" dirty="0" smtClean="0"/>
              <a:t> البيانات </a:t>
            </a:r>
            <a:r>
              <a:rPr lang="ar-SA" b="1" dirty="0" smtClean="0"/>
              <a:t>الى الكثير من المراجعة من اجل الوصول الى تناسق بين البيانات المسجلة في الوزارات والبيانات المستخرجة من نتائج التعدادات .</a:t>
            </a:r>
            <a:endParaRPr lang="en-US" b="1" dirty="0" smtClean="0"/>
          </a:p>
          <a:p>
            <a:pPr algn="r" rtl="1"/>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b="1" dirty="0" smtClean="0">
                <a:solidFill>
                  <a:srgbClr val="FF0000"/>
                </a:solidFill>
              </a:rPr>
              <a:t>التحديات التي تواج</a:t>
            </a:r>
            <a:r>
              <a:rPr lang="ar-OM" b="1" dirty="0" smtClean="0">
                <a:solidFill>
                  <a:srgbClr val="FF0000"/>
                </a:solidFill>
              </a:rPr>
              <a:t>ه</a:t>
            </a:r>
            <a:r>
              <a:rPr lang="ar-SA" b="1" dirty="0" smtClean="0">
                <a:solidFill>
                  <a:srgbClr val="FF0000"/>
                </a:solidFill>
              </a:rPr>
              <a:t> تنميةالموارد البشرية </a:t>
            </a:r>
            <a:endParaRPr lang="en-GB" dirty="0">
              <a:solidFill>
                <a:srgbClr val="FF0000"/>
              </a:solidFill>
            </a:endParaRPr>
          </a:p>
        </p:txBody>
      </p:sp>
      <p:sp>
        <p:nvSpPr>
          <p:cNvPr id="3" name="Content Placeholder 2"/>
          <p:cNvSpPr>
            <a:spLocks noGrp="1"/>
          </p:cNvSpPr>
          <p:nvPr>
            <p:ph idx="1"/>
          </p:nvPr>
        </p:nvSpPr>
        <p:spPr>
          <a:xfrm>
            <a:off x="457200" y="1340768"/>
            <a:ext cx="8229600" cy="5328592"/>
          </a:xfrm>
        </p:spPr>
        <p:txBody>
          <a:bodyPr/>
          <a:lstStyle/>
          <a:p>
            <a:pPr lvl="0" algn="just" rtl="1"/>
            <a:r>
              <a:rPr lang="ar-SA" b="1" dirty="0" smtClean="0"/>
              <a:t>الاحتياجات المتزايدة للخدمات الاساسية من التعليم و</a:t>
            </a:r>
            <a:r>
              <a:rPr lang="ar-OM" b="1" dirty="0" smtClean="0"/>
              <a:t>ال</a:t>
            </a:r>
            <a:r>
              <a:rPr lang="ar-SA" b="1" dirty="0" smtClean="0"/>
              <a:t>صحة وغيرها الناتجة عن تزايد السكان بمعدلات تفوق نمو الدخل القومي والايرادات الحكومية .</a:t>
            </a:r>
            <a:endParaRPr lang="en-US" b="1" dirty="0" smtClean="0"/>
          </a:p>
          <a:p>
            <a:pPr lvl="0" algn="just" rtl="1"/>
            <a:r>
              <a:rPr lang="ar-SA" b="1" dirty="0" smtClean="0"/>
              <a:t>ضعف التعليم الاساسي مما يجعل الانسان العماني </a:t>
            </a:r>
            <a:r>
              <a:rPr lang="ar-OM" b="1" dirty="0" smtClean="0"/>
              <a:t>أ</a:t>
            </a:r>
            <a:r>
              <a:rPr lang="ar-SA" b="1" dirty="0" smtClean="0"/>
              <a:t>قل قدرة على مواكبة التطور العلمي والتقني والذي </a:t>
            </a:r>
            <a:r>
              <a:rPr lang="ar-OM" b="1" dirty="0" smtClean="0"/>
              <a:t>تتوسع</a:t>
            </a:r>
            <a:r>
              <a:rPr lang="ar-SA" b="1" dirty="0" smtClean="0"/>
              <a:t> </a:t>
            </a:r>
            <a:r>
              <a:rPr lang="ar-OM" b="1" dirty="0" smtClean="0"/>
              <a:t>آ</a:t>
            </a:r>
            <a:r>
              <a:rPr lang="ar-SA" b="1" dirty="0" smtClean="0"/>
              <a:t>فاق</a:t>
            </a:r>
            <a:r>
              <a:rPr lang="ar-OM" b="1" dirty="0" smtClean="0"/>
              <a:t>ه</a:t>
            </a:r>
            <a:r>
              <a:rPr lang="ar-SA" b="1" dirty="0" smtClean="0"/>
              <a:t> </a:t>
            </a:r>
            <a:r>
              <a:rPr lang="ar-OM" b="1" dirty="0" smtClean="0"/>
              <a:t>باستمرار</a:t>
            </a:r>
            <a:r>
              <a:rPr lang="ar-SA" b="1" dirty="0" smtClean="0"/>
              <a:t>.</a:t>
            </a:r>
            <a:endParaRPr lang="en-US" b="1" dirty="0" smtClean="0"/>
          </a:p>
          <a:p>
            <a:pPr lvl="0" algn="just" rtl="1"/>
            <a:r>
              <a:rPr lang="ar-SA" b="1" dirty="0" smtClean="0"/>
              <a:t>النظرة المتعالية لبعض المهن والحرف مما يضعف معدلات انخراط </a:t>
            </a:r>
            <a:r>
              <a:rPr lang="ar-OM" b="1" dirty="0" smtClean="0"/>
              <a:t>أ</a:t>
            </a:r>
            <a:r>
              <a:rPr lang="ar-SA" b="1" dirty="0" smtClean="0"/>
              <a:t>عداد كبيرة في البرامج المهنية والتقنية.</a:t>
            </a:r>
            <a:endParaRPr lang="en-US" b="1" dirty="0" smtClean="0"/>
          </a:p>
          <a:p>
            <a:pPr algn="r" rtl="1"/>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994122"/>
          </a:xfrm>
        </p:spPr>
        <p:txBody>
          <a:bodyPr>
            <a:normAutofit/>
          </a:bodyPr>
          <a:lstStyle/>
          <a:p>
            <a:r>
              <a:rPr lang="ar-OM" b="1" dirty="0" smtClean="0">
                <a:solidFill>
                  <a:srgbClr val="FF0000"/>
                </a:solidFill>
              </a:rPr>
              <a:t>كيفية الاستفادة من خطة السلطنة </a:t>
            </a:r>
            <a:endParaRPr lang="en-GB" dirty="0">
              <a:solidFill>
                <a:srgbClr val="FF0000"/>
              </a:solidFill>
            </a:endParaRPr>
          </a:p>
        </p:txBody>
      </p:sp>
      <p:sp>
        <p:nvSpPr>
          <p:cNvPr id="3" name="Content Placeholder 2"/>
          <p:cNvSpPr>
            <a:spLocks noGrp="1"/>
          </p:cNvSpPr>
          <p:nvPr>
            <p:ph idx="1"/>
          </p:nvPr>
        </p:nvSpPr>
        <p:spPr>
          <a:xfrm>
            <a:off x="457200" y="1600200"/>
            <a:ext cx="8229600" cy="4781128"/>
          </a:xfrm>
        </p:spPr>
        <p:txBody>
          <a:bodyPr>
            <a:noAutofit/>
          </a:bodyPr>
          <a:lstStyle/>
          <a:p>
            <a:pPr lvl="0" algn="r" rtl="1"/>
            <a:r>
              <a:rPr lang="ar-SA" b="1" dirty="0" smtClean="0"/>
              <a:t>التزام الحكومة بتوفير تعليم اساسي متطور مجاني</a:t>
            </a:r>
            <a:r>
              <a:rPr lang="ar-OM" b="1" dirty="0" smtClean="0"/>
              <a:t>.</a:t>
            </a:r>
            <a:endParaRPr lang="en-US" dirty="0" smtClean="0"/>
          </a:p>
          <a:p>
            <a:pPr lvl="0" algn="r" rtl="1"/>
            <a:r>
              <a:rPr lang="ar-OM" b="1" dirty="0" smtClean="0"/>
              <a:t>أ</a:t>
            </a:r>
            <a:r>
              <a:rPr lang="ar-SA" b="1" dirty="0" smtClean="0"/>
              <a:t>ن يكون عمر خريج التعليم الاساسي في عمر يستطيع فية الالتحاق </a:t>
            </a:r>
            <a:r>
              <a:rPr lang="ar-OM" b="1" dirty="0" smtClean="0"/>
              <a:t>بسوق العمل إ</a:t>
            </a:r>
            <a:r>
              <a:rPr lang="ar-SA" b="1" dirty="0" smtClean="0"/>
              <a:t>ذا رغب في ذلك .</a:t>
            </a:r>
            <a:endParaRPr lang="en-US" dirty="0" smtClean="0"/>
          </a:p>
          <a:p>
            <a:pPr lvl="0" algn="r" rtl="1"/>
            <a:r>
              <a:rPr lang="ar-SA" b="1" dirty="0" smtClean="0"/>
              <a:t>تعليم ثانوي لمدة سنتين يستطيع الخريج بعده الالتحاق بمراحل التعليم الجامعي.</a:t>
            </a:r>
            <a:endParaRPr lang="en-US" dirty="0" smtClean="0"/>
          </a:p>
          <a:p>
            <a:pPr lvl="0" algn="r" rtl="1"/>
            <a:r>
              <a:rPr lang="ar-SA" b="1" dirty="0" smtClean="0"/>
              <a:t>تحقيق تكافؤ الفرص ل</a:t>
            </a:r>
            <a:r>
              <a:rPr lang="ar-OM" b="1" dirty="0" smtClean="0"/>
              <a:t>أ</a:t>
            </a:r>
            <a:r>
              <a:rPr lang="ar-SA" b="1" dirty="0" smtClean="0"/>
              <a:t>كبر عدد ممكن من الموطنين.</a:t>
            </a:r>
            <a:endParaRPr lang="en-US" dirty="0" smtClean="0"/>
          </a:p>
          <a:p>
            <a:pPr algn="r" rtl="1"/>
            <a:r>
              <a:rPr lang="ar-SA" b="1" dirty="0" smtClean="0"/>
              <a:t>اتاح</a:t>
            </a:r>
            <a:r>
              <a:rPr lang="ar-OM" b="1" dirty="0" smtClean="0"/>
              <a:t>ة</a:t>
            </a:r>
            <a:r>
              <a:rPr lang="ar-SA" b="1" dirty="0" smtClean="0"/>
              <a:t> فرص </a:t>
            </a:r>
            <a:r>
              <a:rPr lang="ar-OM" b="1" dirty="0" smtClean="0"/>
              <a:t>أ</a:t>
            </a:r>
            <a:r>
              <a:rPr lang="ar-SA" b="1" dirty="0" smtClean="0"/>
              <a:t>وسع للموطنين للالتحاق بمراحل التعليم لما بعد التعليم </a:t>
            </a:r>
            <a:r>
              <a:rPr lang="ar-OM" b="1" dirty="0" smtClean="0"/>
              <a:t>العام.</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ar-OM" b="1" dirty="0" smtClean="0">
                <a:solidFill>
                  <a:srgbClr val="FF0000"/>
                </a:solidFill>
              </a:rPr>
              <a:t>تابع - كيفية الاستفادة من خطة السلطنة </a:t>
            </a:r>
            <a:endParaRPr lang="en-US" dirty="0"/>
          </a:p>
        </p:txBody>
      </p:sp>
      <p:sp>
        <p:nvSpPr>
          <p:cNvPr id="3" name="Content Placeholder 2"/>
          <p:cNvSpPr>
            <a:spLocks noGrp="1"/>
          </p:cNvSpPr>
          <p:nvPr>
            <p:ph idx="1"/>
          </p:nvPr>
        </p:nvSpPr>
        <p:spPr>
          <a:xfrm>
            <a:off x="323528" y="1196752"/>
            <a:ext cx="8373616" cy="5472608"/>
          </a:xfrm>
        </p:spPr>
        <p:txBody>
          <a:bodyPr>
            <a:normAutofit fontScale="92500" lnSpcReduction="20000"/>
          </a:bodyPr>
          <a:lstStyle/>
          <a:p>
            <a:pPr lvl="0" algn="r" rtl="1"/>
            <a:r>
              <a:rPr lang="ar-SA" b="1" dirty="0" smtClean="0">
                <a:solidFill>
                  <a:srgbClr val="7030A0"/>
                </a:solidFill>
              </a:rPr>
              <a:t>التعليم العالي</a:t>
            </a:r>
            <a:endParaRPr lang="en-GB" dirty="0" smtClean="0">
              <a:solidFill>
                <a:srgbClr val="7030A0"/>
              </a:solidFill>
            </a:endParaRPr>
          </a:p>
          <a:p>
            <a:pPr algn="r" rtl="1">
              <a:buNone/>
            </a:pPr>
            <a:endParaRPr lang="en-GB" dirty="0" smtClean="0"/>
          </a:p>
          <a:p>
            <a:pPr lvl="0" algn="r" rtl="1"/>
            <a:r>
              <a:rPr lang="ar-OM" b="1" dirty="0" smtClean="0"/>
              <a:t>ايجاد نظام تعليمي عالي المستوي يمتاز بالمرونة وقابل للتطوير المستمر.</a:t>
            </a:r>
            <a:endParaRPr lang="en-GB" dirty="0" smtClean="0"/>
          </a:p>
          <a:p>
            <a:pPr lvl="0" algn="r" rtl="1"/>
            <a:r>
              <a:rPr lang="ar-OM" b="1" dirty="0" smtClean="0"/>
              <a:t>زيادة نسبة التسجيل في التعليم العالي من (9%) في عام 1995 الى (40%) في عام 2020م </a:t>
            </a:r>
            <a:endParaRPr lang="en-GB" dirty="0" smtClean="0"/>
          </a:p>
          <a:p>
            <a:pPr lvl="0" algn="r" rtl="1"/>
            <a:r>
              <a:rPr lang="ar-OM" b="1" dirty="0" smtClean="0"/>
              <a:t>رفع نسبة تسجيل الاناث في الفئة العمرية (20 -40) الى (40%) أيضا تحقيقا للمساواة بين الجنسين في فرص التعليم العالي .</a:t>
            </a:r>
            <a:endParaRPr lang="en-GB" dirty="0" smtClean="0"/>
          </a:p>
          <a:p>
            <a:pPr lvl="0" algn="r" rtl="1"/>
            <a:r>
              <a:rPr lang="ar-OM" b="1" dirty="0" smtClean="0"/>
              <a:t>تحقيق مشاركة المواطن في تكلفة التعليم بعد مرحلة التعليم الاساسي ، مع مراعاة ظروف أبناء اسر الضمان الاجتماعي وابناء فئات الدخل المحود.</a:t>
            </a:r>
            <a:endParaRPr lang="en-GB" dirty="0" smtClean="0"/>
          </a:p>
          <a:p>
            <a:pPr algn="r" rtl="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94122"/>
          </a:xfrm>
        </p:spPr>
        <p:txBody>
          <a:bodyPr/>
          <a:lstStyle/>
          <a:p>
            <a:r>
              <a:rPr lang="ar-OM" b="1" dirty="0" smtClean="0">
                <a:solidFill>
                  <a:srgbClr val="FF0000"/>
                </a:solidFill>
              </a:rPr>
              <a:t>تابع - كيفية الاستفادة من خطة السلطنة </a:t>
            </a:r>
            <a:endParaRPr lang="en-GB" dirty="0"/>
          </a:p>
        </p:txBody>
      </p:sp>
      <p:sp>
        <p:nvSpPr>
          <p:cNvPr id="3" name="Content Placeholder 2"/>
          <p:cNvSpPr>
            <a:spLocks noGrp="1"/>
          </p:cNvSpPr>
          <p:nvPr>
            <p:ph idx="1"/>
          </p:nvPr>
        </p:nvSpPr>
        <p:spPr>
          <a:xfrm>
            <a:off x="323528" y="1124744"/>
            <a:ext cx="8363272" cy="5733256"/>
          </a:xfrm>
        </p:spPr>
        <p:txBody>
          <a:bodyPr>
            <a:normAutofit fontScale="92500" lnSpcReduction="20000"/>
          </a:bodyPr>
          <a:lstStyle/>
          <a:p>
            <a:pPr lvl="0" algn="r" rtl="1"/>
            <a:r>
              <a:rPr lang="ar-OM" b="1" dirty="0" smtClean="0">
                <a:solidFill>
                  <a:srgbClr val="7030A0"/>
                </a:solidFill>
              </a:rPr>
              <a:t>التعليم المهني والتقني :</a:t>
            </a:r>
          </a:p>
          <a:p>
            <a:pPr lvl="0" algn="r" rtl="1"/>
            <a:r>
              <a:rPr lang="ar-OM" b="1" dirty="0" smtClean="0"/>
              <a:t>زيادة نسبة طلاب التعليم الفني والتدريب المهني من اجل تلبية </a:t>
            </a:r>
          </a:p>
          <a:p>
            <a:pPr lvl="0" algn="r" rtl="1"/>
            <a:r>
              <a:rPr lang="ar-OM" b="1" dirty="0" smtClean="0"/>
              <a:t>الاحتياجات من المهن .</a:t>
            </a:r>
          </a:p>
          <a:p>
            <a:pPr lvl="0" algn="r" rtl="1"/>
            <a:endParaRPr lang="en-GB" dirty="0" smtClean="0"/>
          </a:p>
          <a:p>
            <a:pPr lvl="0" algn="r" rtl="1"/>
            <a:r>
              <a:rPr lang="ar-OM" b="1" dirty="0" smtClean="0"/>
              <a:t>ان تكون نظم التعليم الفني والتدريب المهني نظما مرنة ومفتوحة تسمح للمواطن العماني بمواصلة تعليمة الى المراحل العليا اذا رغب في ذلك.</a:t>
            </a:r>
          </a:p>
          <a:p>
            <a:pPr lvl="0" algn="r" rtl="1"/>
            <a:endParaRPr lang="en-GB" dirty="0" smtClean="0"/>
          </a:p>
          <a:p>
            <a:pPr lvl="0" algn="r" rtl="1"/>
            <a:r>
              <a:rPr lang="ar-OM" b="1" dirty="0" smtClean="0"/>
              <a:t> أن يلعب القطاع الخاص دورا رئيسا في مجال التعليم الفني والتدريب المهني وفق أنظمة التعليم الفني والتدريب المهني المعتمدة.</a:t>
            </a:r>
            <a:endParaRPr lang="en-GB" dirty="0" smtClean="0"/>
          </a:p>
          <a:p>
            <a:pPr lvl="0" algn="r" rtl="1"/>
            <a:r>
              <a:rPr lang="ar-OM" b="1" dirty="0" smtClean="0"/>
              <a:t>اشراك القطاع الخاص في وضع السياسات المرتبطة بتطوير التعليم الفني والتدريب المهني</a:t>
            </a:r>
            <a:endParaRPr lang="en-GB" dirty="0" smtClean="0"/>
          </a:p>
          <a:p>
            <a:pPr algn="r" rtl="1"/>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ar-OM" b="1" dirty="0" smtClean="0">
                <a:solidFill>
                  <a:srgbClr val="FF0000"/>
                </a:solidFill>
              </a:rPr>
              <a:t>الخلاصة </a:t>
            </a:r>
            <a:endParaRPr lang="en-GB" b="1" dirty="0">
              <a:solidFill>
                <a:srgbClr val="FF0000"/>
              </a:solidFill>
            </a:endParaRPr>
          </a:p>
        </p:txBody>
      </p:sp>
      <p:sp>
        <p:nvSpPr>
          <p:cNvPr id="3" name="Content Placeholder 2"/>
          <p:cNvSpPr>
            <a:spLocks noGrp="1"/>
          </p:cNvSpPr>
          <p:nvPr>
            <p:ph idx="1"/>
          </p:nvPr>
        </p:nvSpPr>
        <p:spPr>
          <a:xfrm>
            <a:off x="457200" y="1268760"/>
            <a:ext cx="8229600" cy="5256584"/>
          </a:xfrm>
        </p:spPr>
        <p:txBody>
          <a:bodyPr>
            <a:normAutofit/>
          </a:bodyPr>
          <a:lstStyle/>
          <a:p>
            <a:pPr algn="just" rtl="1"/>
            <a:r>
              <a:rPr lang="ar-OM" b="1" dirty="0" smtClean="0"/>
              <a:t>وبمقارنة متطلبات تطوير أسلوب تخطيط التنمية من البيانات الاحصائية التي تم استعراضها سابقا بما تضمنته الاستراتيجية الاحصائية (2006-2020م) وخطتها التنفيذية للفترة (2006-2010م) من أهداف لتطوير العمل الاحصائي خاصة في مجال سد النقص في المنتجات الاحصائية نجد أن هناك إتساقا تام بينهما مما يعني أن هذه الاستراتيجية تمكنت وبدرجة عالية  من الكفاءة  من تحديد الاحتياجات الاحصائية للتخطيط التنموي </a:t>
            </a:r>
            <a:r>
              <a:rPr lang="ar-OM" b="1" smtClean="0"/>
              <a:t>، إن </a:t>
            </a:r>
            <a:r>
              <a:rPr lang="ar-OM" b="1" dirty="0" smtClean="0"/>
              <a:t>تنفيذ هذه الاستراتيجية سيرفد التخطيط التنموي ببيانات قيمة من شأنها أن تدعم توجهاته التطويرية.</a:t>
            </a:r>
            <a:endParaRPr lang="en-GB"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8229600" cy="1143000"/>
          </a:xfrm>
        </p:spPr>
        <p:txBody>
          <a:bodyPr/>
          <a:lstStyle/>
          <a:p>
            <a:r>
              <a:rPr lang="ar-OM" b="1" dirty="0" smtClean="0">
                <a:solidFill>
                  <a:srgbClr val="FF0000"/>
                </a:solidFill>
              </a:rPr>
              <a:t>المرحلة الاولى(1970- 1975)</a:t>
            </a:r>
            <a:endParaRPr lang="en-GB" b="1" dirty="0">
              <a:solidFill>
                <a:srgbClr val="FF0000"/>
              </a:solidFill>
            </a:endParaRPr>
          </a:p>
        </p:txBody>
      </p:sp>
      <p:sp>
        <p:nvSpPr>
          <p:cNvPr id="3" name="Content Placeholder 2"/>
          <p:cNvSpPr>
            <a:spLocks noGrp="1"/>
          </p:cNvSpPr>
          <p:nvPr>
            <p:ph idx="1"/>
          </p:nvPr>
        </p:nvSpPr>
        <p:spPr>
          <a:xfrm>
            <a:off x="539552" y="1556792"/>
            <a:ext cx="8064896" cy="4752528"/>
          </a:xfrm>
        </p:spPr>
        <p:txBody>
          <a:bodyPr>
            <a:normAutofit lnSpcReduction="10000"/>
          </a:bodyPr>
          <a:lstStyle/>
          <a:p>
            <a:pPr lvl="1" algn="just" rtl="1">
              <a:buNone/>
            </a:pPr>
            <a:endParaRPr lang="ar-OM" dirty="0"/>
          </a:p>
          <a:p>
            <a:pPr lvl="1" algn="just" rtl="1">
              <a:buNone/>
            </a:pPr>
            <a:endParaRPr lang="ar-OM" b="1" dirty="0" smtClean="0"/>
          </a:p>
          <a:p>
            <a:pPr lvl="1" algn="just" rtl="1">
              <a:buNone/>
            </a:pPr>
            <a:r>
              <a:rPr lang="ar-OM" b="1" dirty="0" smtClean="0"/>
              <a:t> </a:t>
            </a:r>
            <a:r>
              <a:rPr lang="ar-OM" sz="3200" b="1" dirty="0" smtClean="0">
                <a:cs typeface="+mj-cs"/>
              </a:rPr>
              <a:t>وتعرف بمرحلة </a:t>
            </a:r>
            <a:r>
              <a:rPr lang="ar-OM" sz="3200" b="1" dirty="0">
                <a:cs typeface="+mj-cs"/>
              </a:rPr>
              <a:t>التمهيد لإنطلاقة </a:t>
            </a:r>
            <a:r>
              <a:rPr lang="ar-OM" sz="3200" b="1" dirty="0" smtClean="0">
                <a:cs typeface="+mj-cs"/>
              </a:rPr>
              <a:t>التنمية والتي </a:t>
            </a:r>
            <a:r>
              <a:rPr lang="ar-OM" sz="3200" b="1" dirty="0">
                <a:cs typeface="+mj-cs"/>
              </a:rPr>
              <a:t>شهدت  عملا مكثفا في تهيئة الظروف المستقرة والمناخ الملائم لتطوير البلاد والانتقال بها بخطى سريعة الى القرن العشرين. وقد تطلب ذلك أن يتجه الجهد الى الوفاء بالحاجات الملحة وتوفير الحد الادنى من الهياكل الاساسية المساعدة على تطوير الانتاج وزيادة الدخل الوطني وإرساء الأسس اللازمة لبناء إقتصاد حديث وإقامة مجتمع عصري</a:t>
            </a:r>
            <a:endParaRPr lang="en-GB" sz="3200" b="1" dirty="0">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280920" cy="5400600"/>
          </a:xfrm>
        </p:spPr>
        <p:txBody>
          <a:bodyPr>
            <a:normAutofit/>
          </a:bodyPr>
          <a:lstStyle/>
          <a:p>
            <a:pPr algn="r" rtl="1"/>
            <a:r>
              <a:rPr lang="ar-OM" b="1" dirty="0" smtClean="0">
                <a:solidFill>
                  <a:srgbClr val="002060"/>
                </a:solidFill>
              </a:rPr>
              <a:t>استراتيجية التنمية طويلة المدى </a:t>
            </a:r>
          </a:p>
          <a:p>
            <a:pPr algn="just" rtl="1"/>
            <a:r>
              <a:rPr lang="ar-OM" dirty="0" smtClean="0"/>
              <a:t>في </a:t>
            </a:r>
            <a:r>
              <a:rPr lang="ar-OM" b="1" dirty="0"/>
              <a:t>عام 1975 إعتمدت السلطنة التخطيط التأشيري وسيلة لإحداث التنمية حيث تم إعتماد إستراتيجية التنمية طويلة المدى 1976 - 1995 </a:t>
            </a:r>
            <a:r>
              <a:rPr lang="ar-OM" b="1" dirty="0" smtClean="0"/>
              <a:t>. وتمثلت الأهداف الرئيسية لهذه الاستراتيجية فيما يلي :-</a:t>
            </a:r>
          </a:p>
          <a:p>
            <a:pPr algn="just" rtl="1"/>
            <a:endParaRPr lang="ar-OM" b="1" dirty="0" smtClean="0"/>
          </a:p>
          <a:p>
            <a:pPr algn="just" rtl="1"/>
            <a:endParaRPr lang="ar-OM" b="1" dirty="0" smtClean="0"/>
          </a:p>
          <a:p>
            <a:pPr algn="just" rtl="1"/>
            <a:endParaRPr lang="ar-OM" b="1" dirty="0" smtClean="0"/>
          </a:p>
          <a:p>
            <a:pPr algn="just" rtl="1"/>
            <a:endParaRPr lang="ar-OM" b="1" dirty="0" smtClean="0"/>
          </a:p>
        </p:txBody>
      </p:sp>
      <p:sp>
        <p:nvSpPr>
          <p:cNvPr id="4" name="Title 1"/>
          <p:cNvSpPr>
            <a:spLocks noGrp="1"/>
          </p:cNvSpPr>
          <p:nvPr>
            <p:ph type="title"/>
          </p:nvPr>
        </p:nvSpPr>
        <p:spPr>
          <a:xfrm>
            <a:off x="539552" y="188640"/>
            <a:ext cx="8229600" cy="1008112"/>
          </a:xfrm>
        </p:spPr>
        <p:txBody>
          <a:bodyPr>
            <a:normAutofit fontScale="90000"/>
          </a:bodyPr>
          <a:lstStyle/>
          <a:p>
            <a:r>
              <a:rPr lang="ar-OM" b="1" dirty="0" smtClean="0">
                <a:solidFill>
                  <a:srgbClr val="FF0000"/>
                </a:solidFill>
              </a:rPr>
              <a:t/>
            </a:r>
            <a:br>
              <a:rPr lang="ar-OM" b="1" dirty="0" smtClean="0">
                <a:solidFill>
                  <a:srgbClr val="FF0000"/>
                </a:solidFill>
              </a:rPr>
            </a:br>
            <a:r>
              <a:rPr lang="ar-OM" b="1" dirty="0" smtClean="0">
                <a:solidFill>
                  <a:srgbClr val="FF0000"/>
                </a:solidFill>
              </a:rPr>
              <a:t> تابع - أنماط التخطيط التنموي في السلطنة </a:t>
            </a:r>
            <a:r>
              <a:rPr lang="ar-OM" dirty="0" smtClean="0"/>
              <a:t/>
            </a:r>
            <a:br>
              <a:rPr lang="ar-OM" dirty="0" smtClean="0"/>
            </a:br>
            <a:endParaRPr lang="en-GB" dirty="0"/>
          </a:p>
        </p:txBody>
      </p:sp>
      <p:sp>
        <p:nvSpPr>
          <p:cNvPr id="6" name="Rectangle 5"/>
          <p:cNvSpPr/>
          <p:nvPr/>
        </p:nvSpPr>
        <p:spPr>
          <a:xfrm>
            <a:off x="539552" y="3789040"/>
            <a:ext cx="223224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OM" sz="2800" b="1" dirty="0" smtClean="0"/>
              <a:t>تنمية القطاع الخاص</a:t>
            </a:r>
          </a:p>
        </p:txBody>
      </p:sp>
      <p:sp>
        <p:nvSpPr>
          <p:cNvPr id="7" name="Rectangle 6"/>
          <p:cNvSpPr/>
          <p:nvPr/>
        </p:nvSpPr>
        <p:spPr>
          <a:xfrm>
            <a:off x="5436096" y="5301208"/>
            <a:ext cx="230425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OM" sz="2800" b="1" dirty="0" smtClean="0"/>
              <a:t>زيادة الاستثمارات </a:t>
            </a:r>
          </a:p>
        </p:txBody>
      </p:sp>
      <p:sp>
        <p:nvSpPr>
          <p:cNvPr id="8" name="Rectangle 7"/>
          <p:cNvSpPr/>
          <p:nvPr/>
        </p:nvSpPr>
        <p:spPr>
          <a:xfrm>
            <a:off x="539552" y="5229200"/>
            <a:ext cx="223224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buFont typeface="Arial" pitchFamily="34" charset="0"/>
              <a:buChar char="•"/>
            </a:pPr>
            <a:r>
              <a:rPr lang="ar-OM" sz="2800" b="1" dirty="0" smtClean="0"/>
              <a:t>رفع كفاءة الجهاز الأداري للدولة</a:t>
            </a:r>
            <a:endParaRPr lang="en-GB" sz="2800" b="1" dirty="0">
              <a:solidFill>
                <a:srgbClr val="FF0000"/>
              </a:solidFill>
            </a:endParaRPr>
          </a:p>
        </p:txBody>
      </p:sp>
      <p:sp>
        <p:nvSpPr>
          <p:cNvPr id="10" name="Rectangle 9"/>
          <p:cNvSpPr/>
          <p:nvPr/>
        </p:nvSpPr>
        <p:spPr>
          <a:xfrm>
            <a:off x="2915816" y="4437112"/>
            <a:ext cx="223224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OM" sz="2800" b="1" dirty="0" smtClean="0"/>
              <a:t>الاهتمام بالبعد الإقليمي للتنمية </a:t>
            </a:r>
          </a:p>
        </p:txBody>
      </p:sp>
      <p:sp>
        <p:nvSpPr>
          <p:cNvPr id="12" name="Rectangle 11"/>
          <p:cNvSpPr/>
          <p:nvPr/>
        </p:nvSpPr>
        <p:spPr>
          <a:xfrm>
            <a:off x="5436096" y="3933056"/>
            <a:ext cx="223224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OM" sz="2800" b="1" dirty="0" smtClean="0"/>
              <a:t>تنمية مصادر الدخل وتنويعها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pPr rtl="1"/>
            <a:r>
              <a:rPr lang="ar-OM" sz="3600" b="1" dirty="0" smtClean="0">
                <a:solidFill>
                  <a:srgbClr val="FF0000"/>
                </a:solidFill>
              </a:rPr>
              <a:t>مراحل تنفيذ الاستراتيجة التنموية طويلة المدى</a:t>
            </a:r>
            <a:r>
              <a:rPr lang="en-GB" sz="3600" b="1" dirty="0" smtClean="0">
                <a:solidFill>
                  <a:srgbClr val="FF0000"/>
                </a:solidFill>
              </a:rPr>
              <a:t> </a:t>
            </a:r>
            <a:r>
              <a:rPr lang="ar-OM" sz="3600" b="1" dirty="0" smtClean="0">
                <a:solidFill>
                  <a:srgbClr val="FF0000"/>
                </a:solidFill>
              </a:rPr>
              <a:t>و اهم مميزاتها</a:t>
            </a:r>
            <a:endParaRPr lang="en-GB" sz="3600" b="1" dirty="0">
              <a:solidFill>
                <a:srgbClr val="FF0000"/>
              </a:solidFill>
            </a:endParaRPr>
          </a:p>
        </p:txBody>
      </p:sp>
      <p:sp>
        <p:nvSpPr>
          <p:cNvPr id="3" name="Content Placeholder 2"/>
          <p:cNvSpPr>
            <a:spLocks noGrp="1"/>
          </p:cNvSpPr>
          <p:nvPr>
            <p:ph idx="1"/>
          </p:nvPr>
        </p:nvSpPr>
        <p:spPr>
          <a:xfrm>
            <a:off x="179512" y="1268760"/>
            <a:ext cx="8712968" cy="5400600"/>
          </a:xfrm>
        </p:spPr>
        <p:txBody>
          <a:bodyPr>
            <a:normAutofit fontScale="77500" lnSpcReduction="20000"/>
          </a:bodyPr>
          <a:lstStyle/>
          <a:p>
            <a:pPr algn="r" rtl="1"/>
            <a:endParaRPr lang="ar-OM" dirty="0" smtClean="0">
              <a:cs typeface="+mj-cs"/>
            </a:endParaRPr>
          </a:p>
          <a:p>
            <a:pPr algn="r" rtl="1"/>
            <a:r>
              <a:rPr lang="ar-OM" b="1" dirty="0" smtClean="0"/>
              <a:t>وقد تم تنفيذ اربع خطط خمسية للتنمية في إطار هذه الاستراتيجية وقد ساهمت كل مرحلة في تعزيز الجوانب الاقتصادية والمالية بشكل مباشر .</a:t>
            </a:r>
          </a:p>
          <a:p>
            <a:pPr algn="r" rtl="1"/>
            <a:endParaRPr lang="ar-OM" b="1" dirty="0" smtClean="0"/>
          </a:p>
          <a:p>
            <a:pPr lvl="0" algn="r" rtl="1"/>
            <a:r>
              <a:rPr lang="ar-OM" b="1" dirty="0" smtClean="0">
                <a:cs typeface="+mj-cs"/>
              </a:rPr>
              <a:t>الخطة الخمسية الاولى 1976 -1980</a:t>
            </a:r>
            <a:endParaRPr lang="en-GB" b="1" dirty="0" smtClean="0">
              <a:cs typeface="+mj-cs"/>
            </a:endParaRPr>
          </a:p>
          <a:p>
            <a:pPr algn="just" rtl="1"/>
            <a:r>
              <a:rPr lang="ar-OM" dirty="0" smtClean="0">
                <a:cs typeface="+mj-cs"/>
              </a:rPr>
              <a:t>امتازت هذه المرحلة بالازدهار النفطي وقد ركزت الخطة على الاستفادة من الموارد النفطية التي أتاحها هذا الازدهار في استكمال البنية الأساسية وزيادة الطاقة الاستيعابية للاقتصاد الوطني ودعم القطاع الخاص. وقد كان من ابرز إنجازات هذه الخطة إنشاء صندوق الاحتياطي العام للدولة في عام 1980م</a:t>
            </a:r>
          </a:p>
          <a:p>
            <a:pPr algn="r" rtl="1"/>
            <a:endParaRPr lang="ar-OM" dirty="0" smtClean="0">
              <a:cs typeface="+mj-cs"/>
            </a:endParaRPr>
          </a:p>
          <a:p>
            <a:pPr lvl="0" algn="r" rtl="1"/>
            <a:r>
              <a:rPr lang="ar-OM" b="1" dirty="0" smtClean="0">
                <a:cs typeface="+mj-cs"/>
              </a:rPr>
              <a:t>الخطة الخمسية الثانية 1981-1985  </a:t>
            </a:r>
            <a:r>
              <a:rPr lang="ar-OM" dirty="0" smtClean="0">
                <a:cs typeface="+mj-cs"/>
              </a:rPr>
              <a:t> </a:t>
            </a:r>
          </a:p>
          <a:p>
            <a:pPr algn="r" rtl="1"/>
            <a:r>
              <a:rPr lang="ar-OM" dirty="0" smtClean="0">
                <a:cs typeface="+mj-cs"/>
              </a:rPr>
              <a:t>استهدفت هذه المرحلىة رفع معدلات الاستثمار لتعزيز الطاقات الإنتاجية, والاستمرار في استكمال البنية الأساسية ودعم القطاع الخاص والسعي إلى ضمان عدالة توزيع ثمار التنمية بين المناطق المختلفة وتدعيم صندوق الاحتياطي العام للدولة . </a:t>
            </a:r>
          </a:p>
          <a:p>
            <a:pPr algn="r" rtl="1"/>
            <a:endParaRPr lang="ar-OM" dirty="0" smtClean="0">
              <a:cs typeface="+mj-cs"/>
            </a:endParaRPr>
          </a:p>
          <a:p>
            <a:pPr lvl="0" algn="r" rtl="1">
              <a:buNone/>
            </a:pPr>
            <a:endParaRPr lang="en-GB" dirty="0">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1156990"/>
          </a:xfrm>
        </p:spPr>
        <p:txBody>
          <a:bodyPr>
            <a:normAutofit/>
          </a:bodyPr>
          <a:lstStyle/>
          <a:p>
            <a:pPr rtl="1"/>
            <a:r>
              <a:rPr lang="ar-OM" sz="3200" b="1" dirty="0" smtClean="0">
                <a:solidFill>
                  <a:srgbClr val="FF0000"/>
                </a:solidFill>
              </a:rPr>
              <a:t> تابع - مراحل تنفيذ الاستراتيجة التنموية طويلة المدى اهم مميزاتها</a:t>
            </a:r>
            <a:endParaRPr lang="en-GB" sz="3200" dirty="0"/>
          </a:p>
        </p:txBody>
      </p:sp>
      <p:sp>
        <p:nvSpPr>
          <p:cNvPr id="3" name="Content Placeholder 2"/>
          <p:cNvSpPr>
            <a:spLocks noGrp="1"/>
          </p:cNvSpPr>
          <p:nvPr>
            <p:ph idx="1"/>
          </p:nvPr>
        </p:nvSpPr>
        <p:spPr>
          <a:xfrm>
            <a:off x="0" y="1600200"/>
            <a:ext cx="8892480" cy="4925144"/>
          </a:xfrm>
        </p:spPr>
        <p:txBody>
          <a:bodyPr>
            <a:normAutofit fontScale="85000" lnSpcReduction="20000"/>
          </a:bodyPr>
          <a:lstStyle/>
          <a:p>
            <a:pPr lvl="0" algn="r" rtl="1"/>
            <a:r>
              <a:rPr lang="ar-OM" b="1" dirty="0" smtClean="0">
                <a:cs typeface="+mj-cs"/>
              </a:rPr>
              <a:t>الخمسية الثالثة 1986- 1990</a:t>
            </a:r>
          </a:p>
          <a:p>
            <a:pPr algn="just" rtl="1"/>
            <a:r>
              <a:rPr lang="ar-OM" b="1" dirty="0" smtClean="0">
                <a:cs typeface="+mj-cs"/>
              </a:rPr>
              <a:t>سعت هذة الخطة والتي تزامنت بداية فترتها مع الانخفاض الكبير في أسعار النفط, إلى المحافظة قدر المستطاع على مستويات مناسبة من النشاط الاقتصادي مع المحافظة على التوازن الاقتصادي والمالي للبلاد والاستمرار في تقديم الخدمات الأساسية من تعليم وصحة ومساعدات اجتماعية. وقد اتبعت الحكومة سياسات تهدف إلى تخفيض الأنفاق وترشيده دون الأضرار بالمكتسبات خاصة الاجتماعية منها.</a:t>
            </a:r>
          </a:p>
          <a:p>
            <a:pPr algn="r" rtl="1"/>
            <a:r>
              <a:rPr lang="ar-OM" b="1" dirty="0" smtClean="0">
                <a:cs typeface="+mj-cs"/>
              </a:rPr>
              <a:t> </a:t>
            </a:r>
          </a:p>
          <a:p>
            <a:pPr lvl="0" algn="r" rtl="1"/>
            <a:r>
              <a:rPr lang="ar-OM" b="1" dirty="0" smtClean="0">
                <a:cs typeface="+mj-cs"/>
              </a:rPr>
              <a:t>الخطة الخمسية الرابعة 1991 – 1995</a:t>
            </a:r>
            <a:endParaRPr lang="en-GB" b="1" dirty="0" smtClean="0">
              <a:cs typeface="+mj-cs"/>
            </a:endParaRPr>
          </a:p>
          <a:p>
            <a:pPr algn="just" rtl="1"/>
            <a:r>
              <a:rPr lang="ar-OM" b="1" dirty="0" smtClean="0">
                <a:cs typeface="+mj-cs"/>
              </a:rPr>
              <a:t>ركزت  هذة المرحلة على توجيه الاستثمارات إلى المشروعات الإنتاجية لتوسيع وتنويع قاعدة الإنتاج, وتشجيع القطاع الخاص وأولت اهتماما خاصا للبعدين القطاعي والإقليمي لعمليات التنمية, كما أنها تميزت عن الخطط السابقة بتركيزها على السياسات كوسائل فعالة لتحقيق أهدافها. </a:t>
            </a:r>
            <a:endParaRPr lang="en-GB" b="1" dirty="0" smtClean="0">
              <a:cs typeface="+mj-cs"/>
            </a:endParaRPr>
          </a:p>
          <a:p>
            <a:pPr algn="just" rtl="1"/>
            <a:endParaRPr lang="ar-OM" b="1" dirty="0" smtClean="0">
              <a:cs typeface="+mj-cs"/>
            </a:endParaRPr>
          </a:p>
          <a:p>
            <a:pPr algn="r" rtl="1"/>
            <a:endParaRPr lang="en-GB" b="1" dirty="0" smtClean="0">
              <a:cs typeface="+mj-cs"/>
            </a:endParaRPr>
          </a:p>
          <a:p>
            <a:pPr algn="r" rtl="1"/>
            <a:endParaRPr lang="en-GB" b="1" dirty="0">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63272" cy="4997152"/>
          </a:xfrm>
        </p:spPr>
        <p:txBody>
          <a:bodyPr>
            <a:normAutofit/>
          </a:bodyPr>
          <a:lstStyle/>
          <a:p>
            <a:pPr algn="just" rtl="1"/>
            <a:r>
              <a:rPr lang="ar-OM" b="1" dirty="0" smtClean="0"/>
              <a:t>حققت السلطنة  خلال الفترة 1970-1995م إنجازات ملموسة على الصعيد الاقتصادي والاجتماعي ، غير أن النمط التنموي المعتمد خلال هذه الفترة أفرز بعض التحديات والتي نجمت من إعتماد هذا النمط التنموي على تدفق الموارد النفطية والانفاق الحكومي المرتفع وإستقدام أعداد كبيرة من القوى العاملة الوافدة. </a:t>
            </a:r>
            <a:endParaRPr lang="en-GB" b="1" dirty="0" smtClean="0"/>
          </a:p>
          <a:p>
            <a:pPr algn="r"/>
            <a:endParaRPr lang="en-GB" dirty="0"/>
          </a:p>
        </p:txBody>
      </p:sp>
      <p:sp>
        <p:nvSpPr>
          <p:cNvPr id="4" name="Title 1"/>
          <p:cNvSpPr>
            <a:spLocks noGrp="1"/>
          </p:cNvSpPr>
          <p:nvPr>
            <p:ph type="title"/>
          </p:nvPr>
        </p:nvSpPr>
        <p:spPr/>
        <p:txBody>
          <a:bodyPr>
            <a:normAutofit/>
          </a:bodyPr>
          <a:lstStyle/>
          <a:p>
            <a:pPr rtl="1"/>
            <a:r>
              <a:rPr lang="ar-OM" sz="3200" b="1" dirty="0" smtClean="0">
                <a:solidFill>
                  <a:srgbClr val="FF0000"/>
                </a:solidFill>
              </a:rPr>
              <a:t> تابع - مراحل تنفيذ الاستراتيجة التنموية طويلة المدى اهم مميزاتها</a:t>
            </a:r>
            <a:endParaRPr lang="en-GB"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pPr rtl="1"/>
            <a:r>
              <a:rPr lang="ar-OM" b="1" dirty="0" smtClean="0">
                <a:solidFill>
                  <a:srgbClr val="FF0000"/>
                </a:solidFill>
              </a:rPr>
              <a:t>الرؤية المستقبلية للاقتصاد العماني  2020</a:t>
            </a:r>
            <a:endParaRPr lang="en-GB" b="1" dirty="0"/>
          </a:p>
        </p:txBody>
      </p:sp>
      <p:sp>
        <p:nvSpPr>
          <p:cNvPr id="3" name="Content Placeholder 2"/>
          <p:cNvSpPr>
            <a:spLocks noGrp="1"/>
          </p:cNvSpPr>
          <p:nvPr>
            <p:ph idx="1"/>
          </p:nvPr>
        </p:nvSpPr>
        <p:spPr>
          <a:xfrm>
            <a:off x="457200" y="1340768"/>
            <a:ext cx="8229600" cy="5256584"/>
          </a:xfrm>
        </p:spPr>
        <p:txBody>
          <a:bodyPr>
            <a:normAutofit/>
          </a:bodyPr>
          <a:lstStyle/>
          <a:p>
            <a:pPr algn="just" rtl="1"/>
            <a:r>
              <a:rPr lang="ar-SA" b="1" dirty="0" smtClean="0"/>
              <a:t>ولمواجهة هذه التحديات والسعي إلى تعظيم الاستفادة من التطورات الإيجابية التي طرأت على هيكل الاقتصاد الوطني خلال الفترة (1970 ــ 1995م) ومن الموارد الطبيعية التي تزخر بها البلاد والموقع الجغرافي المتميز للسلطنة ومن الفرص التي تتيحها ثورة الاتصالات وعولمة الاقتصاد, وبغرض استدامة التنمية وتحسين نوعيه حياة الفرد العماني بوتائر عالية متواصلة, إعتمدت السلطنة في الأول من يناير 1996م بمقتضى المرسوم السلطاني السامي رقم (1/96) إستراتيجية تنمية طويلــــة المـــدى للفـتــــرة</a:t>
            </a:r>
            <a:r>
              <a:rPr lang="ar-OM" b="1" dirty="0" smtClean="0"/>
              <a:t> </a:t>
            </a:r>
            <a:r>
              <a:rPr lang="ar-SA" b="1" dirty="0" smtClean="0"/>
              <a:t>(1996 ــ 2020م). </a:t>
            </a:r>
            <a:endParaRPr lang="en-GB" b="1" dirty="0" smtClean="0"/>
          </a:p>
          <a:p>
            <a:pPr algn="just" rtl="1"/>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1603</TotalTime>
  <Words>1826</Words>
  <Application>Microsoft Office PowerPoint</Application>
  <PresentationFormat>On-screen Show (4:3)</PresentationFormat>
  <Paragraphs>150</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دور الإحصاء في تخطيط التنمية ورسم السياسات  الاحصاء والتخطيط في قطاع التعليم  تجربة السلطنة  إعداد  يوسف بن محمد الريامي المجلس الاعلى للتخطيط المركز الوطني للاحصاء والمعلومات </vt:lpstr>
      <vt:lpstr> مقدمة  بدأت تجربة التخطيط التنموي في السلطنة منذ عام 1970م. وقد إتسم العمل على صعيد تخطيط التنمية في السلطنة منذ ذلك التاريخ بتطور مستمر ومتواصل في المنهج والأساليب وجاء ذلك نتيجة التطور في مفهوم التنمية وتباين وإختلاف قضايا التنمية من مرحلة تنموية إلى أخرى وتوفر بيانات إحصائية جديدة وتراكم الخبرات في مجال تخطيط التنمية .  </vt:lpstr>
      <vt:lpstr>أنماط التخطيط التنموي في السلطنة  </vt:lpstr>
      <vt:lpstr>المرحلة الاولى(1970- 1975)</vt:lpstr>
      <vt:lpstr>  تابع - أنماط التخطيط التنموي في السلطنة  </vt:lpstr>
      <vt:lpstr>مراحل تنفيذ الاستراتيجة التنموية طويلة المدى و اهم مميزاتها</vt:lpstr>
      <vt:lpstr> تابع - مراحل تنفيذ الاستراتيجة التنموية طويلة المدى اهم مميزاتها</vt:lpstr>
      <vt:lpstr> تابع - مراحل تنفيذ الاستراتيجة التنموية طويلة المدى اهم مميزاتها</vt:lpstr>
      <vt:lpstr>الرؤية المستقبلية للاقتصاد العماني  2020</vt:lpstr>
      <vt:lpstr>الرؤية المستقبلية للاقتصاد العماني  2020</vt:lpstr>
      <vt:lpstr>الاحصاء من اجل تنفيذ الاستراتيجية </vt:lpstr>
      <vt:lpstr>تابع - الاحصاء من اجل تنفيذ الاستراتيجية </vt:lpstr>
      <vt:lpstr>تابع - الاحصاء من اجل تنفيذ الاستراتيجية </vt:lpstr>
      <vt:lpstr>أهم الاحصاءات التي ساهمة في تحقيق الاستراتيجية </vt:lpstr>
      <vt:lpstr>التعداد من اجل التخطيط</vt:lpstr>
      <vt:lpstr>الهرم السكاني في 1993</vt:lpstr>
      <vt:lpstr> تنفيذ محاور الاستراتيجية</vt:lpstr>
      <vt:lpstr>المستوى التعليمي في عام 1993 في السلطنة</vt:lpstr>
      <vt:lpstr>المستوى التعليمي في عام 1993 في السلطنة</vt:lpstr>
      <vt:lpstr>أهم بنود تنفيذ الاستراتيجية </vt:lpstr>
      <vt:lpstr>الانفاق السنوي على التعليم في السلطنة </vt:lpstr>
      <vt:lpstr>التخطيط في التعليم </vt:lpstr>
      <vt:lpstr>تابع :- التخطيط في التعليم </vt:lpstr>
      <vt:lpstr>التخطيط في التعليم </vt:lpstr>
      <vt:lpstr>التطور في التعليم العالي </vt:lpstr>
      <vt:lpstr>التطور في برامج تعليم الكبار</vt:lpstr>
      <vt:lpstr>التعداد من اجل تقيم  التخطيط</vt:lpstr>
      <vt:lpstr>الفئات العمرية للسكان </vt:lpstr>
      <vt:lpstr>أهم النتائج </vt:lpstr>
      <vt:lpstr>تابع النتائج - قطاع العمالة </vt:lpstr>
      <vt:lpstr>تحديات جمع البيانات </vt:lpstr>
      <vt:lpstr>التحديات التي تواجه تنميةالموارد البشرية </vt:lpstr>
      <vt:lpstr>كيفية الاستفادة من خطة السلطنة </vt:lpstr>
      <vt:lpstr>تابع - كيفية الاستفادة من خطة السلطنة </vt:lpstr>
      <vt:lpstr>تابع - كيفية الاستفادة من خطة السلطنة </vt:lpstr>
      <vt:lpstr>الخلاصة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الإحصاء في تخطيط التنمية ورسم السيايات تجربة السلطنة</dc:title>
  <dc:creator>Owner</dc:creator>
  <cp:lastModifiedBy>----------</cp:lastModifiedBy>
  <cp:revision>128</cp:revision>
  <dcterms:created xsi:type="dcterms:W3CDTF">2012-07-11T19:32:34Z</dcterms:created>
  <dcterms:modified xsi:type="dcterms:W3CDTF">2012-09-27T07:26:48Z</dcterms:modified>
</cp:coreProperties>
</file>